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2356" autoAdjust="0"/>
  </p:normalViewPr>
  <p:slideViewPr>
    <p:cSldViewPr snapToGrid="0">
      <p:cViewPr varScale="1">
        <p:scale>
          <a:sx n="112" d="100"/>
          <a:sy n="112" d="100"/>
        </p:scale>
        <p:origin x="2669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2611-F42A-4F4F-9BF7-EF2111880E3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AFC1B-BD94-47C9-9DF9-5324C8E8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0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="0" i="0" dirty="0" err="1">
                <a:solidFill>
                  <a:schemeClr val="tx1"/>
                </a:solidFill>
                <a:effectLst/>
                <a:latin typeface="Söhne"/>
              </a:rPr>
              <a:t>Klastrovanie</a:t>
            </a:r>
            <a:r>
              <a:rPr lang="sk-SK" dirty="0">
                <a:solidFill>
                  <a:schemeClr val="tx1"/>
                </a:solidFill>
                <a:latin typeface="Söhne"/>
              </a:rPr>
              <a:t> (</a:t>
            </a:r>
            <a:r>
              <a:rPr lang="sk-SK" dirty="0" err="1">
                <a:solidFill>
                  <a:schemeClr val="tx1"/>
                </a:solidFill>
                <a:latin typeface="Söhne"/>
              </a:rPr>
              <a:t>zhluková</a:t>
            </a:r>
            <a:r>
              <a:rPr lang="sk-SK" dirty="0">
                <a:solidFill>
                  <a:schemeClr val="tx1"/>
                </a:solidFill>
                <a:latin typeface="Söhne"/>
              </a:rPr>
              <a:t> analýza) je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skupina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metód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ktorých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cieľom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rozklad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súboru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objektov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niekoľko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relatívne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rovnorodých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podmnožín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zhlukov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tak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aby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objekty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patriace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rovnakého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zhluku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„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najviac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podobné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zatiaľ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objekty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pochádzajúce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z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rôznych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zhlukov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majú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byť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„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čo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najviac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nepodobné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sk-SK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AFC1B-BD94-47C9-9DF9-5324C8E8D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3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Formovanie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klastra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Ak je bod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jadrový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vytvorí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sa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klastor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okolo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tohto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bodu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pridajúc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všetky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dosiahnuteľné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body (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jadrové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 a </a:t>
            </a:r>
            <a:r>
              <a:rPr lang="en-US" b="0" i="0" dirty="0" err="1">
                <a:solidFill>
                  <a:srgbClr val="ECECF1"/>
                </a:solidFill>
                <a:effectLst/>
                <a:latin typeface="Söhne"/>
              </a:rPr>
              <a:t>hraničné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).</a:t>
            </a:r>
            <a:endParaRPr lang="en-US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AFC1B-BD94-47C9-9DF9-5324C8E8D9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0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4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6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7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8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7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4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2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23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896" r:id="rId6"/>
    <p:sldLayoutId id="2147483892" r:id="rId7"/>
    <p:sldLayoutId id="2147483893" r:id="rId8"/>
    <p:sldLayoutId id="2147483894" r:id="rId9"/>
    <p:sldLayoutId id="2147483895" r:id="rId10"/>
    <p:sldLayoutId id="21474838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8" name="Rectangle 1077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EBE8B-57C6-153A-43F9-E02C53561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6"/>
          <a:stretch/>
        </p:blipFill>
        <p:spPr bwMode="auto">
          <a:xfrm>
            <a:off x="2100853" y="643538"/>
            <a:ext cx="7991394" cy="36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Rectangle 1079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4802E90-D666-FBE1-4367-202F6A483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900" y="4905662"/>
            <a:ext cx="7330353" cy="1541176"/>
          </a:xfrm>
        </p:spPr>
        <p:txBody>
          <a:bodyPr anchor="ctr">
            <a:normAutofit/>
          </a:bodyPr>
          <a:lstStyle/>
          <a:p>
            <a:pPr algn="r"/>
            <a:r>
              <a:rPr lang="sk-SK" sz="4800" dirty="0">
                <a:solidFill>
                  <a:srgbClr val="FFFFFF"/>
                </a:solidFill>
                <a:latin typeface="Söhne"/>
              </a:rPr>
              <a:t>DBSCAN</a:t>
            </a:r>
            <a:endParaRPr lang="en-US" sz="4800" dirty="0">
              <a:solidFill>
                <a:srgbClr val="FFFFFF"/>
              </a:solidFill>
              <a:latin typeface="Söhne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E6F8A40-A2FF-851E-BE04-0A1D1DEDC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8040" y="4928681"/>
            <a:ext cx="3271059" cy="1495139"/>
          </a:xfrm>
        </p:spPr>
        <p:txBody>
          <a:bodyPr anchor="ctr">
            <a:normAutofit/>
          </a:bodyPr>
          <a:lstStyle/>
          <a:p>
            <a:r>
              <a:rPr lang="sk-SK" sz="1800" dirty="0">
                <a:solidFill>
                  <a:srgbClr val="FFFFFF"/>
                </a:solidFill>
                <a:latin typeface="Söhne"/>
              </a:rPr>
              <a:t>Marek Rucki</a:t>
            </a:r>
          </a:p>
        </p:txBody>
      </p: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6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 descr="Cluster analysis - Wikipedia">
            <a:extLst>
              <a:ext uri="{FF2B5EF4-FFF2-40B4-BE49-F238E27FC236}">
                <a16:creationId xmlns:a16="http://schemas.microsoft.com/office/drawing/2014/main" id="{FA622476-6AFB-6BDE-AC0F-A3C334A66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6" r="13739" b="2"/>
          <a:stretch/>
        </p:blipFill>
        <p:spPr bwMode="auto">
          <a:xfrm rot="18663383">
            <a:off x="6469477" y="1819280"/>
            <a:ext cx="5447047" cy="435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B6A6961-730C-5982-41FD-185AAE43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0" i="0">
                <a:solidFill>
                  <a:srgbClr val="FFFFFF"/>
                </a:solidFill>
                <a:effectLst/>
                <a:latin typeface="Söhne"/>
              </a:rPr>
              <a:t>Čo je DBSCAN?</a:t>
            </a:r>
            <a:br>
              <a:rPr lang="en-US" sz="4000" b="0" i="0">
                <a:solidFill>
                  <a:srgbClr val="FFFFFF"/>
                </a:solidFill>
                <a:effectLst/>
                <a:latin typeface="Söhne"/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F2084A-E588-7F5C-1B57-2BDBBF9A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</a:rPr>
              <a:t>Density-Based Spatial Clustering of Applications with Noise</a:t>
            </a:r>
            <a:endParaRPr lang="sk-SK" sz="2000" dirty="0">
              <a:latin typeface="Söhne"/>
            </a:endParaRPr>
          </a:p>
          <a:p>
            <a:r>
              <a:rPr lang="sk-SK" sz="2000" dirty="0">
                <a:latin typeface="Söhne"/>
              </a:rPr>
              <a:t>a</a:t>
            </a:r>
            <a:r>
              <a:rPr lang="en-US" sz="2000" dirty="0" err="1">
                <a:latin typeface="Söhne"/>
              </a:rPr>
              <a:t>lgoritmus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na</a:t>
            </a:r>
            <a:r>
              <a:rPr lang="sk-SK" sz="2000" dirty="0">
                <a:latin typeface="Söhne"/>
              </a:rPr>
              <a:t> </a:t>
            </a:r>
            <a:r>
              <a:rPr lang="sk-SK" sz="2000" dirty="0" err="1">
                <a:latin typeface="Söhne"/>
              </a:rPr>
              <a:t>klastrovanie</a:t>
            </a:r>
            <a:r>
              <a:rPr lang="en-US" sz="2000" dirty="0">
                <a:latin typeface="Söhne"/>
              </a:rPr>
              <a:t>, </a:t>
            </a:r>
            <a:r>
              <a:rPr lang="en-US" sz="2000" dirty="0" err="1">
                <a:latin typeface="Söhne"/>
              </a:rPr>
              <a:t>ktorý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identifikuje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skupiny</a:t>
            </a:r>
            <a:r>
              <a:rPr lang="en-US" sz="2000" dirty="0">
                <a:latin typeface="Söhne"/>
              </a:rPr>
              <a:t> (</a:t>
            </a:r>
            <a:r>
              <a:rPr lang="en-US" sz="2000" dirty="0" err="1">
                <a:latin typeface="Söhne"/>
              </a:rPr>
              <a:t>klaster</a:t>
            </a:r>
            <a:r>
              <a:rPr lang="en-US" sz="2000" dirty="0">
                <a:latin typeface="Söhne"/>
              </a:rPr>
              <a:t>) a </a:t>
            </a:r>
            <a:r>
              <a:rPr lang="en-US" sz="2000" dirty="0" err="1">
                <a:latin typeface="Söhne"/>
              </a:rPr>
              <a:t>výnimky</a:t>
            </a:r>
            <a:r>
              <a:rPr lang="en-US" sz="2000" dirty="0">
                <a:latin typeface="Söhne"/>
              </a:rPr>
              <a:t> v </a:t>
            </a:r>
            <a:r>
              <a:rPr lang="en-US" sz="2000" dirty="0" err="1">
                <a:latin typeface="Söhne"/>
              </a:rPr>
              <a:t>dátach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založených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na</a:t>
            </a:r>
            <a:r>
              <a:rPr lang="en-US" sz="2000" dirty="0">
                <a:latin typeface="Söhne"/>
              </a:rPr>
              <a:t> </a:t>
            </a:r>
            <a:r>
              <a:rPr lang="en-US" sz="2000" dirty="0" err="1">
                <a:latin typeface="Söhne"/>
              </a:rPr>
              <a:t>hustote</a:t>
            </a:r>
            <a:endParaRPr lang="sk-SK" sz="2000" dirty="0">
              <a:latin typeface="Söhne"/>
            </a:endParaRPr>
          </a:p>
          <a:p>
            <a:r>
              <a:rPr lang="sk-SK" sz="2000" dirty="0" err="1">
                <a:latin typeface="Söhne"/>
              </a:rPr>
              <a:t>Klastrovanie</a:t>
            </a:r>
            <a:endParaRPr lang="en-US" sz="2000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53224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Rectangle 308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77DEB26-372E-F367-3E63-9600D1A0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n-US" sz="3700" b="0" i="0" dirty="0" err="1">
                <a:solidFill>
                  <a:srgbClr val="FFFFFF"/>
                </a:solidFill>
                <a:effectLst/>
                <a:latin typeface="Söhne"/>
              </a:rPr>
              <a:t>Prečo</a:t>
            </a:r>
            <a:r>
              <a:rPr lang="en-US" sz="3700" b="0" i="0" dirty="0">
                <a:solidFill>
                  <a:srgbClr val="FFFFFF"/>
                </a:solidFill>
                <a:effectLst/>
                <a:latin typeface="Söhne"/>
              </a:rPr>
              <a:t> je DBSCAN </a:t>
            </a:r>
            <a:r>
              <a:rPr lang="en-US" sz="3700" b="0" i="0" dirty="0" err="1">
                <a:solidFill>
                  <a:srgbClr val="FFFFFF"/>
                </a:solidFill>
                <a:effectLst/>
                <a:latin typeface="Söhne"/>
              </a:rPr>
              <a:t>dôležitý</a:t>
            </a:r>
            <a:r>
              <a:rPr lang="en-US" sz="3700" b="0" i="0" dirty="0">
                <a:solidFill>
                  <a:srgbClr val="FFFFFF"/>
                </a:solidFill>
                <a:effectLst/>
                <a:latin typeface="Söhne"/>
              </a:rPr>
              <a:t>?</a:t>
            </a:r>
          </a:p>
        </p:txBody>
      </p:sp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4C25E31-18E4-9BA2-F05A-89BF7B4B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Nepotrebuje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preddefinovať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počet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klastrov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vhodný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pre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dáta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nepravidelných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tvarov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odolný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voči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šumu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  <a:endParaRPr lang="sk-SK" sz="1800" b="0" i="0" dirty="0">
              <a:solidFill>
                <a:srgbClr val="FFFFFF"/>
              </a:solidFill>
              <a:effectLst/>
              <a:latin typeface="Söhne"/>
            </a:endParaRPr>
          </a:p>
          <a:p>
            <a:pPr>
              <a:lnSpc>
                <a:spcPct val="90000"/>
              </a:lnSpc>
            </a:pP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Široké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uplatnenie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v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detekcii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anomálií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segmentácii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zákazníkov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analýze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vesmírnych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dát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biologických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štúdiách</a:t>
            </a:r>
            <a:r>
              <a:rPr lang="sk-SK" sz="1800" dirty="0">
                <a:solidFill>
                  <a:srgbClr val="FFFFFF"/>
                </a:solidFill>
                <a:latin typeface="Söhne"/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Efektívny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v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práci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s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veľkými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datasetmi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,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schopný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identifikovať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klastre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rôznych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tvarov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Söhne"/>
              </a:rPr>
              <a:t> a </a:t>
            </a:r>
            <a:r>
              <a:rPr lang="en-US" sz="1800" b="0" i="0" dirty="0" err="1">
                <a:solidFill>
                  <a:srgbClr val="FFFFFF"/>
                </a:solidFill>
                <a:effectLst/>
                <a:latin typeface="Söhne"/>
              </a:rPr>
              <a:t>veľkostí</a:t>
            </a:r>
            <a:r>
              <a:rPr lang="sk-SK" sz="1800" b="0" i="0" dirty="0">
                <a:solidFill>
                  <a:srgbClr val="FFFFFF"/>
                </a:solidFill>
                <a:effectLst/>
                <a:latin typeface="Söhne"/>
              </a:rPr>
              <a:t>.</a:t>
            </a: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Zaujímavosti o vesmíre ✔️ TOP 10 | REFRESHER.sk">
            <a:extLst>
              <a:ext uri="{FF2B5EF4-FFF2-40B4-BE49-F238E27FC236}">
                <a16:creationId xmlns:a16="http://schemas.microsoft.com/office/drawing/2014/main" id="{DBFB2D87-13D5-1AC4-84EE-081699588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79" r="9696"/>
          <a:stretch/>
        </p:blipFill>
        <p:spPr bwMode="auto">
          <a:xfrm>
            <a:off x="4654296" y="10"/>
            <a:ext cx="753770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4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9F08601-2CA6-937B-C443-70C56F6D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sk-SK" dirty="0">
                <a:latin typeface="Söhne"/>
              </a:rPr>
              <a:t>Základy</a:t>
            </a:r>
            <a:endParaRPr lang="en-US" dirty="0">
              <a:latin typeface="Söhne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16414FD-87CA-DDFF-A768-5E559C79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1300" dirty="0">
                <a:latin typeface="Söhne"/>
              </a:rPr>
              <a:t>2 parametre:</a:t>
            </a:r>
          </a:p>
          <a:p>
            <a:pPr lvl="1">
              <a:lnSpc>
                <a:spcPct val="90000"/>
              </a:lnSpc>
            </a:pPr>
            <a:r>
              <a:rPr lang="el-GR" sz="1300" b="1" i="0" dirty="0">
                <a:effectLst/>
                <a:latin typeface="Söhne"/>
              </a:rPr>
              <a:t>ε (</a:t>
            </a:r>
            <a:r>
              <a:rPr lang="en-US" sz="1300" b="1" i="0" dirty="0">
                <a:effectLst/>
                <a:latin typeface="Söhne"/>
              </a:rPr>
              <a:t>epsilon)</a:t>
            </a:r>
            <a:r>
              <a:rPr lang="sk-SK" sz="1300" b="1" i="0" dirty="0">
                <a:effectLst/>
                <a:latin typeface="Söhne"/>
              </a:rPr>
              <a:t> - </a:t>
            </a:r>
            <a:r>
              <a:rPr lang="sk-SK" sz="1300" dirty="0">
                <a:latin typeface="Söhne"/>
              </a:rPr>
              <a:t>r</a:t>
            </a:r>
            <a:r>
              <a:rPr lang="en-US" sz="1300" b="0" i="0" dirty="0" err="1">
                <a:effectLst/>
                <a:latin typeface="Söhne"/>
              </a:rPr>
              <a:t>adius</a:t>
            </a:r>
            <a:r>
              <a:rPr lang="en-US" sz="1300" b="0" i="0" dirty="0">
                <a:effectLst/>
                <a:latin typeface="Söhne"/>
              </a:rPr>
              <a:t> </a:t>
            </a:r>
            <a:r>
              <a:rPr lang="en-US" sz="1300" b="0" i="0" dirty="0" err="1">
                <a:effectLst/>
                <a:latin typeface="Söhne"/>
              </a:rPr>
              <a:t>okolia</a:t>
            </a:r>
            <a:r>
              <a:rPr lang="en-US" sz="1300" b="0" i="0" dirty="0">
                <a:effectLst/>
                <a:latin typeface="Söhne"/>
              </a:rPr>
              <a:t> </a:t>
            </a:r>
            <a:r>
              <a:rPr lang="en-US" sz="1300" b="0" i="0" dirty="0" err="1">
                <a:effectLst/>
                <a:latin typeface="Söhne"/>
              </a:rPr>
              <a:t>okolo</a:t>
            </a:r>
            <a:r>
              <a:rPr lang="en-US" sz="1300" b="0" i="0" dirty="0">
                <a:effectLst/>
                <a:latin typeface="Söhne"/>
              </a:rPr>
              <a:t> </a:t>
            </a:r>
            <a:r>
              <a:rPr lang="en-US" sz="1300" b="0" i="0" dirty="0" err="1">
                <a:effectLst/>
                <a:latin typeface="Söhne"/>
              </a:rPr>
              <a:t>bodu</a:t>
            </a:r>
            <a:endParaRPr lang="sk-SK" sz="1300" b="0" i="0" dirty="0">
              <a:effectLst/>
              <a:latin typeface="Söhne"/>
            </a:endParaRPr>
          </a:p>
          <a:p>
            <a:pPr lvl="1">
              <a:lnSpc>
                <a:spcPct val="90000"/>
              </a:lnSpc>
            </a:pPr>
            <a:r>
              <a:rPr lang="en-US" sz="1300" b="1" i="0" dirty="0" err="1">
                <a:effectLst/>
                <a:latin typeface="Söhne"/>
              </a:rPr>
              <a:t>MinPts</a:t>
            </a:r>
            <a:r>
              <a:rPr lang="sk-SK" sz="1300" dirty="0">
                <a:latin typeface="Söhne"/>
              </a:rPr>
              <a:t> - m</a:t>
            </a:r>
            <a:r>
              <a:rPr lang="en-US" sz="1300" b="0" i="0" dirty="0" err="1">
                <a:effectLst/>
                <a:latin typeface="Söhne"/>
              </a:rPr>
              <a:t>inimálny</a:t>
            </a:r>
            <a:r>
              <a:rPr lang="en-US" sz="1300" b="0" i="0" dirty="0">
                <a:effectLst/>
                <a:latin typeface="Söhne"/>
              </a:rPr>
              <a:t> </a:t>
            </a:r>
            <a:r>
              <a:rPr lang="en-US" sz="1300" b="0" i="0" dirty="0" err="1">
                <a:effectLst/>
                <a:latin typeface="Söhne"/>
              </a:rPr>
              <a:t>počet</a:t>
            </a:r>
            <a:r>
              <a:rPr lang="en-US" sz="1300" b="0" i="0" dirty="0">
                <a:effectLst/>
                <a:latin typeface="Söhne"/>
              </a:rPr>
              <a:t> </a:t>
            </a:r>
            <a:r>
              <a:rPr lang="en-US" sz="1300" b="0" i="0" dirty="0" err="1">
                <a:effectLst/>
                <a:latin typeface="Söhne"/>
              </a:rPr>
              <a:t>bodov</a:t>
            </a:r>
            <a:r>
              <a:rPr lang="en-US" sz="1300" b="0" i="0" dirty="0">
                <a:effectLst/>
                <a:latin typeface="Söhne"/>
              </a:rPr>
              <a:t> </a:t>
            </a:r>
            <a:r>
              <a:rPr lang="en-US" sz="1300" b="0" i="0" dirty="0" err="1">
                <a:effectLst/>
                <a:latin typeface="Söhne"/>
              </a:rPr>
              <a:t>potrebných</a:t>
            </a:r>
            <a:r>
              <a:rPr lang="en-US" sz="1300" b="0" i="0" dirty="0">
                <a:effectLst/>
                <a:latin typeface="Söhne"/>
              </a:rPr>
              <a:t> </a:t>
            </a:r>
            <a:r>
              <a:rPr lang="en-US" sz="1300" b="0" i="0" dirty="0" err="1">
                <a:effectLst/>
                <a:latin typeface="Söhne"/>
              </a:rPr>
              <a:t>na</a:t>
            </a:r>
            <a:r>
              <a:rPr lang="en-US" sz="1300" b="0" i="0" dirty="0">
                <a:effectLst/>
                <a:latin typeface="Söhne"/>
              </a:rPr>
              <a:t> to, aby </a:t>
            </a:r>
            <a:r>
              <a:rPr lang="en-US" sz="1300" b="0" i="0" dirty="0" err="1">
                <a:effectLst/>
                <a:latin typeface="Söhne"/>
              </a:rPr>
              <a:t>bol</a:t>
            </a:r>
            <a:r>
              <a:rPr lang="en-US" sz="1300" b="0" i="0" dirty="0">
                <a:effectLst/>
                <a:latin typeface="Söhne"/>
              </a:rPr>
              <a:t> </a:t>
            </a:r>
            <a:r>
              <a:rPr lang="sk-SK" sz="1300" b="0" i="0" dirty="0">
                <a:effectLst/>
                <a:latin typeface="Söhne"/>
              </a:rPr>
              <a:t>zhluk </a:t>
            </a:r>
            <a:r>
              <a:rPr lang="en-US" sz="1300" b="0" i="0" dirty="0">
                <a:effectLst/>
                <a:latin typeface="Söhne"/>
              </a:rPr>
              <a:t>bod </a:t>
            </a:r>
            <a:r>
              <a:rPr lang="en-US" sz="1300" b="0" i="0" dirty="0" err="1">
                <a:effectLst/>
                <a:latin typeface="Söhne"/>
              </a:rPr>
              <a:t>považovaný</a:t>
            </a:r>
            <a:r>
              <a:rPr lang="en-US" sz="1300" b="0" i="0" dirty="0">
                <a:effectLst/>
                <a:latin typeface="Söhne"/>
              </a:rPr>
              <a:t> za </a:t>
            </a:r>
            <a:r>
              <a:rPr lang="sk-SK" sz="1300" b="0" i="0" dirty="0">
                <a:effectLst/>
                <a:latin typeface="Söhne"/>
              </a:rPr>
              <a:t>„</a:t>
            </a:r>
            <a:r>
              <a:rPr lang="en-US" sz="1300" b="0" i="0" dirty="0" err="1">
                <a:effectLst/>
                <a:latin typeface="Söhne"/>
              </a:rPr>
              <a:t>hustý</a:t>
            </a:r>
            <a:r>
              <a:rPr lang="sk-SK" sz="1300" dirty="0">
                <a:latin typeface="Söhne"/>
              </a:rPr>
              <a:t>“</a:t>
            </a:r>
            <a:endParaRPr lang="sk-SK" sz="1300" b="0" i="0" dirty="0">
              <a:effectLst/>
              <a:latin typeface="Söhne"/>
            </a:endParaRPr>
          </a:p>
          <a:p>
            <a:pPr lvl="1">
              <a:lnSpc>
                <a:spcPct val="90000"/>
              </a:lnSpc>
            </a:pPr>
            <a:endParaRPr lang="sk-SK" sz="1300" dirty="0">
              <a:latin typeface="Söhne"/>
            </a:endParaRPr>
          </a:p>
          <a:p>
            <a:pPr marL="201168" lvl="1" indent="0">
              <a:lnSpc>
                <a:spcPct val="90000"/>
              </a:lnSpc>
              <a:buNone/>
            </a:pPr>
            <a:r>
              <a:rPr lang="sk-SK" sz="1300" b="0" i="0" dirty="0">
                <a:effectLst/>
                <a:latin typeface="Söhne"/>
              </a:rPr>
              <a:t>Typy bodov:</a:t>
            </a:r>
          </a:p>
          <a:p>
            <a:pPr lvl="1">
              <a:lnSpc>
                <a:spcPct val="90000"/>
              </a:lnSpc>
            </a:pPr>
            <a:r>
              <a:rPr lang="sk-SK" sz="1300" b="1" i="0" dirty="0">
                <a:effectLst/>
                <a:latin typeface="Söhne"/>
              </a:rPr>
              <a:t>Jadrový bod </a:t>
            </a:r>
            <a:r>
              <a:rPr lang="sk-SK" sz="1300" b="0" i="0" dirty="0">
                <a:effectLst/>
                <a:latin typeface="Söhne"/>
              </a:rPr>
              <a:t>(</a:t>
            </a:r>
            <a:r>
              <a:rPr lang="sk-SK" sz="1300" b="0" i="0" dirty="0" err="1">
                <a:effectLst/>
                <a:latin typeface="Söhne"/>
              </a:rPr>
              <a:t>Core</a:t>
            </a:r>
            <a:r>
              <a:rPr lang="sk-SK" sz="1300" b="0" i="0" dirty="0">
                <a:effectLst/>
                <a:latin typeface="Söhne"/>
              </a:rPr>
              <a:t> Point) – bod, ktorý má v rámci „</a:t>
            </a:r>
            <a:r>
              <a:rPr lang="el-GR" sz="1300" b="1" i="0" dirty="0">
                <a:effectLst/>
                <a:latin typeface="Söhne"/>
              </a:rPr>
              <a:t>ε</a:t>
            </a:r>
            <a:r>
              <a:rPr lang="sk-SK" sz="1300" dirty="0">
                <a:latin typeface="Söhne"/>
              </a:rPr>
              <a:t>“</a:t>
            </a:r>
            <a:r>
              <a:rPr lang="sk-SK" sz="1300" b="0" i="0" dirty="0">
                <a:effectLst/>
                <a:latin typeface="Söhne"/>
              </a:rPr>
              <a:t> okolie aspoň „</a:t>
            </a:r>
            <a:r>
              <a:rPr lang="en-US" sz="1300" b="1" i="0" dirty="0" err="1">
                <a:effectLst/>
                <a:latin typeface="Söhne"/>
              </a:rPr>
              <a:t>MinPts</a:t>
            </a:r>
            <a:r>
              <a:rPr lang="sk-SK" sz="1300" i="0" dirty="0">
                <a:effectLst/>
                <a:latin typeface="Söhne"/>
              </a:rPr>
              <a:t>“</a:t>
            </a:r>
          </a:p>
          <a:p>
            <a:pPr lvl="1">
              <a:lnSpc>
                <a:spcPct val="90000"/>
              </a:lnSpc>
            </a:pPr>
            <a:r>
              <a:rPr lang="sk-SK" sz="1300" b="1" i="0" dirty="0">
                <a:effectLst/>
                <a:latin typeface="Söhne"/>
              </a:rPr>
              <a:t>Hraničný bod </a:t>
            </a:r>
            <a:r>
              <a:rPr lang="sk-SK" sz="1300" b="0" i="0" dirty="0">
                <a:effectLst/>
                <a:latin typeface="Söhne"/>
              </a:rPr>
              <a:t>(</a:t>
            </a:r>
            <a:r>
              <a:rPr lang="sk-SK" sz="1300" b="0" i="0" dirty="0" err="1">
                <a:effectLst/>
                <a:latin typeface="Söhne"/>
              </a:rPr>
              <a:t>Border</a:t>
            </a:r>
            <a:r>
              <a:rPr lang="sk-SK" sz="1300" b="0" i="0" dirty="0">
                <a:effectLst/>
                <a:latin typeface="Söhne"/>
              </a:rPr>
              <a:t> Point) – bod, ktorý je v dosahu ‚</a:t>
            </a:r>
            <a:r>
              <a:rPr lang="el-GR" sz="1300" b="1" i="0" dirty="0">
                <a:effectLst/>
                <a:latin typeface="Söhne"/>
              </a:rPr>
              <a:t>ε</a:t>
            </a:r>
            <a:r>
              <a:rPr lang="sk-SK" sz="1300" b="0" i="0" dirty="0">
                <a:effectLst/>
                <a:latin typeface="Söhne"/>
              </a:rPr>
              <a:t>‘ od jadrového bodu, ale nemá dostatočný počet susedov</a:t>
            </a:r>
          </a:p>
          <a:p>
            <a:pPr lvl="1">
              <a:lnSpc>
                <a:spcPct val="90000"/>
              </a:lnSpc>
            </a:pPr>
            <a:r>
              <a:rPr lang="sk-SK" sz="1300" b="1" dirty="0">
                <a:latin typeface="Söhne"/>
              </a:rPr>
              <a:t>Šum</a:t>
            </a:r>
            <a:r>
              <a:rPr lang="sk-SK" sz="1300" dirty="0">
                <a:latin typeface="Söhne"/>
              </a:rPr>
              <a:t> (</a:t>
            </a:r>
            <a:r>
              <a:rPr lang="sk-SK" sz="1300" dirty="0" err="1">
                <a:latin typeface="Söhne"/>
              </a:rPr>
              <a:t>Noise</a:t>
            </a:r>
            <a:r>
              <a:rPr lang="sk-SK" sz="1300" dirty="0">
                <a:latin typeface="Söhne"/>
              </a:rPr>
              <a:t> Point) – ani jedno z vyššie uvedených</a:t>
            </a:r>
            <a:endParaRPr lang="sk-SK" sz="1300" b="0" i="0" dirty="0">
              <a:effectLst/>
              <a:latin typeface="Söhne"/>
            </a:endParaRP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6C445DF1-8B71-06C9-70CC-DB2277C0E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2" r="2" b="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ok 8" descr="Obrázok, na ktorom je text, snímka obrazovky, kruh&#10;&#10;Automaticky generovaný popis">
            <a:extLst>
              <a:ext uri="{FF2B5EF4-FFF2-40B4-BE49-F238E27FC236}">
                <a16:creationId xmlns:a16="http://schemas.microsoft.com/office/drawing/2014/main" id="{DCB631C3-BD84-C40E-7968-CA4DBDCA52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/>
          <a:stretch/>
        </p:blipFill>
        <p:spPr>
          <a:xfrm>
            <a:off x="4607211" y="692043"/>
            <a:ext cx="8227047" cy="517705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1D0A393-3A87-7507-902B-0B974BAF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>
            <a:normAutofit/>
          </a:bodyPr>
          <a:lstStyle/>
          <a:p>
            <a:r>
              <a:rPr lang="sk-SK" sz="4900" dirty="0">
                <a:latin typeface="Söhne"/>
              </a:rPr>
              <a:t>Proces </a:t>
            </a:r>
            <a:r>
              <a:rPr lang="sk-SK" sz="4900" dirty="0" err="1">
                <a:latin typeface="Söhne"/>
              </a:rPr>
              <a:t>klastrovania</a:t>
            </a:r>
            <a:endParaRPr lang="en-US" sz="4900" dirty="0">
              <a:latin typeface="Söhne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7EA2FB-AFC9-8E65-F1E8-395FEA7A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sk-SK" dirty="0">
                <a:latin typeface="Söhne"/>
              </a:rPr>
              <a:t>1. výber náhodného nenavštíveného bodu</a:t>
            </a:r>
          </a:p>
          <a:p>
            <a:r>
              <a:rPr lang="sk-SK" dirty="0">
                <a:latin typeface="Söhne"/>
              </a:rPr>
              <a:t>2. Identifikácia susedov – či je tento bod jadrový</a:t>
            </a:r>
          </a:p>
          <a:p>
            <a:r>
              <a:rPr lang="sk-SK" dirty="0">
                <a:latin typeface="Söhne"/>
              </a:rPr>
              <a:t>3. Formovanie klastra: </a:t>
            </a:r>
          </a:p>
          <a:p>
            <a:r>
              <a:rPr lang="sk-SK" dirty="0">
                <a:latin typeface="Söhne"/>
              </a:rPr>
              <a:t>4. Opakovanie od kroku 1</a:t>
            </a:r>
            <a:endParaRPr lang="en-US" dirty="0">
              <a:latin typeface="Söhne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4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27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6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105073-3DAF-6F10-8875-4D81F6D9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886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0" i="0">
                <a:solidFill>
                  <a:srgbClr val="FFFFFF"/>
                </a:solidFill>
                <a:effectLst/>
                <a:latin typeface="Söhne"/>
              </a:rPr>
              <a:t>DBSCAN v Rku</a:t>
            </a:r>
            <a:endParaRPr lang="en-US" sz="4400" dirty="0">
              <a:solidFill>
                <a:srgbClr val="FFFFFF"/>
              </a:solidFill>
              <a:latin typeface="Söhne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166FDA8-7742-9DED-CEC3-7659C05F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885" y="3847960"/>
            <a:ext cx="3659246" cy="236995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800" cap="all" spc="200" dirty="0">
                <a:solidFill>
                  <a:srgbClr val="FFFFFF"/>
                </a:solidFill>
                <a:latin typeface="Söhne"/>
              </a:rPr>
              <a:t>bit.ly/</a:t>
            </a:r>
            <a:r>
              <a:rPr lang="en-US" sz="2800" cap="all" spc="200" dirty="0" err="1">
                <a:solidFill>
                  <a:srgbClr val="FFFFFF"/>
                </a:solidFill>
                <a:latin typeface="Söhne"/>
              </a:rPr>
              <a:t>dbscan</a:t>
            </a:r>
            <a:endParaRPr lang="en-US" sz="2800" cap="all" spc="200" dirty="0">
              <a:solidFill>
                <a:srgbClr val="FFFFFF"/>
              </a:solidFill>
              <a:latin typeface="Söhne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87093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QR code preview">
            <a:extLst>
              <a:ext uri="{FF2B5EF4-FFF2-40B4-BE49-F238E27FC236}">
                <a16:creationId xmlns:a16="http://schemas.microsoft.com/office/drawing/2014/main" id="{8B4A4C9A-C6F2-E594-D460-CE17861E6A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78480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Obrázok 6" descr="Obrázok, na ktorom je vzor, grafika, pixel, dizajn&#10;&#10;Automaticky generovaný popis">
            <a:extLst>
              <a:ext uri="{FF2B5EF4-FFF2-40B4-BE49-F238E27FC236}">
                <a16:creationId xmlns:a16="http://schemas.microsoft.com/office/drawing/2014/main" id="{3F529092-C951-04E6-63AF-6D53B545F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72" y="304800"/>
            <a:ext cx="62484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9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4092853-04F0-D0BF-A88C-F1FD77EFB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sk-SK" sz="9600" dirty="0">
                <a:latin typeface="Söhne"/>
              </a:rPr>
              <a:t>Ďakujem za pozornosť</a:t>
            </a:r>
            <a:endParaRPr lang="en-US" sz="9600" dirty="0">
              <a:latin typeface="Söhne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6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298</Words>
  <Application>Microsoft Office PowerPoint</Application>
  <PresentationFormat>Širokouhlá</PresentationFormat>
  <Paragraphs>31</Paragraphs>
  <Slides>7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Söhne</vt:lpstr>
      <vt:lpstr>RetrospectVTI</vt:lpstr>
      <vt:lpstr>DBSCAN</vt:lpstr>
      <vt:lpstr>Čo je DBSCAN? </vt:lpstr>
      <vt:lpstr>Prečo je DBSCAN dôležitý?</vt:lpstr>
      <vt:lpstr>Základy</vt:lpstr>
      <vt:lpstr>Proces klastrovania</vt:lpstr>
      <vt:lpstr>DBSCAN v Rku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STUD - Marek Rucki</dc:creator>
  <cp:lastModifiedBy>STUD - Marek Rucki</cp:lastModifiedBy>
  <cp:revision>3</cp:revision>
  <dcterms:created xsi:type="dcterms:W3CDTF">2023-11-20T20:29:43Z</dcterms:created>
  <dcterms:modified xsi:type="dcterms:W3CDTF">2023-11-20T22:15:11Z</dcterms:modified>
</cp:coreProperties>
</file>