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394" r:id="rId2"/>
    <p:sldId id="526" r:id="rId3"/>
    <p:sldId id="466" r:id="rId4"/>
    <p:sldId id="502" r:id="rId5"/>
    <p:sldId id="503" r:id="rId6"/>
    <p:sldId id="517" r:id="rId7"/>
    <p:sldId id="518" r:id="rId8"/>
    <p:sldId id="557" r:id="rId9"/>
    <p:sldId id="558" r:id="rId10"/>
    <p:sldId id="560" r:id="rId11"/>
    <p:sldId id="563" r:id="rId12"/>
    <p:sldId id="549" r:id="rId13"/>
    <p:sldId id="565" r:id="rId14"/>
    <p:sldId id="564" r:id="rId15"/>
    <p:sldId id="547" r:id="rId16"/>
    <p:sldId id="543" r:id="rId17"/>
    <p:sldId id="544" r:id="rId18"/>
    <p:sldId id="545" r:id="rId19"/>
    <p:sldId id="546" r:id="rId20"/>
    <p:sldId id="401" r:id="rId21"/>
    <p:sldId id="553" r:id="rId22"/>
    <p:sldId id="554" r:id="rId23"/>
    <p:sldId id="405" r:id="rId24"/>
    <p:sldId id="4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C60389C9-B758-4813-B2F0-4314ECA1ABB4}">
          <p14:sldIdLst>
            <p14:sldId id="394"/>
            <p14:sldId id="526"/>
            <p14:sldId id="466"/>
          </p14:sldIdLst>
        </p14:section>
        <p14:section name="Course Overview" id="{86CFF9B6-EB8A-46A2-B501-2308C1B0A856}">
          <p14:sldIdLst>
            <p14:sldId id="502"/>
            <p14:sldId id="503"/>
            <p14:sldId id="517"/>
            <p14:sldId id="518"/>
          </p14:sldIdLst>
        </p14:section>
        <p14:section name="Trainers" id="{BF3BCBC2-2755-421F-9DBB-A524AC21856F}">
          <p14:sldIdLst>
            <p14:sldId id="557"/>
            <p14:sldId id="558"/>
            <p14:sldId id="560"/>
            <p14:sldId id="563"/>
          </p14:sldIdLst>
        </p14:section>
        <p14:section name="Course Details and Schedule" id="{D3524487-7F57-4A27-9C57-97D2652D70A1}">
          <p14:sldIdLst>
            <p14:sldId id="549"/>
            <p14:sldId id="565"/>
            <p14:sldId id="564"/>
          </p14:sldIdLst>
        </p14:section>
        <p14:section name="Evaluation" id="{E632FA45-344B-45A6-B2DD-49241A5850AB}">
          <p14:sldIdLst>
            <p14:sldId id="547"/>
          </p14:sldIdLst>
        </p14:section>
        <p14:section name="Resources" id="{8FDA4F5E-762F-4088-B38F-B48A888FDBD3}">
          <p14:sldIdLst>
            <p14:sldId id="543"/>
            <p14:sldId id="544"/>
            <p14:sldId id="545"/>
            <p14:sldId id="546"/>
            <p14:sldId id="401"/>
          </p14:sldIdLst>
        </p14:section>
        <p14:section name="Conclusion" id="{3E98570E-147D-4D11-A8DB-9AA659E0416C}">
          <p14:sldIdLst>
            <p14:sldId id="553"/>
            <p14:sldId id="55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120" y="57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B0C5BE0-167B-4C50-90C1-05831F5B17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785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E66D5FE-EB65-4855-A8E4-4C2E2F057D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423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ECA6537-9364-4CAD-BBBE-9F4B052360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190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8E4EF96-A236-4179-A436-1B6E1A32CE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799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F68F158-7254-461F-8CC1-1B69D92A04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9404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0660159-E808-470C-A0E8-DE2B9F4665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72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3C4618E-3386-4BB3-B89B-E98C780EFC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897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612/spring-data-february-20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oftuni.bg/forum/categories/78/databases-advanced-hibernate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softuni.bg/trainings/2089/databases-frameworks-hibernate-and-spring-data-october-201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7.jpeg"/><Relationship Id="rId7" Type="http://schemas.openxmlformats.org/officeDocument/2006/relationships/image" Target="../media/image5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0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product.org/" TargetMode="External"/><Relationship Id="rId2" Type="http://schemas.openxmlformats.org/officeDocument/2006/relationships/hyperlink" Target="https://www.linkedin.com/in/trayanilie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97093"/>
            <a:ext cx="3376772" cy="32684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2561" y="5368740"/>
            <a:ext cx="2950749" cy="444793"/>
          </a:xfrm>
        </p:spPr>
        <p:txBody>
          <a:bodyPr/>
          <a:lstStyle/>
          <a:p>
            <a:r>
              <a:rPr lang="en-US" sz="2400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6744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7580459" cy="5201066"/>
          </a:xfrm>
        </p:spPr>
        <p:txBody>
          <a:bodyPr/>
          <a:lstStyle/>
          <a:p>
            <a:r>
              <a:rPr lang="en-US" sz="3600" b="1" dirty="0"/>
              <a:t>Konstantin Mitev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Java Developer</a:t>
            </a:r>
            <a:r>
              <a:rPr lang="en-GB" noProof="1"/>
              <a:t> @ Madara Invest</a:t>
            </a:r>
          </a:p>
          <a:p>
            <a:pPr lvl="1">
              <a:lnSpc>
                <a:spcPct val="100000"/>
              </a:lnSpc>
            </a:pPr>
            <a:r>
              <a:rPr lang="en-GB" noProof="1"/>
              <a:t>Top performing student at SoftUni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Fluent with Spring and React                  frameworks</a:t>
            </a:r>
            <a:endParaRPr lang="en-GB" noProof="1"/>
          </a:p>
          <a:p>
            <a:pPr lvl="1">
              <a:lnSpc>
                <a:spcPct val="100000"/>
              </a:lnSpc>
            </a:pPr>
            <a:r>
              <a:rPr lang="en-GB" noProof="1"/>
              <a:t>Interested in Java and JavaScript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1" y="1828800"/>
            <a:ext cx="39624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C98253D-11CC-43ED-9C3A-FFABEBC7D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92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BDF4E-D459-41BB-BACF-F86EDF752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Chavdar Mitkov</a:t>
            </a:r>
          </a:p>
          <a:p>
            <a:pPr lvl="1"/>
            <a:r>
              <a:rPr lang="en-US" dirty="0"/>
              <a:t>Technical Trainer @ SoftUni</a:t>
            </a:r>
          </a:p>
          <a:p>
            <a:pPr lvl="1"/>
            <a:r>
              <a:rPr lang="en-US" dirty="0"/>
              <a:t>Top performing student </a:t>
            </a:r>
          </a:p>
          <a:p>
            <a:pPr lvl="1"/>
            <a:r>
              <a:rPr lang="en-US" dirty="0"/>
              <a:t>Experience with MySQL , </a:t>
            </a:r>
            <a:endParaRPr lang="bg-BG" dirty="0"/>
          </a:p>
          <a:p>
            <a:pPr marL="609219" lvl="1" indent="0">
              <a:buNone/>
            </a:pPr>
            <a:r>
              <a:rPr lang="bg-BG" dirty="0"/>
              <a:t>	</a:t>
            </a:r>
            <a:r>
              <a:rPr lang="en-US" dirty="0"/>
              <a:t>Hibernate,</a:t>
            </a:r>
            <a:r>
              <a:rPr lang="bg-BG" dirty="0"/>
              <a:t> </a:t>
            </a:r>
            <a:r>
              <a:rPr lang="en-US" dirty="0"/>
              <a:t>Spring </a:t>
            </a:r>
          </a:p>
          <a:p>
            <a:pPr lvl="1"/>
            <a:r>
              <a:rPr lang="en-US" dirty="0"/>
              <a:t>Interested in Java, JavaScript, Angular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57246-A907-4C98-B8CE-AF6DAE34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Trainers Team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92A6A-6AFB-4AC8-BE4A-2B564C2ED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20" y="1629470"/>
            <a:ext cx="3870481" cy="39009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64AF669-DC7A-46A3-9AD6-60FAEE716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45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759D-89A5-4F2F-8554-AC3884F491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Fundamentals Module –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3526" y="1990939"/>
            <a:ext cx="8028603" cy="532461"/>
            <a:chOff x="511822" y="1838163"/>
            <a:chExt cx="6573425" cy="5326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778154" y="1845485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852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58448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858600" y="1505391"/>
            <a:ext cx="1469891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/>
              <a:t>13-Jan-2020</a:t>
            </a:r>
            <a:endParaRPr lang="en-US" sz="1999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626009" y="1505392"/>
            <a:ext cx="150175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/>
              <a:t>13-Feb-2020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44382" y="1505391"/>
            <a:ext cx="1562841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/>
              <a:t>29-Mar-2020</a:t>
            </a:r>
            <a:endParaRPr lang="en-US" sz="1999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6867037" y="2138693"/>
            <a:ext cx="0" cy="258911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1931225" y="2876188"/>
            <a:ext cx="2910334" cy="304882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GB" sz="19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weeks * 4 times / week</a:t>
            </a: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credits</a:t>
            </a: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GB" sz="19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13-Jan-2020</a:t>
            </a:r>
            <a:br>
              <a:rPr lang="en-GB" sz="19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19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</a:t>
            </a:r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</a:t>
            </a:r>
            <a:r>
              <a:rPr lang="en-GB" sz="19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09-Feb-2020</a:t>
            </a:r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4931144" y="2876188"/>
            <a:ext cx="3307134" cy="304882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</a:t>
            </a: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weeks * 4 times / week</a:t>
            </a: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credits</a:t>
            </a: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13-Feb-2020</a:t>
            </a: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29-Mar-2020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8310751" y="2876188"/>
            <a:ext cx="1828309" cy="304882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TBA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073526" y="2249848"/>
            <a:ext cx="8028603" cy="732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6D6A1C65-AF02-4B5F-B354-442F3C04AB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9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32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88" y="2174228"/>
            <a:ext cx="4302439" cy="430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6515319">
            <a:off x="8337083" y="3611735"/>
            <a:ext cx="2402906" cy="355467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091083" y="4032975"/>
            <a:ext cx="1815052" cy="584942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9263493" y="5060918"/>
            <a:ext cx="1579010" cy="128515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/>
              <a:t>Exam</a:t>
            </a:r>
            <a:r>
              <a:rPr lang="bg-BG" sz="3199" b="1" dirty="0"/>
              <a:t> </a:t>
            </a:r>
            <a:br>
              <a:rPr lang="bg-BG" sz="3199" b="1" dirty="0"/>
            </a:br>
            <a:r>
              <a:rPr lang="en-US" sz="3199" b="1" dirty="0"/>
              <a:t>90</a:t>
            </a:r>
            <a:r>
              <a:rPr lang="bg-BG" sz="3199" b="1" dirty="0"/>
              <a:t>%</a:t>
            </a:r>
            <a:endParaRPr lang="en-US" sz="3199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3828384">
            <a:off x="3306668" y="3633196"/>
            <a:ext cx="2436119" cy="28554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AF37ED-8362-4A88-B550-CD97C688F4D6}"/>
              </a:ext>
            </a:extLst>
          </p:cNvPr>
          <p:cNvSpPr txBox="1"/>
          <p:nvPr/>
        </p:nvSpPr>
        <p:spPr>
          <a:xfrm rot="21574438">
            <a:off x="3368106" y="5016384"/>
            <a:ext cx="1685217" cy="93533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9" b="1" dirty="0"/>
              <a:t>Homework</a:t>
            </a:r>
            <a:r>
              <a:rPr lang="bg-BG" sz="2399" b="1" dirty="0"/>
              <a:t> </a:t>
            </a:r>
            <a:br>
              <a:rPr lang="bg-BG" sz="2399" b="1" dirty="0"/>
            </a:br>
            <a:r>
              <a:rPr lang="en-US" sz="2399" b="1" dirty="0"/>
              <a:t>5</a:t>
            </a:r>
            <a:r>
              <a:rPr lang="bg-BG" sz="2399" b="1" dirty="0"/>
              <a:t>%</a:t>
            </a:r>
            <a:endParaRPr lang="en-US" sz="2399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7653503" y="1089657"/>
            <a:ext cx="2436119" cy="28554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82F45E-560E-4CFD-9D9D-F462410FEDA6}"/>
              </a:ext>
            </a:extLst>
          </p:cNvPr>
          <p:cNvSpPr txBox="1"/>
          <p:nvPr/>
        </p:nvSpPr>
        <p:spPr>
          <a:xfrm>
            <a:off x="8494264" y="1763191"/>
            <a:ext cx="1407698" cy="1059597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9" b="1" dirty="0"/>
              <a:t>Presence in class</a:t>
            </a:r>
            <a:r>
              <a:rPr lang="bg-BG" sz="2399" b="1" dirty="0"/>
              <a:t> </a:t>
            </a:r>
            <a:br>
              <a:rPr lang="bg-BG" sz="2399" b="1" dirty="0"/>
            </a:br>
            <a:r>
              <a:rPr lang="en-US" sz="2399" b="1" dirty="0"/>
              <a:t>5</a:t>
            </a:r>
            <a:r>
              <a:rPr lang="bg-BG" sz="2399" b="1" dirty="0"/>
              <a:t>%</a:t>
            </a:r>
            <a:endParaRPr lang="en-US" sz="2399" b="1" dirty="0"/>
          </a:p>
        </p:txBody>
      </p:sp>
      <p:pic>
        <p:nvPicPr>
          <p:cNvPr id="13" name="Picture 21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9281945">
            <a:off x="3995328" y="807962"/>
            <a:ext cx="2436119" cy="2855438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1682F45E-560E-4CFD-9D9D-F462410FEDA6}"/>
              </a:ext>
            </a:extLst>
          </p:cNvPr>
          <p:cNvSpPr txBox="1"/>
          <p:nvPr/>
        </p:nvSpPr>
        <p:spPr>
          <a:xfrm>
            <a:off x="4210715" y="1510815"/>
            <a:ext cx="1465549" cy="1059597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1999" b="1" dirty="0"/>
              <a:t>Theoretical exam</a:t>
            </a:r>
            <a:r>
              <a:rPr lang="bg-BG" sz="1999" b="1" dirty="0"/>
              <a:t> </a:t>
            </a:r>
            <a:br>
              <a:rPr lang="bg-BG" sz="1999" b="1" dirty="0"/>
            </a:br>
            <a:r>
              <a:rPr lang="en-US" sz="1999" b="1" dirty="0"/>
              <a:t>5</a:t>
            </a:r>
            <a:r>
              <a:rPr lang="bg-BG" sz="1999" b="1" dirty="0"/>
              <a:t>%</a:t>
            </a:r>
            <a:endParaRPr lang="en-US" sz="1999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11128390-76B3-4123-8DBC-562CA33934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is mainly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 in class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pPr>
              <a:spcBef>
                <a:spcPts val="2400"/>
              </a:spcBef>
            </a:pPr>
            <a:r>
              <a:rPr lang="en-US" dirty="0"/>
              <a:t>How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submit</a:t>
            </a:r>
            <a:r>
              <a:rPr lang="en-US" dirty="0"/>
              <a:t> your homework?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Submitted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 page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softuni.bg</a:t>
            </a:r>
          </a:p>
          <a:p>
            <a:pPr>
              <a:spcBef>
                <a:spcPts val="2400"/>
              </a:spcBef>
            </a:pPr>
            <a:r>
              <a:rPr lang="en-US" dirty="0"/>
              <a:t>Exam - Project</a:t>
            </a:r>
          </a:p>
          <a:p>
            <a:pPr>
              <a:spcBef>
                <a:spcPts val="24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76" y="1929758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847617D-09A5-43B6-B1E0-B1031047C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9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FF70D3F-34E8-4A3B-A8C4-00BA39F302D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We Need Additionally?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7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DB 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2" y="2100048"/>
            <a:ext cx="9158401" cy="65164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dirty="0">
                <a:hlinkClick r:id="rId3"/>
              </a:rPr>
              <a:t>https://softuni.bg/trainings/2612/spring-data-february-2020</a:t>
            </a:r>
            <a:endParaRPr lang="en-US" sz="24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259" y="4349657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738627"/>
            <a:ext cx="1374490" cy="1374490"/>
          </a:xfrm>
          <a:prstGeom prst="rect">
            <a:avLst/>
          </a:prstGeom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757952"/>
            <a:ext cx="915840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6"/>
              </a:rPr>
              <a:t>https://softuni.bg/forum/categories/78/databases-advanced-hibernate</a:t>
            </a:r>
            <a:endParaRPr lang="en-US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5891BB0-DD49-4E89-826B-98BD56DF8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dirty="0">
                <a:solidFill>
                  <a:srgbClr val="FFA000"/>
                </a:solidFill>
                <a:hlinkClick r:id="rId2"/>
              </a:rPr>
              <a:t>web site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DB Basics MySQL Slides and Videos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280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56" y="3810000"/>
            <a:ext cx="2650172" cy="21336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A18BC87-1E0F-4AD4-A203-43C871462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38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</a:t>
            </a:r>
            <a:r>
              <a:rPr lang="en-US" b="1" dirty="0">
                <a:solidFill>
                  <a:schemeClr val="bg1"/>
                </a:solidFill>
              </a:rPr>
              <a:t>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800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354C125-125B-4435-A589-6F5A69DC9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09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Objectives &amp; Program</a:t>
            </a:r>
          </a:p>
          <a:p>
            <a:r>
              <a:rPr lang="en-US" dirty="0"/>
              <a:t>The Trainers Team</a:t>
            </a:r>
          </a:p>
          <a:p>
            <a:r>
              <a:rPr lang="en-GB" dirty="0"/>
              <a:t>Course Organization</a:t>
            </a:r>
            <a:endParaRPr lang="bg-BG" dirty="0"/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Exam</a:t>
            </a:r>
          </a:p>
          <a:p>
            <a:r>
              <a:rPr lang="en-US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DA2201D-3CAD-423C-906A-1150B825D3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9807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5A12169E-C3DF-4BEA-BC03-691E328B8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8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21D74DC6-705B-4E3F-88C7-14EA83902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23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878372A-E06F-4B73-B56D-3AAA23C152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5209FF-ADA9-43EA-8830-F29C6C0B4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4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9600" b="1" noProof="1"/>
              <a:t>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936799-FF58-455A-9447-A10461B7A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8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8C1A8FB7-C813-4D27-A30A-0E0F7C0D836C}"/>
              </a:ext>
            </a:extLst>
          </p:cNvPr>
          <p:cNvGrpSpPr/>
          <p:nvPr/>
        </p:nvGrpSpPr>
        <p:grpSpPr>
          <a:xfrm>
            <a:off x="3401290" y="228600"/>
            <a:ext cx="4826771" cy="4495800"/>
            <a:chOff x="3197527" y="-89863"/>
            <a:chExt cx="4826771" cy="4495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498" y="-89863"/>
              <a:ext cx="4495800" cy="4495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527" y="2689710"/>
              <a:ext cx="1385455" cy="1385455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1510925" y="5589000"/>
            <a:ext cx="8938472" cy="774883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dirty="0"/>
              <a:t>Spring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AF86C-CF9D-46FF-8412-5C852F9E6B5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Objectives &amp; Program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76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9180599" cy="5173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Spring Data </a:t>
            </a:r>
            <a:r>
              <a:rPr lang="en-US" dirty="0"/>
              <a:t>course covers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Connecting to local DB instance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ORM, Hibernate and Spring Data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Code-First implementations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Programming Patterns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Working with data in other formats (XML, JSON)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1578862"/>
            <a:ext cx="1905000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65" y="3613483"/>
            <a:ext cx="2032892" cy="20328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3B08A71-7C89-4DA6-9C9D-F0A708CDE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71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Introduction to DB Applications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Creating Custom ORM Framework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Introduction to Hibernate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Entity Relations in Hibernate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Introduction to Spring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782" y="1546436"/>
            <a:ext cx="1806365" cy="18063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27" y="3339489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9755808" y="4620623"/>
            <a:ext cx="1530338" cy="137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8E87479-C167-4062-8723-7A06B2D68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0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Spring Data Advanced Querying</a:t>
            </a:r>
          </a:p>
          <a:p>
            <a:pPr>
              <a:lnSpc>
                <a:spcPct val="100000"/>
              </a:lnSpc>
            </a:pPr>
            <a:r>
              <a:rPr lang="en-US" dirty="0"/>
              <a:t>Spring Data Auto Mapping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JSON Processing</a:t>
            </a:r>
          </a:p>
          <a:p>
            <a:pPr>
              <a:lnSpc>
                <a:spcPct val="100000"/>
              </a:lnSpc>
            </a:pPr>
            <a:r>
              <a:rPr lang="en-US" dirty="0"/>
              <a:t>XML Processing</a:t>
            </a:r>
          </a:p>
          <a:p>
            <a:pPr>
              <a:lnSpc>
                <a:spcPct val="100000"/>
              </a:lnSpc>
            </a:pPr>
            <a:r>
              <a:rPr lang="en-US" dirty="0"/>
              <a:t>Creating Large DB</a:t>
            </a:r>
          </a:p>
          <a:p>
            <a:pPr>
              <a:lnSpc>
                <a:spcPct val="100000"/>
              </a:lnSpc>
            </a:pPr>
            <a:r>
              <a:rPr lang="en-US" dirty="0"/>
              <a:t>Exam Preparations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 (2)</a:t>
            </a:r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782" y="1546436"/>
            <a:ext cx="1806365" cy="18063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27" y="3339489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9755808" y="4620623"/>
            <a:ext cx="1530338" cy="137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6DEB77E-97C9-4E23-BC9E-38BF9AA99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3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A2FB57-0B41-464F-AA39-1490B322FC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Trainers Team</a:t>
            </a:r>
            <a:endParaRPr lang="bg-BG"/>
          </a:p>
        </p:txBody>
      </p:sp>
      <p:pic>
        <p:nvPicPr>
          <p:cNvPr id="6" name="Picture 2" descr="Ð ÐµÐ·ÑÐ»ÑÐ°Ñ Ñ Ð¸Ð·Ð¾Ð±ÑÐ°Ð¶ÐµÐ½Ð¸Ðµ Ð·Ð° lecture png">
            <a:extLst>
              <a:ext uri="{FF2B5EF4-FFF2-40B4-BE49-F238E27FC236}">
                <a16:creationId xmlns:a16="http://schemas.microsoft.com/office/drawing/2014/main" id="{1316E379-60D6-43AE-8A90-18B5941D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220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6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04" y="1295400"/>
            <a:ext cx="7962997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Trayan Iliev</a:t>
            </a:r>
            <a:endParaRPr lang="en-US" sz="3600" b="1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1800" b="1" dirty="0"/>
              <a:t>Developer of end-to-end reactive full-stack applications </a:t>
            </a:r>
            <a:r>
              <a:rPr lang="en-US" sz="1800" dirty="0"/>
              <a:t>and services using    ES, TypeScript, Angular, React and Vue.js clients, and Spring 5, Reactor,          Kafka, Pulsar, RabbitMQ, Express and Java EE back-ends.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1800" b="1" dirty="0"/>
              <a:t>15+ years of software development experience </a:t>
            </a:r>
            <a:r>
              <a:rPr lang="en-US" sz="1800" dirty="0"/>
              <a:t>and 12+ years experience as enterprise IT trainer</a:t>
            </a:r>
            <a:r>
              <a:rPr lang="bg-BG" sz="1800" dirty="0"/>
              <a:t> </a:t>
            </a:r>
            <a:r>
              <a:rPr lang="en-US" sz="1800" dirty="0"/>
              <a:t>- </a:t>
            </a:r>
            <a:r>
              <a:rPr lang="en-US" sz="1800" dirty="0">
                <a:hlinkClick r:id="rId2"/>
              </a:rPr>
              <a:t>https://www.linkedin.com/in/trayaniliev/</a:t>
            </a:r>
            <a:r>
              <a:rPr lang="en-US" sz="1800" dirty="0"/>
              <a:t>.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1800" b="1" dirty="0"/>
              <a:t>CEO of IPT</a:t>
            </a:r>
            <a:r>
              <a:rPr lang="en-US" sz="1800" dirty="0"/>
              <a:t> – Intellectual Products &amp; Technologies - </a:t>
            </a:r>
            <a:r>
              <a:rPr lang="en-US" sz="1800" dirty="0">
                <a:hlinkClick r:id="rId3"/>
              </a:rPr>
              <a:t>http://iproduct.org/</a:t>
            </a:r>
            <a:r>
              <a:rPr lang="en-US" sz="1800" dirty="0"/>
              <a:t> –      training and consultancy company, focused on novelties in front-end and      REST/ gRPC/ GraphQL backend development – reactive UI, end-to-end             reactive programming, distributed event stream processing, real-time           micro-service architectures.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1800" b="1" dirty="0"/>
              <a:t>Has presentations on local developer conferences </a:t>
            </a:r>
            <a:r>
              <a:rPr lang="en-US" sz="1800" dirty="0"/>
              <a:t>such as Voxxed Days, </a:t>
            </a:r>
            <a:r>
              <a:rPr lang="bg-BG" sz="1800" dirty="0"/>
              <a:t>        </a:t>
            </a:r>
            <a:r>
              <a:rPr lang="en-US" sz="1800" dirty="0"/>
              <a:t>jPrime, jProfessionals, BGOUG, on topics like Spring 5, Reactor, SOA &amp; REST, CDI,   Java EE, React, Angular, Ionic, RxJS, reactive and high-performance java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1800" b="1" dirty="0"/>
              <a:t>He is robotics / smart-things/ IoT enthusiast</a:t>
            </a:r>
            <a:r>
              <a:rPr lang="en-US" sz="1800" dirty="0"/>
              <a:t> and organizes RoboLearn          hackathons in Sofia.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600200"/>
            <a:ext cx="3792588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7EA62DC-8583-48E8-B24C-9A2E3E661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11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815</Words>
  <Application>Microsoft Office PowerPoint</Application>
  <PresentationFormat>Widescreen</PresentationFormat>
  <Paragraphs>159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Spring Data</vt:lpstr>
      <vt:lpstr>Table of Contents</vt:lpstr>
      <vt:lpstr>Questions</vt:lpstr>
      <vt:lpstr>Course Objectives &amp; Program</vt:lpstr>
      <vt:lpstr>Course Objectives</vt:lpstr>
      <vt:lpstr>Course Topics</vt:lpstr>
      <vt:lpstr>Course Topics (2)</vt:lpstr>
      <vt:lpstr>The Trainers Team</vt:lpstr>
      <vt:lpstr>Trainers Team</vt:lpstr>
      <vt:lpstr>Trainers Team</vt:lpstr>
      <vt:lpstr>Trainers Team</vt:lpstr>
      <vt:lpstr>Course Organization</vt:lpstr>
      <vt:lpstr>DB Fundamentals Module – Timeline</vt:lpstr>
      <vt:lpstr>Scoring System for the Course</vt:lpstr>
      <vt:lpstr>Homework Assignments &amp; Exercises</vt:lpstr>
      <vt:lpstr>Resources</vt:lpstr>
      <vt:lpstr>Java DB Course Web Site, Forum and FB Group</vt:lpstr>
      <vt:lpstr>The DB Basics MySQL Slides and Videos</vt:lpstr>
      <vt:lpstr>Learn to Search in Internet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advanced: Course Introduction</dc:title>
  <dc:subject>Programming Fundamentals Course</dc:subject>
  <dc:creator>Software University</dc:creator>
  <cp:keywords>Entity framework; Hibernate; ADO.NET; JDBC; programming; Databases; course;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Dimitar Tanasi</cp:lastModifiedBy>
  <cp:revision>4</cp:revision>
  <dcterms:created xsi:type="dcterms:W3CDTF">2018-05-23T13:08:44Z</dcterms:created>
  <dcterms:modified xsi:type="dcterms:W3CDTF">2020-02-13T15:12:29Z</dcterms:modified>
  <cp:category>computer programming;programming;Databases</cp:category>
</cp:coreProperties>
</file>