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Proxima Nov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3C242A-5FAB-47A7-B610-91C2AA454C98}">
  <a:tblStyle styleId="{473C242A-5FAB-47A7-B610-91C2AA454C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11" Type="http://schemas.openxmlformats.org/officeDocument/2006/relationships/slide" Target="slides/slide5.xml"/><Relationship Id="rId22" Type="http://schemas.openxmlformats.org/officeDocument/2006/relationships/font" Target="fonts/ProximaNova-italic.fntdata"/><Relationship Id="rId10" Type="http://schemas.openxmlformats.org/officeDocument/2006/relationships/slide" Target="slides/slide4.xml"/><Relationship Id="rId21" Type="http://schemas.openxmlformats.org/officeDocument/2006/relationships/font" Target="fonts/ProximaNov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6da11ac2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6da11ac2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6da11ac2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6da11ac2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6da11ac2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6da11ac2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6da11ac26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6da11ac26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6da11ac2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6da11ac2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6dd74f7d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6dd74f7d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6dd74f7d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6dd74f7d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6dd74f7d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6dd74f7d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6dd74f7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6dd74f7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6da11ac2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6da11ac2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6da11ac26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6da11ac26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6da11ac2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6da11ac2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Digital Design - 4200529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90525" y="3322527"/>
            <a:ext cx="8222100" cy="13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Juan-Bernardo G</a:t>
            </a:r>
            <a:r>
              <a:rPr lang="es-419"/>
              <a:t>ómez-Mendoza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Universidad Nacional de Colombia - Manizales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Dept. of Electric, Electronic and Computing Engineering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2025-1S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Methodology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Most sessions will have both lecture and lab 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The use of computer simulation is mandatory, both for design and verification purposes.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Problems assigned as homework should always be accompanied by verification procedures and simulation, unless stated otherwise.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Deliverables are to be presented individually, unless stated otherwise. They are to be submitted via Google Classroom.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Assignments submitted after the due date will be penalized.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EDA Playground is going to be used as main resource for design and simulation. However, the use of free software is encouraged (iverilog, verilator).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Vendor-specific software is going to be used once FPGA-based verification is tackled.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Evaluation</a:t>
            </a:r>
            <a:endParaRPr/>
          </a:p>
        </p:txBody>
      </p:sp>
      <p:graphicFrame>
        <p:nvGraphicFramePr>
          <p:cNvPr id="122" name="Google Shape;122;p23"/>
          <p:cNvGraphicFramePr/>
          <p:nvPr/>
        </p:nvGraphicFramePr>
        <p:xfrm>
          <a:off x="1986463" y="14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{473C242A-5FAB-47A7-B610-91C2AA454C98}</a:tableStyleId>
              </a:tblPr>
              <a:tblGrid>
                <a:gridCol w="4407850"/>
                <a:gridCol w="763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</a:rPr>
                        <a:t>Homework assignments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</a:rPr>
                        <a:t>4</a:t>
                      </a:r>
                      <a:r>
                        <a:rPr lang="es-419" sz="1800">
                          <a:solidFill>
                            <a:schemeClr val="lt1"/>
                          </a:solidFill>
                        </a:rPr>
                        <a:t>0%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</a:rPr>
                        <a:t>Peripheral design: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Char char="●"/>
                      </a:pPr>
                      <a:r>
                        <a:rPr lang="es-419" sz="1800">
                          <a:solidFill>
                            <a:schemeClr val="lt1"/>
                          </a:solidFill>
                        </a:rPr>
                        <a:t>documentation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Char char="●"/>
                      </a:pPr>
                      <a:r>
                        <a:rPr lang="es-419" sz="1800">
                          <a:solidFill>
                            <a:schemeClr val="lt1"/>
                          </a:solidFill>
                        </a:rPr>
                        <a:t>design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Char char="●"/>
                      </a:pPr>
                      <a:r>
                        <a:rPr lang="es-419" sz="1800">
                          <a:solidFill>
                            <a:schemeClr val="lt1"/>
                          </a:solidFill>
                        </a:rPr>
                        <a:t>verification and testing (sim)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Char char="●"/>
                      </a:pPr>
                      <a:r>
                        <a:rPr lang="es-419" sz="1800">
                          <a:solidFill>
                            <a:schemeClr val="lt1"/>
                          </a:solidFill>
                        </a:rPr>
                        <a:t>verification and testing (hw)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Char char="●"/>
                      </a:pPr>
                      <a:r>
                        <a:rPr lang="es-419" sz="1800">
                          <a:solidFill>
                            <a:schemeClr val="lt1"/>
                          </a:solidFill>
                        </a:rPr>
                        <a:t>integration testing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</a:rPr>
                        <a:t>10%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</a:rPr>
                        <a:t>15%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</a:rPr>
                        <a:t>15%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</a:rPr>
                        <a:t>10%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>
                          <a:solidFill>
                            <a:schemeClr val="lt1"/>
                          </a:solidFill>
                        </a:rPr>
                        <a:t>10%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Schedule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75" y="1095850"/>
            <a:ext cx="816785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Bibliography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Digital Design</a:t>
            </a:r>
            <a:r>
              <a:rPr b="1" lang="es-419"/>
              <a:t>, with an introduction to the Verilog HDL, VHDL, and SystemVerilog,</a:t>
            </a:r>
            <a:r>
              <a:rPr lang="es-419"/>
              <a:t> 6th edition. Morris-Mano, M.; and Ciletti, M.D. Pearson, 2019.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Computer Organization and Design, RISC-V Edition. </a:t>
            </a:r>
            <a:r>
              <a:rPr lang="es-419"/>
              <a:t>Patterson</a:t>
            </a:r>
            <a:r>
              <a:rPr lang="es-419"/>
              <a:t>, D.A.; and Hennessy, J.L. Morgan Kaufmann Publishers</a:t>
            </a:r>
            <a:r>
              <a:rPr lang="es-419"/>
              <a:t>, 2018.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Modern Computer Architecture and Organization</a:t>
            </a:r>
            <a:r>
              <a:rPr lang="es-419"/>
              <a:t>, 2nd edition. Ledin, J. Packt, 2022.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Motivation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Introduction to Digital Design.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Learning Outcomes.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Topics.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Methodology.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Schedule.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Evaluation.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Bibliography.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Motivation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</a:rPr>
              <a:t>In </a:t>
            </a:r>
            <a:r>
              <a:rPr b="1" lang="es-419">
                <a:solidFill>
                  <a:schemeClr val="dk2"/>
                </a:solidFill>
              </a:rPr>
              <a:t>Hardware Design: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Microprocessor design is a core skill for hardware engineers, particularly those working on processor design, embedded systems, and related fields.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</a:rPr>
              <a:t>In Software Development: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Even if you're primarily interested in software, understanding how microprocessors work can help you write more efficient and optimized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</a:rPr>
              <a:t>In Emerging Technologies: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With the rise of the Internet of Things (IoT), autonomous vehicles, and artificial intelligence (AI), there's a growing need for engineers who can design and optimize hardware for these applications.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Motivation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5624" l="0" r="0" t="0"/>
          <a:stretch/>
        </p:blipFill>
        <p:spPr>
          <a:xfrm>
            <a:off x="311700" y="1017725"/>
            <a:ext cx="3525378" cy="378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14060" l="0" r="0" t="13945"/>
          <a:stretch/>
        </p:blipFill>
        <p:spPr>
          <a:xfrm>
            <a:off x="4159375" y="1017725"/>
            <a:ext cx="4541949" cy="183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5">
            <a:alphaModFix/>
          </a:blip>
          <a:srcRect b="17800" l="0" r="0" t="19346"/>
          <a:stretch/>
        </p:blipFill>
        <p:spPr>
          <a:xfrm>
            <a:off x="4159375" y="2896700"/>
            <a:ext cx="4541949" cy="1903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Motivation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75" y="1017725"/>
            <a:ext cx="8002251" cy="38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Motivation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625" y="80775"/>
            <a:ext cx="7064599" cy="486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Introduction to Digital Design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This course introduces students to digital system design, emphasizing </a:t>
            </a:r>
            <a:r>
              <a:rPr b="1" lang="es-419"/>
              <a:t>microprocessor architectures</a:t>
            </a:r>
            <a:r>
              <a:rPr lang="es-419"/>
              <a:t> and </a:t>
            </a:r>
            <a:r>
              <a:rPr b="1" lang="es-419"/>
              <a:t>peripheral integration</a:t>
            </a:r>
            <a:r>
              <a:rPr lang="es-419"/>
              <a:t>. Students will </a:t>
            </a:r>
            <a:r>
              <a:rPr b="1" lang="es-419"/>
              <a:t>design and verify</a:t>
            </a:r>
            <a:r>
              <a:rPr lang="es-419"/>
              <a:t> combinational and sequential logic circuits using </a:t>
            </a:r>
            <a:r>
              <a:rPr b="1" lang="es-419"/>
              <a:t>register transfer logic (RTL) methodologies and hardware description languages (Verilog/SystemVerilog)</a:t>
            </a:r>
            <a:r>
              <a:rPr lang="es-419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The course provides practical experience in design, simulation, verification, and </a:t>
            </a:r>
            <a:r>
              <a:rPr b="1" lang="es-419"/>
              <a:t>on-hardware testing using FPGA</a:t>
            </a:r>
            <a:r>
              <a:rPr lang="es-419"/>
              <a:t> platforms. Students will specifically focus on designing and integrating peripheral devices connected to a Wishbone bus of a pre-designed, non-pipelined </a:t>
            </a:r>
            <a:r>
              <a:rPr b="1" lang="es-419"/>
              <a:t>RISC-V (RV32I)</a:t>
            </a:r>
            <a:r>
              <a:rPr lang="es-419"/>
              <a:t> microprocessor core.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Learning Outcomes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latin typeface="Arial"/>
                <a:ea typeface="Arial"/>
                <a:cs typeface="Arial"/>
                <a:sym typeface="Arial"/>
              </a:rPr>
              <a:t>Upon successful completion of this course, students will be able to: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✓"/>
            </a:pPr>
            <a:r>
              <a:rPr lang="es-419" sz="1600">
                <a:latin typeface="Arial"/>
                <a:ea typeface="Arial"/>
                <a:cs typeface="Arial"/>
                <a:sym typeface="Arial"/>
              </a:rPr>
              <a:t>Understand and apply register transfer logic (RTL) for digital system design.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✓"/>
            </a:pPr>
            <a:r>
              <a:rPr lang="es-419" sz="1600">
                <a:latin typeface="Arial"/>
                <a:ea typeface="Arial"/>
                <a:cs typeface="Arial"/>
                <a:sym typeface="Arial"/>
              </a:rPr>
              <a:t>Design, simulate, and verify combinational and sequential logic circuits using Verilog and SystemVerilog.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✓"/>
            </a:pPr>
            <a:r>
              <a:rPr lang="es-419" sz="1600">
                <a:latin typeface="Arial"/>
                <a:ea typeface="Arial"/>
                <a:cs typeface="Arial"/>
                <a:sym typeface="Arial"/>
              </a:rPr>
              <a:t>Implement and validate digital designs through FPGA-based hardware simulation and testing.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✓"/>
            </a:pPr>
            <a:r>
              <a:rPr lang="es-419" sz="1600">
                <a:latin typeface="Arial"/>
                <a:ea typeface="Arial"/>
                <a:cs typeface="Arial"/>
                <a:sym typeface="Arial"/>
              </a:rPr>
              <a:t>Explain and analyze fundamental concepts of the RISC-V 32-bit (RV32I) architecture.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✓"/>
            </a:pPr>
            <a:r>
              <a:rPr lang="es-419" sz="1600">
                <a:latin typeface="Arial"/>
                <a:ea typeface="Arial"/>
                <a:cs typeface="Arial"/>
                <a:sym typeface="Arial"/>
              </a:rPr>
              <a:t>Design peripherals compatible with the bus interface for integration with a pre-designed RISC-V core.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✓"/>
            </a:pPr>
            <a:r>
              <a:rPr lang="es-419" sz="1600">
                <a:latin typeface="Arial"/>
                <a:ea typeface="Arial"/>
                <a:cs typeface="Arial"/>
                <a:sym typeface="Arial"/>
              </a:rPr>
              <a:t>Demonstrate teamwork and collaborative skills through the design and verification of integrated digital systems.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Topics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Introduction to Digital Systems and Microprocessor Architectures.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Hardware Description Languages for design and implementation of digital systems.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Combinational and Sequential Logic Design.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Register Transfer Logic.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Microprocessor architecture, datapath, and RISC-V fundamentals.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Peripheral design and bus integration.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Instruction pipelining.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