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5"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63" d="100"/>
          <a:sy n="63" d="100"/>
        </p:scale>
        <p:origin x="7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ADEEF-965F-4F75-A803-B11BB81F99F7}" type="datetimeFigureOut">
              <a:rPr lang="en-US" smtClean="0"/>
              <a:t>5/25/2025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C3332-BD3A-413D-9C8F-65C505E3B808}" type="slidenum">
              <a:rPr lang="en-US" smtClean="0"/>
              <a:t>‹#›</a:t>
            </a:fld>
            <a:endParaRPr lang="en-US"/>
          </a:p>
        </p:txBody>
      </p:sp>
    </p:spTree>
    <p:extLst>
      <p:ext uri="{BB962C8B-B14F-4D97-AF65-F5344CB8AC3E}">
        <p14:creationId xmlns:p14="http://schemas.microsoft.com/office/powerpoint/2010/main" val="36566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C3332-BD3A-413D-9C8F-65C505E3B808}" type="slidenum">
              <a:rPr lang="en-US" smtClean="0"/>
              <a:t>2</a:t>
            </a:fld>
            <a:endParaRPr lang="en-US"/>
          </a:p>
        </p:txBody>
      </p:sp>
    </p:spTree>
    <p:extLst>
      <p:ext uri="{BB962C8B-B14F-4D97-AF65-F5344CB8AC3E}">
        <p14:creationId xmlns:p14="http://schemas.microsoft.com/office/powerpoint/2010/main" val="314654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92F4-486D-BB86-B349-B338C11F77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FFFFEF-5D5E-8E5C-E7B7-334C3F306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55AA2-1061-DCF3-60A2-FAC90F6B7696}"/>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5" name="Footer Placeholder 4">
            <a:extLst>
              <a:ext uri="{FF2B5EF4-FFF2-40B4-BE49-F238E27FC236}">
                <a16:creationId xmlns:a16="http://schemas.microsoft.com/office/drawing/2014/main" id="{3CD68FC8-75F8-B7D1-BC23-A2F315CEB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C336B-1476-1E70-3CFF-8A0F6F17D3DB}"/>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347440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D3C8-84CF-D79B-A8DD-8EFD258009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AEF94C-A7EB-863A-3449-43B969E3BE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E6BAA-4E4D-5DAB-FD14-B414E4763AC6}"/>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5" name="Footer Placeholder 4">
            <a:extLst>
              <a:ext uri="{FF2B5EF4-FFF2-40B4-BE49-F238E27FC236}">
                <a16:creationId xmlns:a16="http://schemas.microsoft.com/office/drawing/2014/main" id="{400CD80E-EB9F-966F-DA1C-D06A20E5E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DCCD9-5F67-3D27-A2FF-E225AB4CB669}"/>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105022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C9F2A-236B-AA83-DDC0-785A0879E7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BCD08-045A-4B95-F960-0854468E48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86512-6404-8432-4D20-2F7ECA46EA3B}"/>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5" name="Footer Placeholder 4">
            <a:extLst>
              <a:ext uri="{FF2B5EF4-FFF2-40B4-BE49-F238E27FC236}">
                <a16:creationId xmlns:a16="http://schemas.microsoft.com/office/drawing/2014/main" id="{D8CBFF7E-C5AD-AE3D-62D3-A05D29632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D5B52-4B25-770C-1B00-377833B0C898}"/>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69394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84ED-FDE1-E905-C13F-CEA46B3606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1847A-2B3E-1103-6A15-5D8ADD6776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AB3F8-7F84-85DD-D6E2-4E93E2725404}"/>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5" name="Footer Placeholder 4">
            <a:extLst>
              <a:ext uri="{FF2B5EF4-FFF2-40B4-BE49-F238E27FC236}">
                <a16:creationId xmlns:a16="http://schemas.microsoft.com/office/drawing/2014/main" id="{E4E83BCF-362E-63B6-4D13-2F00C04FD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F05D9-1DC7-9CD0-6411-4D99E5283ED6}"/>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313961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C6F5-47CA-4A71-06E7-07CC1AA519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5EF426-5151-99F2-6C5A-28B4B82E3A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F61976-2E1E-AEFE-151C-3B09EAC69BF6}"/>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5" name="Footer Placeholder 4">
            <a:extLst>
              <a:ext uri="{FF2B5EF4-FFF2-40B4-BE49-F238E27FC236}">
                <a16:creationId xmlns:a16="http://schemas.microsoft.com/office/drawing/2014/main" id="{6DF288EB-5B7F-EF64-DFD3-8F7A59D99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61B5E-1CD8-7CC5-5660-E51DE84B3975}"/>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361553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491A-0CF8-7A4A-69B9-B8C1CD3DA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6FA832-A2E8-F2B5-492F-78986A5C9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DB92B4-03DC-F465-2F58-00DA9A1DD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7DA684-9E6B-9BCB-594C-5CC0007FE02E}"/>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6" name="Footer Placeholder 5">
            <a:extLst>
              <a:ext uri="{FF2B5EF4-FFF2-40B4-BE49-F238E27FC236}">
                <a16:creationId xmlns:a16="http://schemas.microsoft.com/office/drawing/2014/main" id="{9F96153F-50B1-4007-9297-F7F14866B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D09E8-73D7-2E66-5644-69E61A00CFD0}"/>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267721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CCFE-9AF4-303E-440A-3B38048C7D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71A896-B845-8A39-40A0-D120A3E4A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F28DA-0C78-EB5F-408F-53D39073E6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944CA1-031B-106A-0072-6AFD157331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D754A5-4003-8F43-CDE7-0CAAF8175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AFB7DB-B003-10DF-6E6F-A4D49520D1B4}"/>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8" name="Footer Placeholder 7">
            <a:extLst>
              <a:ext uri="{FF2B5EF4-FFF2-40B4-BE49-F238E27FC236}">
                <a16:creationId xmlns:a16="http://schemas.microsoft.com/office/drawing/2014/main" id="{94DDD2FD-25CC-D9D8-B148-807FC9F993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863A0B-D5D0-4D10-4DAC-05412043B402}"/>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92444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8A3F-C06F-94DE-975C-1C65C1BC39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1C6349-801E-D8C8-BF91-40C4E05CF2F1}"/>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4" name="Footer Placeholder 3">
            <a:extLst>
              <a:ext uri="{FF2B5EF4-FFF2-40B4-BE49-F238E27FC236}">
                <a16:creationId xmlns:a16="http://schemas.microsoft.com/office/drawing/2014/main" id="{56D87CFA-938E-176D-A047-17F6E06487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41292A-44D0-5838-7A8A-0390874A80E8}"/>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256730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484C9-1737-7B9F-CFF5-CFF156402724}"/>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3" name="Footer Placeholder 2">
            <a:extLst>
              <a:ext uri="{FF2B5EF4-FFF2-40B4-BE49-F238E27FC236}">
                <a16:creationId xmlns:a16="http://schemas.microsoft.com/office/drawing/2014/main" id="{BDEB3147-377E-519B-BB10-5D4B02645F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8EB14D-7D86-4884-9F7A-C998E8E4BA98}"/>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2204792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2240-35D5-BF03-3CDE-E3CDE0B3D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4B74D-186C-80B9-2210-394E2295C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5DD3B6-1E8A-3408-81AE-7A9D5C66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5FD6E-0C0E-CAF3-ED49-6375B457191C}"/>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6" name="Footer Placeholder 5">
            <a:extLst>
              <a:ext uri="{FF2B5EF4-FFF2-40B4-BE49-F238E27FC236}">
                <a16:creationId xmlns:a16="http://schemas.microsoft.com/office/drawing/2014/main" id="{576C6027-8C28-E5E2-15DB-B1596DD3C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7C061-2FD1-8B0D-84A2-2225A43CD9AD}"/>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256751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D0BF-5550-F273-4E1A-C224BE147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6C35DE-D4F7-0B05-B706-5577FFB8AC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45F755-F648-F8F0-AEA6-F35896ADD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CBA83-4147-9B3B-7B7C-B88270A7282A}"/>
              </a:ext>
            </a:extLst>
          </p:cNvPr>
          <p:cNvSpPr>
            <a:spLocks noGrp="1"/>
          </p:cNvSpPr>
          <p:nvPr>
            <p:ph type="dt" sz="half" idx="10"/>
          </p:nvPr>
        </p:nvSpPr>
        <p:spPr/>
        <p:txBody>
          <a:bodyPr/>
          <a:lstStyle/>
          <a:p>
            <a:fld id="{FC2E0A1B-7414-4D3E-BEEC-79DEFBFFD8AE}" type="datetimeFigureOut">
              <a:rPr lang="en-US" smtClean="0"/>
              <a:t>5/25/2025</a:t>
            </a:fld>
            <a:endParaRPr lang="en-US"/>
          </a:p>
        </p:txBody>
      </p:sp>
      <p:sp>
        <p:nvSpPr>
          <p:cNvPr id="6" name="Footer Placeholder 5">
            <a:extLst>
              <a:ext uri="{FF2B5EF4-FFF2-40B4-BE49-F238E27FC236}">
                <a16:creationId xmlns:a16="http://schemas.microsoft.com/office/drawing/2014/main" id="{11C68302-B5F1-4791-F4D8-C8466F29F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6026D-EDAC-E6A7-1C37-248BFDD77DE4}"/>
              </a:ext>
            </a:extLst>
          </p:cNvPr>
          <p:cNvSpPr>
            <a:spLocks noGrp="1"/>
          </p:cNvSpPr>
          <p:nvPr>
            <p:ph type="sldNum" sz="quarter" idx="12"/>
          </p:nvPr>
        </p:nvSpPr>
        <p:spPr/>
        <p:txBody>
          <a:bodyPr/>
          <a:lstStyle/>
          <a:p>
            <a:fld id="{DB09568A-0C74-483F-A557-2F1AC9DB3DA4}" type="slidenum">
              <a:rPr lang="en-US" smtClean="0"/>
              <a:t>‹#›</a:t>
            </a:fld>
            <a:endParaRPr lang="en-US"/>
          </a:p>
        </p:txBody>
      </p:sp>
    </p:spTree>
    <p:extLst>
      <p:ext uri="{BB962C8B-B14F-4D97-AF65-F5344CB8AC3E}">
        <p14:creationId xmlns:p14="http://schemas.microsoft.com/office/powerpoint/2010/main" val="138885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B6119-8D23-C863-3E02-87172CE58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B181D0-856A-1AC8-B3DC-964784796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AF549-64E7-158B-CBF9-A598D52EC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2E0A1B-7414-4D3E-BEEC-79DEFBFFD8AE}" type="datetimeFigureOut">
              <a:rPr lang="en-US" smtClean="0"/>
              <a:t>5/25/2025</a:t>
            </a:fld>
            <a:endParaRPr lang="en-US"/>
          </a:p>
        </p:txBody>
      </p:sp>
      <p:sp>
        <p:nvSpPr>
          <p:cNvPr id="5" name="Footer Placeholder 4">
            <a:extLst>
              <a:ext uri="{FF2B5EF4-FFF2-40B4-BE49-F238E27FC236}">
                <a16:creationId xmlns:a16="http://schemas.microsoft.com/office/drawing/2014/main" id="{2C52690D-D51A-492E-1C21-398F65866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3624D6-D199-B4F3-1FD0-4E3D6987D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09568A-0C74-483F-A557-2F1AC9DB3DA4}" type="slidenum">
              <a:rPr lang="en-US" smtClean="0"/>
              <a:t>‹#›</a:t>
            </a:fld>
            <a:endParaRPr lang="en-US"/>
          </a:p>
        </p:txBody>
      </p:sp>
    </p:spTree>
    <p:extLst>
      <p:ext uri="{BB962C8B-B14F-4D97-AF65-F5344CB8AC3E}">
        <p14:creationId xmlns:p14="http://schemas.microsoft.com/office/powerpoint/2010/main" val="2281924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B2C7-4979-7283-8F30-A0C5B8186D0E}"/>
              </a:ext>
            </a:extLst>
          </p:cNvPr>
          <p:cNvSpPr>
            <a:spLocks noGrp="1"/>
          </p:cNvSpPr>
          <p:nvPr>
            <p:ph type="ctrTitle"/>
          </p:nvPr>
        </p:nvSpPr>
        <p:spPr/>
        <p:txBody>
          <a:bodyPr>
            <a:normAutofit fontScale="90000"/>
          </a:bodyPr>
          <a:lstStyle/>
          <a:p>
            <a:r>
              <a:rPr lang="en-US" dirty="0"/>
              <a:t>SINGIZA GIHOZO MACRINE</a:t>
            </a:r>
            <a:br>
              <a:rPr lang="en-US" dirty="0"/>
            </a:br>
            <a:r>
              <a:rPr lang="en-US" dirty="0"/>
              <a:t>27677</a:t>
            </a:r>
            <a:br>
              <a:rPr lang="en-US" dirty="0"/>
            </a:br>
            <a:r>
              <a:rPr lang="en-US" dirty="0"/>
              <a:t>PL PHASEII WORK</a:t>
            </a:r>
            <a:br>
              <a:rPr lang="en-US" dirty="0"/>
            </a:br>
            <a:r>
              <a:rPr lang="en-US" dirty="0"/>
              <a:t>25</a:t>
            </a:r>
            <a:r>
              <a:rPr lang="en-US" baseline="30000" dirty="0"/>
              <a:t>th</a:t>
            </a:r>
            <a:r>
              <a:rPr lang="en-US" dirty="0"/>
              <a:t> April 2025</a:t>
            </a:r>
          </a:p>
        </p:txBody>
      </p:sp>
      <p:sp>
        <p:nvSpPr>
          <p:cNvPr id="3" name="Subtitle 2">
            <a:extLst>
              <a:ext uri="{FF2B5EF4-FFF2-40B4-BE49-F238E27FC236}">
                <a16:creationId xmlns:a16="http://schemas.microsoft.com/office/drawing/2014/main" id="{61538B80-BBD9-7497-CC63-AAA2AB856B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923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676BD-F03B-8840-ADDF-B149F4589101}"/>
              </a:ext>
            </a:extLst>
          </p:cNvPr>
          <p:cNvSpPr txBox="1"/>
          <p:nvPr/>
        </p:nvSpPr>
        <p:spPr>
          <a:xfrm>
            <a:off x="0" y="193040"/>
            <a:ext cx="9177867" cy="6740307"/>
          </a:xfrm>
          <a:prstGeom prst="rect">
            <a:avLst/>
          </a:prstGeom>
          <a:noFill/>
        </p:spPr>
        <p:txBody>
          <a:bodyPr wrap="square">
            <a:spAutoFit/>
          </a:bodyPr>
          <a:lstStyle/>
          <a:p>
            <a:pPr>
              <a:buNone/>
            </a:pPr>
            <a:r>
              <a:rPr lang="en-US" sz="3600" b="1" dirty="0"/>
              <a:t>Logical Flow and Dependencies</a:t>
            </a:r>
            <a:r>
              <a:rPr lang="en-US" b="1" dirty="0"/>
              <a:t>:</a:t>
            </a:r>
            <a:endParaRPr lang="en-US" dirty="0"/>
          </a:p>
          <a:p>
            <a:pPr>
              <a:buNone/>
            </a:pPr>
            <a:r>
              <a:rPr lang="en-US" dirty="0"/>
              <a:t>The implementation of the PL/SQL solution would involve the following logical flow and dependencies:</a:t>
            </a:r>
          </a:p>
          <a:p>
            <a:pPr>
              <a:buFont typeface="+mj-lt"/>
              <a:buAutoNum type="arabicPeriod"/>
            </a:pPr>
            <a:r>
              <a:rPr lang="en-US" b="1" dirty="0"/>
              <a:t>Database Schema Design:</a:t>
            </a:r>
            <a:r>
              <a:rPr lang="en-US" dirty="0"/>
              <a:t> Based on the UML Class Diagram/ERD, design the Oracle database schema with appropriate tables, columns, data types, primary keys, and foreign key constraints to enforce relationships and data integrity.</a:t>
            </a:r>
          </a:p>
          <a:p>
            <a:pPr>
              <a:buFont typeface="+mj-lt"/>
              <a:buAutoNum type="arabicPeriod"/>
            </a:pPr>
            <a:r>
              <a:rPr lang="en-US" b="1" dirty="0"/>
              <a:t>PL/SQL Package Development:</a:t>
            </a:r>
            <a:r>
              <a:rPr lang="en-US" dirty="0"/>
              <a:t> Develop PL/SQL packages to encapsulate business logic and data access operations. These packages would include: </a:t>
            </a:r>
          </a:p>
          <a:p>
            <a:pPr marL="742950" lvl="1" indent="-285750">
              <a:buFont typeface="+mj-lt"/>
              <a:buAutoNum type="arabicPeriod"/>
            </a:pPr>
            <a:r>
              <a:rPr lang="en-US" dirty="0"/>
              <a:t>Procedures for data manipulation (insert, update, delete) for each entity.</a:t>
            </a:r>
          </a:p>
          <a:p>
            <a:pPr marL="742950" lvl="1" indent="-285750">
              <a:buFont typeface="+mj-lt"/>
              <a:buAutoNum type="arabicPeriod"/>
            </a:pPr>
            <a:r>
              <a:rPr lang="en-US" dirty="0"/>
              <a:t>Functions for data validation and complex calculations.</a:t>
            </a:r>
          </a:p>
          <a:p>
            <a:pPr marL="742950" lvl="1" indent="-285750">
              <a:buFont typeface="+mj-lt"/>
              <a:buAutoNum type="arabicPeriod"/>
            </a:pPr>
            <a:r>
              <a:rPr lang="en-US" dirty="0"/>
              <a:t>Triggers to enforce business rules </a:t>
            </a:r>
          </a:p>
          <a:p>
            <a:r>
              <a:rPr lang="en-US" dirty="0"/>
              <a:t>3.</a:t>
            </a:r>
            <a:r>
              <a:rPr lang="en-US" b="1" dirty="0"/>
              <a:t>User Interface (UI) Development (Dependency: Database and PL/SQL):</a:t>
            </a:r>
            <a:r>
              <a:rPr lang="en-US" dirty="0"/>
              <a:t> Develop a user-friendly front-end application (e.g., using Oracle APEX, Java, or other web technologies) that interacts with the PL/SQL packages to allow users to perform their tasks. The UI would be dependent on the underlying database structure and the PL/SQL procedures and functions.</a:t>
            </a:r>
          </a:p>
          <a:p>
            <a:pPr>
              <a:buFont typeface="+mj-lt"/>
              <a:buAutoNum type="arabicPeriod"/>
            </a:pPr>
            <a:r>
              <a:rPr lang="en-US" b="1" dirty="0"/>
              <a:t>Security and Access Control (Dependency: Database Design</a:t>
            </a:r>
            <a:r>
              <a:rPr lang="en-US" b="1" dirty="0" smtClean="0"/>
              <a:t>):</a:t>
            </a:r>
            <a:r>
              <a:rPr lang="en-US" dirty="0" smtClean="0"/>
              <a:t>use of </a:t>
            </a:r>
            <a:r>
              <a:rPr lang="en-US" dirty="0"/>
              <a:t>robust security </a:t>
            </a:r>
            <a:r>
              <a:rPr lang="en-US" dirty="0" smtClean="0"/>
              <a:t> </a:t>
            </a:r>
            <a:r>
              <a:rPr lang="en-US" dirty="0"/>
              <a:t>within the Oracle database to control user access to specific data and functionalities based on their roles. </a:t>
            </a:r>
          </a:p>
        </p:txBody>
      </p:sp>
    </p:spTree>
    <p:extLst>
      <p:ext uri="{BB962C8B-B14F-4D97-AF65-F5344CB8AC3E}">
        <p14:creationId xmlns:p14="http://schemas.microsoft.com/office/powerpoint/2010/main" val="208870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 y="0"/>
            <a:ext cx="11927840" cy="4893647"/>
          </a:xfrm>
          <a:prstGeom prst="rect">
            <a:avLst/>
          </a:prstGeom>
        </p:spPr>
        <p:txBody>
          <a:bodyPr wrap="square">
            <a:spAutoFit/>
          </a:bodyPr>
          <a:lstStyle/>
          <a:p>
            <a:r>
              <a:rPr lang="en-US" b="1" dirty="0" smtClean="0"/>
              <a:t>2\.Testing </a:t>
            </a:r>
            <a:r>
              <a:rPr lang="en-US" b="1" dirty="0"/>
              <a:t>and Validation (Dependency: All Previous Steps):</a:t>
            </a:r>
            <a:r>
              <a:rPr lang="en-US" dirty="0"/>
              <a:t> Thoroughly test all components of the system, including the database schema, PL/SQL code, and user interface, to ensure they function correctly and meet the project </a:t>
            </a:r>
            <a:r>
              <a:rPr lang="en-US" dirty="0" smtClean="0"/>
              <a:t>requirements.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r>
              <a:rPr lang="en-US" sz="9600" dirty="0" smtClean="0"/>
              <a:t>END</a:t>
            </a:r>
            <a:endParaRPr lang="en-US" sz="9600" dirty="0"/>
          </a:p>
        </p:txBody>
      </p:sp>
    </p:spTree>
    <p:extLst>
      <p:ext uri="{BB962C8B-B14F-4D97-AF65-F5344CB8AC3E}">
        <p14:creationId xmlns:p14="http://schemas.microsoft.com/office/powerpoint/2010/main" val="382356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7C3DD-4804-8F81-6432-597F3A639B56}"/>
              </a:ext>
            </a:extLst>
          </p:cNvPr>
          <p:cNvSpPr txBox="1"/>
          <p:nvPr/>
        </p:nvSpPr>
        <p:spPr>
          <a:xfrm>
            <a:off x="388418" y="195917"/>
            <a:ext cx="6408622" cy="507831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wrap="square">
            <a:spAutoFit/>
          </a:bodyPr>
          <a:lstStyle/>
          <a:p>
            <a:pPr>
              <a:buNone/>
            </a:pPr>
            <a:endParaRPr lang="en-US" dirty="0"/>
          </a:p>
          <a:p>
            <a:pPr>
              <a:buNone/>
            </a:pPr>
            <a:r>
              <a:rPr lang="en-US" sz="3600" b="1" dirty="0"/>
              <a:t>Problem Definition</a:t>
            </a:r>
            <a:r>
              <a:rPr lang="en-US" b="1" dirty="0"/>
              <a:t>:</a:t>
            </a:r>
            <a:endParaRPr lang="en-US" dirty="0"/>
          </a:p>
          <a:p>
            <a:r>
              <a:rPr lang="en-US" dirty="0"/>
              <a:t>A pharmaceutical company conducts numerous clinical trials simultaneously, each involving various aspects like drugs being tested, participating patients, medical investigators at different sites, collected data points, and regulatory compliance requirements. Currently, they manage this information using a combination of spreadsheets, email communication, and disparate, non-integrated systems. This leads to data silos, inefficiencies in tracking progress, difficulties in ensuring data integrity and compliance, and challenges in generating comprehensive reports for decision-making and regulatory submissions.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040" y="568960"/>
            <a:ext cx="5252720" cy="4776390"/>
          </a:xfrm>
          <a:prstGeom prst="rect">
            <a:avLst/>
          </a:prstGeom>
          <a:solidFill>
            <a:schemeClr val="accent2">
              <a:lumMod val="40000"/>
              <a:lumOff val="60000"/>
            </a:schemeClr>
          </a:solidFill>
        </p:spPr>
      </p:pic>
    </p:spTree>
    <p:extLst>
      <p:ext uri="{BB962C8B-B14F-4D97-AF65-F5344CB8AC3E}">
        <p14:creationId xmlns:p14="http://schemas.microsoft.com/office/powerpoint/2010/main" val="218772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B69DB-9ECB-0F7A-A67B-7A9490B6E99C}"/>
              </a:ext>
            </a:extLst>
          </p:cNvPr>
          <p:cNvSpPr txBox="1"/>
          <p:nvPr/>
        </p:nvSpPr>
        <p:spPr>
          <a:xfrm>
            <a:off x="412694" y="550258"/>
            <a:ext cx="8733328" cy="2585323"/>
          </a:xfrm>
          <a:prstGeom prst="rect">
            <a:avLst/>
          </a:prstGeom>
          <a:noFill/>
        </p:spPr>
        <p:txBody>
          <a:bodyPr wrap="square">
            <a:spAutoFit/>
          </a:bodyPr>
          <a:lstStyle/>
          <a:p>
            <a:r>
              <a:rPr lang="en-US" sz="3600" dirty="0"/>
              <a:t>Context:</a:t>
            </a:r>
          </a:p>
          <a:p>
            <a:r>
              <a:rPr lang="en-US" dirty="0"/>
              <a:t>The pharmaceutical industry is heavily regulated, requiring meticulous record-keeping and adherence to strict protocols (e.g., Good Clinical Practice - GCP). Clinical trials are complex, multi-stage processes that generate vast amounts of data. Efficiently managing this data is crucial for the timely and accurate development of new drugs. The lack of an integrated system hinders collaboration between different departments (research, medical affairs, regulatory affairs), slows down the trial process, and increases the risk of errors and compliance issues.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858" y="3666744"/>
            <a:ext cx="5802630" cy="3118104"/>
          </a:xfrm>
          <a:prstGeom prst="rect">
            <a:avLst/>
          </a:prstGeom>
        </p:spPr>
      </p:pic>
    </p:spTree>
    <p:extLst>
      <p:ext uri="{BB962C8B-B14F-4D97-AF65-F5344CB8AC3E}">
        <p14:creationId xmlns:p14="http://schemas.microsoft.com/office/powerpoint/2010/main" val="318801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CC3940-D892-2F90-0608-9C8034A812C0}"/>
              </a:ext>
            </a:extLst>
          </p:cNvPr>
          <p:cNvSpPr txBox="1"/>
          <p:nvPr/>
        </p:nvSpPr>
        <p:spPr>
          <a:xfrm>
            <a:off x="598811" y="534074"/>
            <a:ext cx="8547211" cy="3416320"/>
          </a:xfrm>
          <a:prstGeom prst="rect">
            <a:avLst/>
          </a:prstGeom>
          <a:noFill/>
          <a:effectLst>
            <a:glow rad="63500">
              <a:schemeClr val="accent4">
                <a:satMod val="175000"/>
                <a:alpha val="40000"/>
              </a:schemeClr>
            </a:glow>
          </a:effectLst>
        </p:spPr>
        <p:txBody>
          <a:bodyPr wrap="square">
            <a:spAutoFit/>
          </a:bodyPr>
          <a:lstStyle/>
          <a:p>
            <a:pPr>
              <a:buNone/>
            </a:pPr>
            <a:r>
              <a:rPr lang="en-US" sz="3600" b="1" dirty="0"/>
              <a:t>Target Users:</a:t>
            </a:r>
            <a:endParaRPr lang="en-US" sz="3600" dirty="0"/>
          </a:p>
          <a:p>
            <a:pPr>
              <a:buFont typeface="Arial" panose="020B0604020202020204" pitchFamily="34" charset="0"/>
              <a:buChar char="•"/>
            </a:pPr>
            <a:r>
              <a:rPr lang="en-US" b="1" dirty="0"/>
              <a:t>Clinical Trial Managers:</a:t>
            </a:r>
            <a:r>
              <a:rPr lang="en-US" dirty="0"/>
              <a:t> Need to oversee the progress of multiple trials, track milestones, manage budgets, and identify potential risks.</a:t>
            </a:r>
          </a:p>
          <a:p>
            <a:pPr>
              <a:buFont typeface="Arial" panose="020B0604020202020204" pitchFamily="34" charset="0"/>
              <a:buChar char="•"/>
            </a:pPr>
            <a:r>
              <a:rPr lang="en-US" b="1" dirty="0"/>
              <a:t>Medical Investigators:</a:t>
            </a:r>
            <a:r>
              <a:rPr lang="en-US" dirty="0"/>
              <a:t> Require a system to enroll patients, record observations, submit data, and communicate with the sponsor company.</a:t>
            </a:r>
          </a:p>
          <a:p>
            <a:pPr>
              <a:buFont typeface="Arial" panose="020B0604020202020204" pitchFamily="34" charset="0"/>
              <a:buChar char="•"/>
            </a:pPr>
            <a:r>
              <a:rPr lang="en-US" b="1" dirty="0"/>
              <a:t>Data Managers:</a:t>
            </a:r>
            <a:r>
              <a:rPr lang="en-US" dirty="0"/>
              <a:t> Responsible for data entry, validation, cleaning, and ensuring data integrity.</a:t>
            </a:r>
          </a:p>
          <a:p>
            <a:pPr>
              <a:buFont typeface="Arial" panose="020B0604020202020204" pitchFamily="34" charset="0"/>
              <a:buChar char="•"/>
            </a:pPr>
            <a:r>
              <a:rPr lang="en-US" b="1" dirty="0"/>
              <a:t>Regulatory Affairs Personnel:</a:t>
            </a:r>
            <a:r>
              <a:rPr lang="en-US" dirty="0"/>
              <a:t> Need to access and compile data for regulatory submissions (e.g., to the FDA, EMA).</a:t>
            </a:r>
          </a:p>
          <a:p>
            <a:pPr>
              <a:buFont typeface="Arial" panose="020B0604020202020204" pitchFamily="34" charset="0"/>
              <a:buChar char="•"/>
            </a:pPr>
            <a:r>
              <a:rPr lang="en-US" b="1" dirty="0"/>
              <a:t>Pharmacists:</a:t>
            </a:r>
            <a:r>
              <a:rPr lang="en-US" dirty="0"/>
              <a:t> May need to manage drug supplies and dispensing for the trials.</a:t>
            </a:r>
          </a:p>
          <a:p>
            <a:pPr>
              <a:buFont typeface="Arial" panose="020B0604020202020204" pitchFamily="34" charset="0"/>
              <a:buChar char="•"/>
            </a:pPr>
            <a:r>
              <a:rPr lang="en-US" b="1" dirty="0"/>
              <a:t>System Administrators:</a:t>
            </a:r>
            <a:r>
              <a:rPr lang="en-US" dirty="0"/>
              <a:t> Responsible for maintaining the database and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224" y="4681728"/>
            <a:ext cx="5257800" cy="2014537"/>
          </a:xfrm>
          <a:prstGeom prst="rect">
            <a:avLst/>
          </a:prstGeom>
        </p:spPr>
      </p:pic>
    </p:spTree>
    <p:extLst>
      <p:ext uri="{BB962C8B-B14F-4D97-AF65-F5344CB8AC3E}">
        <p14:creationId xmlns:p14="http://schemas.microsoft.com/office/powerpoint/2010/main" val="413682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35493A-1A07-FBC7-7DA9-40E3D7D26CD7}"/>
              </a:ext>
            </a:extLst>
          </p:cNvPr>
          <p:cNvSpPr txBox="1"/>
          <p:nvPr/>
        </p:nvSpPr>
        <p:spPr>
          <a:xfrm>
            <a:off x="258945" y="574536"/>
            <a:ext cx="7554412" cy="6740307"/>
          </a:xfrm>
          <a:prstGeom prst="rect">
            <a:avLst/>
          </a:prstGeom>
          <a:noFill/>
        </p:spPr>
        <p:txBody>
          <a:bodyPr wrap="square">
            <a:spAutoFit/>
          </a:bodyPr>
          <a:lstStyle/>
          <a:p>
            <a:pPr>
              <a:buNone/>
            </a:pPr>
            <a:r>
              <a:rPr lang="en-US" sz="3600" b="1" dirty="0"/>
              <a:t>Project Goals:</a:t>
            </a:r>
            <a:endParaRPr lang="en-US" sz="3600" dirty="0"/>
          </a:p>
          <a:p>
            <a:pPr>
              <a:buNone/>
            </a:pPr>
            <a:r>
              <a:rPr lang="en-US" dirty="0"/>
              <a:t>The primary goals of implementing a PL/SQL-based Oracle database solution are to:</a:t>
            </a:r>
          </a:p>
          <a:p>
            <a:pPr>
              <a:buFont typeface="+mj-lt"/>
              <a:buAutoNum type="arabicPeriod"/>
            </a:pPr>
            <a:r>
              <a:rPr lang="en-US" b="1" dirty="0"/>
              <a:t>Centralize Data Management:</a:t>
            </a:r>
            <a:r>
              <a:rPr lang="en-US" dirty="0"/>
              <a:t> Create a single, integrated repository for all clinical trial-related data, eliminating data silos and ensuring data consistency.</a:t>
            </a:r>
          </a:p>
          <a:p>
            <a:pPr>
              <a:buFont typeface="+mj-lt"/>
              <a:buAutoNum type="arabicPeriod"/>
            </a:pPr>
            <a:r>
              <a:rPr lang="en-US" b="1" dirty="0"/>
              <a:t>Improve Efficiency:</a:t>
            </a:r>
            <a:r>
              <a:rPr lang="en-US" dirty="0"/>
              <a:t> Streamline workflows for patient enrollment, data collection, monitoring, and reporting.</a:t>
            </a:r>
          </a:p>
          <a:p>
            <a:pPr>
              <a:buFont typeface="+mj-lt"/>
              <a:buAutoNum type="arabicPeriod"/>
            </a:pPr>
            <a:r>
              <a:rPr lang="en-US" b="1" dirty="0"/>
              <a:t>Enhance Data Integrity and Quality:</a:t>
            </a:r>
            <a:r>
              <a:rPr lang="en-US" dirty="0"/>
              <a:t> Implement data validation rules and audit trails to ensure accuracy and reliability of the collected data.</a:t>
            </a:r>
          </a:p>
          <a:p>
            <a:pPr>
              <a:buFont typeface="+mj-lt"/>
              <a:buAutoNum type="arabicPeriod"/>
            </a:pPr>
            <a:r>
              <a:rPr lang="en-US" b="1" dirty="0"/>
              <a:t>Facilitate Regulatory Compliance:</a:t>
            </a:r>
            <a:r>
              <a:rPr lang="en-US" dirty="0"/>
              <a:t> Provide the necessary data and reporting capabilities to meet regulatory requirements and simplify the submission process.</a:t>
            </a:r>
          </a:p>
          <a:p>
            <a:pPr>
              <a:buFont typeface="+mj-lt"/>
              <a:buAutoNum type="arabicPeriod"/>
            </a:pPr>
            <a:r>
              <a:rPr lang="en-US" b="1" dirty="0"/>
              <a:t>Improve Collaboration:</a:t>
            </a:r>
            <a:r>
              <a:rPr lang="en-US" dirty="0"/>
              <a:t> Enable seamless information sharing and communication between different stakeholders involved in the trials.</a:t>
            </a:r>
          </a:p>
          <a:p>
            <a:pPr>
              <a:buFont typeface="+mj-lt"/>
              <a:buAutoNum type="arabicPeriod"/>
            </a:pPr>
            <a:r>
              <a:rPr lang="en-US" b="1" dirty="0"/>
              <a:t>Provide Robust Reporting and Analytics:</a:t>
            </a:r>
            <a:r>
              <a:rPr lang="en-US" dirty="0"/>
              <a:t> Generate comprehensive reports on trial progress, patient outcomes, and potential safety issues.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357" y="2201989"/>
            <a:ext cx="3854387" cy="4015931"/>
          </a:xfrm>
          <a:prstGeom prst="rect">
            <a:avLst/>
          </a:prstGeom>
        </p:spPr>
      </p:pic>
    </p:spTree>
    <p:extLst>
      <p:ext uri="{BB962C8B-B14F-4D97-AF65-F5344CB8AC3E}">
        <p14:creationId xmlns:p14="http://schemas.microsoft.com/office/powerpoint/2010/main" val="390699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B32794-825E-D7B9-1ED6-C9610C055112}"/>
              </a:ext>
            </a:extLst>
          </p:cNvPr>
          <p:cNvSpPr txBox="1"/>
          <p:nvPr/>
        </p:nvSpPr>
        <p:spPr>
          <a:xfrm>
            <a:off x="313267" y="347134"/>
            <a:ext cx="8830733" cy="4801314"/>
          </a:xfrm>
          <a:prstGeom prst="rect">
            <a:avLst/>
          </a:prstGeom>
          <a:noFill/>
        </p:spPr>
        <p:txBody>
          <a:bodyPr wrap="square">
            <a:spAutoFit/>
          </a:bodyPr>
          <a:lstStyle/>
          <a:p>
            <a:pPr>
              <a:buNone/>
            </a:pPr>
            <a:r>
              <a:rPr lang="en-US" sz="3600" b="1" dirty="0"/>
              <a:t>BPMN Diagrams:</a:t>
            </a:r>
            <a:endParaRPr lang="en-US" sz="3600" dirty="0"/>
          </a:p>
          <a:p>
            <a:pPr>
              <a:buFont typeface="Arial" panose="020B0604020202020204" pitchFamily="34" charset="0"/>
              <a:buChar char="•"/>
            </a:pPr>
            <a:r>
              <a:rPr lang="en-US" b="1" dirty="0"/>
              <a:t>Business Process Diagrams:</a:t>
            </a:r>
            <a:r>
              <a:rPr lang="en-US" dirty="0"/>
              <a:t> To model the key business processes involved in conducting a clinical trial, such as:</a:t>
            </a:r>
          </a:p>
          <a:p>
            <a:pPr marL="742950" lvl="1" indent="-285750">
              <a:buFont typeface="Arial" panose="020B0604020202020204" pitchFamily="34" charset="0"/>
              <a:buChar char="•"/>
            </a:pPr>
            <a:r>
              <a:rPr lang="en-US" b="1" dirty="0"/>
              <a:t>Trial Setup:</a:t>
            </a:r>
            <a:r>
              <a:rPr lang="en-US" dirty="0"/>
              <a:t> Defining the protocol, selecting sites and investigators, obtaining regulatory approvals.</a:t>
            </a:r>
          </a:p>
          <a:p>
            <a:pPr marL="742950" lvl="1" indent="-285750">
              <a:buFont typeface="Arial" panose="020B0604020202020204" pitchFamily="34" charset="0"/>
              <a:buChar char="•"/>
            </a:pPr>
            <a:r>
              <a:rPr lang="en-US" b="1" dirty="0"/>
              <a:t>Patient Recruitment and Enrollment:</a:t>
            </a:r>
            <a:r>
              <a:rPr lang="en-US" dirty="0"/>
              <a:t> Screening, consenting, and enrolling eligible patients.</a:t>
            </a:r>
          </a:p>
          <a:p>
            <a:pPr marL="742950" lvl="1" indent="-285750">
              <a:buFont typeface="Arial" panose="020B0604020202020204" pitchFamily="34" charset="0"/>
              <a:buChar char="•"/>
            </a:pPr>
            <a:r>
              <a:rPr lang="en-US" b="1" dirty="0"/>
              <a:t>Data Collection:</a:t>
            </a:r>
            <a:r>
              <a:rPr lang="en-US" dirty="0"/>
              <a:t> Recording patient visits, observations, and measurements.</a:t>
            </a:r>
          </a:p>
          <a:p>
            <a:pPr marL="742950" lvl="1" indent="-285750">
              <a:buFont typeface="Arial" panose="020B0604020202020204" pitchFamily="34" charset="0"/>
              <a:buChar char="•"/>
            </a:pPr>
            <a:r>
              <a:rPr lang="en-US" b="1" dirty="0"/>
              <a:t>Adverse Event Management:</a:t>
            </a:r>
            <a:r>
              <a:rPr lang="en-US" dirty="0"/>
              <a:t> Reporting, investigating, and tracking adverse events.</a:t>
            </a:r>
          </a:p>
          <a:p>
            <a:pPr marL="742950" lvl="1" indent="-285750">
              <a:buFont typeface="Arial" panose="020B0604020202020204" pitchFamily="34" charset="0"/>
              <a:buChar char="•"/>
            </a:pPr>
            <a:r>
              <a:rPr lang="en-US" b="1" dirty="0"/>
              <a:t>Data Analysis and Reporting:</a:t>
            </a:r>
            <a:r>
              <a:rPr lang="en-US" dirty="0"/>
              <a:t> Cleaning, analyzing, and generating reports on the trial data.</a:t>
            </a:r>
          </a:p>
          <a:p>
            <a:pPr marL="742950" lvl="1" indent="-285750">
              <a:buFont typeface="Arial" panose="020B0604020202020204" pitchFamily="34" charset="0"/>
              <a:buChar char="•"/>
            </a:pPr>
            <a:r>
              <a:rPr lang="en-US" b="1" dirty="0"/>
              <a:t>Regulatory Submission:</a:t>
            </a:r>
            <a:r>
              <a:rPr lang="en-US" dirty="0"/>
              <a:t> Preparing and submitting trial data to regulatory authorities.</a:t>
            </a:r>
          </a:p>
          <a:p>
            <a:pPr>
              <a:buFont typeface="Arial" panose="020B0604020202020204" pitchFamily="34" charset="0"/>
              <a:buChar char="•"/>
            </a:pPr>
            <a:r>
              <a:rPr lang="en-US" dirty="0"/>
              <a:t>Each BPMN diagram would clearly show the sequence of activities, decision points, roles involved, and data flow within the process.</a:t>
            </a:r>
          </a:p>
        </p:txBody>
      </p:sp>
    </p:spTree>
    <p:extLst>
      <p:ext uri="{BB962C8B-B14F-4D97-AF65-F5344CB8AC3E}">
        <p14:creationId xmlns:p14="http://schemas.microsoft.com/office/powerpoint/2010/main" val="406230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644869"/>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518160" y="1342599"/>
            <a:ext cx="1013968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rPr>
              <a:t>Patient Note: Interaction and Service Plan (Drug Addiction)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rPr>
              <a:t>Date &amp; Time:</a:t>
            </a:r>
            <a:r>
              <a:rPr kumimoji="0" lang="en-US" altLang="en-US" sz="1800" b="0" i="0" u="none" strike="noStrike" cap="none" normalizeH="0" baseline="0" dirty="0" smtClean="0">
                <a:ln>
                  <a:noFill/>
                </a:ln>
                <a:solidFill>
                  <a:schemeClr val="tx1"/>
                </a:solidFill>
                <a:effectLst/>
              </a:rPr>
              <a:t> [Current Date and Time, e.g., 2025-05-25, 09:00 AM] </a:t>
            </a:r>
            <a:r>
              <a:rPr kumimoji="0" lang="en-US" altLang="en-US" sz="1800" b="1" i="0" u="none" strike="noStrike" cap="none" normalizeH="0" baseline="0" dirty="0" smtClean="0">
                <a:ln>
                  <a:noFill/>
                </a:ln>
                <a:solidFill>
                  <a:schemeClr val="tx1"/>
                </a:solidFill>
                <a:effectLst/>
              </a:rPr>
              <a:t>Patient ID:</a:t>
            </a:r>
            <a:r>
              <a:rPr kumimoji="0" lang="en-US" altLang="en-US" sz="1800" b="0" i="0" u="none" strike="noStrike" cap="none" normalizeH="0" baseline="0" dirty="0" smtClean="0">
                <a:ln>
                  <a:noFill/>
                </a:ln>
                <a:solidFill>
                  <a:schemeClr val="tx1"/>
                </a:solidFill>
                <a:effectLst/>
              </a:rPr>
              <a:t> [Unique Patient Identifier] </a:t>
            </a:r>
            <a:r>
              <a:rPr kumimoji="0" lang="en-US" altLang="en-US" sz="1800" b="1" i="0" u="none" strike="noStrike" cap="none" normalizeH="0" baseline="0" dirty="0" smtClean="0">
                <a:ln>
                  <a:noFill/>
                </a:ln>
                <a:solidFill>
                  <a:schemeClr val="tx1"/>
                </a:solidFill>
                <a:effectLst/>
              </a:rPr>
              <a:t>Patient Name:</a:t>
            </a:r>
            <a:r>
              <a:rPr kumimoji="0" lang="en-US" altLang="en-US" sz="1800" b="0" i="0" u="none" strike="noStrike" cap="none" normalizeH="0" baseline="0" dirty="0" smtClean="0">
                <a:ln>
                  <a:noFill/>
                </a:ln>
                <a:solidFill>
                  <a:schemeClr val="tx1"/>
                </a:solidFill>
                <a:effectLst/>
              </a:rPr>
              <a:t> [Patient Initials or First Name Only (e.g., J.D. or John D.) - Full name depends on specific institutional policy for documentation privacy] </a:t>
            </a:r>
            <a:r>
              <a:rPr kumimoji="0" lang="en-US" altLang="en-US" sz="1800" b="1" i="0" u="none" strike="noStrike" cap="none" normalizeH="0" baseline="0" dirty="0" smtClean="0">
                <a:ln>
                  <a:noFill/>
                </a:ln>
                <a:solidFill>
                  <a:schemeClr val="tx1"/>
                </a:solidFill>
                <a:effectLst/>
              </a:rPr>
              <a:t>Service Provider:</a:t>
            </a:r>
            <a:r>
              <a:rPr kumimoji="0" lang="en-US" altLang="en-US" sz="1800" b="0" i="0" u="none" strike="noStrike" cap="none" normalizeH="0" baseline="0" dirty="0" smtClean="0">
                <a:ln>
                  <a:noFill/>
                </a:ln>
                <a:solidFill>
                  <a:schemeClr val="tx1"/>
                </a:solidFill>
                <a:effectLst/>
              </a:rPr>
              <a:t> [Your Name/Role, e.g., Sarah L., Social Worker]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rPr>
              <a:t>Subjective (S):</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Patient's chief complaint/reason for seeking service:</a:t>
            </a:r>
            <a:r>
              <a:rPr kumimoji="0" lang="en-US" altLang="en-US" sz="1800" b="0" i="0" u="none" strike="noStrike" cap="none" normalizeH="0" baseline="0" dirty="0" smtClean="0">
                <a:ln>
                  <a:noFill/>
                </a:ln>
                <a:solidFill>
                  <a:schemeClr val="tx1"/>
                </a:solidFill>
                <a:effectLst/>
              </a:rPr>
              <a:t> [e.g., "Patient self-referred for issues related to opioid use disorder."]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Patient's self-reported current drug use:</a:t>
            </a:r>
            <a:r>
              <a:rPr kumimoji="0" lang="en-US" altLang="en-US" sz="1800" b="0" i="0" u="none" strike="noStrike" cap="none" normalizeH="0" baseline="0" dirty="0" smtClean="0">
                <a:ln>
                  <a:noFill/>
                </a:ln>
                <a:solidFill>
                  <a:schemeClr val="tx1"/>
                </a:solidFill>
                <a:effectLst/>
              </a:rPr>
              <a:t> [e.g., "Reports daily use of fentanyl, approximately 3-4 times per day, via inhalation. Last use reported 8 hours prior to session."]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Patient's perceived impact of addiction:</a:t>
            </a:r>
            <a:r>
              <a:rPr kumimoji="0" lang="en-US" altLang="en-US" sz="1800" b="0" i="0" u="none" strike="noStrike" cap="none" normalizeH="0" baseline="0" dirty="0" smtClean="0">
                <a:ln>
                  <a:noFill/>
                </a:ln>
                <a:solidFill>
                  <a:schemeClr val="tx1"/>
                </a:solidFill>
                <a:effectLst/>
              </a:rPr>
              <a:t> [e.g., "Expresses frustration with inability to maintain employment and strained family relationships due to drug use."]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Patient's goals for treatment:</a:t>
            </a:r>
            <a:r>
              <a:rPr kumimoji="0" lang="en-US" altLang="en-US" sz="1800" b="0" i="0" u="none" strike="noStrike" cap="none" normalizeH="0" baseline="0" dirty="0" smtClean="0">
                <a:ln>
                  <a:noFill/>
                </a:ln>
                <a:solidFill>
                  <a:schemeClr val="tx1"/>
                </a:solidFill>
                <a:effectLst/>
              </a:rPr>
              <a:t> [e.g., "States desire to stop using fentanyl and regain control over life."]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Relevant history (brief):</a:t>
            </a:r>
            <a:r>
              <a:rPr kumimoji="0" lang="en-US" altLang="en-US" sz="1800" b="0" i="0" u="none" strike="noStrike" cap="none" normalizeH="0" baseline="0" dirty="0" smtClean="0">
                <a:ln>
                  <a:noFill/>
                </a:ln>
                <a:solidFill>
                  <a:schemeClr val="tx1"/>
                </a:solidFill>
                <a:effectLst/>
              </a:rPr>
              <a:t> [e.g., "History of polysubstance use since age 18. Previous treatment attempts, including one inpatient stay 6 months ago, which was not completed."]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2784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345440"/>
            <a:ext cx="8808720" cy="3693319"/>
          </a:xfrm>
          <a:prstGeom prst="rect">
            <a:avLst/>
          </a:prstGeom>
        </p:spPr>
        <p:txBody>
          <a:bodyPr wrap="square">
            <a:spAutoFit/>
          </a:bodyPr>
          <a:lstStyle/>
          <a:p>
            <a:r>
              <a:rPr lang="en-US" b="1" dirty="0"/>
              <a:t>Objective (O):</a:t>
            </a:r>
            <a:endParaRPr lang="en-US" dirty="0"/>
          </a:p>
          <a:p>
            <a:pPr>
              <a:buFont typeface="Arial" panose="020B0604020202020204" pitchFamily="34" charset="0"/>
              <a:buChar char="•"/>
            </a:pPr>
            <a:r>
              <a:rPr lang="en-US" b="1" dirty="0"/>
              <a:t>Appearance:</a:t>
            </a:r>
            <a:r>
              <a:rPr lang="en-US" dirty="0"/>
              <a:t> [e.g., "Appears disheveled but cooperative. Alert and oriented x 3."]</a:t>
            </a:r>
          </a:p>
          <a:p>
            <a:pPr>
              <a:buFont typeface="Arial" panose="020B0604020202020204" pitchFamily="34" charset="0"/>
              <a:buChar char="•"/>
            </a:pPr>
            <a:r>
              <a:rPr lang="en-US" b="1" dirty="0"/>
              <a:t>Affect/Mood:</a:t>
            </a:r>
            <a:r>
              <a:rPr lang="en-US" dirty="0"/>
              <a:t> [e.g., "Anxious but hopeful. Speech clear and coherent."]</a:t>
            </a:r>
          </a:p>
          <a:p>
            <a:pPr>
              <a:buFont typeface="Arial" panose="020B0604020202020204" pitchFamily="34" charset="0"/>
              <a:buChar char="•"/>
            </a:pPr>
            <a:r>
              <a:rPr lang="en-US" b="1" dirty="0"/>
              <a:t>Physical observations (if relevant and within scope):</a:t>
            </a:r>
            <a:r>
              <a:rPr lang="en-US" dirty="0"/>
              <a:t> [e.g., "Pupils slightly constricted. No overt signs of acute intoxication or withdrawal observed during session."]</a:t>
            </a:r>
          </a:p>
          <a:p>
            <a:pPr>
              <a:buFont typeface="Arial" panose="020B0604020202020204" pitchFamily="34" charset="0"/>
              <a:buChar char="•"/>
            </a:pPr>
            <a:r>
              <a:rPr lang="en-US" b="1" dirty="0"/>
              <a:t>Diagnostic/Screening tool results (if applicable):</a:t>
            </a:r>
            <a:r>
              <a:rPr lang="en-US" dirty="0"/>
              <a:t> [e.g., "Scores 25 on AUDIT, indicating high risk for alcohol use disorder (if screened)."]</a:t>
            </a:r>
          </a:p>
          <a:p>
            <a:pPr>
              <a:buFont typeface="Arial" panose="020B0604020202020204" pitchFamily="34" charset="0"/>
              <a:buChar char="•"/>
            </a:pPr>
            <a:r>
              <a:rPr lang="en-US" b="1" dirty="0"/>
              <a:t>Verification of self-report (if possible/relevant):</a:t>
            </a:r>
            <a:r>
              <a:rPr lang="en-US" dirty="0"/>
              <a:t> [e.g., "Reports consistent with previous intake documentation."]</a:t>
            </a:r>
          </a:p>
        </p:txBody>
      </p:sp>
      <p:pic>
        <p:nvPicPr>
          <p:cNvPr id="3" name="Picture 2" descr="&lt;strong&gt;Drugs&lt;/strong&gt; and their effects | YouthAOD Too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600" y="3961550"/>
            <a:ext cx="4558030" cy="2896450"/>
          </a:xfrm>
          <a:prstGeom prst="rect">
            <a:avLst/>
          </a:prstGeom>
        </p:spPr>
      </p:pic>
    </p:spTree>
    <p:extLst>
      <p:ext uri="{BB962C8B-B14F-4D97-AF65-F5344CB8AC3E}">
        <p14:creationId xmlns:p14="http://schemas.microsoft.com/office/powerpoint/2010/main" val="157379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43840" y="923109"/>
            <a:ext cx="1027175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Summary of clinical presentation:</a:t>
            </a:r>
            <a:r>
              <a:rPr kumimoji="0" lang="en-US" altLang="en-US" sz="1800" b="0" i="0" u="none" strike="noStrike" cap="none" normalizeH="0" baseline="0" dirty="0" smtClean="0">
                <a:ln>
                  <a:noFill/>
                </a:ln>
                <a:solidFill>
                  <a:schemeClr val="tx1"/>
                </a:solidFill>
                <a:effectLst/>
              </a:rPr>
              <a:t> [e.g., "Patient presents with active opioid use disorder, currently experiencing functional impairment across multiple life domains."]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Risk assessment:</a:t>
            </a:r>
            <a:r>
              <a:rPr kumimoji="0" lang="en-US" altLang="en-US" sz="1800" b="0" i="0" u="none" strike="noStrike" cap="none" normalizeH="0" baseline="0" dirty="0" smtClean="0">
                <a:ln>
                  <a:noFill/>
                </a:ln>
                <a:solidFill>
                  <a:schemeClr val="tx1"/>
                </a:solidFill>
                <a:effectLst/>
              </a:rPr>
              <a:t> [e.g., "High risk for relapse due to daily use pattern and previous incomplete treatment. No immediate suicidal ideation or homicidal ideation reported."]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Strengths identified:</a:t>
            </a:r>
            <a:r>
              <a:rPr kumimoji="0" lang="en-US" altLang="en-US" sz="1800" b="0" i="0" u="none" strike="noStrike" cap="none" normalizeH="0" baseline="0" dirty="0" smtClean="0">
                <a:ln>
                  <a:noFill/>
                </a:ln>
                <a:solidFill>
                  <a:schemeClr val="tx1"/>
                </a:solidFill>
                <a:effectLst/>
              </a:rPr>
              <a:t> [e.g., "Patient maintains housing and expresses strong desire to reconnect with family."]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Patient's motivation for change:</a:t>
            </a:r>
            <a:r>
              <a:rPr kumimoji="0" lang="en-US" altLang="en-US" sz="1800" b="0" i="0" u="none" strike="noStrike" cap="none" normalizeH="0" baseline="0" dirty="0" smtClean="0">
                <a:ln>
                  <a:noFill/>
                </a:ln>
                <a:solidFill>
                  <a:schemeClr val="tx1"/>
                </a:solidFill>
                <a:effectLst/>
              </a:rPr>
              <a:t> [e.g., "Patient demonstrates high motivation for change, as evidenced by self-referral and clear stated goals."]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Barriers identified:</a:t>
            </a:r>
            <a:r>
              <a:rPr kumimoji="0" lang="en-US" altLang="en-US" sz="1800" b="0" i="0" u="none" strike="noStrike" cap="none" normalizeH="0" baseline="0" dirty="0" smtClean="0">
                <a:ln>
                  <a:noFill/>
                </a:ln>
                <a:solidFill>
                  <a:schemeClr val="tx1"/>
                </a:solidFill>
                <a:effectLst/>
              </a:rPr>
              <a:t> [e.g., "Lack of stable income, limited social support for recovery."] </a:t>
            </a:r>
          </a:p>
        </p:txBody>
      </p:sp>
    </p:spTree>
    <p:extLst>
      <p:ext uri="{BB962C8B-B14F-4D97-AF65-F5344CB8AC3E}">
        <p14:creationId xmlns:p14="http://schemas.microsoft.com/office/powerpoint/2010/main" val="3460345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1269</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SINGIZA GIHOZO MACRINE 27677 PL PHASEII WORK 25th April 2025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SINGIZA GIHOZO MACRINE 27677 PL PHASEII WORK 25th April 2025</dc:title>
  <dc:creator>USER USER</dc:creator>
  <cp:lastModifiedBy>MUDIA</cp:lastModifiedBy>
  <cp:revision>6</cp:revision>
  <dcterms:created xsi:type="dcterms:W3CDTF">2025-04-25T20:21:38Z</dcterms:created>
  <dcterms:modified xsi:type="dcterms:W3CDTF">2025-05-25T06:37:45Z</dcterms:modified>
</cp:coreProperties>
</file>