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76" r:id="rId3"/>
    <p:sldId id="280" r:id="rId4"/>
    <p:sldId id="27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6CA6-9491-F44B-9503-CBDEE470B00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18BC2-8ED7-DA44-BA61-66D45FF4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8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51A1-EF93-4141-AE5E-04AA8BB8B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EB66A-0B6B-7640-8959-076B9CA96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DA4D-8181-A54D-B11E-0C3CD4D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DD24-899A-9040-998F-7481D19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54C0-9A9D-0542-9B32-05ED5D81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4A2C-DFC6-2348-A4A8-02AE5C27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06B2-025F-7B43-B1B8-2464ABF8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6C1-8001-D64B-8952-D5C6E2E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83ED-9B03-6340-B8C8-7078D1C6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4495-7485-0240-9A0E-0252E07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80CC1-A487-E94B-B107-EF0132E5E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6067-4139-5246-9AAA-674FF64B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728C-5D67-8445-83C2-6C1E9607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A6EC-6323-F745-9BF3-A5418DD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8CA3-F1F0-3E45-A233-CF95A539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125-FD0A-904E-9AA2-2FA61ED4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1ECE-20AC-2244-8361-634694FA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06-62BB-3545-B330-AE87692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F3A2-8F48-6143-908F-4AB813AD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BA9E-1D8C-774F-86FB-D4DCAECF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D87D-3CEE-1447-97A5-EE94C44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1CED-7CB6-A145-A96A-BA43C7AA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8951-DBD9-2847-9A01-ACB4FEDA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C629-828C-CD40-9D9A-BDA98CFB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EFFF-0662-E348-B445-5D4DA24E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0873-60B0-344D-92F1-7A9E2A67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50F0-99A8-4144-886A-CEC299E9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822D5-B8A6-8B4B-B1E3-3858C1A2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A8A8F-1D97-574D-8084-3DF050C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10F2C-3EC2-3349-957A-C108ECA6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BB17-AC37-B54D-A921-5E768062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788B-D1F6-BE4B-ABD9-76323CE4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763E-F472-A24E-ACD8-16CC5822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6BEAE-5400-4A4E-86D8-899A8246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BEA78-47E3-484C-8434-2D19952E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E52A8-9B78-734F-81C5-9784FFC6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A1AD0-8019-564C-B07E-33F59F8F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30088-44D0-8E42-B469-D183CEDC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F0AA1-7139-254D-BFE0-380812F7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D64-10E7-F140-B682-EE0BA8A5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4392-3D6C-F043-AB3F-DDD9E5DC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F7513-34A6-0545-9867-89BDD0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FE1BC-23BE-8143-BE27-82E88146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75932-950F-824A-9C54-C53DF4A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8B6FE-8D3E-BC48-9787-FCA51E9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BA08-BC6A-064C-8567-911DD607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3C94-B1AA-064A-9E73-D020068C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1BA6-35A4-4C45-9D4A-B9541AF8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BBDBB-EEC0-0F46-9F6D-EE35F7C6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CAB0-30D2-1B4F-9B1B-04B7A66E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9BB2C-CDB0-D644-B708-833E86E2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4D89C-EF15-184A-A95F-A910B22F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67D2-E50B-E24F-85EE-52B4FB54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BBDA6-D6D6-8C42-A220-68D254EB9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5A794-3D38-844C-A2CF-1A6D976C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4791-7589-9648-8731-4D6CE259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45EA-75D0-B149-BEC7-082A39DB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0367-A26F-D646-8B18-436A0F39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EAB78-EDDE-9D42-9F7D-90863A4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668A-93DC-F948-917A-CDA05ECD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9C96-C61E-7644-B9BE-39F31A41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AF31-C495-7F41-BD0F-D2B3420FB81C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8394-308A-4E42-B6BB-A7AC680AB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4FC5-7704-FA40-8CA8-996A0BAB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9B24-E01D-DB4A-8C13-195521BB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"/>
          <p:cNvGrpSpPr/>
          <p:nvPr/>
        </p:nvGrpSpPr>
        <p:grpSpPr>
          <a:xfrm>
            <a:off x="455392" y="3169580"/>
            <a:ext cx="11853870" cy="1924327"/>
            <a:chOff x="0" y="0"/>
            <a:chExt cx="23707737" cy="3848652"/>
          </a:xfrm>
        </p:grpSpPr>
        <p:pic>
          <p:nvPicPr>
            <p:cNvPr id="232" name="Image" descr="Image"/>
            <p:cNvPicPr>
              <a:picLocks noChangeAspect="1"/>
            </p:cNvPicPr>
            <p:nvPr/>
          </p:nvPicPr>
          <p:blipFill>
            <a:blip r:embed="rId3">
              <a:alphaModFix amt="19579"/>
            </a:blip>
            <a:stretch>
              <a:fillRect/>
            </a:stretch>
          </p:blipFill>
          <p:spPr>
            <a:xfrm>
              <a:off x="0" y="0"/>
              <a:ext cx="7875481" cy="384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3">
              <a:alphaModFix amt="19579"/>
            </a:blip>
            <a:stretch>
              <a:fillRect/>
            </a:stretch>
          </p:blipFill>
          <p:spPr>
            <a:xfrm>
              <a:off x="7916128" y="0"/>
              <a:ext cx="7875482" cy="384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3">
              <a:alphaModFix amt="19579"/>
            </a:blip>
            <a:stretch>
              <a:fillRect/>
            </a:stretch>
          </p:blipFill>
          <p:spPr>
            <a:xfrm>
              <a:off x="15832256" y="0"/>
              <a:ext cx="7875482" cy="384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TextBox 9"/>
          <p:cNvSpPr txBox="1"/>
          <p:nvPr/>
        </p:nvSpPr>
        <p:spPr>
          <a:xfrm>
            <a:off x="572285" y="3437369"/>
            <a:ext cx="11482184" cy="143885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5000">
                <a:solidFill>
                  <a:srgbClr val="FFFFFF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 lang="en-US" sz="3000" b="1" dirty="0"/>
              <a:t>Realtime Log Analytics</a:t>
            </a:r>
          </a:p>
          <a:p>
            <a:r>
              <a:rPr lang="en-US" sz="5750" dirty="0"/>
              <a:t>Fastly</a:t>
            </a:r>
            <a:endParaRPr sz="9000" dirty="0"/>
          </a:p>
        </p:txBody>
      </p:sp>
      <p:sp>
        <p:nvSpPr>
          <p:cNvPr id="237" name="TextBox 10"/>
          <p:cNvSpPr txBox="1"/>
          <p:nvPr/>
        </p:nvSpPr>
        <p:spPr>
          <a:xfrm>
            <a:off x="555925" y="5258566"/>
            <a:ext cx="4607746" cy="86177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>
              <a:defRPr sz="4000" cap="all" spc="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000" dirty="0"/>
              <a:t>PRIVATE &amp; CONFIDENTIAL</a:t>
            </a:r>
          </a:p>
          <a:p>
            <a:pPr>
              <a:defRPr sz="4000" cap="all" spc="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endParaRPr sz="2000" dirty="0"/>
          </a:p>
          <a:p>
            <a:pPr>
              <a:defRPr sz="4000" cap="all" spc="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2000" dirty="0"/>
              <a:t>July</a:t>
            </a:r>
            <a:r>
              <a:rPr sz="2000" dirty="0"/>
              <a:t> 2021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5925" y="2319348"/>
            <a:ext cx="2679403" cy="4800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B1829E0-DAF7-4345-97F7-BF5F27C922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421864" y="12964057"/>
            <a:ext cx="396262" cy="400108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/>
            <a:fld id="{86CB4B4D-7CA3-9044-876B-883B54F8677D}" type="slidenum">
              <a:rPr lang="en-US" smtClean="0"/>
              <a:pPr algn="ctr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6FE7244-1BF7-7646-BAE7-5C4DA1834680}"/>
              </a:ext>
            </a:extLst>
          </p:cNvPr>
          <p:cNvSpPr/>
          <p:nvPr/>
        </p:nvSpPr>
        <p:spPr>
          <a:xfrm>
            <a:off x="378435" y="3220415"/>
            <a:ext cx="1271482" cy="75465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FC7B7FB7-43DB-9D4A-BAF0-65F90A4F86D6}"/>
              </a:ext>
            </a:extLst>
          </p:cNvPr>
          <p:cNvSpPr/>
          <p:nvPr/>
        </p:nvSpPr>
        <p:spPr>
          <a:xfrm>
            <a:off x="2209540" y="1132633"/>
            <a:ext cx="8338930" cy="4852361"/>
          </a:xfrm>
          <a:prstGeom prst="roundRect">
            <a:avLst/>
          </a:prstGeom>
          <a:solidFill>
            <a:schemeClr val="lt1">
              <a:alpha val="16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286D4-B79E-7F42-BCB6-8ED4534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" y="0"/>
            <a:ext cx="10515600" cy="4479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urostile" panose="020B0504020202050204" pitchFamily="34" charset="77"/>
              </a:rPr>
              <a:t>Demo Solution Architecture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4F5A5E9-779F-B54D-BFD5-5D8134767ED5}"/>
              </a:ext>
            </a:extLst>
          </p:cNvPr>
          <p:cNvSpPr/>
          <p:nvPr/>
        </p:nvSpPr>
        <p:spPr>
          <a:xfrm>
            <a:off x="2889732" y="3768297"/>
            <a:ext cx="6975234" cy="1742385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Eurostile" panose="020B0504020202050204" pitchFamily="34" charset="77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FCE64BF-66A5-0E44-A31B-4E4BA8BD73F6}"/>
              </a:ext>
            </a:extLst>
          </p:cNvPr>
          <p:cNvCxnSpPr>
            <a:cxnSpLocks/>
            <a:stCxn id="59" idx="0"/>
            <a:endCxn id="10" idx="2"/>
          </p:cNvCxnSpPr>
          <p:nvPr/>
        </p:nvCxnSpPr>
        <p:spPr>
          <a:xfrm rot="16200000" flipV="1">
            <a:off x="2960456" y="3435355"/>
            <a:ext cx="1922586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43B455-5BB4-FD4D-87A2-03D8C1D26CE1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 rot="5400000">
            <a:off x="5488216" y="2598208"/>
            <a:ext cx="1885050" cy="164989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Multidocument 9">
            <a:extLst>
              <a:ext uri="{FF2B5EF4-FFF2-40B4-BE49-F238E27FC236}">
                <a16:creationId xmlns:a16="http://schemas.microsoft.com/office/drawing/2014/main" id="{44377C34-691A-9149-A722-9E08159921A1}"/>
              </a:ext>
            </a:extLst>
          </p:cNvPr>
          <p:cNvSpPr/>
          <p:nvPr/>
        </p:nvSpPr>
        <p:spPr>
          <a:xfrm>
            <a:off x="3124460" y="1677659"/>
            <a:ext cx="1852164" cy="827751"/>
          </a:xfrm>
          <a:prstGeom prst="flowChartMultidocumen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Eurostile" panose="020B0504020202050204" pitchFamily="34" charset="77"/>
              </a:rPr>
              <a:t>Log Processor</a:t>
            </a:r>
          </a:p>
          <a:p>
            <a:pPr algn="ctr"/>
            <a:r>
              <a:rPr lang="en-US" sz="1200" dirty="0">
                <a:latin typeface="Eurostile" panose="020B0504020202050204" pitchFamily="34" charset="77"/>
              </a:rPr>
              <a:t>(enrich, transform)</a:t>
            </a:r>
          </a:p>
        </p:txBody>
      </p:sp>
      <p:pic>
        <p:nvPicPr>
          <p:cNvPr id="91" name="Graphic 90" descr="Internet outline">
            <a:extLst>
              <a:ext uri="{FF2B5EF4-FFF2-40B4-BE49-F238E27FC236}">
                <a16:creationId xmlns:a16="http://schemas.microsoft.com/office/drawing/2014/main" id="{7250904E-1853-C24A-A33D-735D3995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7150" y="1635634"/>
            <a:ext cx="914400" cy="914400"/>
          </a:xfrm>
          <a:prstGeom prst="rect">
            <a:avLst/>
          </a:prstGeom>
        </p:spPr>
      </p:pic>
      <p:pic>
        <p:nvPicPr>
          <p:cNvPr id="93" name="Graphic 92" descr="Syncing cloud with solid fill">
            <a:extLst>
              <a:ext uri="{FF2B5EF4-FFF2-40B4-BE49-F238E27FC236}">
                <a16:creationId xmlns:a16="http://schemas.microsoft.com/office/drawing/2014/main" id="{B3248F43-7910-9E4F-AF0B-1B85DD050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2130" y="434105"/>
            <a:ext cx="914400" cy="914400"/>
          </a:xfrm>
          <a:prstGeom prst="rect">
            <a:avLst/>
          </a:prstGeom>
        </p:spPr>
      </p:pic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5AE1A168-44DD-9745-B377-C99EB57A561F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rot="5400000">
            <a:off x="10642148" y="2308262"/>
            <a:ext cx="500431" cy="98397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Multidocument 20">
            <a:extLst>
              <a:ext uri="{FF2B5EF4-FFF2-40B4-BE49-F238E27FC236}">
                <a16:creationId xmlns:a16="http://schemas.microsoft.com/office/drawing/2014/main" id="{086499B2-FAD4-044A-8F4D-56331A304713}"/>
              </a:ext>
            </a:extLst>
          </p:cNvPr>
          <p:cNvSpPr/>
          <p:nvPr/>
        </p:nvSpPr>
        <p:spPr>
          <a:xfrm>
            <a:off x="9638661" y="3050465"/>
            <a:ext cx="1339168" cy="731392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Eurostile" panose="020B0504020202050204" pitchFamily="34" charset="77"/>
              </a:rPr>
              <a:t>Query Workers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1ED30D-815B-C142-BA0A-E26C03616EA7}"/>
              </a:ext>
            </a:extLst>
          </p:cNvPr>
          <p:cNvSpPr txBox="1"/>
          <p:nvPr/>
        </p:nvSpPr>
        <p:spPr>
          <a:xfrm>
            <a:off x="5496998" y="6044166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urostile" panose="020B0504020202050204" pitchFamily="34" charset="77"/>
              </a:rPr>
              <a:t>GDN within Data Center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08E7A8D-1484-324C-9E32-ACC369314AD7}"/>
              </a:ext>
            </a:extLst>
          </p:cNvPr>
          <p:cNvSpPr txBox="1"/>
          <p:nvPr/>
        </p:nvSpPr>
        <p:spPr>
          <a:xfrm>
            <a:off x="1905880" y="175126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urostile" panose="020B0504020202050204" pitchFamily="34" charset="77"/>
              </a:rPr>
              <a:t>Log Stream</a:t>
            </a:r>
          </a:p>
        </p:txBody>
      </p:sp>
      <p:sp>
        <p:nvSpPr>
          <p:cNvPr id="42" name="Multidocument 41">
            <a:extLst>
              <a:ext uri="{FF2B5EF4-FFF2-40B4-BE49-F238E27FC236}">
                <a16:creationId xmlns:a16="http://schemas.microsoft.com/office/drawing/2014/main" id="{C5B699B7-3E2A-684E-8583-7BD018495C0D}"/>
              </a:ext>
            </a:extLst>
          </p:cNvPr>
          <p:cNvSpPr/>
          <p:nvPr/>
        </p:nvSpPr>
        <p:spPr>
          <a:xfrm>
            <a:off x="6449636" y="1678662"/>
            <a:ext cx="1872529" cy="833536"/>
          </a:xfrm>
          <a:prstGeom prst="flowChartMultidocumen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Eurostile" panose="020B0504020202050204" pitchFamily="34" charset="77"/>
              </a:rPr>
              <a:t>Log Stats </a:t>
            </a:r>
          </a:p>
          <a:p>
            <a:pPr algn="ctr"/>
            <a:r>
              <a:rPr lang="en-US" sz="1200" dirty="0">
                <a:latin typeface="Eurostile" panose="020B0504020202050204" pitchFamily="34" charset="77"/>
              </a:rPr>
              <a:t>Generator</a:t>
            </a:r>
          </a:p>
          <a:p>
            <a:pPr algn="ctr"/>
            <a:r>
              <a:rPr lang="en-US" sz="1200" dirty="0">
                <a:latin typeface="Eurostile" panose="020B0504020202050204" pitchFamily="34" charset="77"/>
              </a:rPr>
              <a:t>(1m)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97A199D-AEF0-3343-B78C-251C85C2D831}"/>
              </a:ext>
            </a:extLst>
          </p:cNvPr>
          <p:cNvSpPr/>
          <p:nvPr/>
        </p:nvSpPr>
        <p:spPr>
          <a:xfrm>
            <a:off x="3345460" y="4396649"/>
            <a:ext cx="1152577" cy="44009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Logs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collection</a:t>
            </a:r>
          </a:p>
        </p:txBody>
      </p: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B2EA7E0-9691-1846-AFEB-81885EA1CC7F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668139" y="2082896"/>
            <a:ext cx="1456321" cy="863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33EE8DFF-7106-F64C-A347-9DCFA954970C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 flipV="1">
            <a:off x="8322165" y="2092834"/>
            <a:ext cx="2604985" cy="259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AEBC9BFC-6736-564A-8FCC-2C71F86BD70D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>
            <a:off x="4976624" y="2091535"/>
            <a:ext cx="1473012" cy="389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27D5D979-6EED-E145-9A2C-DB23588A4B6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322165" y="951433"/>
            <a:ext cx="2646302" cy="114399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" name="Image" descr="Image">
            <a:extLst>
              <a:ext uri="{FF2B5EF4-FFF2-40B4-BE49-F238E27FC236}">
                <a16:creationId xmlns:a16="http://schemas.microsoft.com/office/drawing/2014/main" id="{55E5B3BA-F8E3-1F41-986A-BB52B65B59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6658" y="6669497"/>
            <a:ext cx="926829" cy="11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1" name="Company Confidential">
            <a:extLst>
              <a:ext uri="{FF2B5EF4-FFF2-40B4-BE49-F238E27FC236}">
                <a16:creationId xmlns:a16="http://schemas.microsoft.com/office/drawing/2014/main" id="{1E524F64-8F92-C645-98B5-5705F7802164}"/>
              </a:ext>
            </a:extLst>
          </p:cNvPr>
          <p:cNvSpPr txBox="1"/>
          <p:nvPr/>
        </p:nvSpPr>
        <p:spPr>
          <a:xfrm>
            <a:off x="10699608" y="6574868"/>
            <a:ext cx="149239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>
              <a:defRPr sz="1600" cap="all" spc="80">
                <a:solidFill>
                  <a:srgbClr val="FFFFFF"/>
                </a:solidFill>
                <a:latin typeface="DM Mono Light"/>
                <a:ea typeface="DM Mono Light"/>
                <a:cs typeface="DM Mono Light"/>
                <a:sym typeface="DM Mono Light"/>
              </a:defRPr>
            </a:lvl1pPr>
          </a:lstStyle>
          <a:p>
            <a:r>
              <a:rPr lang="en-US" sz="800" dirty="0"/>
              <a:t>PRIVATE &amp;</a:t>
            </a:r>
            <a:r>
              <a:rPr sz="800" dirty="0"/>
              <a:t> Confidential</a:t>
            </a:r>
          </a:p>
        </p:txBody>
      </p:sp>
      <p:pic>
        <p:nvPicPr>
          <p:cNvPr id="3" name="Picture 2" descr="Fastly | The edge cloud platform behind the best of the web | Fastly">
            <a:extLst>
              <a:ext uri="{FF2B5EF4-FFF2-40B4-BE49-F238E27FC236}">
                <a16:creationId xmlns:a16="http://schemas.microsoft.com/office/drawing/2014/main" id="{54A17CF9-5BA3-4444-974B-2701D4D9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6" y="1791018"/>
            <a:ext cx="1358123" cy="58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5253B-7DDD-D542-9CE0-ACFFA28BF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07" y="3373760"/>
            <a:ext cx="905340" cy="447960"/>
          </a:xfrm>
          <a:prstGeom prst="rect">
            <a:avLst/>
          </a:prstGeom>
        </p:spPr>
      </p:pic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03C5253-CEDA-0742-97A0-54947E89E72E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rot="5400000" flipH="1" flipV="1">
            <a:off x="489584" y="2874267"/>
            <a:ext cx="998987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9CBD1A-728B-614B-BE26-25B254CEC012}"/>
              </a:ext>
            </a:extLst>
          </p:cNvPr>
          <p:cNvSpPr txBox="1"/>
          <p:nvPr/>
        </p:nvSpPr>
        <p:spPr>
          <a:xfrm>
            <a:off x="595615" y="400243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urostile" panose="020B0504020202050204" pitchFamily="34" charset="77"/>
              </a:rPr>
              <a:t>Users</a:t>
            </a:r>
          </a:p>
          <a:p>
            <a:r>
              <a:rPr lang="en-US" sz="1200" dirty="0">
                <a:solidFill>
                  <a:schemeClr val="bg1"/>
                </a:solidFill>
                <a:latin typeface="Eurostile" panose="020B0504020202050204" pitchFamily="34" charset="77"/>
              </a:rPr>
              <a:t>Simulator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D6CFCF0-20C0-6444-A3B2-0419FFBD44D6}"/>
              </a:ext>
            </a:extLst>
          </p:cNvPr>
          <p:cNvCxnSpPr>
            <a:cxnSpLocks/>
            <a:stCxn id="3" idx="3"/>
            <a:endCxn id="59" idx="1"/>
          </p:cNvCxnSpPr>
          <p:nvPr/>
        </p:nvCxnSpPr>
        <p:spPr>
          <a:xfrm>
            <a:off x="1668139" y="2082896"/>
            <a:ext cx="1677321" cy="253379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AA0BAF05-A7DE-C946-9BC8-A14F1238889B}"/>
              </a:ext>
            </a:extLst>
          </p:cNvPr>
          <p:cNvSpPr/>
          <p:nvPr/>
        </p:nvSpPr>
        <p:spPr>
          <a:xfrm>
            <a:off x="4703583" y="4255740"/>
            <a:ext cx="4870840" cy="113121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44C46D5-BBE2-7444-BCA6-8CDAB586CBAF}"/>
              </a:ext>
            </a:extLst>
          </p:cNvPr>
          <p:cNvSpPr/>
          <p:nvPr/>
        </p:nvSpPr>
        <p:spPr>
          <a:xfrm>
            <a:off x="4834233" y="4365682"/>
            <a:ext cx="1543116" cy="44009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Eurostile" panose="020B0504020202050204" pitchFamily="34" charset="77"/>
              </a:rPr>
              <a:t>url</a:t>
            </a:r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-stats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(1m)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3F8114D-F81A-C641-A033-45659591A311}"/>
              </a:ext>
            </a:extLst>
          </p:cNvPr>
          <p:cNvSpPr/>
          <p:nvPr/>
        </p:nvSpPr>
        <p:spPr>
          <a:xfrm>
            <a:off x="4834233" y="4900557"/>
            <a:ext cx="1543116" cy="42687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latency-stats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(1m)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2D57E0A-A620-C244-891F-0B1777CF72B7}"/>
              </a:ext>
            </a:extLst>
          </p:cNvPr>
          <p:cNvSpPr/>
          <p:nvPr/>
        </p:nvSpPr>
        <p:spPr>
          <a:xfrm>
            <a:off x="6482204" y="4360166"/>
            <a:ext cx="1543116" cy="42687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error-stats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(1m)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0ACBE6D-4665-A446-8A90-E1311783AECF}"/>
              </a:ext>
            </a:extLst>
          </p:cNvPr>
          <p:cNvSpPr/>
          <p:nvPr/>
        </p:nvSpPr>
        <p:spPr>
          <a:xfrm>
            <a:off x="6482204" y="4887264"/>
            <a:ext cx="1543116" cy="42687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code-stats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B4BAF96F-97E4-3944-B575-F418FD82B6D9}"/>
              </a:ext>
            </a:extLst>
          </p:cNvPr>
          <p:cNvSpPr/>
          <p:nvPr/>
        </p:nvSpPr>
        <p:spPr>
          <a:xfrm>
            <a:off x="8091671" y="4357122"/>
            <a:ext cx="1361582" cy="42687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visitor-stats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Eurostile" panose="020B0504020202050204" pitchFamily="34" charset="77"/>
              </a:rPr>
              <a:t>(1m)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9D74472D-FEE8-3942-931A-5439246CC2E6}"/>
              </a:ext>
            </a:extLst>
          </p:cNvPr>
          <p:cNvCxnSpPr>
            <a:cxnSpLocks/>
            <a:stCxn id="21" idx="2"/>
            <a:endCxn id="136" idx="3"/>
          </p:cNvCxnSpPr>
          <p:nvPr/>
        </p:nvCxnSpPr>
        <p:spPr>
          <a:xfrm rot="5400000">
            <a:off x="9361178" y="3967404"/>
            <a:ext cx="1067190" cy="640700"/>
          </a:xfrm>
          <a:prstGeom prst="curvedConnector2">
            <a:avLst/>
          </a:prstGeom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6AC096D-D06F-2945-8E4C-55187AED502C}"/>
              </a:ext>
            </a:extLst>
          </p:cNvPr>
          <p:cNvSpPr txBox="1"/>
          <p:nvPr/>
        </p:nvSpPr>
        <p:spPr>
          <a:xfrm>
            <a:off x="10925534" y="2314085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urostile" panose="020B0504020202050204" pitchFamily="34" charset="77"/>
              </a:rPr>
              <a:t>Dashboard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DB1A931-3795-374D-8B16-1A47DCA9A607}"/>
              </a:ext>
            </a:extLst>
          </p:cNvPr>
          <p:cNvCxnSpPr>
            <a:cxnSpLocks/>
            <a:stCxn id="42" idx="2"/>
            <a:endCxn id="109" idx="0"/>
          </p:cNvCxnSpPr>
          <p:nvPr/>
        </p:nvCxnSpPr>
        <p:spPr>
          <a:xfrm rot="5400000">
            <a:off x="6314959" y="3419435"/>
            <a:ext cx="1879534" cy="192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CC2EEFF-07DE-224A-A2BD-368443F83ACE}"/>
              </a:ext>
            </a:extLst>
          </p:cNvPr>
          <p:cNvCxnSpPr>
            <a:cxnSpLocks/>
            <a:stCxn id="42" idx="2"/>
            <a:endCxn id="116" idx="0"/>
          </p:cNvCxnSpPr>
          <p:nvPr/>
        </p:nvCxnSpPr>
        <p:spPr>
          <a:xfrm rot="16200000" flipH="1">
            <a:off x="7075831" y="2660491"/>
            <a:ext cx="1876490" cy="151677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FE1CE3-73F3-0A4C-848F-A3AFEBB2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595468"/>
            <a:ext cx="11211339" cy="597792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30EB850-473A-EA41-B899-C12B4DF1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" y="0"/>
            <a:ext cx="10515600" cy="44796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Eurostile" panose="020B0504020202050204" pitchFamily="34" charset="77"/>
              </a:rPr>
              <a:t>Dashboard</a:t>
            </a:r>
            <a:endParaRPr lang="en-US" sz="2000" dirty="0">
              <a:solidFill>
                <a:schemeClr val="bg1"/>
              </a:solidFill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40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A34BCD-F0F8-8442-8A32-6729C5A0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3" y="3014505"/>
            <a:ext cx="2426418" cy="64309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urostile" panose="020B0504020202050204" pitchFamily="34" charset="77"/>
              </a:rPr>
              <a:t>Log Stats Worker</a:t>
            </a:r>
            <a:br>
              <a:rPr lang="en-US" sz="2000" dirty="0">
                <a:solidFill>
                  <a:schemeClr val="bg1"/>
                </a:solidFill>
                <a:latin typeface="Eurostile" panose="020B0504020202050204" pitchFamily="34" charset="77"/>
              </a:rPr>
            </a:br>
            <a:r>
              <a:rPr lang="en-US" sz="2000" dirty="0">
                <a:solidFill>
                  <a:schemeClr val="bg1"/>
                </a:solidFill>
                <a:latin typeface="Eurostile" panose="020B0504020202050204" pitchFamily="34" charset="77"/>
              </a:rPr>
              <a:t>(Fragment)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521568EB-E208-0D4C-B029-9853FEA0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658" y="6669497"/>
            <a:ext cx="926829" cy="11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95FA7E-081A-D146-844A-2B5DFBE8F731}"/>
              </a:ext>
            </a:extLst>
          </p:cNvPr>
          <p:cNvSpPr/>
          <p:nvPr/>
        </p:nvSpPr>
        <p:spPr>
          <a:xfrm>
            <a:off x="2291024" y="138899"/>
            <a:ext cx="9797963" cy="6649112"/>
          </a:xfrm>
          <a:prstGeom prst="round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@source(type="c8streams", stream.list="intermediate-stream", replication.type="global", @map(type='json'))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define stream </a:t>
            </a:r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IntermediateStream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(request_10sec_timeframe long, request_timeStamp long, request_method string, response_status int, url string, response_body_size long, latency long, country string, client_ip string);</a:t>
            </a:r>
          </a:p>
          <a:p>
            <a:endParaRPr lang="en-US" sz="14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@store(type="c8db", collection="http_response_code_stats_1m", @map(type='json'))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define table </a:t>
            </a:r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HttpResponseCodeStats1min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(request_10sec_timeframe long, response_status int, count long);</a:t>
            </a:r>
          </a:p>
          <a:p>
            <a:endParaRPr lang="en-US" sz="14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@sink(type="c8streams", stream="http_response_code_stats_1m", replication.type="global", @map(type='json'))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define stream </a:t>
            </a:r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HttpResponseCodeStats1minStream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(request_10sec_timeframe long, response_status int, count long);</a:t>
            </a:r>
          </a:p>
          <a:p>
            <a:endParaRPr lang="en-US" sz="14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--stream to count total number of  request stats grouped by response_status for every 10 sec.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SELECT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request_10sec_timeframe,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response_status,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count() as count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FROM IntermediateStream#window.externalTimeBatch(request_timeStamp, 10 sec, request_10sec_timeframe)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GROUP BY response_status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INSERT INTO </a:t>
            </a:r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HttpResponseCodeStats1minStream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;</a:t>
            </a:r>
          </a:p>
          <a:p>
            <a:endParaRPr lang="en-US" sz="14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--Persist into </a:t>
            </a:r>
            <a:r>
              <a:rPr lang="en-US" sz="1400" dirty="0" err="1">
                <a:solidFill>
                  <a:schemeClr val="bg2"/>
                </a:solidFill>
                <a:latin typeface="Eurostile" panose="020B0504020202050204" pitchFamily="34" charset="77"/>
              </a:rPr>
              <a:t>db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, the calculated total count of request stats grouped by response_status for every 10 sec.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SELECT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request_10sec_timeframe,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response_status,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    count() as count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FROM IntermediateStream#window.externalTimeBatch(request_timeStamp, 10 sec, request_10sec_timeframe)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GROUP BY response_status</a:t>
            </a:r>
          </a:p>
          <a:p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INSERT INTO </a:t>
            </a:r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HttpResponseCodeStats1min</a:t>
            </a:r>
            <a:r>
              <a:rPr lang="en-US" sz="1400" dirty="0">
                <a:solidFill>
                  <a:schemeClr val="bg2"/>
                </a:solidFill>
                <a:latin typeface="Eurostile" panose="020B0504020202050204" pitchFamily="34" charset="77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Eurostile" panose="020B0504020202050204" pitchFamily="34" charset="77"/>
            </a:endParaRPr>
          </a:p>
        </p:txBody>
      </p:sp>
      <p:sp>
        <p:nvSpPr>
          <p:cNvPr id="5" name="Company Confidential">
            <a:extLst>
              <a:ext uri="{FF2B5EF4-FFF2-40B4-BE49-F238E27FC236}">
                <a16:creationId xmlns:a16="http://schemas.microsoft.com/office/drawing/2014/main" id="{B79C4932-1800-0240-9DDE-495F85099E02}"/>
              </a:ext>
            </a:extLst>
          </p:cNvPr>
          <p:cNvSpPr txBox="1"/>
          <p:nvPr/>
        </p:nvSpPr>
        <p:spPr>
          <a:xfrm>
            <a:off x="10699608" y="6574868"/>
            <a:ext cx="149239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>
              <a:defRPr sz="1600" cap="all" spc="80">
                <a:solidFill>
                  <a:srgbClr val="FFFFFF"/>
                </a:solidFill>
                <a:latin typeface="DM Mono Light"/>
                <a:ea typeface="DM Mono Light"/>
                <a:cs typeface="DM Mono Light"/>
                <a:sym typeface="DM Mono Light"/>
              </a:defRPr>
            </a:lvl1pPr>
          </a:lstStyle>
          <a:p>
            <a:r>
              <a:rPr lang="en-US" sz="800" dirty="0"/>
              <a:t>PRIVATE &amp;</a:t>
            </a:r>
            <a:r>
              <a:rPr sz="800" dirty="0"/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943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F56FF25-7073-1744-99B9-08E2BB06AD65}"/>
              </a:ext>
            </a:extLst>
          </p:cNvPr>
          <p:cNvSpPr/>
          <p:nvPr/>
        </p:nvSpPr>
        <p:spPr>
          <a:xfrm>
            <a:off x="8178703" y="848253"/>
            <a:ext cx="3697683" cy="1922537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Eurostile" panose="020B0504020202050204" pitchFamily="34" charset="77"/>
              </a:rPr>
              <a:t>Visitor Stats</a:t>
            </a:r>
          </a:p>
          <a:p>
            <a:pPr algn="ctr"/>
            <a:endParaRPr lang="en-US" sz="1200" b="1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"client_ip": [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  "172.105.36.216"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],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"country": "</a:t>
            </a:r>
            <a:r>
              <a:rPr lang="en-GB" sz="1200" dirty="0" err="1">
                <a:solidFill>
                  <a:schemeClr val="bg2"/>
                </a:solidFill>
                <a:latin typeface="Eurostile" panose="020B0504020202050204" pitchFamily="34" charset="77"/>
              </a:rPr>
              <a:t>india</a:t>
            </a:r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",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”timestamp": 1626980930000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A34BCD-F0F8-8442-8A32-6729C5A0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8" y="0"/>
            <a:ext cx="10515600" cy="6162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urostile" panose="020B0504020202050204" pitchFamily="34" charset="77"/>
              </a:rPr>
              <a:t>Collections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521568EB-E208-0D4C-B029-9853FEA0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658" y="6669497"/>
            <a:ext cx="926829" cy="11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C343887-AB64-4447-90F9-FD5E1033F72F}"/>
              </a:ext>
            </a:extLst>
          </p:cNvPr>
          <p:cNvSpPr/>
          <p:nvPr/>
        </p:nvSpPr>
        <p:spPr>
          <a:xfrm>
            <a:off x="4228157" y="4819596"/>
            <a:ext cx="3697682" cy="1668428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Eurostile" panose="020B0504020202050204" pitchFamily="34" charset="77"/>
              </a:rPr>
              <a:t>Code Stats</a:t>
            </a:r>
          </a:p>
          <a:p>
            <a:pPr algn="ctr"/>
            <a:endParaRPr lang="en-US" sz="1200" b="1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"count": 2,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”timestamp": 1626980930000,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"status": 404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5866B8-4040-2444-8DC7-896F358FBCEF}"/>
              </a:ext>
            </a:extLst>
          </p:cNvPr>
          <p:cNvSpPr/>
          <p:nvPr/>
        </p:nvSpPr>
        <p:spPr>
          <a:xfrm>
            <a:off x="315614" y="848253"/>
            <a:ext cx="3735681" cy="5639771"/>
          </a:xfrm>
          <a:prstGeom prst="roundRect">
            <a:avLst/>
          </a:prstGeom>
          <a:solidFill>
            <a:schemeClr val="accent1">
              <a:lumMod val="50000"/>
              <a:alpha val="6952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Eurostile" panose="020B0504020202050204" pitchFamily="34" charset="77"/>
              </a:rPr>
              <a:t>Logs</a:t>
            </a:r>
          </a:p>
          <a:p>
            <a:pPr algn="ctr"/>
            <a:endParaRPr lang="en-US" sz="1400" b="1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"client_ip": "176.58.100.180",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"fastly_is_edge": true,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"fastly_server": "cache-lcy19249-LCY",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"geo_city": "London",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"geo_country": "united kingdom",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"host": "macrometa.global.ssl.fastly.net",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"request_method": "GET",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"request_protocol": "HTTP/1.1",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"request_referer": "",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"request_user_agent": "",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"response_body_size": 141759,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"response_reason": "OK",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"response_state": "HIT-CLUSTER",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"response_status": 200,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"time_elapsed": 2178,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"timestamp": "2021-07-22T19:28:42+0000",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  "url": "/router.605a0241.css"</a:t>
            </a:r>
          </a:p>
          <a:p>
            <a:r>
              <a:rPr lang="en-GB" sz="14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4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394D21B-85E5-B045-86CB-A3671DAEE48A}"/>
              </a:ext>
            </a:extLst>
          </p:cNvPr>
          <p:cNvSpPr/>
          <p:nvPr/>
        </p:nvSpPr>
        <p:spPr>
          <a:xfrm>
            <a:off x="8178700" y="2907119"/>
            <a:ext cx="3697682" cy="1781924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Eurostile" panose="020B0504020202050204" pitchFamily="34" charset="77"/>
              </a:rPr>
              <a:t>Error Stats</a:t>
            </a:r>
          </a:p>
          <a:p>
            <a:pPr algn="ctr"/>
            <a:endParaRPr lang="en-US" sz="1200" b="1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"count": 2,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”timestamp": 1626980930000,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"url": "/router.99905e23.js"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39ED654-7F71-874F-A7CA-735FE01496DF}"/>
              </a:ext>
            </a:extLst>
          </p:cNvPr>
          <p:cNvSpPr/>
          <p:nvPr/>
        </p:nvSpPr>
        <p:spPr>
          <a:xfrm>
            <a:off x="4228157" y="2907119"/>
            <a:ext cx="3735681" cy="1781924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Eurostile" panose="020B0504020202050204" pitchFamily="34" charset="77"/>
              </a:rPr>
              <a:t>Latency Stats</a:t>
            </a:r>
          </a:p>
          <a:p>
            <a:pPr algn="ctr"/>
            <a:endParaRPr lang="en-GB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"latency": 10757.6,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”timestamp": 1626980930000,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"status": 200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5FE7A6C-35A9-394D-85BA-9009323859CB}"/>
              </a:ext>
            </a:extLst>
          </p:cNvPr>
          <p:cNvSpPr/>
          <p:nvPr/>
        </p:nvSpPr>
        <p:spPr>
          <a:xfrm>
            <a:off x="4228158" y="889476"/>
            <a:ext cx="3735683" cy="1881314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Eurostile" panose="020B0504020202050204" pitchFamily="34" charset="77"/>
              </a:rPr>
              <a:t>URL Stats</a:t>
            </a:r>
          </a:p>
          <a:p>
            <a:pPr algn="ctr"/>
            <a:endParaRPr lang="en-US" sz="1200" b="1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{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"count": 1,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”timestamp": 1626980930000,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"size": 71896,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  "url": "/fontawesome-webfont.d3e6a230.woff2"</a:t>
            </a:r>
          </a:p>
          <a:p>
            <a:r>
              <a:rPr lang="en-GB" sz="1200" dirty="0">
                <a:solidFill>
                  <a:schemeClr val="bg2"/>
                </a:solidFill>
                <a:latin typeface="Eurostile" panose="020B0504020202050204" pitchFamily="34" charset="77"/>
              </a:rPr>
              <a:t>}</a:t>
            </a:r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Eurostile" panose="020B0504020202050204" pitchFamily="34" charset="77"/>
            </a:endParaRPr>
          </a:p>
        </p:txBody>
      </p:sp>
      <p:sp>
        <p:nvSpPr>
          <p:cNvPr id="10" name="Company Confidential">
            <a:extLst>
              <a:ext uri="{FF2B5EF4-FFF2-40B4-BE49-F238E27FC236}">
                <a16:creationId xmlns:a16="http://schemas.microsoft.com/office/drawing/2014/main" id="{944A2C22-E1F9-C945-AF16-B63F424EAF46}"/>
              </a:ext>
            </a:extLst>
          </p:cNvPr>
          <p:cNvSpPr txBox="1"/>
          <p:nvPr/>
        </p:nvSpPr>
        <p:spPr>
          <a:xfrm>
            <a:off x="10699608" y="6574868"/>
            <a:ext cx="149239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>
              <a:defRPr sz="1600" cap="all" spc="80">
                <a:solidFill>
                  <a:srgbClr val="FFFFFF"/>
                </a:solidFill>
                <a:latin typeface="DM Mono Light"/>
                <a:ea typeface="DM Mono Light"/>
                <a:cs typeface="DM Mono Light"/>
                <a:sym typeface="DM Mono Light"/>
              </a:defRPr>
            </a:lvl1pPr>
          </a:lstStyle>
          <a:p>
            <a:r>
              <a:rPr lang="en-US" sz="800" dirty="0"/>
              <a:t>PRIVATE &amp;</a:t>
            </a:r>
            <a:r>
              <a:rPr sz="800" dirty="0"/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66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emplate" id="{BBED07D3-8C3A-4148-9958-054D6C8201E8}" vid="{AB7BD50F-19B3-6040-9AC6-7D5424A830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</TotalTime>
  <Words>672</Words>
  <Application>Microsoft Macintosh PowerPoint</Application>
  <PresentationFormat>Widescreen</PresentationFormat>
  <Paragraphs>120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DM Mono Light</vt:lpstr>
      <vt:lpstr>Eurostile</vt:lpstr>
      <vt:lpstr>Lato Regular</vt:lpstr>
      <vt:lpstr>Lato-Light</vt:lpstr>
      <vt:lpstr>Office Theme</vt:lpstr>
      <vt:lpstr>PowerPoint Presentation</vt:lpstr>
      <vt:lpstr>Demo Solution Architecture</vt:lpstr>
      <vt:lpstr>Dashboard</vt:lpstr>
      <vt:lpstr>Log Stats Worker (Fragment)</vt:lpstr>
      <vt:lpstr>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Isbank - Technical Briefing</dc:title>
  <dc:creator>Microsoft Office User</dc:creator>
  <cp:lastModifiedBy>Microsoft Office User</cp:lastModifiedBy>
  <cp:revision>97</cp:revision>
  <dcterms:created xsi:type="dcterms:W3CDTF">2021-05-20T16:05:12Z</dcterms:created>
  <dcterms:modified xsi:type="dcterms:W3CDTF">2021-07-23T03:17:44Z</dcterms:modified>
</cp:coreProperties>
</file>