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4"/>
  </p:notesMasterIdLst>
  <p:handoutMasterIdLst>
    <p:handoutMasterId r:id="rId85"/>
  </p:handoutMasterIdLst>
  <p:sldIdLst>
    <p:sldId id="259" r:id="rId2"/>
    <p:sldId id="261" r:id="rId3"/>
    <p:sldId id="281" r:id="rId4"/>
    <p:sldId id="282" r:id="rId5"/>
    <p:sldId id="283" r:id="rId6"/>
    <p:sldId id="288" r:id="rId7"/>
    <p:sldId id="284" r:id="rId8"/>
    <p:sldId id="262" r:id="rId9"/>
    <p:sldId id="287" r:id="rId10"/>
    <p:sldId id="286" r:id="rId11"/>
    <p:sldId id="289" r:id="rId12"/>
    <p:sldId id="290" r:id="rId13"/>
    <p:sldId id="291" r:id="rId14"/>
    <p:sldId id="292" r:id="rId15"/>
    <p:sldId id="294" r:id="rId16"/>
    <p:sldId id="293" r:id="rId17"/>
    <p:sldId id="338" r:id="rId18"/>
    <p:sldId id="295" r:id="rId19"/>
    <p:sldId id="296" r:id="rId20"/>
    <p:sldId id="297" r:id="rId21"/>
    <p:sldId id="298" r:id="rId22"/>
    <p:sldId id="299" r:id="rId23"/>
    <p:sldId id="300" r:id="rId24"/>
    <p:sldId id="325" r:id="rId25"/>
    <p:sldId id="301" r:id="rId26"/>
    <p:sldId id="309" r:id="rId27"/>
    <p:sldId id="319" r:id="rId28"/>
    <p:sldId id="318" r:id="rId29"/>
    <p:sldId id="320" r:id="rId30"/>
    <p:sldId id="306" r:id="rId31"/>
    <p:sldId id="307" r:id="rId32"/>
    <p:sldId id="308" r:id="rId33"/>
    <p:sldId id="310" r:id="rId34"/>
    <p:sldId id="311" r:id="rId35"/>
    <p:sldId id="312" r:id="rId36"/>
    <p:sldId id="313" r:id="rId37"/>
    <p:sldId id="314" r:id="rId38"/>
    <p:sldId id="315" r:id="rId39"/>
    <p:sldId id="316" r:id="rId40"/>
    <p:sldId id="317" r:id="rId41"/>
    <p:sldId id="360" r:id="rId42"/>
    <p:sldId id="321" r:id="rId43"/>
    <p:sldId id="322" r:id="rId44"/>
    <p:sldId id="324" r:id="rId45"/>
    <p:sldId id="323" r:id="rId46"/>
    <p:sldId id="303" r:id="rId47"/>
    <p:sldId id="304" r:id="rId48"/>
    <p:sldId id="305" r:id="rId49"/>
    <p:sldId id="326" r:id="rId50"/>
    <p:sldId id="327" r:id="rId51"/>
    <p:sldId id="328" r:id="rId52"/>
    <p:sldId id="329" r:id="rId53"/>
    <p:sldId id="330" r:id="rId54"/>
    <p:sldId id="331" r:id="rId55"/>
    <p:sldId id="333" r:id="rId56"/>
    <p:sldId id="344" r:id="rId57"/>
    <p:sldId id="334" r:id="rId58"/>
    <p:sldId id="335" r:id="rId59"/>
    <p:sldId id="336" r:id="rId60"/>
    <p:sldId id="337" r:id="rId61"/>
    <p:sldId id="332" r:id="rId62"/>
    <p:sldId id="339" r:id="rId63"/>
    <p:sldId id="340" r:id="rId64"/>
    <p:sldId id="341" r:id="rId65"/>
    <p:sldId id="343" r:id="rId66"/>
    <p:sldId id="342" r:id="rId67"/>
    <p:sldId id="345" r:id="rId68"/>
    <p:sldId id="346" r:id="rId69"/>
    <p:sldId id="347" r:id="rId70"/>
    <p:sldId id="348" r:id="rId71"/>
    <p:sldId id="349" r:id="rId72"/>
    <p:sldId id="350" r:id="rId73"/>
    <p:sldId id="352" r:id="rId74"/>
    <p:sldId id="351" r:id="rId75"/>
    <p:sldId id="353" r:id="rId76"/>
    <p:sldId id="355" r:id="rId77"/>
    <p:sldId id="354" r:id="rId78"/>
    <p:sldId id="356" r:id="rId79"/>
    <p:sldId id="358" r:id="rId80"/>
    <p:sldId id="359" r:id="rId81"/>
    <p:sldId id="357" r:id="rId82"/>
    <p:sldId id="302" r:id="rId8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p:scale>
          <a:sx n="75" d="100"/>
          <a:sy n="75" d="100"/>
        </p:scale>
        <p:origin x="-1277" y="12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059472A-1245-4BA3-96BA-F4710D4DB16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fr-F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xmlns="" id="{50D7EA99-6A71-4EE6-9F58-6FB13E2A0F3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fr-FR" sz="1200">
                <a:latin typeface="+mn-lt"/>
                <a:cs typeface="+mn-cs"/>
              </a:defRPr>
            </a:lvl1pPr>
          </a:lstStyle>
          <a:p>
            <a:pPr>
              <a:defRPr/>
            </a:pPr>
            <a:fld id="{B4DFDF03-07A0-4998-B81C-7F2032861223}" type="datetimeFigureOut">
              <a:rPr lang="fr-FR"/>
              <a:pPr>
                <a:defRPr/>
              </a:pPr>
              <a:t>22/10/2018</a:t>
            </a:fld>
            <a:endParaRPr dirty="0"/>
          </a:p>
        </p:txBody>
      </p:sp>
      <p:sp>
        <p:nvSpPr>
          <p:cNvPr id="4" name="Footer Placeholder 3">
            <a:extLst>
              <a:ext uri="{FF2B5EF4-FFF2-40B4-BE49-F238E27FC236}">
                <a16:creationId xmlns:a16="http://schemas.microsoft.com/office/drawing/2014/main" xmlns="" id="{DD966FAA-2DBB-4D2C-9502-D3469A6AE0E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fr-FR" sz="1200">
                <a:latin typeface="+mn-lt"/>
                <a:cs typeface="+mn-cs"/>
              </a:defRPr>
            </a:lvl1pPr>
          </a:lstStyle>
          <a:p>
            <a:pPr>
              <a:defRPr/>
            </a:pPr>
            <a:endParaRPr/>
          </a:p>
        </p:txBody>
      </p:sp>
      <p:sp>
        <p:nvSpPr>
          <p:cNvPr id="5" name="Slide Number Placeholder 4">
            <a:extLst>
              <a:ext uri="{FF2B5EF4-FFF2-40B4-BE49-F238E27FC236}">
                <a16:creationId xmlns:a16="http://schemas.microsoft.com/office/drawing/2014/main" xmlns="" id="{E1E5E3B0-6703-48C9-97DE-AC995E1CB79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7147653-5640-4572-B75B-4FFF9123FDC4}" type="slidenum">
              <a:rPr lang="fr-FR" altLang="en-US"/>
              <a:pPr/>
              <a:t>‹N°›</a:t>
            </a:fld>
            <a:endParaRPr lang="fr-FR" altLang="en-US"/>
          </a:p>
        </p:txBody>
      </p:sp>
    </p:spTree>
    <p:extLst>
      <p:ext uri="{BB962C8B-B14F-4D97-AF65-F5344CB8AC3E}">
        <p14:creationId xmlns:p14="http://schemas.microsoft.com/office/powerpoint/2010/main" val="3557071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221E025-7962-4677-878D-8823984795E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fr-F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xmlns="" id="{CCB9BE5F-10BC-4706-9295-A61C8506A73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fr-FR" sz="1200">
                <a:latin typeface="+mn-lt"/>
                <a:cs typeface="+mn-cs"/>
              </a:defRPr>
            </a:lvl1pPr>
          </a:lstStyle>
          <a:p>
            <a:pPr>
              <a:defRPr/>
            </a:pPr>
            <a:fld id="{3BF74904-BDBF-4FD7-9604-04D88E3BF5C0}" type="datetimeFigureOut">
              <a:rPr lang="fr-FR"/>
              <a:pPr>
                <a:defRPr/>
              </a:pPr>
              <a:t>22/10/2018</a:t>
            </a:fld>
            <a:endParaRPr/>
          </a:p>
        </p:txBody>
      </p:sp>
      <p:sp>
        <p:nvSpPr>
          <p:cNvPr id="4" name="Slide Image Placeholder 3">
            <a:extLst>
              <a:ext uri="{FF2B5EF4-FFF2-40B4-BE49-F238E27FC236}">
                <a16:creationId xmlns:a16="http://schemas.microsoft.com/office/drawing/2014/main" xmlns="" id="{D7E059A7-4B52-4219-9680-C6694493004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xmlns="" id="{5A5654D4-FF69-4C8A-B732-84A8F0A8F8B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a:t>Modifiez les styles du texte du masque</a:t>
            </a:r>
          </a:p>
          <a:p>
            <a:pPr lvl="1"/>
            <a:r>
              <a:rPr lang="fr-FR" noProof="0"/>
              <a:t>Niveau 2</a:t>
            </a:r>
          </a:p>
          <a:p>
            <a:pPr lvl="2"/>
            <a:r>
              <a:rPr lang="fr-FR" noProof="0"/>
              <a:t>Niveau 3</a:t>
            </a:r>
          </a:p>
          <a:p>
            <a:pPr lvl="3"/>
            <a:r>
              <a:rPr lang="fr-FR" noProof="0"/>
              <a:t>Niveau 4</a:t>
            </a:r>
          </a:p>
          <a:p>
            <a:pPr lvl="4"/>
            <a:r>
              <a:rPr lang="fr-FR" noProof="0"/>
              <a:t>Niveau 5</a:t>
            </a:r>
          </a:p>
        </p:txBody>
      </p:sp>
      <p:sp>
        <p:nvSpPr>
          <p:cNvPr id="6" name="Footer Placeholder 5">
            <a:extLst>
              <a:ext uri="{FF2B5EF4-FFF2-40B4-BE49-F238E27FC236}">
                <a16:creationId xmlns:a16="http://schemas.microsoft.com/office/drawing/2014/main" xmlns="" id="{29F23657-1BF0-4F61-9469-8E53BD05794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fr-FR" sz="1200">
                <a:latin typeface="+mn-lt"/>
                <a:cs typeface="+mn-cs"/>
              </a:defRPr>
            </a:lvl1pPr>
          </a:lstStyle>
          <a:p>
            <a:pPr>
              <a:defRPr/>
            </a:pPr>
            <a:endParaRPr/>
          </a:p>
        </p:txBody>
      </p:sp>
      <p:sp>
        <p:nvSpPr>
          <p:cNvPr id="7" name="Slide Number Placeholder 6">
            <a:extLst>
              <a:ext uri="{FF2B5EF4-FFF2-40B4-BE49-F238E27FC236}">
                <a16:creationId xmlns:a16="http://schemas.microsoft.com/office/drawing/2014/main" xmlns="" id="{EA935CC5-4097-4DE1-A1B9-9A0678E1B49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9F75E18-AB71-479C-B6BB-0436600A51F1}" type="slidenum">
              <a:rPr lang="fr-FR" altLang="en-US"/>
              <a:pPr/>
              <a:t>‹N°›</a:t>
            </a:fld>
            <a:endParaRPr lang="fr-FR" altLang="en-US"/>
          </a:p>
        </p:txBody>
      </p:sp>
    </p:spTree>
    <p:extLst>
      <p:ext uri="{BB962C8B-B14F-4D97-AF65-F5344CB8AC3E}">
        <p14:creationId xmlns:p14="http://schemas.microsoft.com/office/powerpoint/2010/main" val="1830405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fr-FR" sz="1200" kern="1200">
        <a:solidFill>
          <a:schemeClr val="tx1"/>
        </a:solidFill>
        <a:latin typeface="+mn-lt"/>
        <a:ea typeface="+mn-ea"/>
        <a:cs typeface="+mn-cs"/>
      </a:defRPr>
    </a:lvl1pPr>
    <a:lvl2pPr marL="457200" algn="l" rtl="0" eaLnBrk="0" fontAlgn="base" hangingPunct="0">
      <a:spcBef>
        <a:spcPct val="30000"/>
      </a:spcBef>
      <a:spcAft>
        <a:spcPct val="0"/>
      </a:spcAft>
      <a:defRPr lang="fr-FR" sz="1200" kern="1200">
        <a:solidFill>
          <a:schemeClr val="tx1"/>
        </a:solidFill>
        <a:latin typeface="+mn-lt"/>
        <a:ea typeface="+mn-ea"/>
        <a:cs typeface="+mn-cs"/>
      </a:defRPr>
    </a:lvl2pPr>
    <a:lvl3pPr marL="914400" algn="l" rtl="0" eaLnBrk="0" fontAlgn="base" hangingPunct="0">
      <a:spcBef>
        <a:spcPct val="30000"/>
      </a:spcBef>
      <a:spcAft>
        <a:spcPct val="0"/>
      </a:spcAft>
      <a:defRPr lang="fr-FR" sz="1200" kern="1200">
        <a:solidFill>
          <a:schemeClr val="tx1"/>
        </a:solidFill>
        <a:latin typeface="+mn-lt"/>
        <a:ea typeface="+mn-ea"/>
        <a:cs typeface="+mn-cs"/>
      </a:defRPr>
    </a:lvl3pPr>
    <a:lvl4pPr marL="1371600" algn="l" rtl="0" eaLnBrk="0" fontAlgn="base" hangingPunct="0">
      <a:spcBef>
        <a:spcPct val="30000"/>
      </a:spcBef>
      <a:spcAft>
        <a:spcPct val="0"/>
      </a:spcAft>
      <a:defRPr lang="fr-FR" sz="1200" kern="1200">
        <a:solidFill>
          <a:schemeClr val="tx1"/>
        </a:solidFill>
        <a:latin typeface="+mn-lt"/>
        <a:ea typeface="+mn-ea"/>
        <a:cs typeface="+mn-cs"/>
      </a:defRPr>
    </a:lvl4pPr>
    <a:lvl5pPr marL="1828800" algn="l" rtl="0" eaLnBrk="0" fontAlgn="base" hangingPunct="0">
      <a:spcBef>
        <a:spcPct val="30000"/>
      </a:spcBef>
      <a:spcAft>
        <a:spcPct val="0"/>
      </a:spcAft>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xmlns="" id="{701F1FFD-884E-407B-B74E-7593CEAE3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xmlns="" id="{3481AB35-13D7-41D9-B62D-29C55E5E2B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altLang="fr-FR"/>
              <a:t>Ce modèle peut être utilisé comme fichier de démarrage pour présenter des supports de formation à un groupe.</a:t>
            </a:r>
          </a:p>
          <a:p>
            <a:pPr eaLnBrk="1" hangingPunct="1">
              <a:spcBef>
                <a:spcPct val="0"/>
              </a:spcBef>
            </a:pPr>
            <a:endParaRPr altLang="fr-FR"/>
          </a:p>
          <a:p>
            <a:pPr eaLnBrk="1" hangingPunct="1">
              <a:spcBef>
                <a:spcPct val="0"/>
              </a:spcBef>
            </a:pPr>
            <a:r>
              <a:rPr altLang="fr-FR" b="1"/>
              <a:t>Sections</a:t>
            </a:r>
            <a:endParaRPr altLang="fr-FR"/>
          </a:p>
          <a:p>
            <a:pPr eaLnBrk="1" hangingPunct="1">
              <a:spcBef>
                <a:spcPct val="0"/>
              </a:spcBef>
            </a:pPr>
            <a:r>
              <a:rPr altLang="fr-FR"/>
              <a:t>Cliquez avec le bouton droit sur une diapositive pour ajouter des sections. Les sections permettent d’organiser les diapositives et facilitent la collaboration entre plusieurs auteurs.</a:t>
            </a:r>
          </a:p>
          <a:p>
            <a:pPr eaLnBrk="1" hangingPunct="1">
              <a:spcBef>
                <a:spcPct val="0"/>
              </a:spcBef>
            </a:pPr>
            <a:endParaRPr altLang="fr-FR" b="1"/>
          </a:p>
          <a:p>
            <a:pPr eaLnBrk="1" hangingPunct="1">
              <a:spcBef>
                <a:spcPct val="0"/>
              </a:spcBef>
            </a:pPr>
            <a:r>
              <a:rPr altLang="fr-FR" b="1"/>
              <a:t>Notes</a:t>
            </a:r>
          </a:p>
          <a:p>
            <a:pPr eaLnBrk="1" hangingPunct="1">
              <a:spcBef>
                <a:spcPct val="0"/>
              </a:spcBef>
            </a:pPr>
            <a:r>
              <a:rPr altLang="fr-FR"/>
              <a:t>Utilisez la section Notes pour les notes de présentation ou pour fournir des informations  supplémentaires à l’audience. Affichez ces notes en mode Présentation pendant votre présentation. </a:t>
            </a:r>
          </a:p>
          <a:p>
            <a:pPr eaLnBrk="1" hangingPunct="1">
              <a:spcBef>
                <a:spcPct val="0"/>
              </a:spcBef>
            </a:pPr>
            <a:r>
              <a:rPr altLang="fr-FR"/>
              <a:t>N’oubliez pas de tenir compte de la taille de la police (critère important pour l’accessibilité, la visibilité, l’enregistrement vidéo et la production en ligne)</a:t>
            </a:r>
          </a:p>
          <a:p>
            <a:pPr eaLnBrk="1" hangingPunct="1">
              <a:spcBef>
                <a:spcPct val="0"/>
              </a:spcBef>
            </a:pPr>
            <a:endParaRPr altLang="fr-FR"/>
          </a:p>
          <a:p>
            <a:pPr eaLnBrk="1" hangingPunct="1">
              <a:spcBef>
                <a:spcPct val="0"/>
              </a:spcBef>
            </a:pPr>
            <a:r>
              <a:rPr altLang="fr-FR" b="1"/>
              <a:t>Couleurs coordonnées </a:t>
            </a:r>
          </a:p>
          <a:p>
            <a:pPr eaLnBrk="1" hangingPunct="1">
              <a:spcBef>
                <a:spcPct val="0"/>
              </a:spcBef>
            </a:pPr>
            <a:r>
              <a:rPr altLang="fr-FR"/>
              <a:t>Faites tout particulièrement attention aux diagrammes, graphiques et zones de texte. </a:t>
            </a:r>
          </a:p>
          <a:p>
            <a:pPr eaLnBrk="1" hangingPunct="1">
              <a:spcBef>
                <a:spcPct val="0"/>
              </a:spcBef>
            </a:pPr>
            <a:r>
              <a:rPr altLang="fr-FR"/>
              <a:t>Tenez compte du fait que les participants imprimeront la présentation en noir et blanc ou nuances de gris. Effectuez un test d’impression pour vérifier que vos couleurs s’impriment correctement en noir et blanc intégral et nuances de gris.</a:t>
            </a:r>
          </a:p>
          <a:p>
            <a:pPr eaLnBrk="1" hangingPunct="1">
              <a:spcBef>
                <a:spcPct val="0"/>
              </a:spcBef>
            </a:pPr>
            <a:endParaRPr altLang="fr-FR"/>
          </a:p>
          <a:p>
            <a:pPr eaLnBrk="1" hangingPunct="1">
              <a:spcBef>
                <a:spcPct val="0"/>
              </a:spcBef>
            </a:pPr>
            <a:r>
              <a:rPr altLang="fr-FR" b="1"/>
              <a:t>Graphiques, tableaux et diagrammes</a:t>
            </a:r>
          </a:p>
          <a:p>
            <a:pPr eaLnBrk="1" hangingPunct="1">
              <a:spcBef>
                <a:spcPct val="0"/>
              </a:spcBef>
            </a:pPr>
            <a:r>
              <a:rPr altLang="fr-FR"/>
              <a:t>Faites en sorte que votre présentation soit simple : utilisez des styles et des couleurs identiques qui ne soient pas gênants.</a:t>
            </a:r>
          </a:p>
          <a:p>
            <a:pPr eaLnBrk="1" hangingPunct="1">
              <a:spcBef>
                <a:spcPct val="0"/>
              </a:spcBef>
            </a:pPr>
            <a:r>
              <a:rPr altLang="fr-FR"/>
              <a:t>Ajoutez une étiquette à tous les graphiques et tableaux.</a:t>
            </a:r>
          </a:p>
          <a:p>
            <a:pPr eaLnBrk="1" hangingPunct="1">
              <a:spcBef>
                <a:spcPct val="0"/>
              </a:spcBef>
            </a:pPr>
            <a:endParaRPr altLang="fr-FR"/>
          </a:p>
          <a:p>
            <a:pPr eaLnBrk="1" hangingPunct="1">
              <a:spcBef>
                <a:spcPct val="0"/>
              </a:spcBef>
            </a:pPr>
            <a:endParaRPr altLang="fr-FR"/>
          </a:p>
          <a:p>
            <a:pPr eaLnBrk="1" hangingPunct="1">
              <a:spcBef>
                <a:spcPct val="0"/>
              </a:spcBef>
            </a:pPr>
            <a:endParaRPr altLang="fr-FR"/>
          </a:p>
        </p:txBody>
      </p:sp>
      <p:sp>
        <p:nvSpPr>
          <p:cNvPr id="26628" name="Slide Number Placeholder 3">
            <a:extLst>
              <a:ext uri="{FF2B5EF4-FFF2-40B4-BE49-F238E27FC236}">
                <a16:creationId xmlns:a16="http://schemas.microsoft.com/office/drawing/2014/main" xmlns="" id="{AF169AB9-FB84-497C-AD2F-BA7202AAF6A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3B4D949-6033-4C18-AA8F-F35244C32D6E}" type="slidenum">
              <a:rPr lang="fr-FR" altLang="fr-FR"/>
              <a:pPr eaLnBrk="1" hangingPunct="1"/>
              <a:t>1</a:t>
            </a:fld>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2C935B30-6435-4425-A0D0-3F67D9AE15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xmlns="" id="{E560ECBD-B314-4C44-8489-1FC8293C7E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altLang="fr-FR"/>
              <a:t>Fournissez une brève vue d’ensemble de la présentation. Décrivez l’objectif principal de la présentation et expliquez son importance.</a:t>
            </a:r>
          </a:p>
          <a:p>
            <a:pPr eaLnBrk="1" hangingPunct="1">
              <a:lnSpc>
                <a:spcPct val="80000"/>
              </a:lnSpc>
              <a:spcBef>
                <a:spcPct val="0"/>
              </a:spcBef>
            </a:pPr>
            <a:r>
              <a:rPr altLang="fr-FR"/>
              <a:t>Présentez chaque sujet principal.</a:t>
            </a:r>
          </a:p>
          <a:p>
            <a:pPr eaLnBrk="1" hangingPunct="1">
              <a:spcBef>
                <a:spcPct val="0"/>
              </a:spcBef>
            </a:pPr>
            <a:r>
              <a:rPr altLang="fr-FR"/>
              <a:t>Pour fournir une feuille de route à votre audience, vous pouvez répéter cette diapositive de vue d’ensemble tout au long de la présentation afin de mettre en évidence le sujet suivant.</a:t>
            </a:r>
          </a:p>
        </p:txBody>
      </p:sp>
      <p:sp>
        <p:nvSpPr>
          <p:cNvPr id="27652" name="Slide Number Placeholder 3">
            <a:extLst>
              <a:ext uri="{FF2B5EF4-FFF2-40B4-BE49-F238E27FC236}">
                <a16:creationId xmlns:a16="http://schemas.microsoft.com/office/drawing/2014/main" xmlns="" id="{26F8AAD7-7645-4BCC-874B-B4BF1A57447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A667A5D-0F7F-46F0-9BDF-CF5CAC6FD704}" type="slidenum">
              <a:rPr lang="fr-FR" altLang="fr-FR"/>
              <a:pPr eaLnBrk="1" hangingPunct="1"/>
              <a:t>2</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xmlns="" id="{926D9CB8-BEBF-4F44-BF8A-1CAC152148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xmlns="" id="{97BDAA1F-020E-46E0-A6F1-71D20FC867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altLang="fr-FR"/>
              <a:t>Voici un autre exemple de diapositives de vue d’ensemble utilisant des transitions.</a:t>
            </a:r>
          </a:p>
          <a:p>
            <a:pPr eaLnBrk="1" hangingPunct="1">
              <a:spcBef>
                <a:spcPct val="0"/>
              </a:spcBef>
            </a:pPr>
            <a:endParaRPr altLang="fr-FR"/>
          </a:p>
        </p:txBody>
      </p:sp>
      <p:sp>
        <p:nvSpPr>
          <p:cNvPr id="28676" name="Slide Number Placeholder 3">
            <a:extLst>
              <a:ext uri="{FF2B5EF4-FFF2-40B4-BE49-F238E27FC236}">
                <a16:creationId xmlns:a16="http://schemas.microsoft.com/office/drawing/2014/main" xmlns="" id="{4A3B7D34-A333-4D2C-B6B1-0AF0FDFB927E}"/>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DD552B73-377C-444C-8933-AF52738C657A}" type="slidenum">
              <a:rPr lang="fr-FR" altLang="fr-FR"/>
              <a:pPr eaLnBrk="1" hangingPunct="1"/>
              <a:t>3</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23AAACEC-546E-4E3D-B7B6-56EBA4672F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xmlns="" id="{B08BAC11-18FC-4AF4-9EF4-8D4363E32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fr-FR"/>
          </a:p>
        </p:txBody>
      </p:sp>
      <p:sp>
        <p:nvSpPr>
          <p:cNvPr id="29700" name="Slide Number Placeholder 3">
            <a:extLst>
              <a:ext uri="{FF2B5EF4-FFF2-40B4-BE49-F238E27FC236}">
                <a16:creationId xmlns:a16="http://schemas.microsoft.com/office/drawing/2014/main" xmlns="" id="{6048D49F-0E28-4CB1-9053-0BBDB8487ED5}"/>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60075EF8-BDDA-4602-8998-FE884D29A0F7}" type="slidenum">
              <a:rPr lang="fr-FR" altLang="fr-FR"/>
              <a:pPr eaLnBrk="1" hangingPunct="1"/>
              <a:t>4</a:t>
            </a:fld>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xmlns="" id="{E9215288-557E-4CED-9F5C-A1B2C4ED3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xmlns="" id="{6628DD17-2C06-4AF1-84D3-465BF1A57E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fr-FR"/>
          </a:p>
        </p:txBody>
      </p:sp>
      <p:sp>
        <p:nvSpPr>
          <p:cNvPr id="30724" name="Slide Number Placeholder 3">
            <a:extLst>
              <a:ext uri="{FF2B5EF4-FFF2-40B4-BE49-F238E27FC236}">
                <a16:creationId xmlns:a16="http://schemas.microsoft.com/office/drawing/2014/main" xmlns="" id="{DFE163B9-10EC-4C47-AA54-B8015B64C6D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FD127F7-8128-40A0-95A1-4C3970E421E2}" type="slidenum">
              <a:rPr lang="fr-FR" altLang="fr-FR"/>
              <a:pPr eaLnBrk="1" hangingPunct="1"/>
              <a:t>5</a:t>
            </a:fld>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xmlns="" id="{AC30D9A6-9ABC-42CC-8CA6-4763C1D3D0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xmlns="" id="{12C16D7D-3EE3-45C3-A68B-5F5D53E06C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altLang="fr-FR"/>
          </a:p>
        </p:txBody>
      </p:sp>
      <p:sp>
        <p:nvSpPr>
          <p:cNvPr id="31748" name="Slide Number Placeholder 3">
            <a:extLst>
              <a:ext uri="{FF2B5EF4-FFF2-40B4-BE49-F238E27FC236}">
                <a16:creationId xmlns:a16="http://schemas.microsoft.com/office/drawing/2014/main" xmlns="" id="{A353696E-5F58-4068-93AA-176AC548C0C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A623292-438C-430D-84FC-3DD3CA1BB8F8}" type="slidenum">
              <a:rPr lang="fr-FR" altLang="fr-FR"/>
              <a:pPr eaLnBrk="1" hangingPunct="1"/>
              <a:t>7</a:t>
            </a:fld>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a:extLst>
              <a:ext uri="{FF2B5EF4-FFF2-40B4-BE49-F238E27FC236}">
                <a16:creationId xmlns:a16="http://schemas.microsoft.com/office/drawing/2014/main" xmlns="" id="{1C8E1AA7-74D1-4A7B-AF53-A2E8F95DF70B}"/>
              </a:ext>
            </a:extLst>
          </p:cNvPr>
          <p:cNvSpPr>
            <a:spLocks noGrp="1"/>
          </p:cNvSpPr>
          <p:nvPr>
            <p:ph type="body" idx="1"/>
          </p:nvPr>
        </p:nvSpPr>
        <p:spPr/>
        <p:txBody>
          <a:bodyPr numCol="2" spcCol="182880">
            <a:noAutofit/>
          </a:bodyPr>
          <a:lstStyle/>
          <a:p>
            <a:pPr marL="228600" indent="-228600" eaLnBrk="1" fontAlgn="auto" hangingPunct="1">
              <a:spcBef>
                <a:spcPts val="0"/>
              </a:spcBef>
              <a:spcAft>
                <a:spcPts val="0"/>
              </a:spcAft>
              <a:buFont typeface="+mj-lt"/>
              <a:buNone/>
              <a:defRPr lang="fr-FR"/>
            </a:pPr>
            <a:r>
              <a:rPr dirty="0"/>
              <a:t>Voici un autre exemple de diapositive de vue d’ensemble.</a:t>
            </a:r>
          </a:p>
          <a:p>
            <a:pPr marL="228600" indent="-228600" eaLnBrk="1" fontAlgn="auto" hangingPunct="1">
              <a:spcBef>
                <a:spcPts val="0"/>
              </a:spcBef>
              <a:spcAft>
                <a:spcPts val="0"/>
              </a:spcAft>
              <a:buFont typeface="+mj-lt"/>
              <a:buNone/>
              <a:defRPr/>
            </a:pPr>
            <a:endParaRPr dirty="0"/>
          </a:p>
        </p:txBody>
      </p:sp>
      <p:sp>
        <p:nvSpPr>
          <p:cNvPr id="37891" name="Slide Image Placeholder 4">
            <a:extLst>
              <a:ext uri="{FF2B5EF4-FFF2-40B4-BE49-F238E27FC236}">
                <a16:creationId xmlns:a16="http://schemas.microsoft.com/office/drawing/2014/main" xmlns="" id="{0D18E417-7860-496E-B935-22E0CCBC4844}"/>
              </a:ext>
            </a:extLst>
          </p:cNvPr>
          <p:cNvSpPr>
            <a:spLocks noGrp="1" noRot="1" noChangeAspect="1" noTextEdit="1"/>
          </p:cNvSpPr>
          <p:nvPr>
            <p:ph type="sldImg"/>
          </p:nvPr>
        </p:nvSpPr>
        <p:spPr bwMode="auto">
          <a:xfrm>
            <a:off x="539750" y="503238"/>
            <a:ext cx="3143250" cy="23590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xmlns="" id="{250C0C3F-A889-48BE-9A8C-34B1CC9FD5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4C19032F-DEAD-4DAA-8E2C-DFD4676DC3F0}"/>
              </a:ext>
            </a:extLst>
          </p:cNvPr>
          <p:cNvSpPr>
            <a:spLocks noGrp="1"/>
          </p:cNvSpPr>
          <p:nvPr>
            <p:ph type="body" idx="1"/>
          </p:nvPr>
        </p:nvSpPr>
        <p:spPr/>
        <p:txBody>
          <a:bodyPr>
            <a:normAutofit lnSpcReduction="10000"/>
          </a:bodyPr>
          <a:lstStyle/>
          <a:p>
            <a:pPr eaLnBrk="1" fontAlgn="auto" hangingPunct="1">
              <a:spcBef>
                <a:spcPts val="0"/>
              </a:spcBef>
              <a:spcAft>
                <a:spcPts val="0"/>
              </a:spcAft>
              <a:defRPr lang="fr-FR"/>
            </a:pPr>
            <a:endParaRPr dirty="0"/>
          </a:p>
        </p:txBody>
      </p:sp>
      <p:sp>
        <p:nvSpPr>
          <p:cNvPr id="33796" name="Slide Number Placeholder 3">
            <a:extLst>
              <a:ext uri="{FF2B5EF4-FFF2-40B4-BE49-F238E27FC236}">
                <a16:creationId xmlns:a16="http://schemas.microsoft.com/office/drawing/2014/main" xmlns="" id="{1D0DD273-31DF-4696-8677-73E8C573A1B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55810EE8-C5FB-4C86-99AF-56876C65D6EB}" type="slidenum">
              <a:rPr lang="fr-FR" altLang="fr-FR"/>
              <a:pPr eaLnBrk="1" hangingPunct="1"/>
              <a:t>9</a:t>
            </a:fld>
            <a:endParaRPr lang="fr-FR"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xmlns="" id="{42E4D55C-FCF0-4EBC-9A37-F5111CBE41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xmlns="" id="{A477ABCA-6E32-4C7F-81B4-6471577154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altLang="fr-FR"/>
              <a:t>Utiliser un en-tête de section pour chacun des sujets afin de définir une transition claire pour l’audience. </a:t>
            </a:r>
          </a:p>
          <a:p>
            <a:pPr eaLnBrk="1" hangingPunct="1">
              <a:spcBef>
                <a:spcPct val="0"/>
              </a:spcBef>
            </a:pPr>
            <a:endParaRPr altLang="fr-FR"/>
          </a:p>
        </p:txBody>
      </p:sp>
      <p:sp>
        <p:nvSpPr>
          <p:cNvPr id="34820" name="Slide Number Placeholder 3">
            <a:extLst>
              <a:ext uri="{FF2B5EF4-FFF2-40B4-BE49-F238E27FC236}">
                <a16:creationId xmlns:a16="http://schemas.microsoft.com/office/drawing/2014/main" xmlns="" id="{BA6B83CC-9BCC-4D29-A586-4EB65EE64094}"/>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642E36D1-9027-44F1-BD38-3C131B0414F7}" type="slidenum">
              <a:rPr lang="fr-FR" altLang="fr-FR"/>
              <a:pPr eaLnBrk="1" hangingPunct="1"/>
              <a:t>10</a:t>
            </a:fld>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61692E73-816A-4313-B695-487A733081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xmlns="" id="{9BDA62CF-05C0-4714-AADA-E840F764680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3721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r>
              <a:rPr lang="fr-FR"/>
              <a:t>Modifiez le style des sous-titres du masque</a:t>
            </a:r>
            <a:endParaRPr/>
          </a:p>
        </p:txBody>
      </p:sp>
      <p:sp>
        <p:nvSpPr>
          <p:cNvPr id="10" name="Picture Placeholder 9"/>
          <p:cNvSpPr>
            <a:spLocks noGrp="1"/>
          </p:cNvSpPr>
          <p:nvPr>
            <p:ph type="pic" sz="quarter" idx="13"/>
          </p:nvPr>
        </p:nvSpPr>
        <p:spPr>
          <a:xfrm>
            <a:off x="6858000" y="5105400"/>
            <a:ext cx="1828800" cy="990600"/>
          </a:xfrm>
        </p:spPr>
        <p:txBody>
          <a:bodyPr rtlCol="0">
            <a:normAutofit/>
          </a:bodyPr>
          <a:lstStyle>
            <a:lvl1pPr marL="0" indent="0" algn="ctr" eaLnBrk="1" latinLnBrk="0" hangingPunct="1">
              <a:buNone/>
              <a:defRPr kumimoji="0" lang="fr-FR" sz="2000" baseline="0"/>
            </a:lvl1pPr>
          </a:lstStyle>
          <a:p>
            <a:pPr lvl="0"/>
            <a:r>
              <a:rPr lang="fr-FR" noProof="0"/>
              <a:t>Cliquez sur l'icône pour ajouter une image</a:t>
            </a:r>
          </a:p>
        </p:txBody>
      </p:sp>
    </p:spTree>
    <p:extLst>
      <p:ext uri="{BB962C8B-B14F-4D97-AF65-F5344CB8AC3E}">
        <p14:creationId xmlns:p14="http://schemas.microsoft.com/office/powerpoint/2010/main" val="8074333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3">
            <a:extLst>
              <a:ext uri="{FF2B5EF4-FFF2-40B4-BE49-F238E27FC236}">
                <a16:creationId xmlns:a16="http://schemas.microsoft.com/office/drawing/2014/main" xmlns="" id="{F70C13A0-5CCB-448E-BD0C-BB171D5CFF35}"/>
              </a:ext>
            </a:extLst>
          </p:cNvPr>
          <p:cNvSpPr>
            <a:spLocks noGrp="1"/>
          </p:cNvSpPr>
          <p:nvPr>
            <p:ph type="dt" sz="half" idx="10"/>
          </p:nvPr>
        </p:nvSpPr>
        <p:spPr/>
        <p:txBody>
          <a:bodyPr/>
          <a:lstStyle>
            <a:lvl1pPr>
              <a:defRPr/>
            </a:lvl1pPr>
          </a:lstStyle>
          <a:p>
            <a:pPr>
              <a:defRPr/>
            </a:pPr>
            <a:fld id="{FE1FE107-4714-4BBD-87B4-25BD826DC125}" type="datetimeFigureOut">
              <a:rPr lang="fr-FR"/>
              <a:pPr>
                <a:defRPr/>
              </a:pPr>
              <a:t>22/10/2018</a:t>
            </a:fld>
            <a:endParaRPr/>
          </a:p>
        </p:txBody>
      </p:sp>
      <p:sp>
        <p:nvSpPr>
          <p:cNvPr id="4" name="Footer Placeholder 4">
            <a:extLst>
              <a:ext uri="{FF2B5EF4-FFF2-40B4-BE49-F238E27FC236}">
                <a16:creationId xmlns:a16="http://schemas.microsoft.com/office/drawing/2014/main" xmlns="" id="{316DBDC5-CAAE-4B5B-8515-E132ACE25BEE}"/>
              </a:ext>
            </a:extLst>
          </p:cNvPr>
          <p:cNvSpPr>
            <a:spLocks noGrp="1"/>
          </p:cNvSpPr>
          <p:nvPr>
            <p:ph type="ftr" sz="quarter" idx="11"/>
          </p:nvPr>
        </p:nvSpPr>
        <p:spPr/>
        <p:txBody>
          <a:bodyPr/>
          <a:lstStyle>
            <a:lvl1pPr>
              <a:defRPr/>
            </a:lvl1pPr>
          </a:lstStyle>
          <a:p>
            <a:pPr>
              <a:defRPr/>
            </a:pPr>
            <a:endParaRPr/>
          </a:p>
        </p:txBody>
      </p:sp>
      <p:sp>
        <p:nvSpPr>
          <p:cNvPr id="5" name="Slide Number Placeholder 5">
            <a:extLst>
              <a:ext uri="{FF2B5EF4-FFF2-40B4-BE49-F238E27FC236}">
                <a16:creationId xmlns:a16="http://schemas.microsoft.com/office/drawing/2014/main" xmlns="" id="{BF4AF8D4-F549-4810-B608-4E0EA2980748}"/>
              </a:ext>
            </a:extLst>
          </p:cNvPr>
          <p:cNvSpPr>
            <a:spLocks noGrp="1"/>
          </p:cNvSpPr>
          <p:nvPr>
            <p:ph type="sldNum" sz="quarter" idx="12"/>
          </p:nvPr>
        </p:nvSpPr>
        <p:spPr/>
        <p:txBody>
          <a:bodyPr/>
          <a:lstStyle>
            <a:lvl1pPr>
              <a:defRPr/>
            </a:lvl1pPr>
          </a:lstStyle>
          <a:p>
            <a:fld id="{E5AF720B-7A27-4762-9797-CF8F33C0253D}" type="slidenum">
              <a:rPr lang="fr-FR" altLang="en-US"/>
              <a:pPr/>
              <a:t>‹N°›</a:t>
            </a:fld>
            <a:endParaRPr lang="fr-FR" altLang="en-US"/>
          </a:p>
        </p:txBody>
      </p:sp>
    </p:spTree>
    <p:extLst>
      <p:ext uri="{BB962C8B-B14F-4D97-AF65-F5344CB8AC3E}">
        <p14:creationId xmlns:p14="http://schemas.microsoft.com/office/powerpoint/2010/main" val="1804044139"/>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34C0080E-BAF2-4B46-96CE-03A2A7438A00}"/>
              </a:ext>
            </a:extLst>
          </p:cNvPr>
          <p:cNvSpPr>
            <a:spLocks noGrp="1"/>
          </p:cNvSpPr>
          <p:nvPr>
            <p:ph type="dt" sz="half" idx="10"/>
          </p:nvPr>
        </p:nvSpPr>
        <p:spPr/>
        <p:txBody>
          <a:bodyPr/>
          <a:lstStyle>
            <a:lvl1pPr>
              <a:defRPr/>
            </a:lvl1pPr>
          </a:lstStyle>
          <a:p>
            <a:pPr>
              <a:defRPr/>
            </a:pPr>
            <a:fld id="{1719BB86-D464-4C0D-829E-40D2DDA3EB0D}" type="datetimeFigureOut">
              <a:rPr lang="fr-FR"/>
              <a:pPr>
                <a:defRPr/>
              </a:pPr>
              <a:t>22/10/2018</a:t>
            </a:fld>
            <a:endParaRPr/>
          </a:p>
        </p:txBody>
      </p:sp>
      <p:sp>
        <p:nvSpPr>
          <p:cNvPr id="3" name="Footer Placeholder 4">
            <a:extLst>
              <a:ext uri="{FF2B5EF4-FFF2-40B4-BE49-F238E27FC236}">
                <a16:creationId xmlns:a16="http://schemas.microsoft.com/office/drawing/2014/main" xmlns="" id="{0A024C88-248A-4F21-AD25-A20C17C74265}"/>
              </a:ext>
            </a:extLst>
          </p:cNvPr>
          <p:cNvSpPr>
            <a:spLocks noGrp="1"/>
          </p:cNvSpPr>
          <p:nvPr>
            <p:ph type="ftr" sz="quarter" idx="11"/>
          </p:nvPr>
        </p:nvSpPr>
        <p:spPr/>
        <p:txBody>
          <a:bodyPr/>
          <a:lstStyle>
            <a:lvl1pPr>
              <a:defRPr/>
            </a:lvl1pPr>
          </a:lstStyle>
          <a:p>
            <a:pPr>
              <a:defRPr/>
            </a:pPr>
            <a:endParaRPr/>
          </a:p>
        </p:txBody>
      </p:sp>
      <p:sp>
        <p:nvSpPr>
          <p:cNvPr id="4" name="Slide Number Placeholder 5">
            <a:extLst>
              <a:ext uri="{FF2B5EF4-FFF2-40B4-BE49-F238E27FC236}">
                <a16:creationId xmlns:a16="http://schemas.microsoft.com/office/drawing/2014/main" xmlns="" id="{EE527CD3-4AE5-40B1-8BEF-DB8EA36553A8}"/>
              </a:ext>
            </a:extLst>
          </p:cNvPr>
          <p:cNvSpPr>
            <a:spLocks noGrp="1"/>
          </p:cNvSpPr>
          <p:nvPr>
            <p:ph type="sldNum" sz="quarter" idx="12"/>
          </p:nvPr>
        </p:nvSpPr>
        <p:spPr/>
        <p:txBody>
          <a:bodyPr/>
          <a:lstStyle>
            <a:lvl1pPr>
              <a:defRPr/>
            </a:lvl1pPr>
          </a:lstStyle>
          <a:p>
            <a:fld id="{112E15ED-3E17-45C4-A72E-759DC3D4B886}" type="slidenum">
              <a:rPr lang="fr-FR" altLang="en-US"/>
              <a:pPr/>
              <a:t>‹N°›</a:t>
            </a:fld>
            <a:endParaRPr lang="fr-FR" altLang="en-US"/>
          </a:p>
        </p:txBody>
      </p:sp>
    </p:spTree>
    <p:extLst>
      <p:ext uri="{BB962C8B-B14F-4D97-AF65-F5344CB8AC3E}">
        <p14:creationId xmlns:p14="http://schemas.microsoft.com/office/powerpoint/2010/main" val="2409092483"/>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9495F6A-44EE-4EE4-957B-5AFDB6FAC18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a:extLst>
              <a:ext uri="{FF2B5EF4-FFF2-40B4-BE49-F238E27FC236}">
                <a16:creationId xmlns:a16="http://schemas.microsoft.com/office/drawing/2014/main" xmlns="" id="{5CF78AD5-A44F-4C66-8E8E-3A253C7F0D6C}"/>
              </a:ext>
            </a:extLst>
          </p:cNvPr>
          <p:cNvSpPr>
            <a:spLocks noGrp="1"/>
          </p:cNvSpPr>
          <p:nvPr>
            <p:ph type="dt" sz="half" idx="10"/>
          </p:nvPr>
        </p:nvSpPr>
        <p:spPr/>
        <p:txBody>
          <a:bodyPr/>
          <a:lstStyle>
            <a:lvl1pPr>
              <a:defRPr/>
            </a:lvl1pPr>
          </a:lstStyle>
          <a:p>
            <a:pPr>
              <a:defRPr/>
            </a:pPr>
            <a:fld id="{805C0D0C-9DC8-488B-B298-A502C31523CC}" type="datetimeFigureOut">
              <a:rPr lang="fr-FR"/>
              <a:pPr>
                <a:defRPr/>
              </a:pPr>
              <a:t>22/10/2018</a:t>
            </a:fld>
            <a:endParaRPr/>
          </a:p>
        </p:txBody>
      </p:sp>
      <p:sp>
        <p:nvSpPr>
          <p:cNvPr id="4" name="Footer Placeholder 4">
            <a:extLst>
              <a:ext uri="{FF2B5EF4-FFF2-40B4-BE49-F238E27FC236}">
                <a16:creationId xmlns:a16="http://schemas.microsoft.com/office/drawing/2014/main" xmlns="" id="{9092FB61-1747-4E2C-AD09-66A44191D6C0}"/>
              </a:ext>
            </a:extLst>
          </p:cNvPr>
          <p:cNvSpPr>
            <a:spLocks noGrp="1"/>
          </p:cNvSpPr>
          <p:nvPr>
            <p:ph type="ftr" sz="quarter" idx="11"/>
          </p:nvPr>
        </p:nvSpPr>
        <p:spPr/>
        <p:txBody>
          <a:bodyPr/>
          <a:lstStyle>
            <a:lvl1pPr>
              <a:defRPr/>
            </a:lvl1pPr>
          </a:lstStyle>
          <a:p>
            <a:pPr>
              <a:defRPr/>
            </a:pPr>
            <a:endParaRPr/>
          </a:p>
        </p:txBody>
      </p:sp>
      <p:sp>
        <p:nvSpPr>
          <p:cNvPr id="5" name="Slide Number Placeholder 5">
            <a:extLst>
              <a:ext uri="{FF2B5EF4-FFF2-40B4-BE49-F238E27FC236}">
                <a16:creationId xmlns:a16="http://schemas.microsoft.com/office/drawing/2014/main" xmlns="" id="{1FF0C529-4531-42C5-B96E-5AD3B16EB414}"/>
              </a:ext>
            </a:extLst>
          </p:cNvPr>
          <p:cNvSpPr>
            <a:spLocks noGrp="1"/>
          </p:cNvSpPr>
          <p:nvPr>
            <p:ph type="sldNum" sz="quarter" idx="12"/>
          </p:nvPr>
        </p:nvSpPr>
        <p:spPr/>
        <p:txBody>
          <a:bodyPr/>
          <a:lstStyle>
            <a:lvl1pPr>
              <a:defRPr/>
            </a:lvl1pPr>
          </a:lstStyle>
          <a:p>
            <a:fld id="{E63204C0-9CF6-4451-AA33-EF1C3DE2DD0A}" type="slidenum">
              <a:rPr lang="fr-FR" altLang="en-US"/>
              <a:pPr/>
              <a:t>‹N°›</a:t>
            </a:fld>
            <a:endParaRPr lang="fr-FR" altLang="en-US"/>
          </a:p>
        </p:txBody>
      </p:sp>
    </p:spTree>
    <p:extLst>
      <p:ext uri="{BB962C8B-B14F-4D97-AF65-F5344CB8AC3E}">
        <p14:creationId xmlns:p14="http://schemas.microsoft.com/office/powerpoint/2010/main" val="3215322868"/>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xmlns="" id="{DF6B8B39-9137-4E6E-93BD-78F7134F06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xmlns="" id="{1FB2178D-6BE7-4869-A9C4-2ECC207F11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5" y="0"/>
            <a:ext cx="91725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0" y="3048000"/>
            <a:ext cx="4343400" cy="1362075"/>
          </a:xfrm>
        </p:spPr>
        <p:txBody>
          <a:bodyPr anchor="b"/>
          <a:lstStyle>
            <a:lvl1pPr algn="l" eaLnBrk="1" latinLnBrk="0" hangingPunct="1">
              <a:defRPr kumimoji="0" lang="fr-FR" sz="4000" b="1" cap="small" baseline="0">
                <a:solidFill>
                  <a:srgbClr val="003300"/>
                </a:solidFill>
              </a:defRPr>
            </a:lvl1pPr>
          </a:lstStyle>
          <a:p>
            <a:r>
              <a:rPr lang="fr-FR"/>
              <a:t>Modifiez le style du titre</a:t>
            </a:r>
          </a:p>
        </p:txBody>
      </p:sp>
      <p:sp>
        <p:nvSpPr>
          <p:cNvPr id="10" name="Picture Placeholder 9"/>
          <p:cNvSpPr>
            <a:spLocks noGrp="1"/>
          </p:cNvSpPr>
          <p:nvPr>
            <p:ph type="pic" sz="quarter" idx="13"/>
          </p:nvPr>
        </p:nvSpPr>
        <p:spPr>
          <a:xfrm>
            <a:off x="6781800" y="5334000"/>
            <a:ext cx="2133600" cy="990600"/>
          </a:xfrm>
        </p:spPr>
        <p:txBody>
          <a:bodyPr rtlCol="0">
            <a:normAutofit/>
          </a:bodyPr>
          <a:lstStyle>
            <a:lvl1pPr marL="0" indent="0" algn="ctr" eaLnBrk="1" latinLnBrk="0" hangingPunct="1">
              <a:buNone/>
              <a:defRPr kumimoji="0" lang="fr-FR" sz="1800"/>
            </a:lvl1pPr>
          </a:lstStyle>
          <a:p>
            <a:pPr lvl="0"/>
            <a:r>
              <a:rPr lang="fr-FR" noProof="0"/>
              <a:t>Cliquez sur l'icône pour ajouter une image</a:t>
            </a:r>
          </a:p>
        </p:txBody>
      </p:sp>
      <p:sp>
        <p:nvSpPr>
          <p:cNvPr id="6" name="Date Placeholder 3">
            <a:extLst>
              <a:ext uri="{FF2B5EF4-FFF2-40B4-BE49-F238E27FC236}">
                <a16:creationId xmlns:a16="http://schemas.microsoft.com/office/drawing/2014/main" xmlns="" id="{D5FF072B-2BC6-4302-996F-CF789B17DE65}"/>
              </a:ext>
            </a:extLst>
          </p:cNvPr>
          <p:cNvSpPr>
            <a:spLocks noGrp="1"/>
          </p:cNvSpPr>
          <p:nvPr>
            <p:ph type="dt" sz="half" idx="14"/>
          </p:nvPr>
        </p:nvSpPr>
        <p:spPr/>
        <p:txBody>
          <a:bodyPr/>
          <a:lstStyle>
            <a:lvl1pPr>
              <a:defRPr/>
            </a:lvl1pPr>
          </a:lstStyle>
          <a:p>
            <a:pPr>
              <a:defRPr/>
            </a:pPr>
            <a:fld id="{69A2740F-EF50-4485-99BA-A472F3021CFC}" type="datetimeFigureOut">
              <a:rPr lang="fr-FR"/>
              <a:pPr>
                <a:defRPr/>
              </a:pPr>
              <a:t>22/10/2018</a:t>
            </a:fld>
            <a:endParaRPr/>
          </a:p>
        </p:txBody>
      </p:sp>
      <p:sp>
        <p:nvSpPr>
          <p:cNvPr id="7" name="Footer Placeholder 4">
            <a:extLst>
              <a:ext uri="{FF2B5EF4-FFF2-40B4-BE49-F238E27FC236}">
                <a16:creationId xmlns:a16="http://schemas.microsoft.com/office/drawing/2014/main" xmlns="" id="{25E9E6AF-D3A6-45A5-8C4A-658D1AE8653D}"/>
              </a:ext>
            </a:extLst>
          </p:cNvPr>
          <p:cNvSpPr>
            <a:spLocks noGrp="1"/>
          </p:cNvSpPr>
          <p:nvPr>
            <p:ph type="ftr" sz="quarter" idx="15"/>
          </p:nvPr>
        </p:nvSpPr>
        <p:spPr/>
        <p:txBody>
          <a:bodyPr/>
          <a:lstStyle>
            <a:lvl1pPr>
              <a:defRPr/>
            </a:lvl1pPr>
          </a:lstStyle>
          <a:p>
            <a:pPr>
              <a:defRPr/>
            </a:pPr>
            <a:endParaRPr/>
          </a:p>
        </p:txBody>
      </p:sp>
      <p:sp>
        <p:nvSpPr>
          <p:cNvPr id="8" name="Slide Number Placeholder 5">
            <a:extLst>
              <a:ext uri="{FF2B5EF4-FFF2-40B4-BE49-F238E27FC236}">
                <a16:creationId xmlns:a16="http://schemas.microsoft.com/office/drawing/2014/main" xmlns="" id="{0DED1DA6-EA5E-44F9-90DF-AECFC3662815}"/>
              </a:ext>
            </a:extLst>
          </p:cNvPr>
          <p:cNvSpPr>
            <a:spLocks noGrp="1"/>
          </p:cNvSpPr>
          <p:nvPr>
            <p:ph type="sldNum" sz="quarter" idx="16"/>
          </p:nvPr>
        </p:nvSpPr>
        <p:spPr/>
        <p:txBody>
          <a:bodyPr/>
          <a:lstStyle>
            <a:lvl1pPr>
              <a:defRPr/>
            </a:lvl1pPr>
          </a:lstStyle>
          <a:p>
            <a:fld id="{140DCB62-F1E6-454B-9926-19120B88496F}" type="slidenum">
              <a:rPr lang="fr-FR" altLang="en-US"/>
              <a:pPr/>
              <a:t>‹N°›</a:t>
            </a:fld>
            <a:endParaRPr lang="fr-FR" altLang="en-US"/>
          </a:p>
        </p:txBody>
      </p:sp>
    </p:spTree>
    <p:extLst>
      <p:ext uri="{BB962C8B-B14F-4D97-AF65-F5344CB8AC3E}">
        <p14:creationId xmlns:p14="http://schemas.microsoft.com/office/powerpoint/2010/main" val="21402744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1143000"/>
          </a:xfrm>
        </p:spPr>
        <p:txBody>
          <a:bodyPr/>
          <a:lstStyle>
            <a:lvl1pPr algn="l" eaLnBrk="1" latinLnBrk="0" hangingPunct="1">
              <a:defRPr kumimoji="0" lang="fr-FR"/>
            </a:lvl1pPr>
          </a:lstStyle>
          <a:p>
            <a:r>
              <a:rPr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a:extLst>
              <a:ext uri="{FF2B5EF4-FFF2-40B4-BE49-F238E27FC236}">
                <a16:creationId xmlns:a16="http://schemas.microsoft.com/office/drawing/2014/main" xmlns="" id="{26264081-D92B-44A3-B47D-955701D72C12}"/>
              </a:ext>
            </a:extLst>
          </p:cNvPr>
          <p:cNvSpPr>
            <a:spLocks noGrp="1"/>
          </p:cNvSpPr>
          <p:nvPr>
            <p:ph type="dt" sz="half" idx="10"/>
          </p:nvPr>
        </p:nvSpPr>
        <p:spPr/>
        <p:txBody>
          <a:bodyPr/>
          <a:lstStyle>
            <a:lvl1pPr>
              <a:defRPr/>
            </a:lvl1pPr>
          </a:lstStyle>
          <a:p>
            <a:pPr>
              <a:defRPr/>
            </a:pPr>
            <a:fld id="{4C12BF9C-3EE9-4986-A2B0-FC2F2EC09C7E}" type="datetimeFigureOut">
              <a:rPr lang="fr-FR"/>
              <a:pPr>
                <a:defRPr/>
              </a:pPr>
              <a:t>22/10/2018</a:t>
            </a:fld>
            <a:endParaRPr/>
          </a:p>
        </p:txBody>
      </p:sp>
      <p:sp>
        <p:nvSpPr>
          <p:cNvPr id="5" name="Footer Placeholder 4">
            <a:extLst>
              <a:ext uri="{FF2B5EF4-FFF2-40B4-BE49-F238E27FC236}">
                <a16:creationId xmlns:a16="http://schemas.microsoft.com/office/drawing/2014/main" xmlns="" id="{AB4569B9-B9DA-4331-ABA7-09182133BB3F}"/>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xmlns="" id="{B23490D4-EA8C-4128-AC79-BCE6E236C7A5}"/>
              </a:ext>
            </a:extLst>
          </p:cNvPr>
          <p:cNvSpPr>
            <a:spLocks noGrp="1"/>
          </p:cNvSpPr>
          <p:nvPr>
            <p:ph type="sldNum" sz="quarter" idx="12"/>
          </p:nvPr>
        </p:nvSpPr>
        <p:spPr/>
        <p:txBody>
          <a:bodyPr/>
          <a:lstStyle>
            <a:lvl1pPr>
              <a:defRPr/>
            </a:lvl1pPr>
          </a:lstStyle>
          <a:p>
            <a:fld id="{024614F4-6F73-433E-9F10-4A55FBF16EDF}" type="slidenum">
              <a:rPr lang="fr-FR" altLang="en-US"/>
              <a:pPr/>
              <a:t>‹N°›</a:t>
            </a:fld>
            <a:endParaRPr lang="fr-FR" altLang="en-US"/>
          </a:p>
        </p:txBody>
      </p:sp>
    </p:spTree>
    <p:extLst>
      <p:ext uri="{BB962C8B-B14F-4D97-AF65-F5344CB8AC3E}">
        <p14:creationId xmlns:p14="http://schemas.microsoft.com/office/powerpoint/2010/main" val="2960747874"/>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3">
            <a:extLst>
              <a:ext uri="{FF2B5EF4-FFF2-40B4-BE49-F238E27FC236}">
                <a16:creationId xmlns:a16="http://schemas.microsoft.com/office/drawing/2014/main" xmlns="" id="{1C0462E9-1291-4D32-A883-2C93EA0BA54B}"/>
              </a:ext>
            </a:extLst>
          </p:cNvPr>
          <p:cNvSpPr>
            <a:spLocks noGrp="1"/>
          </p:cNvSpPr>
          <p:nvPr>
            <p:ph type="dt" sz="half" idx="10"/>
          </p:nvPr>
        </p:nvSpPr>
        <p:spPr/>
        <p:txBody>
          <a:bodyPr/>
          <a:lstStyle>
            <a:lvl1pPr>
              <a:defRPr/>
            </a:lvl1pPr>
          </a:lstStyle>
          <a:p>
            <a:pPr>
              <a:defRPr/>
            </a:pPr>
            <a:fld id="{A3B4B7DF-0BFD-4E4D-B4DB-E89FAE43795A}" type="datetimeFigureOut">
              <a:rPr lang="fr-FR"/>
              <a:pPr>
                <a:defRPr/>
              </a:pPr>
              <a:t>22/10/2018</a:t>
            </a:fld>
            <a:endParaRPr/>
          </a:p>
        </p:txBody>
      </p:sp>
      <p:sp>
        <p:nvSpPr>
          <p:cNvPr id="6" name="Footer Placeholder 4">
            <a:extLst>
              <a:ext uri="{FF2B5EF4-FFF2-40B4-BE49-F238E27FC236}">
                <a16:creationId xmlns:a16="http://schemas.microsoft.com/office/drawing/2014/main" xmlns="" id="{9FD0C7F8-EB6F-49EE-89A3-6A5DEC948FF8}"/>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xmlns="" id="{5F754E57-D1D9-4DA3-A299-3971906CA039}"/>
              </a:ext>
            </a:extLst>
          </p:cNvPr>
          <p:cNvSpPr>
            <a:spLocks noGrp="1"/>
          </p:cNvSpPr>
          <p:nvPr>
            <p:ph type="sldNum" sz="quarter" idx="12"/>
          </p:nvPr>
        </p:nvSpPr>
        <p:spPr/>
        <p:txBody>
          <a:bodyPr/>
          <a:lstStyle>
            <a:lvl1pPr>
              <a:defRPr/>
            </a:lvl1pPr>
          </a:lstStyle>
          <a:p>
            <a:fld id="{2188A788-6143-4323-A892-0024C7FE6CBE}" type="slidenum">
              <a:rPr lang="fr-FR" altLang="en-US"/>
              <a:pPr/>
              <a:t>‹N°›</a:t>
            </a:fld>
            <a:endParaRPr lang="fr-FR" altLang="en-US"/>
          </a:p>
        </p:txBody>
      </p:sp>
    </p:spTree>
    <p:extLst>
      <p:ext uri="{BB962C8B-B14F-4D97-AF65-F5344CB8AC3E}">
        <p14:creationId xmlns:p14="http://schemas.microsoft.com/office/powerpoint/2010/main" val="4028967478"/>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r>
              <a:rPr lang="fr-FR"/>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3">
            <a:extLst>
              <a:ext uri="{FF2B5EF4-FFF2-40B4-BE49-F238E27FC236}">
                <a16:creationId xmlns:a16="http://schemas.microsoft.com/office/drawing/2014/main" xmlns="" id="{B6616E7C-4601-42D6-9C83-05C265C6F3E0}"/>
              </a:ext>
            </a:extLst>
          </p:cNvPr>
          <p:cNvSpPr>
            <a:spLocks noGrp="1"/>
          </p:cNvSpPr>
          <p:nvPr>
            <p:ph type="dt" sz="half" idx="10"/>
          </p:nvPr>
        </p:nvSpPr>
        <p:spPr/>
        <p:txBody>
          <a:bodyPr/>
          <a:lstStyle>
            <a:lvl1pPr>
              <a:defRPr/>
            </a:lvl1pPr>
          </a:lstStyle>
          <a:p>
            <a:pPr>
              <a:defRPr/>
            </a:pPr>
            <a:fld id="{935C590C-ECE3-4C55-B100-B27622EE1485}" type="datetimeFigureOut">
              <a:rPr lang="fr-FR"/>
              <a:pPr>
                <a:defRPr/>
              </a:pPr>
              <a:t>22/10/2018</a:t>
            </a:fld>
            <a:endParaRPr/>
          </a:p>
        </p:txBody>
      </p:sp>
      <p:sp>
        <p:nvSpPr>
          <p:cNvPr id="8" name="Footer Placeholder 4">
            <a:extLst>
              <a:ext uri="{FF2B5EF4-FFF2-40B4-BE49-F238E27FC236}">
                <a16:creationId xmlns:a16="http://schemas.microsoft.com/office/drawing/2014/main" xmlns="" id="{4C4DB562-8605-4202-9591-EE61D6124854}"/>
              </a:ext>
            </a:extLst>
          </p:cNvPr>
          <p:cNvSpPr>
            <a:spLocks noGrp="1"/>
          </p:cNvSpPr>
          <p:nvPr>
            <p:ph type="ftr" sz="quarter" idx="11"/>
          </p:nvPr>
        </p:nvSpPr>
        <p:spPr/>
        <p:txBody>
          <a:bodyPr/>
          <a:lstStyle>
            <a:lvl1pPr>
              <a:defRPr/>
            </a:lvl1pPr>
          </a:lstStyle>
          <a:p>
            <a:pPr>
              <a:defRPr/>
            </a:pPr>
            <a:endParaRPr/>
          </a:p>
        </p:txBody>
      </p:sp>
      <p:sp>
        <p:nvSpPr>
          <p:cNvPr id="9" name="Slide Number Placeholder 5">
            <a:extLst>
              <a:ext uri="{FF2B5EF4-FFF2-40B4-BE49-F238E27FC236}">
                <a16:creationId xmlns:a16="http://schemas.microsoft.com/office/drawing/2014/main" xmlns="" id="{0568B218-E8E4-4E96-86AC-7F642B58F751}"/>
              </a:ext>
            </a:extLst>
          </p:cNvPr>
          <p:cNvSpPr>
            <a:spLocks noGrp="1"/>
          </p:cNvSpPr>
          <p:nvPr>
            <p:ph type="sldNum" sz="quarter" idx="12"/>
          </p:nvPr>
        </p:nvSpPr>
        <p:spPr/>
        <p:txBody>
          <a:bodyPr/>
          <a:lstStyle>
            <a:lvl1pPr>
              <a:defRPr/>
            </a:lvl1pPr>
          </a:lstStyle>
          <a:p>
            <a:fld id="{861C2EA1-4BFB-49D8-A078-A98D708970ED}" type="slidenum">
              <a:rPr lang="fr-FR" altLang="en-US"/>
              <a:pPr/>
              <a:t>‹N°›</a:t>
            </a:fld>
            <a:endParaRPr lang="fr-FR" altLang="en-US"/>
          </a:p>
        </p:txBody>
      </p:sp>
    </p:spTree>
    <p:extLst>
      <p:ext uri="{BB962C8B-B14F-4D97-AF65-F5344CB8AC3E}">
        <p14:creationId xmlns:p14="http://schemas.microsoft.com/office/powerpoint/2010/main" val="81748025"/>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r>
              <a:rPr lang="fr-FR"/>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a:t>Modifiez les styles du texte du masque</a:t>
            </a:r>
          </a:p>
        </p:txBody>
      </p:sp>
      <p:sp>
        <p:nvSpPr>
          <p:cNvPr id="5" name="Date Placeholder 3">
            <a:extLst>
              <a:ext uri="{FF2B5EF4-FFF2-40B4-BE49-F238E27FC236}">
                <a16:creationId xmlns:a16="http://schemas.microsoft.com/office/drawing/2014/main" xmlns="" id="{70701D61-D0C8-44ED-89FD-EB89B9EFDAEE}"/>
              </a:ext>
            </a:extLst>
          </p:cNvPr>
          <p:cNvSpPr>
            <a:spLocks noGrp="1"/>
          </p:cNvSpPr>
          <p:nvPr>
            <p:ph type="dt" sz="half" idx="10"/>
          </p:nvPr>
        </p:nvSpPr>
        <p:spPr/>
        <p:txBody>
          <a:bodyPr/>
          <a:lstStyle>
            <a:lvl1pPr>
              <a:defRPr/>
            </a:lvl1pPr>
          </a:lstStyle>
          <a:p>
            <a:pPr>
              <a:defRPr/>
            </a:pPr>
            <a:fld id="{5EC8998A-3E34-462E-A506-B9349F2928E2}" type="datetimeFigureOut">
              <a:rPr lang="fr-FR"/>
              <a:pPr>
                <a:defRPr/>
              </a:pPr>
              <a:t>22/10/2018</a:t>
            </a:fld>
            <a:endParaRPr/>
          </a:p>
        </p:txBody>
      </p:sp>
      <p:sp>
        <p:nvSpPr>
          <p:cNvPr id="6" name="Footer Placeholder 4">
            <a:extLst>
              <a:ext uri="{FF2B5EF4-FFF2-40B4-BE49-F238E27FC236}">
                <a16:creationId xmlns:a16="http://schemas.microsoft.com/office/drawing/2014/main" xmlns="" id="{60802436-EC6E-4AC1-A938-5E8D83FD098D}"/>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xmlns="" id="{30340486-0780-4E72-9A56-6445D6CAC8DE}"/>
              </a:ext>
            </a:extLst>
          </p:cNvPr>
          <p:cNvSpPr>
            <a:spLocks noGrp="1"/>
          </p:cNvSpPr>
          <p:nvPr>
            <p:ph type="sldNum" sz="quarter" idx="12"/>
          </p:nvPr>
        </p:nvSpPr>
        <p:spPr/>
        <p:txBody>
          <a:bodyPr/>
          <a:lstStyle>
            <a:lvl1pPr>
              <a:defRPr/>
            </a:lvl1pPr>
          </a:lstStyle>
          <a:p>
            <a:fld id="{924271FF-834E-4D6F-A4B3-3906BA383EC3}" type="slidenum">
              <a:rPr lang="fr-FR" altLang="en-US"/>
              <a:pPr/>
              <a:t>‹N°›</a:t>
            </a:fld>
            <a:endParaRPr lang="fr-FR" altLang="en-US"/>
          </a:p>
        </p:txBody>
      </p:sp>
    </p:spTree>
    <p:extLst>
      <p:ext uri="{BB962C8B-B14F-4D97-AF65-F5344CB8AC3E}">
        <p14:creationId xmlns:p14="http://schemas.microsoft.com/office/powerpoint/2010/main" val="3745040801"/>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r>
              <a:rPr lang="fr-FR"/>
              <a:t>Modifiez le style du titre</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lvl="0"/>
            <a:r>
              <a:rPr lang="fr-FR" noProof="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a:t>Modifiez les styles du texte du masque</a:t>
            </a:r>
          </a:p>
        </p:txBody>
      </p:sp>
      <p:sp>
        <p:nvSpPr>
          <p:cNvPr id="5" name="Date Placeholder 3">
            <a:extLst>
              <a:ext uri="{FF2B5EF4-FFF2-40B4-BE49-F238E27FC236}">
                <a16:creationId xmlns:a16="http://schemas.microsoft.com/office/drawing/2014/main" xmlns="" id="{62FB5106-BE65-465A-B292-67BE2C91610F}"/>
              </a:ext>
            </a:extLst>
          </p:cNvPr>
          <p:cNvSpPr>
            <a:spLocks noGrp="1"/>
          </p:cNvSpPr>
          <p:nvPr>
            <p:ph type="dt" sz="half" idx="10"/>
          </p:nvPr>
        </p:nvSpPr>
        <p:spPr/>
        <p:txBody>
          <a:bodyPr/>
          <a:lstStyle>
            <a:lvl1pPr>
              <a:defRPr/>
            </a:lvl1pPr>
          </a:lstStyle>
          <a:p>
            <a:pPr>
              <a:defRPr/>
            </a:pPr>
            <a:fld id="{805DF910-832A-4847-BE02-6459DAC5F436}" type="datetimeFigureOut">
              <a:rPr lang="fr-FR"/>
              <a:pPr>
                <a:defRPr/>
              </a:pPr>
              <a:t>22/10/2018</a:t>
            </a:fld>
            <a:endParaRPr/>
          </a:p>
        </p:txBody>
      </p:sp>
      <p:sp>
        <p:nvSpPr>
          <p:cNvPr id="6" name="Footer Placeholder 4">
            <a:extLst>
              <a:ext uri="{FF2B5EF4-FFF2-40B4-BE49-F238E27FC236}">
                <a16:creationId xmlns:a16="http://schemas.microsoft.com/office/drawing/2014/main" xmlns="" id="{081F7117-BBF7-47F9-9D69-33CAA21837DE}"/>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xmlns="" id="{83A912EE-4D31-4D50-8BFF-138F76DCA21E}"/>
              </a:ext>
            </a:extLst>
          </p:cNvPr>
          <p:cNvSpPr>
            <a:spLocks noGrp="1"/>
          </p:cNvSpPr>
          <p:nvPr>
            <p:ph type="sldNum" sz="quarter" idx="12"/>
          </p:nvPr>
        </p:nvSpPr>
        <p:spPr/>
        <p:txBody>
          <a:bodyPr/>
          <a:lstStyle>
            <a:lvl1pPr>
              <a:defRPr/>
            </a:lvl1pPr>
          </a:lstStyle>
          <a:p>
            <a:fld id="{F8D63310-9826-4200-93CC-17C8B5420459}" type="slidenum">
              <a:rPr lang="fr-FR" altLang="en-US"/>
              <a:pPr/>
              <a:t>‹N°›</a:t>
            </a:fld>
            <a:endParaRPr lang="fr-FR" altLang="en-US"/>
          </a:p>
        </p:txBody>
      </p:sp>
    </p:spTree>
    <p:extLst>
      <p:ext uri="{BB962C8B-B14F-4D97-AF65-F5344CB8AC3E}">
        <p14:creationId xmlns:p14="http://schemas.microsoft.com/office/powerpoint/2010/main" val="2999302452"/>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a:extLst>
              <a:ext uri="{FF2B5EF4-FFF2-40B4-BE49-F238E27FC236}">
                <a16:creationId xmlns:a16="http://schemas.microsoft.com/office/drawing/2014/main" xmlns="" id="{6E6242A0-2F6A-4204-8CED-92C09606ADAE}"/>
              </a:ext>
            </a:extLst>
          </p:cNvPr>
          <p:cNvSpPr>
            <a:spLocks noGrp="1"/>
          </p:cNvSpPr>
          <p:nvPr>
            <p:ph type="dt" sz="half" idx="10"/>
          </p:nvPr>
        </p:nvSpPr>
        <p:spPr/>
        <p:txBody>
          <a:bodyPr/>
          <a:lstStyle>
            <a:lvl1pPr>
              <a:defRPr/>
            </a:lvl1pPr>
          </a:lstStyle>
          <a:p>
            <a:pPr>
              <a:defRPr/>
            </a:pPr>
            <a:fld id="{E37EE26D-5DBD-4FAF-A3B6-FE57A2C1CC55}" type="datetimeFigureOut">
              <a:rPr lang="fr-FR"/>
              <a:pPr>
                <a:defRPr/>
              </a:pPr>
              <a:t>22/10/2018</a:t>
            </a:fld>
            <a:endParaRPr/>
          </a:p>
        </p:txBody>
      </p:sp>
      <p:sp>
        <p:nvSpPr>
          <p:cNvPr id="5" name="Footer Placeholder 4">
            <a:extLst>
              <a:ext uri="{FF2B5EF4-FFF2-40B4-BE49-F238E27FC236}">
                <a16:creationId xmlns:a16="http://schemas.microsoft.com/office/drawing/2014/main" xmlns="" id="{D447B25B-B6B5-43D5-90FA-1DC4ADBB2929}"/>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xmlns="" id="{A0D54897-F8A7-4642-B576-1C87A9A8930D}"/>
              </a:ext>
            </a:extLst>
          </p:cNvPr>
          <p:cNvSpPr>
            <a:spLocks noGrp="1"/>
          </p:cNvSpPr>
          <p:nvPr>
            <p:ph type="sldNum" sz="quarter" idx="12"/>
          </p:nvPr>
        </p:nvSpPr>
        <p:spPr/>
        <p:txBody>
          <a:bodyPr/>
          <a:lstStyle>
            <a:lvl1pPr>
              <a:defRPr/>
            </a:lvl1pPr>
          </a:lstStyle>
          <a:p>
            <a:fld id="{15AB4AAC-ED80-4802-92E1-A2A5AC6E7099}" type="slidenum">
              <a:rPr lang="fr-FR" altLang="en-US"/>
              <a:pPr/>
              <a:t>‹N°›</a:t>
            </a:fld>
            <a:endParaRPr lang="fr-FR" altLang="en-US"/>
          </a:p>
        </p:txBody>
      </p:sp>
    </p:spTree>
    <p:extLst>
      <p:ext uri="{BB962C8B-B14F-4D97-AF65-F5344CB8AC3E}">
        <p14:creationId xmlns:p14="http://schemas.microsoft.com/office/powerpoint/2010/main" val="1526819652"/>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a:extLst>
              <a:ext uri="{FF2B5EF4-FFF2-40B4-BE49-F238E27FC236}">
                <a16:creationId xmlns:a16="http://schemas.microsoft.com/office/drawing/2014/main" xmlns="" id="{95E95851-C70B-4CFE-9E32-00C212E351FF}"/>
              </a:ext>
            </a:extLst>
          </p:cNvPr>
          <p:cNvSpPr>
            <a:spLocks noGrp="1"/>
          </p:cNvSpPr>
          <p:nvPr>
            <p:ph type="dt" sz="half" idx="10"/>
          </p:nvPr>
        </p:nvSpPr>
        <p:spPr/>
        <p:txBody>
          <a:bodyPr/>
          <a:lstStyle>
            <a:lvl1pPr>
              <a:defRPr/>
            </a:lvl1pPr>
          </a:lstStyle>
          <a:p>
            <a:pPr>
              <a:defRPr/>
            </a:pPr>
            <a:fld id="{20D5ED2F-814D-4B5F-B290-A3F7F39E462D}" type="datetimeFigureOut">
              <a:rPr lang="fr-FR"/>
              <a:pPr>
                <a:defRPr/>
              </a:pPr>
              <a:t>22/10/2018</a:t>
            </a:fld>
            <a:endParaRPr/>
          </a:p>
        </p:txBody>
      </p:sp>
      <p:sp>
        <p:nvSpPr>
          <p:cNvPr id="5" name="Footer Placeholder 4">
            <a:extLst>
              <a:ext uri="{FF2B5EF4-FFF2-40B4-BE49-F238E27FC236}">
                <a16:creationId xmlns:a16="http://schemas.microsoft.com/office/drawing/2014/main" xmlns="" id="{C9C5B09D-507C-49A6-BB07-B1BC402BC140}"/>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xmlns="" id="{9F2D0BB6-3533-4D26-A6ED-5880B71F63D4}"/>
              </a:ext>
            </a:extLst>
          </p:cNvPr>
          <p:cNvSpPr>
            <a:spLocks noGrp="1"/>
          </p:cNvSpPr>
          <p:nvPr>
            <p:ph type="sldNum" sz="quarter" idx="12"/>
          </p:nvPr>
        </p:nvSpPr>
        <p:spPr/>
        <p:txBody>
          <a:bodyPr/>
          <a:lstStyle>
            <a:lvl1pPr>
              <a:defRPr/>
            </a:lvl1pPr>
          </a:lstStyle>
          <a:p>
            <a:fld id="{DCB2A940-9AFB-4C0F-B25A-B2F2C52F0B4D}" type="slidenum">
              <a:rPr lang="fr-FR" altLang="en-US"/>
              <a:pPr/>
              <a:t>‹N°›</a:t>
            </a:fld>
            <a:endParaRPr lang="fr-FR" altLang="en-US"/>
          </a:p>
        </p:txBody>
      </p:sp>
    </p:spTree>
    <p:extLst>
      <p:ext uri="{BB962C8B-B14F-4D97-AF65-F5344CB8AC3E}">
        <p14:creationId xmlns:p14="http://schemas.microsoft.com/office/powerpoint/2010/main" val="68588859"/>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xmlns="" id="{9CE7950F-924E-4F71-A480-710FC24BCC4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xmlns="" id="{71FCFDC2-E255-4257-BDE1-1EA0CC631C37}"/>
              </a:ext>
            </a:extLst>
          </p:cNvPr>
          <p:cNvSpPr>
            <a:spLocks noGrp="1"/>
          </p:cNvSpPr>
          <p:nvPr>
            <p:ph type="title"/>
          </p:nvPr>
        </p:nvSpPr>
        <p:spPr bwMode="auto">
          <a:xfrm>
            <a:off x="762000" y="2746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8" name="Text Placeholder 2">
            <a:extLst>
              <a:ext uri="{FF2B5EF4-FFF2-40B4-BE49-F238E27FC236}">
                <a16:creationId xmlns:a16="http://schemas.microsoft.com/office/drawing/2014/main" xmlns="" id="{D02FD10C-88E7-4358-8AD0-FA77830788DB}"/>
              </a:ext>
            </a:extLst>
          </p:cNvPr>
          <p:cNvSpPr>
            <a:spLocks noGrp="1"/>
          </p:cNvSpPr>
          <p:nvPr>
            <p:ph type="body" idx="1"/>
          </p:nvPr>
        </p:nvSpPr>
        <p:spPr bwMode="auto">
          <a:xfrm>
            <a:off x="762000" y="1600200"/>
            <a:ext cx="807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4" name="Date Placeholder 3">
            <a:extLst>
              <a:ext uri="{FF2B5EF4-FFF2-40B4-BE49-F238E27FC236}">
                <a16:creationId xmlns:a16="http://schemas.microsoft.com/office/drawing/2014/main" xmlns="" id="{73003E4C-5B9C-46C0-B96B-E3D7DF3BC6AB}"/>
              </a:ext>
            </a:extLst>
          </p:cNvPr>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fld id="{DE713608-543F-400B-8932-1C056EAC5B09}" type="datetimeFigureOut">
              <a:rPr lang="fr-FR"/>
              <a:pPr>
                <a:defRPr/>
              </a:pPr>
              <a:t>22/10/2018</a:t>
            </a:fld>
            <a:endParaRPr/>
          </a:p>
        </p:txBody>
      </p:sp>
      <p:sp>
        <p:nvSpPr>
          <p:cNvPr id="5" name="Footer Placeholder 4">
            <a:extLst>
              <a:ext uri="{FF2B5EF4-FFF2-40B4-BE49-F238E27FC236}">
                <a16:creationId xmlns:a16="http://schemas.microsoft.com/office/drawing/2014/main" xmlns="" id="{1999DA97-210B-412C-8445-19EBD6093988}"/>
              </a:ext>
            </a:extLst>
          </p:cNvPr>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endParaRPr/>
          </a:p>
        </p:txBody>
      </p:sp>
      <p:sp>
        <p:nvSpPr>
          <p:cNvPr id="6" name="Slide Number Placeholder 5">
            <a:extLst>
              <a:ext uri="{FF2B5EF4-FFF2-40B4-BE49-F238E27FC236}">
                <a16:creationId xmlns:a16="http://schemas.microsoft.com/office/drawing/2014/main" xmlns="" id="{E91153DD-7839-406F-A9A5-63598331B909}"/>
              </a:ext>
            </a:extLst>
          </p:cNvPr>
          <p:cNvSpPr>
            <a:spLocks noGrp="1"/>
          </p:cNvSpPr>
          <p:nvPr>
            <p:ph type="sldNum" sz="quarter" idx="4"/>
          </p:nvPr>
        </p:nvSpPr>
        <p:spPr>
          <a:xfrm>
            <a:off x="67056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8240A9D-FD00-4291-AAC4-863981E80FFF}" type="slidenum">
              <a:rPr lang="fr-FR" altLang="en-US"/>
              <a:pPr/>
              <a:t>‹N°›</a:t>
            </a:fld>
            <a:endParaRPr lang="fr-FR" altLang="en-US"/>
          </a:p>
        </p:txBody>
      </p:sp>
      <p:pic>
        <p:nvPicPr>
          <p:cNvPr id="1032" name="Picture 7">
            <a:extLst>
              <a:ext uri="{FF2B5EF4-FFF2-40B4-BE49-F238E27FC236}">
                <a16:creationId xmlns:a16="http://schemas.microsoft.com/office/drawing/2014/main" xmlns="" id="{79485217-8927-4749-A607-B65F4DB4070F}"/>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109538"/>
            <a:ext cx="819150" cy="7083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3" r:id="rId12"/>
  </p:sldLayoutIdLst>
  <p:transition spd="slow">
    <p:wipe dir="d"/>
  </p:transition>
  <p:txStyles>
    <p:titleStyle>
      <a:lvl1pPr algn="l" rtl="0" eaLnBrk="0" fontAlgn="base" hangingPunct="0">
        <a:spcBef>
          <a:spcPct val="0"/>
        </a:spcBef>
        <a:spcAft>
          <a:spcPct val="0"/>
        </a:spcAft>
        <a:defRPr lang="fr-F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fr-F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lang="fr-F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lang="fr-F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lang="fr-F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fr-F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drdobbs.com/cpp" TargetMode="External"/><Relationship Id="rId7" Type="http://schemas.openxmlformats.org/officeDocument/2006/relationships/hyperlink" Target="http://www.cplusplus.co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en.cppreference.com/w/" TargetMode="External"/><Relationship Id="rId5" Type="http://schemas.openxmlformats.org/officeDocument/2006/relationships/hyperlink" Target="https://github.com/isocpp/CppCoreGuidelines" TargetMode="External"/><Relationship Id="rId4" Type="http://schemas.openxmlformats.org/officeDocument/2006/relationships/hyperlink" Target="https://herbsutter.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936E2-76AA-43F6-8A1B-1D43A8C90E3C}"/>
              </a:ext>
            </a:extLst>
          </p:cNvPr>
          <p:cNvSpPr>
            <a:spLocks noGrp="1"/>
          </p:cNvSpPr>
          <p:nvPr>
            <p:ph type="ctrTitle"/>
            <p:custDataLst>
              <p:tags r:id="rId2"/>
            </p:custDataLst>
          </p:nvPr>
        </p:nvSpPr>
        <p:spPr>
          <a:xfrm>
            <a:off x="2590800" y="2286000"/>
            <a:ext cx="6180138" cy="1470025"/>
          </a:xfrm>
        </p:spPr>
        <p:txBody>
          <a:bodyPr rtlCol="0">
            <a:normAutofit/>
          </a:bodyPr>
          <a:lstStyle/>
          <a:p>
            <a:pPr fontAlgn="auto">
              <a:spcAft>
                <a:spcPts val="0"/>
              </a:spcAft>
              <a:defRPr/>
            </a:pPr>
            <a:r>
              <a:rPr dirty="0"/>
              <a:t>Introduction au C++ 14</a:t>
            </a:r>
          </a:p>
        </p:txBody>
      </p:sp>
      <p:sp>
        <p:nvSpPr>
          <p:cNvPr id="6147" name="Subtitle 2">
            <a:extLst>
              <a:ext uri="{FF2B5EF4-FFF2-40B4-BE49-F238E27FC236}">
                <a16:creationId xmlns:a16="http://schemas.microsoft.com/office/drawing/2014/main" xmlns="" id="{CB810D29-C1CD-4089-9AFD-FD264A718271}"/>
              </a:ext>
            </a:extLst>
          </p:cNvPr>
          <p:cNvSpPr>
            <a:spLocks noGrp="1"/>
          </p:cNvSpPr>
          <p:nvPr>
            <p:ph type="subTitle" idx="1"/>
            <p:custDataLst>
              <p:tags r:id="rId3"/>
            </p:custDataLst>
          </p:nvPr>
        </p:nvSpPr>
        <p:spPr>
          <a:xfrm>
            <a:off x="3962400" y="4038600"/>
            <a:ext cx="4772025" cy="990600"/>
          </a:xfrm>
        </p:spPr>
        <p:txBody>
          <a:bodyPr/>
          <a:lstStyle/>
          <a:p>
            <a:r>
              <a:rPr altLang="fr-FR" sz="2400">
                <a:latin typeface="Calibri" panose="020F0502020204030204" pitchFamily="34" charset="0"/>
              </a:rPr>
              <a:t>Xavier Juvigny</a:t>
            </a:r>
          </a:p>
          <a:p>
            <a:r>
              <a:rPr altLang="fr-FR" sz="2400">
                <a:latin typeface="Calibri" panose="020F0502020204030204" pitchFamily="34" charset="0"/>
              </a:rPr>
              <a:t>18 Juin 2018</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5554140-016B-4E07-94E4-A9DC0DDDEB4A}"/>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Le programme principal</a:t>
            </a:r>
            <a:endParaRPr altLang="fr-FR" dirty="0"/>
          </a:p>
        </p:txBody>
      </p:sp>
      <p:sp>
        <p:nvSpPr>
          <p:cNvPr id="5" name="ZoneTexte 4">
            <a:extLst>
              <a:ext uri="{FF2B5EF4-FFF2-40B4-BE49-F238E27FC236}">
                <a16:creationId xmlns:a16="http://schemas.microsoft.com/office/drawing/2014/main" xmlns="" id="{AF39D01B-CD88-4FFE-AB38-0244E39C8034}"/>
              </a:ext>
            </a:extLst>
          </p:cNvPr>
          <p:cNvSpPr txBox="1"/>
          <p:nvPr/>
        </p:nvSpPr>
        <p:spPr>
          <a:xfrm>
            <a:off x="2320925" y="2117725"/>
            <a:ext cx="4608513" cy="20304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bonjour.hpp</a:t>
            </a:r>
            <a:r>
              <a:rPr lang="fr-FR" sz="1400" b="1" dirty="0">
                <a:latin typeface="Courier New"/>
                <a:cs typeface="Courier New"/>
              </a:rPr>
              <a:t>"</a:t>
            </a:r>
            <a:endParaRPr lang="fr-FR" sz="1400" b="1" dirty="0">
              <a:latin typeface="Courier New" panose="02070309020205020404" pitchFamily="49" charset="0"/>
              <a:cs typeface="Courier New" panose="02070309020205020404" pitchFamily="49" charset="0"/>
            </a:endParaRP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a:solidFill>
                  <a:srgbClr val="C00000"/>
                </a:solidFill>
                <a:latin typeface="Courier New" panose="02070309020205020404" pitchFamily="49" charset="0"/>
                <a:cs typeface="Courier New" panose="02070309020205020404" pitchFamily="49" charset="0"/>
              </a:rPr>
              <a:t>// Programme principal.</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main( </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nargs</a:t>
            </a:r>
            <a:r>
              <a:rPr lang="fr-FR" sz="1400" b="1" dirty="0">
                <a:latin typeface="Courier New" panose="02070309020205020404" pitchFamily="49" charset="0"/>
                <a:cs typeface="Courier New" panose="02070309020205020404" pitchFamily="49" charset="0"/>
              </a:rPr>
              <a:t>, </a:t>
            </a:r>
            <a:r>
              <a:rPr lang="fr-FR" sz="1400" b="1" dirty="0" err="1">
                <a:solidFill>
                  <a:schemeClr val="accent2">
                    <a:lumMod val="75000"/>
                  </a:schemeClr>
                </a:solidFill>
                <a:latin typeface="Courier New" panose="02070309020205020404" pitchFamily="49" charset="0"/>
                <a:cs typeface="Courier New" panose="02070309020205020404" pitchFamily="49" charset="0"/>
              </a:rPr>
              <a:t>const</a:t>
            </a: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char</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argv</a:t>
            </a:r>
            <a:r>
              <a:rPr lang="fr-FR" sz="1400" b="1" dirty="0">
                <a:latin typeface="Courier New" panose="02070309020205020404" pitchFamily="49" charset="0"/>
                <a:cs typeface="Courier New" panose="02070309020205020404" pitchFamily="49" charset="0"/>
              </a:rPr>
              <a:t>[] )</a:t>
            </a:r>
          </a:p>
          <a:p>
            <a:pPr>
              <a:defRPr/>
            </a:pP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2">
                    <a:lumMod val="75000"/>
                  </a:schemeClr>
                </a:solidFill>
                <a:latin typeface="Courier New" panose="02070309020205020404" pitchFamily="49" charset="0"/>
                <a:cs typeface="Courier New" panose="02070309020205020404" pitchFamily="49" charset="0"/>
              </a:rPr>
              <a:t>if</a:t>
            </a:r>
            <a:r>
              <a:rPr lang="fr-FR" sz="1400" b="1" dirty="0">
                <a:latin typeface="Courier New" panose="02070309020205020404" pitchFamily="49" charset="0"/>
                <a:cs typeface="Courier New" panose="02070309020205020404" pitchFamily="49" charset="0"/>
              </a:rPr>
              <a:t> ( </a:t>
            </a:r>
            <a:r>
              <a:rPr lang="fr-FR" sz="1400" b="1" dirty="0" err="1">
                <a:latin typeface="Courier New" panose="02070309020205020404" pitchFamily="49" charset="0"/>
                <a:cs typeface="Courier New" panose="02070309020205020404" pitchFamily="49" charset="0"/>
              </a:rPr>
              <a:t>nargs</a:t>
            </a:r>
            <a:r>
              <a:rPr lang="fr-FR" sz="1400" b="1" dirty="0">
                <a:latin typeface="Courier New" panose="02070309020205020404" pitchFamily="49" charset="0"/>
                <a:cs typeface="Courier New" panose="02070309020205020404" pitchFamily="49" charset="0"/>
              </a:rPr>
              <a:t> == 1 ) </a:t>
            </a:r>
            <a:r>
              <a:rPr lang="fr-FR" sz="1400" b="1" dirty="0">
                <a:solidFill>
                  <a:schemeClr val="accent2">
                    <a:lumMod val="75000"/>
                  </a:schemeClr>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a:t>
            </a:r>
            <a:r>
              <a:rPr lang="fr-FR" sz="1400" b="1" dirty="0">
                <a:solidFill>
                  <a:schemeClr val="tx2">
                    <a:lumMod val="75000"/>
                  </a:schemeClr>
                </a:solidFill>
                <a:latin typeface="Courier New" panose="02070309020205020404" pitchFamily="49" charset="0"/>
                <a:cs typeface="Courier New" panose="02070309020205020404" pitchFamily="49" charset="0"/>
              </a:rPr>
              <a:t>EXIT_FAILURE</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dit_bonjour</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argv</a:t>
            </a:r>
            <a:r>
              <a:rPr lang="fr-FR" sz="1400" b="1" dirty="0">
                <a:latin typeface="Courier New" panose="02070309020205020404" pitchFamily="49" charset="0"/>
                <a:cs typeface="Courier New" panose="02070309020205020404" pitchFamily="49" charset="0"/>
              </a:rPr>
              <a:t>[1] );</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2">
                    <a:lumMod val="75000"/>
                  </a:schemeClr>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a:t>
            </a:r>
            <a:r>
              <a:rPr lang="fr-FR" sz="1400" b="1" dirty="0">
                <a:solidFill>
                  <a:schemeClr val="tx2">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8" name="ZoneTexte 7">
            <a:extLst>
              <a:ext uri="{FF2B5EF4-FFF2-40B4-BE49-F238E27FC236}">
                <a16:creationId xmlns:a16="http://schemas.microsoft.com/office/drawing/2014/main" xmlns="" id="{5CD71083-A1CA-4D72-837E-C31C653AC640}"/>
              </a:ext>
            </a:extLst>
          </p:cNvPr>
          <p:cNvSpPr txBox="1"/>
          <p:nvPr/>
        </p:nvSpPr>
        <p:spPr>
          <a:xfrm>
            <a:off x="3924300" y="1125538"/>
            <a:ext cx="3240088" cy="584200"/>
          </a:xfrm>
          <a:prstGeom prst="rect">
            <a:avLst/>
          </a:prstGeom>
          <a:solidFill>
            <a:schemeClr val="bg2">
              <a:lumMod val="75000"/>
            </a:schemeClr>
          </a:solidFill>
        </p:spPr>
        <p:txBody>
          <a:bodyPr>
            <a:spAutoFit/>
          </a:bodyPr>
          <a:lstStyle/>
          <a:p>
            <a:pPr algn="ctr">
              <a:defRPr/>
            </a:pPr>
            <a:r>
              <a:rPr lang="fr-FR" sz="1600" b="1" dirty="0"/>
              <a:t>Inclut la déclaration de la fonction </a:t>
            </a:r>
            <a:r>
              <a:rPr lang="fr-FR" sz="1600" b="1" dirty="0" err="1"/>
              <a:t>dit_bonjour</a:t>
            </a:r>
            <a:endParaRPr lang="fr-FR" sz="1600" b="1" dirty="0"/>
          </a:p>
        </p:txBody>
      </p:sp>
      <p:cxnSp>
        <p:nvCxnSpPr>
          <p:cNvPr id="10" name="Connecteur en angle 9">
            <a:extLst>
              <a:ext uri="{FF2B5EF4-FFF2-40B4-BE49-F238E27FC236}">
                <a16:creationId xmlns:a16="http://schemas.microsoft.com/office/drawing/2014/main" xmlns="" id="{E6C315AC-60FB-4352-AC05-A6391E91F637}"/>
              </a:ext>
            </a:extLst>
          </p:cNvPr>
          <p:cNvCxnSpPr>
            <a:stCxn id="8" idx="2"/>
          </p:cNvCxnSpPr>
          <p:nvPr/>
        </p:nvCxnSpPr>
        <p:spPr>
          <a:xfrm rot="5400000">
            <a:off x="4881562" y="1614488"/>
            <a:ext cx="568325" cy="7556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xmlns="" id="{B8B99030-BD45-439E-BB34-B5F5D327712D}"/>
              </a:ext>
            </a:extLst>
          </p:cNvPr>
          <p:cNvSpPr txBox="1"/>
          <p:nvPr/>
        </p:nvSpPr>
        <p:spPr>
          <a:xfrm>
            <a:off x="107950" y="1471613"/>
            <a:ext cx="1800225" cy="646112"/>
          </a:xfrm>
          <a:prstGeom prst="rect">
            <a:avLst/>
          </a:prstGeom>
          <a:solidFill>
            <a:schemeClr val="bg2">
              <a:lumMod val="75000"/>
            </a:schemeClr>
          </a:solidFill>
        </p:spPr>
        <p:txBody>
          <a:bodyPr>
            <a:spAutoFit/>
          </a:bodyPr>
          <a:lstStyle/>
          <a:p>
            <a:pPr algn="ctr">
              <a:defRPr/>
            </a:pPr>
            <a:r>
              <a:rPr lang="fr-FR" dirty="0"/>
              <a:t>Commentaire mono ligne</a:t>
            </a:r>
          </a:p>
        </p:txBody>
      </p:sp>
      <p:cxnSp>
        <p:nvCxnSpPr>
          <p:cNvPr id="15" name="Connecteur en angle 14">
            <a:extLst>
              <a:ext uri="{FF2B5EF4-FFF2-40B4-BE49-F238E27FC236}">
                <a16:creationId xmlns:a16="http://schemas.microsoft.com/office/drawing/2014/main" xmlns="" id="{CFFA97AC-125F-4BA9-AF16-9FDD0C28BCAC}"/>
              </a:ext>
            </a:extLst>
          </p:cNvPr>
          <p:cNvCxnSpPr>
            <a:stCxn id="13" idx="2"/>
          </p:cNvCxnSpPr>
          <p:nvPr/>
        </p:nvCxnSpPr>
        <p:spPr>
          <a:xfrm rot="16200000" flipH="1">
            <a:off x="1421606" y="1704182"/>
            <a:ext cx="576263" cy="14033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xmlns="" id="{FFB0ABE8-E84C-47B0-A0B8-8D2F5912A621}"/>
              </a:ext>
            </a:extLst>
          </p:cNvPr>
          <p:cNvSpPr txBox="1"/>
          <p:nvPr/>
        </p:nvSpPr>
        <p:spPr>
          <a:xfrm>
            <a:off x="7164388" y="2549525"/>
            <a:ext cx="1873250" cy="584200"/>
          </a:xfrm>
          <a:prstGeom prst="rect">
            <a:avLst/>
          </a:prstGeom>
          <a:solidFill>
            <a:schemeClr val="accent3"/>
          </a:solidFill>
        </p:spPr>
        <p:txBody>
          <a:bodyPr>
            <a:spAutoFit/>
          </a:bodyPr>
          <a:lstStyle/>
          <a:p>
            <a:pPr>
              <a:defRPr/>
            </a:pPr>
            <a:r>
              <a:rPr lang="fr-FR" sz="1600" b="1" dirty="0"/>
              <a:t>Début programme principal</a:t>
            </a:r>
          </a:p>
        </p:txBody>
      </p:sp>
      <p:cxnSp>
        <p:nvCxnSpPr>
          <p:cNvPr id="18" name="Connecteur droit avec flèche 17">
            <a:extLst>
              <a:ext uri="{FF2B5EF4-FFF2-40B4-BE49-F238E27FC236}">
                <a16:creationId xmlns:a16="http://schemas.microsoft.com/office/drawing/2014/main" xmlns="" id="{1E1C376D-26DF-4132-9944-CB3D350BACE4}"/>
              </a:ext>
            </a:extLst>
          </p:cNvPr>
          <p:cNvCxnSpPr>
            <a:stCxn id="16" idx="1"/>
          </p:cNvCxnSpPr>
          <p:nvPr/>
        </p:nvCxnSpPr>
        <p:spPr>
          <a:xfrm flipH="1">
            <a:off x="6732588" y="2841625"/>
            <a:ext cx="431800" cy="68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xmlns="" id="{2BEF2D7C-3D74-4CA0-9591-8FD761F3F1F5}"/>
              </a:ext>
            </a:extLst>
          </p:cNvPr>
          <p:cNvSpPr txBox="1"/>
          <p:nvPr/>
        </p:nvSpPr>
        <p:spPr>
          <a:xfrm>
            <a:off x="71438" y="3281363"/>
            <a:ext cx="1873250" cy="584200"/>
          </a:xfrm>
          <a:prstGeom prst="rect">
            <a:avLst/>
          </a:prstGeom>
          <a:solidFill>
            <a:schemeClr val="accent3"/>
          </a:solidFill>
        </p:spPr>
        <p:txBody>
          <a:bodyPr>
            <a:spAutoFit/>
          </a:bodyPr>
          <a:lstStyle/>
          <a:p>
            <a:pPr algn="ctr">
              <a:defRPr/>
            </a:pPr>
            <a:r>
              <a:rPr lang="fr-FR" sz="1600" b="1" dirty="0"/>
              <a:t>Appel de la fonction</a:t>
            </a:r>
          </a:p>
        </p:txBody>
      </p:sp>
      <p:cxnSp>
        <p:nvCxnSpPr>
          <p:cNvPr id="21" name="Connecteur droit avec flèche 20">
            <a:extLst>
              <a:ext uri="{FF2B5EF4-FFF2-40B4-BE49-F238E27FC236}">
                <a16:creationId xmlns:a16="http://schemas.microsoft.com/office/drawing/2014/main" xmlns="" id="{3A30BD33-D249-46F0-8D87-24383AEF4CE8}"/>
              </a:ext>
            </a:extLst>
          </p:cNvPr>
          <p:cNvCxnSpPr>
            <a:stCxn id="19" idx="3"/>
          </p:cNvCxnSpPr>
          <p:nvPr/>
        </p:nvCxnSpPr>
        <p:spPr>
          <a:xfrm>
            <a:off x="1944688" y="3573463"/>
            <a:ext cx="755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xmlns="" id="{E1E3C573-0C9A-4C74-8067-60D3337D0F47}"/>
              </a:ext>
            </a:extLst>
          </p:cNvPr>
          <p:cNvSpPr txBox="1"/>
          <p:nvPr/>
        </p:nvSpPr>
        <p:spPr>
          <a:xfrm>
            <a:off x="107950" y="4581525"/>
            <a:ext cx="8929688" cy="2030413"/>
          </a:xfrm>
          <a:prstGeom prst="rect">
            <a:avLst/>
          </a:prstGeom>
          <a:solidFill>
            <a:schemeClr val="accent3">
              <a:lumMod val="20000"/>
              <a:lumOff val="80000"/>
            </a:schemeClr>
          </a:solidFill>
        </p:spPr>
        <p:txBody>
          <a:bodyPr>
            <a:spAutoFit/>
          </a:bodyPr>
          <a:lstStyle/>
          <a:p>
            <a:pPr marL="285750" indent="-285750">
              <a:buFont typeface="Arial" panose="020B0604020202020204" pitchFamily="34" charset="0"/>
              <a:buChar char="•"/>
              <a:defRPr/>
            </a:pPr>
            <a:r>
              <a:rPr lang="fr-FR" dirty="0"/>
              <a:t>Un seul programme principal ( main ) par programme</a:t>
            </a:r>
          </a:p>
          <a:p>
            <a:pPr marL="285750" indent="-285750">
              <a:buFont typeface="Arial" panose="020B0604020202020204" pitchFamily="34" charset="0"/>
              <a:buChar char="•"/>
              <a:defRPr/>
            </a:pPr>
            <a:r>
              <a:rPr lang="fr-FR" dirty="0"/>
              <a:t>Trois signatures possibles pour le main :</a:t>
            </a:r>
          </a:p>
          <a:p>
            <a:pPr marL="742950" lvl="1" indent="-285750">
              <a:buFont typeface="Arial" panose="020B0604020202020204" pitchFamily="34" charset="0"/>
              <a:buChar char="•"/>
              <a:defRPr/>
            </a:pPr>
            <a:r>
              <a:rPr lang="fr-FR" sz="1400" dirty="0" err="1">
                <a:solidFill>
                  <a:srgbClr val="0070C0"/>
                </a:solidFill>
                <a:latin typeface="Courier New" panose="02070309020205020404" pitchFamily="49" charset="0"/>
                <a:cs typeface="Courier New" panose="02070309020205020404" pitchFamily="49" charset="0"/>
              </a:rPr>
              <a:t>int</a:t>
            </a:r>
            <a:r>
              <a:rPr lang="fr-FR" sz="1400" dirty="0">
                <a:solidFill>
                  <a:srgbClr val="0070C0"/>
                </a:solidFill>
                <a:latin typeface="Courier New" panose="02070309020205020404" pitchFamily="49" charset="0"/>
                <a:cs typeface="Courier New" panose="02070309020205020404" pitchFamily="49" charset="0"/>
              </a:rPr>
              <a:t> main()</a:t>
            </a:r>
            <a:r>
              <a:rPr lang="fr-FR" sz="1400" dirty="0"/>
              <a:t> </a:t>
            </a:r>
            <a:r>
              <a:rPr lang="fr-FR" dirty="0"/>
              <a:t>: pas d’argument possible à l’exécution</a:t>
            </a:r>
          </a:p>
          <a:p>
            <a:pPr marL="742950" lvl="1" indent="-285750">
              <a:buFont typeface="Arial" panose="020B0604020202020204" pitchFamily="34" charset="0"/>
              <a:buChar char="•"/>
              <a:defRPr/>
            </a:pPr>
            <a:r>
              <a:rPr lang="fr-FR" sz="1400" dirty="0" err="1">
                <a:solidFill>
                  <a:srgbClr val="0070C0"/>
                </a:solidFill>
                <a:latin typeface="Courier New" panose="02070309020205020404" pitchFamily="49" charset="0"/>
                <a:cs typeface="Courier New" panose="02070309020205020404" pitchFamily="49" charset="0"/>
              </a:rPr>
              <a:t>int</a:t>
            </a:r>
            <a:r>
              <a:rPr lang="fr-FR" sz="1400" dirty="0">
                <a:solidFill>
                  <a:srgbClr val="0070C0"/>
                </a:solidFill>
                <a:latin typeface="Courier New" panose="02070309020205020404" pitchFamily="49" charset="0"/>
                <a:cs typeface="Courier New" panose="02070309020205020404" pitchFamily="49" charset="0"/>
              </a:rPr>
              <a:t> main( </a:t>
            </a:r>
            <a:r>
              <a:rPr lang="fr-FR" sz="1400" dirty="0" err="1">
                <a:solidFill>
                  <a:srgbClr val="0070C0"/>
                </a:solidFill>
                <a:latin typeface="Courier New" panose="02070309020205020404" pitchFamily="49" charset="0"/>
                <a:cs typeface="Courier New" panose="02070309020205020404" pitchFamily="49" charset="0"/>
              </a:rPr>
              <a:t>int</a:t>
            </a:r>
            <a:r>
              <a:rPr lang="fr-FR" sz="1400" dirty="0">
                <a:solidFill>
                  <a:srgbClr val="0070C0"/>
                </a:solidFill>
                <a:latin typeface="Courier New" panose="02070309020205020404" pitchFamily="49" charset="0"/>
                <a:cs typeface="Courier New" panose="02070309020205020404" pitchFamily="49" charset="0"/>
              </a:rPr>
              <a:t> </a:t>
            </a:r>
            <a:r>
              <a:rPr lang="fr-FR" sz="1400" dirty="0" err="1">
                <a:solidFill>
                  <a:srgbClr val="0070C0"/>
                </a:solidFill>
                <a:latin typeface="Courier New" panose="02070309020205020404" pitchFamily="49" charset="0"/>
                <a:cs typeface="Courier New" panose="02070309020205020404" pitchFamily="49" charset="0"/>
              </a:rPr>
              <a:t>nargs</a:t>
            </a:r>
            <a:r>
              <a:rPr lang="fr-FR" sz="1400" dirty="0">
                <a:solidFill>
                  <a:srgbClr val="0070C0"/>
                </a:solidFill>
                <a:latin typeface="Courier New" panose="02070309020205020404" pitchFamily="49" charset="0"/>
                <a:cs typeface="Courier New" panose="02070309020205020404" pitchFamily="49" charset="0"/>
              </a:rPr>
              <a:t>, </a:t>
            </a:r>
            <a:r>
              <a:rPr lang="fr-FR" sz="1400" dirty="0" err="1">
                <a:solidFill>
                  <a:srgbClr val="0070C0"/>
                </a:solidFill>
                <a:latin typeface="Courier New" panose="02070309020205020404" pitchFamily="49" charset="0"/>
                <a:cs typeface="Courier New" panose="02070309020205020404" pitchFamily="49" charset="0"/>
              </a:rPr>
              <a:t>const</a:t>
            </a:r>
            <a:r>
              <a:rPr lang="fr-FR" sz="1400" dirty="0">
                <a:solidFill>
                  <a:srgbClr val="0070C0"/>
                </a:solidFill>
                <a:latin typeface="Courier New" panose="02070309020205020404" pitchFamily="49" charset="0"/>
                <a:cs typeface="Courier New" panose="02070309020205020404" pitchFamily="49" charset="0"/>
              </a:rPr>
              <a:t> char* </a:t>
            </a:r>
            <a:r>
              <a:rPr lang="fr-FR" sz="1400" dirty="0" err="1">
                <a:solidFill>
                  <a:srgbClr val="0070C0"/>
                </a:solidFill>
                <a:latin typeface="Courier New" panose="02070309020205020404" pitchFamily="49" charset="0"/>
                <a:cs typeface="Courier New" panose="02070309020205020404" pitchFamily="49" charset="0"/>
              </a:rPr>
              <a:t>argv</a:t>
            </a:r>
            <a:r>
              <a:rPr lang="fr-FR" sz="1400" dirty="0">
                <a:solidFill>
                  <a:srgbClr val="0070C0"/>
                </a:solidFill>
                <a:latin typeface="Courier New" panose="02070309020205020404" pitchFamily="49" charset="0"/>
                <a:cs typeface="Courier New" panose="02070309020205020404" pitchFamily="49" charset="0"/>
              </a:rPr>
              <a:t>[] )</a:t>
            </a:r>
            <a:r>
              <a:rPr lang="fr-FR" sz="1400" dirty="0"/>
              <a:t> </a:t>
            </a:r>
            <a:r>
              <a:rPr lang="fr-FR" dirty="0"/>
              <a:t>: possibilité arguments à l’exécution</a:t>
            </a:r>
          </a:p>
          <a:p>
            <a:pPr marL="742950" lvl="1" indent="-285750">
              <a:buFont typeface="Arial" panose="020B0604020202020204" pitchFamily="34" charset="0"/>
              <a:buChar char="•"/>
              <a:defRPr/>
            </a:pPr>
            <a:r>
              <a:rPr lang="fr-FR" sz="1400" dirty="0" err="1">
                <a:solidFill>
                  <a:srgbClr val="0070C0"/>
                </a:solidFill>
                <a:latin typeface="Courier New" panose="02070309020205020404" pitchFamily="49" charset="0"/>
                <a:cs typeface="Courier New" panose="02070309020205020404" pitchFamily="49" charset="0"/>
              </a:rPr>
              <a:t>int</a:t>
            </a:r>
            <a:r>
              <a:rPr lang="fr-FR" sz="1400" dirty="0">
                <a:solidFill>
                  <a:srgbClr val="0070C0"/>
                </a:solidFill>
                <a:latin typeface="Courier New" panose="02070309020205020404" pitchFamily="49" charset="0"/>
                <a:cs typeface="Courier New" panose="02070309020205020404" pitchFamily="49" charset="0"/>
              </a:rPr>
              <a:t> main( </a:t>
            </a:r>
            <a:r>
              <a:rPr lang="fr-FR" sz="1400" dirty="0" err="1">
                <a:solidFill>
                  <a:srgbClr val="0070C0"/>
                </a:solidFill>
                <a:latin typeface="Courier New" panose="02070309020205020404" pitchFamily="49" charset="0"/>
                <a:cs typeface="Courier New" panose="02070309020205020404" pitchFamily="49" charset="0"/>
              </a:rPr>
              <a:t>int</a:t>
            </a:r>
            <a:r>
              <a:rPr lang="fr-FR" sz="1400" dirty="0">
                <a:solidFill>
                  <a:srgbClr val="0070C0"/>
                </a:solidFill>
                <a:latin typeface="Courier New" panose="02070309020205020404" pitchFamily="49" charset="0"/>
                <a:cs typeface="Courier New" panose="02070309020205020404" pitchFamily="49" charset="0"/>
              </a:rPr>
              <a:t> </a:t>
            </a:r>
            <a:r>
              <a:rPr lang="fr-FR" sz="1400" dirty="0" err="1">
                <a:solidFill>
                  <a:srgbClr val="0070C0"/>
                </a:solidFill>
                <a:latin typeface="Courier New" panose="02070309020205020404" pitchFamily="49" charset="0"/>
                <a:cs typeface="Courier New" panose="02070309020205020404" pitchFamily="49" charset="0"/>
              </a:rPr>
              <a:t>nargs</a:t>
            </a:r>
            <a:r>
              <a:rPr lang="fr-FR" sz="1400" dirty="0">
                <a:solidFill>
                  <a:srgbClr val="0070C0"/>
                </a:solidFill>
                <a:latin typeface="Courier New" panose="02070309020205020404" pitchFamily="49" charset="0"/>
                <a:cs typeface="Courier New" panose="02070309020205020404" pitchFamily="49" charset="0"/>
              </a:rPr>
              <a:t>, </a:t>
            </a:r>
            <a:r>
              <a:rPr lang="fr-FR" sz="1400" dirty="0" err="1">
                <a:solidFill>
                  <a:srgbClr val="0070C0"/>
                </a:solidFill>
                <a:latin typeface="Courier New" panose="02070309020205020404" pitchFamily="49" charset="0"/>
                <a:cs typeface="Courier New" panose="02070309020205020404" pitchFamily="49" charset="0"/>
              </a:rPr>
              <a:t>const</a:t>
            </a:r>
            <a:r>
              <a:rPr lang="fr-FR" sz="1400" dirty="0">
                <a:solidFill>
                  <a:srgbClr val="0070C0"/>
                </a:solidFill>
                <a:latin typeface="Courier New" panose="02070309020205020404" pitchFamily="49" charset="0"/>
                <a:cs typeface="Courier New" panose="02070309020205020404" pitchFamily="49" charset="0"/>
              </a:rPr>
              <a:t> char* </a:t>
            </a:r>
            <a:r>
              <a:rPr lang="fr-FR" sz="1400" dirty="0" err="1">
                <a:solidFill>
                  <a:srgbClr val="0070C0"/>
                </a:solidFill>
                <a:latin typeface="Courier New" panose="02070309020205020404" pitchFamily="49" charset="0"/>
                <a:cs typeface="Courier New" panose="02070309020205020404" pitchFamily="49" charset="0"/>
              </a:rPr>
              <a:t>argv</a:t>
            </a:r>
            <a:r>
              <a:rPr lang="fr-FR" sz="1400" dirty="0">
                <a:solidFill>
                  <a:srgbClr val="0070C0"/>
                </a:solidFill>
                <a:latin typeface="Courier New" panose="02070309020205020404" pitchFamily="49" charset="0"/>
                <a:cs typeface="Courier New" panose="02070309020205020404" pitchFamily="49" charset="0"/>
              </a:rPr>
              <a:t>[], char** </a:t>
            </a:r>
            <a:r>
              <a:rPr lang="fr-FR" sz="1400" dirty="0" err="1">
                <a:solidFill>
                  <a:srgbClr val="0070C0"/>
                </a:solidFill>
                <a:latin typeface="Courier New" panose="02070309020205020404" pitchFamily="49" charset="0"/>
                <a:cs typeface="Courier New" panose="02070309020205020404" pitchFamily="49" charset="0"/>
              </a:rPr>
              <a:t>envp</a:t>
            </a:r>
            <a:r>
              <a:rPr lang="fr-FR" sz="1400" dirty="0">
                <a:solidFill>
                  <a:srgbClr val="0070C0"/>
                </a:solidFill>
                <a:latin typeface="Courier New" panose="02070309020205020404" pitchFamily="49" charset="0"/>
                <a:cs typeface="Courier New" panose="02070309020205020404" pitchFamily="49" charset="0"/>
              </a:rPr>
              <a:t>) </a:t>
            </a:r>
            <a:r>
              <a:rPr lang="fr-FR" dirty="0"/>
              <a:t>: arguments + variables environnement ( non standard, mais extension courante )</a:t>
            </a:r>
          </a:p>
          <a:p>
            <a:pPr lvl="1">
              <a:defRPr/>
            </a:pPr>
            <a:endParaRPr lang="fr-FR" dirty="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99C82FC-2B3A-4D35-A9EB-5489A44049F6}"/>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Compiler le programme </a:t>
            </a:r>
            <a:r>
              <a:rPr altLang="fr-FR" sz="3600" dirty="0" err="1"/>
              <a:t>dit_bonjour</a:t>
            </a:r>
            <a:endParaRPr altLang="fr-FR" dirty="0"/>
          </a:p>
        </p:txBody>
      </p:sp>
      <p:sp>
        <p:nvSpPr>
          <p:cNvPr id="5" name="ZoneTexte 4">
            <a:extLst>
              <a:ext uri="{FF2B5EF4-FFF2-40B4-BE49-F238E27FC236}">
                <a16:creationId xmlns:a16="http://schemas.microsoft.com/office/drawing/2014/main" xmlns="" id="{CB3470EA-17BC-4ECA-96AD-8A0BC5FFF2B7}"/>
              </a:ext>
            </a:extLst>
          </p:cNvPr>
          <p:cNvSpPr txBox="1"/>
          <p:nvPr/>
        </p:nvSpPr>
        <p:spPr>
          <a:xfrm>
            <a:off x="107950" y="908050"/>
            <a:ext cx="8928100" cy="2308225"/>
          </a:xfrm>
          <a:prstGeom prst="rect">
            <a:avLst/>
          </a:prstGeom>
          <a:gradFill>
            <a:gsLst>
              <a:gs pos="0">
                <a:srgbClr val="FFEFD1"/>
              </a:gs>
              <a:gs pos="64999">
                <a:srgbClr val="F0EBD5"/>
              </a:gs>
              <a:gs pos="100000">
                <a:srgbClr val="D1C39F"/>
              </a:gs>
            </a:gsLst>
            <a:lin ang="5400000" scaled="0"/>
          </a:gradFill>
        </p:spPr>
        <p:txBody>
          <a:bodyPr>
            <a:spAutoFit/>
          </a:bodyPr>
          <a:lstStyle/>
          <a:p>
            <a:pPr marL="285750" indent="-285750">
              <a:buFont typeface="Arial" panose="020B0604020202020204" pitchFamily="34" charset="0"/>
              <a:buChar char="•"/>
              <a:defRPr/>
            </a:pPr>
            <a:r>
              <a:rPr lang="fr-FR" dirty="0"/>
              <a:t>Choisir le compilateur utilisé pour créer l’exécutable ( ici </a:t>
            </a:r>
            <a:r>
              <a:rPr lang="fr-FR" dirty="0" err="1"/>
              <a:t>c++</a:t>
            </a:r>
            <a:r>
              <a:rPr lang="fr-FR" dirty="0"/>
              <a:t> ! )</a:t>
            </a:r>
          </a:p>
          <a:p>
            <a:pPr marL="285750" indent="-285750">
              <a:buFont typeface="Arial" panose="020B0604020202020204" pitchFamily="34" charset="0"/>
              <a:buChar char="•"/>
              <a:defRPr/>
            </a:pPr>
            <a:r>
              <a:rPr lang="fr-FR" dirty="0"/>
              <a:t>Taper dans un </a:t>
            </a:r>
            <a:r>
              <a:rPr lang="fr-FR" dirty="0" err="1"/>
              <a:t>shell</a:t>
            </a:r>
            <a:r>
              <a:rPr lang="fr-FR" dirty="0"/>
              <a:t> la ligne de commande ( sous </a:t>
            </a:r>
            <a:r>
              <a:rPr lang="fr-FR" dirty="0" err="1"/>
              <a:t>unix</a:t>
            </a:r>
            <a:r>
              <a:rPr lang="fr-FR" dirty="0"/>
              <a:t>, peut différer sous </a:t>
            </a:r>
            <a:r>
              <a:rPr lang="fr-FR" dirty="0" err="1"/>
              <a:t>windows</a:t>
            </a:r>
            <a:r>
              <a:rPr lang="fr-FR" dirty="0"/>
              <a:t> ou Mac OS X ) :</a:t>
            </a:r>
          </a:p>
          <a:p>
            <a:pPr>
              <a:defRPr/>
            </a:pPr>
            <a:r>
              <a:rPr lang="fr-FR" dirty="0"/>
              <a:t>	</a:t>
            </a:r>
            <a:r>
              <a:rPr lang="fr-FR" sz="1400" dirty="0" err="1">
                <a:solidFill>
                  <a:srgbClr val="002060"/>
                </a:solidFill>
                <a:latin typeface="Courier New" panose="02070309020205020404" pitchFamily="49" charset="0"/>
                <a:cs typeface="Courier New" panose="02070309020205020404" pitchFamily="49" charset="0"/>
              </a:rPr>
              <a:t>c++</a:t>
            </a:r>
            <a:r>
              <a:rPr lang="fr-FR" sz="1400" dirty="0">
                <a:solidFill>
                  <a:srgbClr val="002060"/>
                </a:solidFill>
                <a:latin typeface="Courier New" panose="02070309020205020404" pitchFamily="49" charset="0"/>
                <a:cs typeface="Courier New" panose="02070309020205020404" pitchFamily="49" charset="0"/>
              </a:rPr>
              <a:t> -o bonjour.exe –</a:t>
            </a:r>
            <a:r>
              <a:rPr lang="fr-FR" sz="1400" dirty="0" err="1">
                <a:solidFill>
                  <a:srgbClr val="002060"/>
                </a:solidFill>
                <a:latin typeface="Courier New" panose="02070309020205020404" pitchFamily="49" charset="0"/>
                <a:cs typeface="Courier New" panose="02070309020205020404" pitchFamily="49" charset="0"/>
              </a:rPr>
              <a:t>std</a:t>
            </a:r>
            <a:r>
              <a:rPr lang="fr-FR" sz="1400" dirty="0">
                <a:solidFill>
                  <a:srgbClr val="002060"/>
                </a:solidFill>
                <a:latin typeface="Courier New" panose="02070309020205020404" pitchFamily="49" charset="0"/>
                <a:cs typeface="Courier New" panose="02070309020205020404" pitchFamily="49" charset="0"/>
              </a:rPr>
              <a:t>=</a:t>
            </a:r>
            <a:r>
              <a:rPr lang="fr-FR" sz="1400" dirty="0" err="1">
                <a:solidFill>
                  <a:srgbClr val="002060"/>
                </a:solidFill>
                <a:latin typeface="Courier New" panose="02070309020205020404" pitchFamily="49" charset="0"/>
                <a:cs typeface="Courier New" panose="02070309020205020404" pitchFamily="49" charset="0"/>
              </a:rPr>
              <a:t>c++</a:t>
            </a:r>
            <a:r>
              <a:rPr lang="fr-FR" sz="1400" dirty="0">
                <a:solidFill>
                  <a:srgbClr val="002060"/>
                </a:solidFill>
                <a:latin typeface="Courier New" panose="02070309020205020404" pitchFamily="49" charset="0"/>
                <a:cs typeface="Courier New" panose="02070309020205020404" pitchFamily="49" charset="0"/>
              </a:rPr>
              <a:t>14 bonjour.cpp</a:t>
            </a:r>
          </a:p>
          <a:p>
            <a:pPr marL="285750" indent="-285750">
              <a:buFont typeface="Arial" panose="020B0604020202020204" pitchFamily="34" charset="0"/>
              <a:buChar char="•"/>
              <a:defRPr/>
            </a:pPr>
            <a:r>
              <a:rPr lang="fr-FR" dirty="0">
                <a:latin typeface="+mn-lt"/>
                <a:cs typeface="Courier New" panose="02070309020205020404" pitchFamily="49" charset="0"/>
              </a:rPr>
              <a:t>Pour compiler uniquement en C++ 2011, remplacer </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std</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c++</a:t>
            </a:r>
            <a:r>
              <a:rPr lang="fr-FR" sz="1600" dirty="0">
                <a:solidFill>
                  <a:srgbClr val="002060"/>
                </a:solidFill>
                <a:latin typeface="Courier New" panose="02070309020205020404" pitchFamily="49" charset="0"/>
                <a:cs typeface="Courier New" panose="02070309020205020404" pitchFamily="49" charset="0"/>
              </a:rPr>
              <a:t>14</a:t>
            </a:r>
            <a:r>
              <a:rPr lang="fr-FR" dirty="0">
                <a:solidFill>
                  <a:srgbClr val="002060"/>
                </a:solidFill>
                <a:latin typeface="+mn-lt"/>
                <a:cs typeface="Courier New" panose="02070309020205020404" pitchFamily="49" charset="0"/>
              </a:rPr>
              <a:t> </a:t>
            </a:r>
            <a:r>
              <a:rPr lang="fr-FR" dirty="0">
                <a:latin typeface="+mn-lt"/>
                <a:cs typeface="Courier New" panose="02070309020205020404" pitchFamily="49" charset="0"/>
              </a:rPr>
              <a:t>par </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std</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c++</a:t>
            </a:r>
            <a:r>
              <a:rPr lang="fr-FR" sz="1600" dirty="0">
                <a:solidFill>
                  <a:srgbClr val="002060"/>
                </a:solidFill>
                <a:latin typeface="Courier New" panose="02070309020205020404" pitchFamily="49" charset="0"/>
                <a:cs typeface="Courier New" panose="02070309020205020404" pitchFamily="49" charset="0"/>
              </a:rPr>
              <a:t>11</a:t>
            </a:r>
            <a:endParaRPr lang="fr-FR" dirty="0">
              <a:solidFill>
                <a:srgbClr val="00206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defRPr/>
            </a:pPr>
            <a:r>
              <a:rPr lang="fr-FR" dirty="0">
                <a:latin typeface="+mn-lt"/>
                <a:cs typeface="Courier New" panose="02070309020205020404" pitchFamily="49" charset="0"/>
              </a:rPr>
              <a:t>Pour compiler uniquement en C++ 1998, remplacer par </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std</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c++</a:t>
            </a:r>
            <a:r>
              <a:rPr lang="fr-FR" sz="1600" dirty="0">
                <a:solidFill>
                  <a:srgbClr val="002060"/>
                </a:solidFill>
                <a:latin typeface="Courier New" panose="02070309020205020404" pitchFamily="49" charset="0"/>
                <a:cs typeface="Courier New" panose="02070309020205020404" pitchFamily="49" charset="0"/>
              </a:rPr>
              <a:t>98</a:t>
            </a:r>
          </a:p>
          <a:p>
            <a:pPr marL="285750" indent="-285750">
              <a:buFont typeface="Arial" panose="020B0604020202020204" pitchFamily="34" charset="0"/>
              <a:buChar char="•"/>
              <a:defRPr/>
            </a:pPr>
            <a:r>
              <a:rPr lang="fr-FR" dirty="0">
                <a:latin typeface="+mn-lt"/>
                <a:cs typeface="Courier New" panose="02070309020205020404" pitchFamily="49" charset="0"/>
              </a:rPr>
              <a:t>Par défaut, compile en C++ 2011 sur compilateurs récents, en C++98 sur des compilateurs un peu ancien.</a:t>
            </a:r>
          </a:p>
        </p:txBody>
      </p:sp>
      <p:sp>
        <p:nvSpPr>
          <p:cNvPr id="6" name="ZoneTexte 5">
            <a:extLst>
              <a:ext uri="{FF2B5EF4-FFF2-40B4-BE49-F238E27FC236}">
                <a16:creationId xmlns:a16="http://schemas.microsoft.com/office/drawing/2014/main" xmlns="" id="{A66E8933-ADBB-47E9-A2B0-CEA976288C92}"/>
              </a:ext>
            </a:extLst>
          </p:cNvPr>
          <p:cNvSpPr txBox="1"/>
          <p:nvPr/>
        </p:nvSpPr>
        <p:spPr>
          <a:xfrm>
            <a:off x="107950" y="3284538"/>
            <a:ext cx="8928100" cy="2616200"/>
          </a:xfrm>
          <a:prstGeom prst="rect">
            <a:avLst/>
          </a:prstGeom>
          <a:gradFill flip="none" rotWithShape="1">
            <a:gsLst>
              <a:gs pos="0">
                <a:srgbClr val="92D050"/>
              </a:gs>
              <a:gs pos="64999">
                <a:srgbClr val="F0EBD5"/>
              </a:gs>
              <a:gs pos="100000">
                <a:srgbClr val="D1C39F"/>
              </a:gs>
            </a:gsLst>
            <a:lin ang="2700000" scaled="1"/>
            <a:tileRect/>
          </a:gradFill>
        </p:spPr>
        <p:txBody>
          <a:bodyPr>
            <a:spAutoFit/>
          </a:bodyPr>
          <a:lstStyle/>
          <a:p>
            <a:pPr>
              <a:defRPr/>
            </a:pPr>
            <a:r>
              <a:rPr lang="fr-FR" b="1" u="sng" dirty="0">
                <a:effectLst>
                  <a:outerShdw blurRad="38100" dist="38100" dir="2700000" algn="tl">
                    <a:srgbClr val="000000">
                      <a:alpha val="43137"/>
                    </a:srgbClr>
                  </a:outerShdw>
                </a:effectLst>
              </a:rPr>
              <a:t>Autres options utiles</a:t>
            </a:r>
            <a:r>
              <a:rPr lang="fr-FR" dirty="0"/>
              <a:t> :</a:t>
            </a:r>
          </a:p>
          <a:p>
            <a:pPr marL="285750" indent="-285750">
              <a:buFont typeface="Arial" panose="020B0604020202020204" pitchFamily="34" charset="0"/>
              <a:buChar char="•"/>
              <a:defRPr/>
            </a:pPr>
            <a:r>
              <a:rPr lang="fr-FR" dirty="0"/>
              <a:t>Pour déboguer sereinement un programme, rajouter options  </a:t>
            </a:r>
            <a:r>
              <a:rPr lang="fr-FR" dirty="0">
                <a:solidFill>
                  <a:srgbClr val="002060"/>
                </a:solidFill>
              </a:rPr>
              <a:t>: </a:t>
            </a:r>
            <a:r>
              <a:rPr lang="fr-FR" sz="1600" dirty="0">
                <a:solidFill>
                  <a:srgbClr val="002060"/>
                </a:solidFill>
                <a:latin typeface="Courier New" panose="02070309020205020404" pitchFamily="49" charset="0"/>
                <a:cs typeface="Courier New" panose="02070309020205020404" pitchFamily="49" charset="0"/>
              </a:rPr>
              <a:t>-g –O0</a:t>
            </a:r>
          </a:p>
          <a:p>
            <a:pPr marL="285750" indent="-285750">
              <a:buFont typeface="Arial" panose="020B0604020202020204" pitchFamily="34" charset="0"/>
              <a:buChar char="•"/>
              <a:defRPr/>
            </a:pPr>
            <a:r>
              <a:rPr lang="fr-FR" dirty="0"/>
              <a:t>Pour optimiser un programme : </a:t>
            </a:r>
            <a:r>
              <a:rPr lang="fr-FR" sz="1600" dirty="0">
                <a:latin typeface="Courier New" panose="02070309020205020404" pitchFamily="49" charset="0"/>
                <a:cs typeface="Courier New" panose="02070309020205020404" pitchFamily="49" charset="0"/>
              </a:rPr>
              <a:t>-O3</a:t>
            </a:r>
          </a:p>
          <a:p>
            <a:pPr marL="285750" indent="-285750">
              <a:buFont typeface="Arial" panose="020B0604020202020204" pitchFamily="34" charset="0"/>
              <a:buChar char="•"/>
              <a:defRPr/>
            </a:pPr>
            <a:r>
              <a:rPr lang="fr-FR" dirty="0"/>
              <a:t>Pour optimiser sur l’ordinateur local uniquement : </a:t>
            </a:r>
          </a:p>
          <a:p>
            <a:pPr lvl="2">
              <a:defRPr/>
            </a:pPr>
            <a:r>
              <a:rPr lang="fr-FR" sz="1600" dirty="0">
                <a:solidFill>
                  <a:srgbClr val="002060"/>
                </a:solidFill>
                <a:latin typeface="Courier New" panose="02070309020205020404" pitchFamily="49" charset="0"/>
                <a:cs typeface="Courier New" panose="02070309020205020404" pitchFamily="49" charset="0"/>
              </a:rPr>
              <a:t>-O3 –</a:t>
            </a:r>
            <a:r>
              <a:rPr lang="fr-FR" sz="1600" dirty="0" err="1">
                <a:solidFill>
                  <a:srgbClr val="002060"/>
                </a:solidFill>
                <a:latin typeface="Courier New" panose="02070309020205020404" pitchFamily="49" charset="0"/>
                <a:cs typeface="Courier New" panose="02070309020205020404" pitchFamily="49" charset="0"/>
              </a:rPr>
              <a:t>march</a:t>
            </a:r>
            <a:r>
              <a:rPr lang="fr-FR" sz="1600" dirty="0">
                <a:solidFill>
                  <a:srgbClr val="002060"/>
                </a:solidFill>
                <a:latin typeface="Courier New" panose="02070309020205020404" pitchFamily="49" charset="0"/>
                <a:cs typeface="Courier New" panose="02070309020205020404" pitchFamily="49" charset="0"/>
              </a:rPr>
              <a:t>=native</a:t>
            </a:r>
            <a:r>
              <a:rPr lang="fr-FR" dirty="0">
                <a:solidFill>
                  <a:srgbClr val="002060"/>
                </a:solidFill>
              </a:rPr>
              <a:t>  </a:t>
            </a:r>
            <a:r>
              <a:rPr lang="fr-FR" dirty="0"/>
              <a:t>( avec g++/</a:t>
            </a:r>
            <a:r>
              <a:rPr lang="fr-FR" dirty="0" err="1"/>
              <a:t>clang</a:t>
            </a:r>
            <a:r>
              <a:rPr lang="fr-FR" dirty="0"/>
              <a:t>++ )</a:t>
            </a:r>
          </a:p>
          <a:p>
            <a:pPr lvl="2">
              <a:defRPr/>
            </a:pPr>
            <a:r>
              <a:rPr lang="fr-FR" sz="1600" dirty="0">
                <a:solidFill>
                  <a:srgbClr val="002060"/>
                </a:solidFill>
                <a:latin typeface="Courier New" panose="02070309020205020404" pitchFamily="49" charset="0"/>
                <a:cs typeface="Courier New" panose="02070309020205020404" pitchFamily="49" charset="0"/>
              </a:rPr>
              <a:t>-O3 –</a:t>
            </a:r>
            <a:r>
              <a:rPr lang="fr-FR" sz="1600" dirty="0" err="1">
                <a:solidFill>
                  <a:srgbClr val="002060"/>
                </a:solidFill>
                <a:latin typeface="Courier New" panose="02070309020205020404" pitchFamily="49" charset="0"/>
                <a:cs typeface="Courier New" panose="02070309020205020404" pitchFamily="49" charset="0"/>
              </a:rPr>
              <a:t>xHost</a:t>
            </a:r>
            <a:r>
              <a:rPr lang="fr-FR" sz="1600" dirty="0">
                <a:solidFill>
                  <a:srgbClr val="002060"/>
                </a:solidFill>
                <a:latin typeface="Courier New" panose="02070309020205020404" pitchFamily="49" charset="0"/>
                <a:cs typeface="Courier New" panose="02070309020205020404" pitchFamily="49" charset="0"/>
              </a:rPr>
              <a:t> </a:t>
            </a:r>
            <a:r>
              <a:rPr lang="fr-FR" dirty="0"/>
              <a:t>( avec compilateur </a:t>
            </a:r>
            <a:r>
              <a:rPr lang="fr-FR" dirty="0" err="1"/>
              <a:t>intel</a:t>
            </a:r>
            <a:r>
              <a:rPr lang="fr-FR" dirty="0"/>
              <a:t> C++ )</a:t>
            </a:r>
          </a:p>
          <a:p>
            <a:pPr marL="285750" indent="-285750">
              <a:buFont typeface="Arial" panose="020B0604020202020204" pitchFamily="34" charset="0"/>
              <a:buChar char="•"/>
              <a:defRPr/>
            </a:pPr>
            <a:r>
              <a:rPr lang="fr-FR" dirty="0"/>
              <a:t>Pour coller à la norme ISO </a:t>
            </a:r>
            <a:r>
              <a:rPr lang="fr-FR" dirty="0">
                <a:solidFill>
                  <a:srgbClr val="002060"/>
                </a:solidFill>
              </a:rPr>
              <a:t>: </a:t>
            </a:r>
            <a:r>
              <a:rPr lang="fr-FR" sz="1600" dirty="0">
                <a:solidFill>
                  <a:srgbClr val="002060"/>
                </a:solidFill>
                <a:latin typeface="Courier New" panose="02070309020205020404" pitchFamily="49" charset="0"/>
                <a:cs typeface="Courier New" panose="02070309020205020404" pitchFamily="49" charset="0"/>
              </a:rPr>
              <a:t>-</a:t>
            </a:r>
            <a:r>
              <a:rPr lang="fr-FR" sz="1600" dirty="0" err="1">
                <a:solidFill>
                  <a:srgbClr val="002060"/>
                </a:solidFill>
                <a:latin typeface="Courier New" panose="02070309020205020404" pitchFamily="49" charset="0"/>
                <a:cs typeface="Courier New" panose="02070309020205020404" pitchFamily="49" charset="0"/>
              </a:rPr>
              <a:t>pedantic</a:t>
            </a:r>
            <a:r>
              <a:rPr lang="fr-FR" sz="1600" dirty="0">
                <a:solidFill>
                  <a:srgbClr val="002060"/>
                </a:solidFill>
                <a:latin typeface="Courier New" panose="02070309020205020404" pitchFamily="49" charset="0"/>
                <a:cs typeface="Courier New" panose="02070309020205020404" pitchFamily="49" charset="0"/>
              </a:rPr>
              <a:t> –Wall </a:t>
            </a:r>
          </a:p>
          <a:p>
            <a:pPr marL="285750" indent="-285750">
              <a:buFont typeface="Arial" panose="020B0604020202020204" pitchFamily="34" charset="0"/>
              <a:buChar char="•"/>
              <a:defRPr/>
            </a:pPr>
            <a:r>
              <a:rPr lang="fr-FR" dirty="0"/>
              <a:t>Pour vérifier certaines règles recommandées dans la série de livre de Scott Meyer « Effective C++ » : </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Weffc</a:t>
            </a:r>
            <a:r>
              <a:rPr lang="fr-FR" sz="1600" dirty="0">
                <a:latin typeface="Courier New" panose="02070309020205020404" pitchFamily="49" charset="0"/>
                <a:cs typeface="Courier New" panose="02070309020205020404" pitchFamily="49" charset="0"/>
              </a:rPr>
              <a:t>++ </a:t>
            </a:r>
            <a:r>
              <a:rPr lang="fr-FR" dirty="0"/>
              <a:t>( uniquement g++ )</a:t>
            </a:r>
          </a:p>
        </p:txBody>
      </p:sp>
      <p:sp>
        <p:nvSpPr>
          <p:cNvPr id="16389" name="ZoneTexte 6">
            <a:extLst>
              <a:ext uri="{FF2B5EF4-FFF2-40B4-BE49-F238E27FC236}">
                <a16:creationId xmlns:a16="http://schemas.microsoft.com/office/drawing/2014/main" xmlns="" id="{2CDC16BD-8AFA-4294-A39A-9A6438E164F4}"/>
              </a:ext>
            </a:extLst>
          </p:cNvPr>
          <p:cNvSpPr txBox="1">
            <a:spLocks noChangeArrowheads="1"/>
          </p:cNvSpPr>
          <p:nvPr/>
        </p:nvSpPr>
        <p:spPr bwMode="auto">
          <a:xfrm>
            <a:off x="107950" y="6022975"/>
            <a:ext cx="8928100" cy="646113"/>
          </a:xfrm>
          <a:prstGeom prst="rect">
            <a:avLst/>
          </a:prstGeom>
          <a:gradFill rotWithShape="0">
            <a:gsLst>
              <a:gs pos="0">
                <a:srgbClr val="FFFF00"/>
              </a:gs>
              <a:gs pos="64999">
                <a:srgbClr val="F0EBD5"/>
              </a:gs>
              <a:gs pos="100000">
                <a:srgbClr val="D1C39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a:t>Pour visualiser la table des symboles d’un exécutable ( ou autre binaire ) : </a:t>
            </a:r>
          </a:p>
          <a:p>
            <a:pPr eaLnBrk="1" hangingPunct="1"/>
            <a:r>
              <a:rPr lang="fr-FR" altLang="en-US"/>
              <a:t>			</a:t>
            </a:r>
            <a:r>
              <a:rPr lang="fr-FR" altLang="en-US" sz="1600">
                <a:solidFill>
                  <a:srgbClr val="002060"/>
                </a:solidFill>
                <a:latin typeface="Courier New" panose="02070309020205020404" pitchFamily="49" charset="0"/>
                <a:cs typeface="Courier New" panose="02070309020205020404" pitchFamily="49" charset="0"/>
              </a:rPr>
              <a:t>nm –C bonjour.exe</a:t>
            </a:r>
          </a:p>
        </p:txBody>
      </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C4E3744-0A13-45CE-9C7C-B9183891CD9A}"/>
              </a:ext>
            </a:extLst>
          </p:cNvPr>
          <p:cNvSpPr>
            <a:spLocks noGrp="1"/>
          </p:cNvSpPr>
          <p:nvPr>
            <p:ph type="title"/>
          </p:nvPr>
        </p:nvSpPr>
        <p:spPr/>
        <p:txBody>
          <a:bodyPr/>
          <a:lstStyle/>
          <a:p>
            <a:pPr>
              <a:defRPr/>
            </a:pPr>
            <a:r>
              <a:rPr dirty="0"/>
              <a:t>Déclaration de variables en C++ 14</a:t>
            </a:r>
          </a:p>
        </p:txBody>
      </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F1CE366-5929-4E5E-B2AB-DF65C591015A}"/>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Déclaration de variable en C++</a:t>
            </a:r>
            <a:endParaRPr altLang="fr-FR" dirty="0"/>
          </a:p>
        </p:txBody>
      </p:sp>
      <p:sp>
        <p:nvSpPr>
          <p:cNvPr id="5" name="ZoneTexte 4">
            <a:extLst>
              <a:ext uri="{FF2B5EF4-FFF2-40B4-BE49-F238E27FC236}">
                <a16:creationId xmlns:a16="http://schemas.microsoft.com/office/drawing/2014/main" xmlns="" id="{B8036F16-E54C-4FD8-A19F-EBA0F3773E8A}"/>
              </a:ext>
            </a:extLst>
          </p:cNvPr>
          <p:cNvSpPr txBox="1"/>
          <p:nvPr/>
        </p:nvSpPr>
        <p:spPr>
          <a:xfrm>
            <a:off x="2195513" y="981075"/>
            <a:ext cx="4679950" cy="368300"/>
          </a:xfrm>
          <a:prstGeom prst="rect">
            <a:avLst/>
          </a:prstGeom>
          <a:gradFill>
            <a:gsLst>
              <a:gs pos="0">
                <a:srgbClr val="FFFF00"/>
              </a:gs>
              <a:gs pos="64999">
                <a:srgbClr val="F0EBD5"/>
              </a:gs>
              <a:gs pos="100000">
                <a:schemeClr val="bg1"/>
              </a:gs>
            </a:gsLst>
            <a:lin ang="2700000" scaled="1"/>
          </a:gradFill>
        </p:spPr>
        <p:txBody>
          <a:bodyPr>
            <a:spAutoFit/>
          </a:bodyPr>
          <a:lstStyle/>
          <a:p>
            <a:pPr algn="ctr">
              <a:defRPr/>
            </a:pPr>
            <a:r>
              <a:rPr lang="fr-FR" u="sng" dirty="0">
                <a:solidFill>
                  <a:srgbClr val="C00000"/>
                </a:solidFill>
                <a:effectLst>
                  <a:outerShdw blurRad="38100" dist="38100" dir="2700000" algn="tl">
                    <a:srgbClr val="000000">
                      <a:alpha val="43137"/>
                    </a:srgbClr>
                  </a:outerShdw>
                </a:effectLst>
              </a:rPr>
              <a:t>Syntaxe </a:t>
            </a:r>
            <a:r>
              <a:rPr lang="fr-FR" dirty="0"/>
              <a:t>: </a:t>
            </a:r>
            <a:r>
              <a:rPr lang="fr-FR" sz="1600" b="1" dirty="0">
                <a:solidFill>
                  <a:schemeClr val="accent5">
                    <a:lumMod val="50000"/>
                  </a:schemeClr>
                </a:solidFill>
                <a:latin typeface="Courier New" panose="02070309020205020404" pitchFamily="49" charset="0"/>
                <a:cs typeface="Courier New" panose="02070309020205020404" pitchFamily="49" charset="0"/>
              </a:rPr>
              <a:t>type</a:t>
            </a:r>
            <a:r>
              <a:rPr lang="fr-FR" sz="1600" b="1" dirty="0">
                <a:solidFill>
                  <a:srgbClr val="002060"/>
                </a:solidFill>
                <a:latin typeface="Courier New" panose="02070309020205020404" pitchFamily="49" charset="0"/>
                <a:cs typeface="Courier New" panose="02070309020205020404" pitchFamily="49" charset="0"/>
              </a:rPr>
              <a:t> </a:t>
            </a:r>
            <a:r>
              <a:rPr lang="fr-FR" sz="1600" dirty="0" err="1">
                <a:solidFill>
                  <a:srgbClr val="002060"/>
                </a:solidFill>
                <a:latin typeface="Courier New" panose="02070309020205020404" pitchFamily="49" charset="0"/>
                <a:cs typeface="Courier New" panose="02070309020205020404" pitchFamily="49" charset="0"/>
              </a:rPr>
              <a:t>nomvar</a:t>
            </a:r>
            <a:r>
              <a:rPr lang="fr-FR" sz="1600" b="1" dirty="0">
                <a:solidFill>
                  <a:srgbClr val="002060"/>
                </a:solidFill>
                <a:latin typeface="Courier New" panose="02070309020205020404" pitchFamily="49" charset="0"/>
                <a:cs typeface="Courier New" panose="02070309020205020404" pitchFamily="49" charset="0"/>
              </a:rPr>
              <a:t> </a:t>
            </a:r>
            <a:r>
              <a:rPr lang="fr-FR" sz="1600" b="1" dirty="0">
                <a:solidFill>
                  <a:schemeClr val="accent2">
                    <a:lumMod val="75000"/>
                  </a:schemeClr>
                </a:solidFill>
                <a:latin typeface="Courier New" panose="02070309020205020404" pitchFamily="49" charset="0"/>
                <a:cs typeface="Courier New" panose="02070309020205020404" pitchFamily="49" charset="0"/>
              </a:rPr>
              <a:t>[ = valeur ]</a:t>
            </a:r>
            <a:r>
              <a:rPr lang="fr-FR" sz="1600" b="1" dirty="0">
                <a:solidFill>
                  <a:srgbClr val="002060"/>
                </a:solidFill>
                <a:latin typeface="Courier New" panose="02070309020205020404" pitchFamily="49" charset="0"/>
                <a:cs typeface="Courier New" panose="02070309020205020404" pitchFamily="49" charset="0"/>
              </a:rPr>
              <a:t>;</a:t>
            </a:r>
            <a:endParaRPr lang="fr-FR" b="1" dirty="0">
              <a:solidFill>
                <a:srgbClr val="002060"/>
              </a:solidFill>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xmlns="" id="{85C1D6CB-D873-4672-8A2A-04FFCD840F74}"/>
              </a:ext>
            </a:extLst>
          </p:cNvPr>
          <p:cNvSpPr txBox="1"/>
          <p:nvPr/>
        </p:nvSpPr>
        <p:spPr>
          <a:xfrm>
            <a:off x="107950" y="1557338"/>
            <a:ext cx="8928100" cy="1168400"/>
          </a:xfrm>
          <a:prstGeom prst="rect">
            <a:avLst/>
          </a:prstGeom>
          <a:noFill/>
        </p:spPr>
        <p:txBody>
          <a:bodyPr>
            <a:spAutoFit/>
          </a:bodyPr>
          <a:lstStyle/>
          <a:p>
            <a:pPr marL="285750" indent="-285750">
              <a:buFont typeface="Arial" panose="020B0604020202020204" pitchFamily="34" charset="0"/>
              <a:buChar char="•"/>
              <a:defRPr/>
            </a:pPr>
            <a:r>
              <a:rPr lang="fr-FR" b="1" u="sng" dirty="0"/>
              <a:t>Typage fort</a:t>
            </a:r>
            <a:r>
              <a:rPr lang="fr-FR" dirty="0"/>
              <a:t> : une variable ne peut en aucun cas changer de type en cours d’exécution</a:t>
            </a:r>
          </a:p>
          <a:p>
            <a:pPr>
              <a:defRPr/>
            </a:pPr>
            <a:endParaRPr lang="fr-FR" dirty="0"/>
          </a:p>
          <a:p>
            <a:pPr marL="285750" indent="-285750">
              <a:buFont typeface="Arial" panose="020B0604020202020204" pitchFamily="34" charset="0"/>
              <a:buChar char="•"/>
              <a:defRPr/>
            </a:pPr>
            <a:r>
              <a:rPr lang="fr-FR" dirty="0"/>
              <a:t>Possibilité de déclarer sur une seule ligne plusieurs variables de même type :</a:t>
            </a:r>
          </a:p>
          <a:p>
            <a:pPr>
              <a:defRPr/>
            </a:pPr>
            <a:r>
              <a:rPr lang="fr-FR" sz="1600" dirty="0">
                <a:latin typeface="Courier New" panose="02070309020205020404" pitchFamily="49" charset="0"/>
                <a:cs typeface="Courier New" panose="02070309020205020404" pitchFamily="49" charset="0"/>
              </a:rPr>
              <a:t>  </a:t>
            </a:r>
            <a:r>
              <a:rPr lang="fr-FR" sz="1600" b="1" dirty="0">
                <a:solidFill>
                  <a:schemeClr val="accent5">
                    <a:lumMod val="50000"/>
                  </a:schemeClr>
                </a:solidFill>
                <a:latin typeface="Courier New" panose="02070309020205020404" pitchFamily="49" charset="0"/>
                <a:cs typeface="Courier New" panose="02070309020205020404" pitchFamily="49" charset="0"/>
              </a:rPr>
              <a:t>type</a:t>
            </a:r>
            <a:r>
              <a:rPr lang="fr-FR" sz="1600" dirty="0">
                <a:latin typeface="Courier New" panose="02070309020205020404" pitchFamily="49" charset="0"/>
                <a:cs typeface="Courier New" panose="02070309020205020404" pitchFamily="49" charset="0"/>
              </a:rPr>
              <a:t> nomvar1 </a:t>
            </a:r>
            <a:r>
              <a:rPr lang="fr-FR" sz="1600" b="1" dirty="0">
                <a:solidFill>
                  <a:schemeClr val="accent2">
                    <a:lumMod val="50000"/>
                  </a:schemeClr>
                </a:solidFill>
                <a:latin typeface="Courier New" panose="02070309020205020404" pitchFamily="49" charset="0"/>
                <a:cs typeface="Courier New" panose="02070309020205020404" pitchFamily="49" charset="0"/>
              </a:rPr>
              <a:t>[= valeur]</a:t>
            </a:r>
            <a:r>
              <a:rPr lang="fr-FR" sz="1600" dirty="0">
                <a:latin typeface="Courier New" panose="02070309020205020404" pitchFamily="49" charset="0"/>
                <a:cs typeface="Courier New" panose="02070309020205020404" pitchFamily="49" charset="0"/>
              </a:rPr>
              <a:t>, nomvar2 </a:t>
            </a:r>
            <a:r>
              <a:rPr lang="fr-FR" sz="1600" b="1" dirty="0">
                <a:solidFill>
                  <a:schemeClr val="accent2">
                    <a:lumMod val="50000"/>
                  </a:schemeClr>
                </a:solidFill>
                <a:latin typeface="Courier New" panose="02070309020205020404" pitchFamily="49" charset="0"/>
                <a:cs typeface="Courier New" panose="02070309020205020404" pitchFamily="49" charset="0"/>
              </a:rPr>
              <a:t>[= valeur]</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nomvar_n</a:t>
            </a:r>
            <a:r>
              <a:rPr lang="fr-FR" sz="1600" dirty="0">
                <a:latin typeface="Courier New" panose="02070309020205020404" pitchFamily="49" charset="0"/>
                <a:cs typeface="Courier New" panose="02070309020205020404" pitchFamily="49" charset="0"/>
              </a:rPr>
              <a:t> </a:t>
            </a:r>
            <a:r>
              <a:rPr lang="fr-FR" sz="1600" b="1" dirty="0">
                <a:solidFill>
                  <a:schemeClr val="accent2">
                    <a:lumMod val="50000"/>
                  </a:schemeClr>
                </a:solidFill>
                <a:latin typeface="Courier New" panose="02070309020205020404" pitchFamily="49" charset="0"/>
                <a:cs typeface="Courier New" panose="02070309020205020404" pitchFamily="49" charset="0"/>
              </a:rPr>
              <a:t>[= valeur]</a:t>
            </a:r>
            <a:r>
              <a:rPr lang="fr-FR" sz="1600" dirty="0">
                <a:latin typeface="Courier New" panose="02070309020205020404" pitchFamily="49" charset="0"/>
                <a:cs typeface="Courier New" panose="02070309020205020404" pitchFamily="49" charset="0"/>
              </a:rPr>
              <a:t>;</a:t>
            </a:r>
          </a:p>
        </p:txBody>
      </p:sp>
      <p:sp>
        <p:nvSpPr>
          <p:cNvPr id="7" name="ZoneTexte 6">
            <a:extLst>
              <a:ext uri="{FF2B5EF4-FFF2-40B4-BE49-F238E27FC236}">
                <a16:creationId xmlns:a16="http://schemas.microsoft.com/office/drawing/2014/main" xmlns="" id="{FA2CA146-7A01-4E9F-9D81-F69598A785B5}"/>
              </a:ext>
            </a:extLst>
          </p:cNvPr>
          <p:cNvSpPr txBox="1"/>
          <p:nvPr/>
        </p:nvSpPr>
        <p:spPr>
          <a:xfrm>
            <a:off x="2124075" y="3265488"/>
            <a:ext cx="4608513" cy="523875"/>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i=3, j, k = 2, l=-1;</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 x = 3.5, y = 2.7, z = 1.3;</a:t>
            </a:r>
          </a:p>
        </p:txBody>
      </p:sp>
      <p:sp>
        <p:nvSpPr>
          <p:cNvPr id="8" name="ZoneTexte 7">
            <a:extLst>
              <a:ext uri="{FF2B5EF4-FFF2-40B4-BE49-F238E27FC236}">
                <a16:creationId xmlns:a16="http://schemas.microsoft.com/office/drawing/2014/main" xmlns="" id="{4EA28EAB-CBE8-4F96-BDD8-F8AE33EE269E}"/>
              </a:ext>
            </a:extLst>
          </p:cNvPr>
          <p:cNvSpPr txBox="1"/>
          <p:nvPr/>
        </p:nvSpPr>
        <p:spPr>
          <a:xfrm>
            <a:off x="2987675" y="2852738"/>
            <a:ext cx="2736850" cy="369887"/>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
        <p:nvSpPr>
          <p:cNvPr id="18439" name="ZoneTexte 8">
            <a:extLst>
              <a:ext uri="{FF2B5EF4-FFF2-40B4-BE49-F238E27FC236}">
                <a16:creationId xmlns:a16="http://schemas.microsoft.com/office/drawing/2014/main" xmlns="" id="{76F1CBC5-575B-4310-B3D5-8D8380D587B3}"/>
              </a:ext>
            </a:extLst>
          </p:cNvPr>
          <p:cNvSpPr txBox="1">
            <a:spLocks noChangeArrowheads="1"/>
          </p:cNvSpPr>
          <p:nvPr/>
        </p:nvSpPr>
        <p:spPr bwMode="auto">
          <a:xfrm>
            <a:off x="107950" y="4005263"/>
            <a:ext cx="8928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Char char="•"/>
            </a:pPr>
            <a:r>
              <a:rPr lang="fr-FR" altLang="en-US"/>
              <a:t>Interdiction de déclarer plusieurs fois la même variable dans un même bloc d’instruction</a:t>
            </a:r>
          </a:p>
        </p:txBody>
      </p:sp>
      <p:sp>
        <p:nvSpPr>
          <p:cNvPr id="10" name="ZoneTexte 9">
            <a:extLst>
              <a:ext uri="{FF2B5EF4-FFF2-40B4-BE49-F238E27FC236}">
                <a16:creationId xmlns:a16="http://schemas.microsoft.com/office/drawing/2014/main" xmlns="" id="{F023F89E-5A51-415F-BA62-C650AE064E04}"/>
              </a:ext>
            </a:extLst>
          </p:cNvPr>
          <p:cNvSpPr txBox="1"/>
          <p:nvPr/>
        </p:nvSpPr>
        <p:spPr>
          <a:xfrm>
            <a:off x="1835150" y="4778375"/>
            <a:ext cx="6265863" cy="1816100"/>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Début du bloc d’instruction</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i=3;</a:t>
            </a:r>
          </a:p>
          <a:p>
            <a:pPr>
              <a:defRPr/>
            </a:pPr>
            <a:r>
              <a:rPr lang="fr-FR" sz="1400" b="1" dirty="0">
                <a:latin typeface="Courier New" panose="02070309020205020404" pitchFamily="49" charset="0"/>
                <a:cs typeface="Courier New" panose="02070309020205020404" pitchFamily="49" charset="0"/>
              </a:rPr>
              <a:t>  …</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2;	 </a:t>
            </a:r>
            <a:r>
              <a:rPr lang="fr-FR" sz="1400" b="1" dirty="0">
                <a:solidFill>
                  <a:srgbClr val="C00000"/>
                </a:solidFill>
                <a:latin typeface="Courier New" panose="02070309020205020404" pitchFamily="49" charset="0"/>
                <a:cs typeface="Courier New" panose="02070309020205020404" pitchFamily="49" charset="0"/>
              </a:rPr>
              <a:t>// Erreur, variable déjà déclarée</a:t>
            </a:r>
          </a:p>
          <a:p>
            <a:pPr>
              <a:defRPr/>
            </a:pPr>
            <a:r>
              <a:rPr lang="fr-FR" sz="1400" b="1" dirty="0">
                <a:latin typeface="Courier New" panose="02070309020205020404" pitchFamily="49" charset="0"/>
                <a:cs typeface="Courier New" panose="02070309020205020404" pitchFamily="49" charset="0"/>
              </a:rPr>
              <a:t>  i = 4;</a:t>
            </a:r>
            <a:r>
              <a:rPr lang="fr-FR" sz="1400" b="1" dirty="0">
                <a:solidFill>
                  <a:srgbClr val="C00000"/>
                </a:solidFill>
                <a:latin typeface="Courier New" panose="02070309020205020404" pitchFamily="49" charset="0"/>
                <a:cs typeface="Courier New" panose="02070309020205020404" pitchFamily="49" charset="0"/>
              </a:rPr>
              <a:t> 	 // OK, on change simplement sa valeur.</a:t>
            </a:r>
          </a:p>
          <a:p>
            <a:pPr>
              <a:defRPr/>
            </a:pPr>
            <a:r>
              <a:rPr lang="fr-FR" sz="1400" b="1" dirty="0">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Fin bloc d’instruction</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i = 3.5; </a:t>
            </a:r>
            <a:r>
              <a:rPr lang="fr-FR" sz="1400" b="1" dirty="0">
                <a:solidFill>
                  <a:srgbClr val="C00000"/>
                </a:solidFill>
                <a:latin typeface="Courier New" panose="02070309020205020404" pitchFamily="49" charset="0"/>
                <a:cs typeface="Courier New" panose="02070309020205020404" pitchFamily="49" charset="0"/>
              </a:rPr>
              <a:t>// Ok, pas même bloc d’instruction</a:t>
            </a:r>
          </a:p>
          <a:p>
            <a:pPr>
              <a:defRPr/>
            </a:pPr>
            <a:r>
              <a:rPr lang="fr-FR" sz="1400" b="1" dirty="0">
                <a:solidFill>
                  <a:srgbClr val="C00000"/>
                </a:solidFill>
                <a:latin typeface="Courier New" panose="02070309020205020404" pitchFamily="49" charset="0"/>
                <a:cs typeface="Courier New" panose="02070309020205020404" pitchFamily="49" charset="0"/>
              </a:rPr>
              <a:t>^               // donc pas même variable i…</a:t>
            </a:r>
          </a:p>
        </p:txBody>
      </p:sp>
      <p:sp>
        <p:nvSpPr>
          <p:cNvPr id="11" name="ZoneTexte 10">
            <a:extLst>
              <a:ext uri="{FF2B5EF4-FFF2-40B4-BE49-F238E27FC236}">
                <a16:creationId xmlns:a16="http://schemas.microsoft.com/office/drawing/2014/main" xmlns="" id="{D20CD730-283D-4353-9FFE-573AEDB37962}"/>
              </a:ext>
            </a:extLst>
          </p:cNvPr>
          <p:cNvSpPr txBox="1"/>
          <p:nvPr/>
        </p:nvSpPr>
        <p:spPr>
          <a:xfrm>
            <a:off x="3140075" y="4365625"/>
            <a:ext cx="2736850" cy="368300"/>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8F8045B-5462-4651-907D-4125ED4DD2F7}"/>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Règle de visibilité des variables</a:t>
            </a:r>
            <a:endParaRPr altLang="fr-FR" dirty="0"/>
          </a:p>
        </p:txBody>
      </p:sp>
      <p:sp>
        <p:nvSpPr>
          <p:cNvPr id="19459" name="ZoneTexte 5">
            <a:extLst>
              <a:ext uri="{FF2B5EF4-FFF2-40B4-BE49-F238E27FC236}">
                <a16:creationId xmlns:a16="http://schemas.microsoft.com/office/drawing/2014/main" xmlns="" id="{6D293E5B-2ACA-4900-8E1F-9D650D0E344E}"/>
              </a:ext>
            </a:extLst>
          </p:cNvPr>
          <p:cNvSpPr txBox="1">
            <a:spLocks noChangeArrowheads="1"/>
          </p:cNvSpPr>
          <p:nvPr/>
        </p:nvSpPr>
        <p:spPr bwMode="auto">
          <a:xfrm>
            <a:off x="0" y="908050"/>
            <a:ext cx="9144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Char char="•"/>
            </a:pPr>
            <a:r>
              <a:rPr lang="fr-FR" altLang="en-US"/>
              <a:t>Une variable est visible dans son bloc d’instruction et les sous-blocs contenus ;</a:t>
            </a:r>
          </a:p>
          <a:p>
            <a:pPr eaLnBrk="1" hangingPunct="1">
              <a:buFont typeface="Arial" panose="020B0604020202020204" pitchFamily="34" charset="0"/>
              <a:buChar char="•"/>
            </a:pPr>
            <a:r>
              <a:rPr lang="fr-FR" altLang="en-US"/>
              <a:t>Possibilité de déclarer une variable en dehors de tout bloc : </a:t>
            </a:r>
            <a:r>
              <a:rPr lang="fr-FR" altLang="en-US" b="1"/>
              <a:t>variable globale </a:t>
            </a:r>
            <a:r>
              <a:rPr lang="fr-FR" altLang="en-US"/>
              <a:t>( </a:t>
            </a:r>
            <a:r>
              <a:rPr lang="fr-FR" altLang="en-US">
                <a:solidFill>
                  <a:srgbClr val="FF0000"/>
                </a:solidFill>
              </a:rPr>
              <a:t>à éviter si possible</a:t>
            </a:r>
            <a:r>
              <a:rPr lang="fr-FR" altLang="en-US"/>
              <a:t> )</a:t>
            </a:r>
          </a:p>
          <a:p>
            <a:pPr eaLnBrk="1" hangingPunct="1">
              <a:buFont typeface="Arial" panose="020B0604020202020204" pitchFamily="34" charset="0"/>
              <a:buChar char="•"/>
            </a:pPr>
            <a:r>
              <a:rPr lang="fr-FR" altLang="en-US"/>
              <a:t>Deux variables ne peuvent pas avoir le même nom au niveau d’un bloc d’instruction ;</a:t>
            </a:r>
          </a:p>
          <a:p>
            <a:pPr eaLnBrk="1" hangingPunct="1">
              <a:buFont typeface="Arial" panose="020B0604020202020204" pitchFamily="34" charset="0"/>
              <a:buChar char="•"/>
            </a:pPr>
            <a:r>
              <a:rPr lang="fr-FR" altLang="en-US"/>
              <a:t>Mais deux variables peuvent avoir le même nom si elles sont dans un bloc et un sous-bloc d’instruction ;</a:t>
            </a:r>
          </a:p>
          <a:p>
            <a:pPr eaLnBrk="1" hangingPunct="1">
              <a:buFont typeface="Arial" panose="020B0604020202020204" pitchFamily="34" charset="0"/>
              <a:buChar char="•"/>
            </a:pPr>
            <a:r>
              <a:rPr lang="fr-FR" altLang="en-US"/>
              <a:t>Tant qu’une variable n’est pas déclarée dans un sous-bloc, le nom de variable utilisé fera référence à une variable déclarée dans un bloc contenant le sous-bloc; </a:t>
            </a:r>
          </a:p>
          <a:p>
            <a:pPr eaLnBrk="1" hangingPunct="1">
              <a:buFont typeface="Arial" panose="020B0604020202020204" pitchFamily="34" charset="0"/>
              <a:buChar char="•"/>
            </a:pPr>
            <a:r>
              <a:rPr lang="fr-FR" altLang="en-US"/>
              <a:t>Une variable est détruite et son emplacement mémoire libéré à la sortie du bloc où elle a été déclarée.</a:t>
            </a:r>
          </a:p>
        </p:txBody>
      </p:sp>
      <p:sp>
        <p:nvSpPr>
          <p:cNvPr id="7" name="ZoneTexte 6">
            <a:extLst>
              <a:ext uri="{FF2B5EF4-FFF2-40B4-BE49-F238E27FC236}">
                <a16:creationId xmlns:a16="http://schemas.microsoft.com/office/drawing/2014/main" xmlns="" id="{97F12EA1-C17F-48B2-A97F-B468863DBF4D}"/>
              </a:ext>
            </a:extLst>
          </p:cNvPr>
          <p:cNvSpPr txBox="1"/>
          <p:nvPr/>
        </p:nvSpPr>
        <p:spPr>
          <a:xfrm>
            <a:off x="395288" y="3848100"/>
            <a:ext cx="8640762" cy="28940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a:t>
            </a:r>
            <a:r>
              <a:rPr lang="fr-FR" sz="1400" b="1" dirty="0" err="1">
                <a:solidFill>
                  <a:schemeClr val="accent5">
                    <a:lumMod val="75000"/>
                  </a:schemeClr>
                </a:solidFill>
                <a:latin typeface="Courier New" panose="02070309020205020404" pitchFamily="49" charset="0"/>
                <a:cs typeface="Courier New" panose="02070309020205020404" pitchFamily="49" charset="0"/>
              </a:rPr>
              <a:t>iostream</a:t>
            </a:r>
            <a:r>
              <a:rPr lang="fr-FR" sz="1400" b="1" dirty="0">
                <a:latin typeface="Courier New" panose="02070309020205020404" pitchFamily="49" charset="0"/>
                <a:cs typeface="Courier New" panose="02070309020205020404" pitchFamily="49" charset="0"/>
              </a:rPr>
              <a:t>&gt;</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i = 0; </a:t>
            </a:r>
            <a:r>
              <a:rPr lang="fr-FR" sz="1400" b="1" dirty="0">
                <a:solidFill>
                  <a:srgbClr val="C00000"/>
                </a:solidFill>
                <a:latin typeface="Courier New" panose="02070309020205020404" pitchFamily="49" charset="0"/>
                <a:cs typeface="Courier New" panose="02070309020205020404" pitchFamily="49" charset="0"/>
              </a:rPr>
              <a:t>// variable globale</a:t>
            </a:r>
          </a:p>
          <a:p>
            <a:pPr>
              <a:defRPr/>
            </a:pPr>
            <a:endParaRPr lang="fr-FR" sz="1400" b="1" dirty="0">
              <a:solidFill>
                <a:srgbClr val="C00000"/>
              </a:solidFill>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 </a:t>
            </a:r>
            <a:r>
              <a:rPr lang="fr-FR" sz="1400" b="1" dirty="0">
                <a:solidFill>
                  <a:srgbClr val="C00000"/>
                </a:solidFill>
                <a:latin typeface="Courier New" panose="02070309020205020404" pitchFamily="49" charset="0"/>
                <a:cs typeface="Courier New" panose="02070309020205020404" pitchFamily="49" charset="0"/>
              </a:rPr>
              <a:t>// Début du bloc d’instruction du programme principal</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i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1;</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i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Début d’un sous-bloc d’instruction</a:t>
            </a:r>
          </a:p>
          <a:p>
            <a:pPr>
              <a:defRPr/>
            </a:pP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2;                  </a:t>
            </a:r>
            <a:r>
              <a:rPr lang="fr-FR" sz="1400" b="1" dirty="0">
                <a:solidFill>
                  <a:srgbClr val="C00000"/>
                </a:solidFill>
                <a:latin typeface="Courier New" panose="02070309020205020404" pitchFamily="49" charset="0"/>
                <a:cs typeface="Courier New" panose="02070309020205020404" pitchFamily="49" charset="0"/>
              </a:rPr>
              <a:t>// ::i fait référence au i global</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i &lt;&lt;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 </a:t>
            </a:r>
            <a:r>
              <a:rPr lang="fr-FR" sz="1400" b="1" dirty="0">
                <a:latin typeface="Courier New"/>
                <a:cs typeface="Courier New"/>
              </a:rPr>
              <a:t>"</a:t>
            </a:r>
            <a:r>
              <a:rPr lang="fr-FR" sz="1400" b="1" dirty="0">
                <a:latin typeface="Courier New" panose="02070309020205020404" pitchFamily="49" charset="0"/>
                <a:cs typeface="Courier New" panose="02070309020205020404" pitchFamily="49" charset="0"/>
              </a:rPr>
              <a:t> &lt;&lt; ::i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Impossible par contre d’atteindre le i déclaré dans le main.</a:t>
            </a:r>
          </a:p>
          <a:p>
            <a:pPr>
              <a:defRPr/>
            </a:pPr>
            <a:r>
              <a:rPr lang="fr-FR" sz="1400" b="1" dirty="0">
                <a:latin typeface="Courier New" panose="02070309020205020404" pitchFamily="49" charset="0"/>
                <a:cs typeface="Courier New" panose="02070309020205020404" pitchFamily="49" charset="0"/>
              </a:rPr>
              <a:t>  } </a:t>
            </a:r>
            <a:r>
              <a:rPr lang="fr-FR" sz="1400" b="1" dirty="0">
                <a:solidFill>
                  <a:srgbClr val="C00000"/>
                </a:solidFill>
                <a:latin typeface="Courier New" panose="02070309020205020404" pitchFamily="49" charset="0"/>
                <a:cs typeface="Courier New" panose="02070309020205020404" pitchFamily="49" charset="0"/>
              </a:rPr>
              <a:t>// Fin sous-bloc d’instruction</a:t>
            </a:r>
          </a:p>
          <a:p>
            <a:pPr>
              <a:defRPr/>
            </a:pPr>
            <a:r>
              <a:rPr lang="fr-FR" sz="1400" b="1" dirty="0">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Fin bloc d’instruction du programme principal</a:t>
            </a:r>
          </a:p>
        </p:txBody>
      </p:sp>
      <p:sp>
        <p:nvSpPr>
          <p:cNvPr id="8" name="ZoneTexte 7">
            <a:extLst>
              <a:ext uri="{FF2B5EF4-FFF2-40B4-BE49-F238E27FC236}">
                <a16:creationId xmlns:a16="http://schemas.microsoft.com/office/drawing/2014/main" xmlns="" id="{BDD6AABC-7934-4A8E-AE0A-1E5B71C24CE6}"/>
              </a:ext>
            </a:extLst>
          </p:cNvPr>
          <p:cNvSpPr txBox="1"/>
          <p:nvPr/>
        </p:nvSpPr>
        <p:spPr>
          <a:xfrm>
            <a:off x="3140075" y="3419475"/>
            <a:ext cx="2736850" cy="369888"/>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1BEA53D-C6D2-4F85-B12C-AF706EC02C67}"/>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Variables entières</a:t>
            </a:r>
            <a:endParaRPr altLang="fr-FR" dirty="0"/>
          </a:p>
        </p:txBody>
      </p:sp>
      <p:sp>
        <p:nvSpPr>
          <p:cNvPr id="5" name="ZoneTexte 4">
            <a:extLst>
              <a:ext uri="{FF2B5EF4-FFF2-40B4-BE49-F238E27FC236}">
                <a16:creationId xmlns:a16="http://schemas.microsoft.com/office/drawing/2014/main" xmlns="" id="{B6E2E50B-11FD-40D0-A314-197815427C60}"/>
              </a:ext>
            </a:extLst>
          </p:cNvPr>
          <p:cNvSpPr txBox="1"/>
          <p:nvPr/>
        </p:nvSpPr>
        <p:spPr>
          <a:xfrm>
            <a:off x="0" y="836613"/>
            <a:ext cx="9144000" cy="646112"/>
          </a:xfrm>
          <a:prstGeom prst="rect">
            <a:avLst/>
          </a:prstGeom>
          <a:noFill/>
        </p:spPr>
        <p:txBody>
          <a:bodyPr>
            <a:spAutoFit/>
          </a:bodyPr>
          <a:lstStyle/>
          <a:p>
            <a:pPr marL="285750" indent="-285750">
              <a:buFont typeface="Arial" panose="020B0604020202020204" pitchFamily="34" charset="0"/>
              <a:buChar char="•"/>
              <a:defRPr/>
            </a:pPr>
            <a:r>
              <a:rPr lang="fr-FR" dirty="0"/>
              <a:t>Beaucoup de types d’entiers : codés sur 8, 16, 32 ou 64 bits, signés ou non…</a:t>
            </a:r>
          </a:p>
          <a:p>
            <a:pPr>
              <a:defRPr/>
            </a:pPr>
            <a:endParaRPr lang="fr-FR" dirty="0"/>
          </a:p>
        </p:txBody>
      </p:sp>
      <p:graphicFrame>
        <p:nvGraphicFramePr>
          <p:cNvPr id="6" name="Tableau 5">
            <a:extLst>
              <a:ext uri="{FF2B5EF4-FFF2-40B4-BE49-F238E27FC236}">
                <a16:creationId xmlns:a16="http://schemas.microsoft.com/office/drawing/2014/main" xmlns="" id="{A0F09D41-1B61-4EC5-8DDE-A8424E6D9625}"/>
              </a:ext>
            </a:extLst>
          </p:cNvPr>
          <p:cNvGraphicFramePr>
            <a:graphicFrameLocks noGrp="1"/>
          </p:cNvGraphicFramePr>
          <p:nvPr/>
        </p:nvGraphicFramePr>
        <p:xfrm>
          <a:off x="179388" y="1397000"/>
          <a:ext cx="8856661" cy="2062238"/>
        </p:xfrm>
        <a:graphic>
          <a:graphicData uri="http://schemas.openxmlformats.org/drawingml/2006/table">
            <a:tbl>
              <a:tblPr firstRow="1" bandRow="1">
                <a:tableStyleId>{5C22544A-7EE6-4342-B048-85BDC9FD1C3A}</a:tableStyleId>
              </a:tblPr>
              <a:tblGrid>
                <a:gridCol w="1728127">
                  <a:extLst>
                    <a:ext uri="{9D8B030D-6E8A-4147-A177-3AD203B41FA5}">
                      <a16:colId xmlns:a16="http://schemas.microsoft.com/office/drawing/2014/main" xmlns="" val="20000"/>
                    </a:ext>
                  </a:extLst>
                </a:gridCol>
                <a:gridCol w="1584118">
                  <a:extLst>
                    <a:ext uri="{9D8B030D-6E8A-4147-A177-3AD203B41FA5}">
                      <a16:colId xmlns:a16="http://schemas.microsoft.com/office/drawing/2014/main" xmlns="" val="20001"/>
                    </a:ext>
                  </a:extLst>
                </a:gridCol>
                <a:gridCol w="1440108">
                  <a:extLst>
                    <a:ext uri="{9D8B030D-6E8A-4147-A177-3AD203B41FA5}">
                      <a16:colId xmlns:a16="http://schemas.microsoft.com/office/drawing/2014/main" xmlns="" val="20002"/>
                    </a:ext>
                  </a:extLst>
                </a:gridCol>
                <a:gridCol w="1152088">
                  <a:extLst>
                    <a:ext uri="{9D8B030D-6E8A-4147-A177-3AD203B41FA5}">
                      <a16:colId xmlns:a16="http://schemas.microsoft.com/office/drawing/2014/main" xmlns="" val="20003"/>
                    </a:ext>
                  </a:extLst>
                </a:gridCol>
                <a:gridCol w="1476110">
                  <a:extLst>
                    <a:ext uri="{9D8B030D-6E8A-4147-A177-3AD203B41FA5}">
                      <a16:colId xmlns:a16="http://schemas.microsoft.com/office/drawing/2014/main" xmlns="" val="20004"/>
                    </a:ext>
                  </a:extLst>
                </a:gridCol>
                <a:gridCol w="1476110">
                  <a:extLst>
                    <a:ext uri="{9D8B030D-6E8A-4147-A177-3AD203B41FA5}">
                      <a16:colId xmlns:a16="http://schemas.microsoft.com/office/drawing/2014/main" xmlns="" val="20005"/>
                    </a:ext>
                  </a:extLst>
                </a:gridCol>
              </a:tblGrid>
              <a:tr h="370783">
                <a:tc>
                  <a:txBody>
                    <a:bodyPr/>
                    <a:lstStyle/>
                    <a:p>
                      <a:r>
                        <a:rPr lang="fr-FR" sz="1800" dirty="0"/>
                        <a:t>Codage</a:t>
                      </a:r>
                    </a:p>
                  </a:txBody>
                  <a:tcPr marL="91437" marR="91437" marT="45713" marB="45713"/>
                </a:tc>
                <a:tc>
                  <a:txBody>
                    <a:bodyPr/>
                    <a:lstStyle/>
                    <a:p>
                      <a:pPr algn="ctr"/>
                      <a:r>
                        <a:rPr lang="fr-FR" sz="1800" dirty="0"/>
                        <a:t>8 bits</a:t>
                      </a:r>
                    </a:p>
                  </a:txBody>
                  <a:tcPr marL="91437" marR="91437" marT="45713" marB="45713"/>
                </a:tc>
                <a:tc>
                  <a:txBody>
                    <a:bodyPr/>
                    <a:lstStyle/>
                    <a:p>
                      <a:pPr algn="ctr"/>
                      <a:r>
                        <a:rPr lang="fr-FR" sz="1800" dirty="0"/>
                        <a:t>16 bits</a:t>
                      </a:r>
                    </a:p>
                  </a:txBody>
                  <a:tcPr marL="91437" marR="91437" marT="45713" marB="45713"/>
                </a:tc>
                <a:tc>
                  <a:txBody>
                    <a:bodyPr/>
                    <a:lstStyle/>
                    <a:p>
                      <a:pPr algn="ctr"/>
                      <a:r>
                        <a:rPr lang="fr-FR" sz="1800" dirty="0"/>
                        <a:t>32 bits</a:t>
                      </a:r>
                    </a:p>
                  </a:txBody>
                  <a:tcPr marL="91437" marR="91437" marT="45713" marB="45713"/>
                </a:tc>
                <a:tc>
                  <a:txBody>
                    <a:bodyPr/>
                    <a:lstStyle/>
                    <a:p>
                      <a:pPr algn="ctr"/>
                      <a:r>
                        <a:rPr lang="fr-FR" sz="1800" dirty="0"/>
                        <a:t>32/64</a:t>
                      </a:r>
                      <a:r>
                        <a:rPr lang="fr-FR" sz="1800" baseline="0" dirty="0"/>
                        <a:t> bits</a:t>
                      </a:r>
                      <a:r>
                        <a:rPr lang="fr-FR" sz="1600" baseline="30000" dirty="0">
                          <a:solidFill>
                            <a:schemeClr val="accent6">
                              <a:lumMod val="60000"/>
                              <a:lumOff val="40000"/>
                            </a:schemeClr>
                          </a:solidFill>
                        </a:rPr>
                        <a:t>(1)</a:t>
                      </a:r>
                      <a:endParaRPr lang="fr-FR" sz="1800" baseline="30000" dirty="0">
                        <a:solidFill>
                          <a:schemeClr val="accent6">
                            <a:lumMod val="60000"/>
                            <a:lumOff val="40000"/>
                          </a:schemeClr>
                        </a:solidFill>
                      </a:endParaRPr>
                    </a:p>
                  </a:txBody>
                  <a:tcPr marL="91437" marR="91437" marT="45713" marB="45713"/>
                </a:tc>
                <a:tc>
                  <a:txBody>
                    <a:bodyPr/>
                    <a:lstStyle/>
                    <a:p>
                      <a:pPr algn="ctr"/>
                      <a:r>
                        <a:rPr lang="fr-FR" sz="1800" dirty="0"/>
                        <a:t>64 bits</a:t>
                      </a:r>
                    </a:p>
                  </a:txBody>
                  <a:tcPr marL="91437" marR="91437" marT="45713" marB="45713"/>
                </a:tc>
                <a:extLst>
                  <a:ext uri="{0D108BD9-81ED-4DB2-BD59-A6C34878D82A}">
                    <a16:rowId xmlns:a16="http://schemas.microsoft.com/office/drawing/2014/main" xmlns="" val="10000"/>
                  </a:ext>
                </a:extLst>
              </a:tr>
              <a:tr h="370783">
                <a:tc>
                  <a:txBody>
                    <a:bodyPr/>
                    <a:lstStyle/>
                    <a:p>
                      <a:r>
                        <a:rPr lang="fr-FR" sz="1800" dirty="0"/>
                        <a:t>Signé</a:t>
                      </a:r>
                    </a:p>
                  </a:txBody>
                  <a:tcPr marL="91437" marR="91437" marT="45713" marB="45713"/>
                </a:tc>
                <a:tc>
                  <a:txBody>
                    <a:bodyPr/>
                    <a:lstStyle/>
                    <a:p>
                      <a:pPr algn="l"/>
                      <a:r>
                        <a:rPr lang="fr-FR" sz="1600" dirty="0" err="1"/>
                        <a:t>signed</a:t>
                      </a:r>
                      <a:r>
                        <a:rPr lang="fr-FR" sz="1600" dirty="0"/>
                        <a:t> char </a:t>
                      </a:r>
                      <a:r>
                        <a:rPr lang="fr-FR" sz="1600" baseline="30000" dirty="0">
                          <a:solidFill>
                            <a:srgbClr val="C00000"/>
                          </a:solidFill>
                        </a:rPr>
                        <a:t>(2)</a:t>
                      </a:r>
                    </a:p>
                  </a:txBody>
                  <a:tcPr marL="91437" marR="91437" marT="45713" marB="45713"/>
                </a:tc>
                <a:tc>
                  <a:txBody>
                    <a:bodyPr/>
                    <a:lstStyle/>
                    <a:p>
                      <a:pPr algn="l"/>
                      <a:r>
                        <a:rPr lang="fr-FR" sz="1600" dirty="0"/>
                        <a:t>short</a:t>
                      </a:r>
                    </a:p>
                  </a:txBody>
                  <a:tcPr marL="91437" marR="91437" marT="45713" marB="45713"/>
                </a:tc>
                <a:tc>
                  <a:txBody>
                    <a:bodyPr/>
                    <a:lstStyle/>
                    <a:p>
                      <a:pPr algn="l"/>
                      <a:r>
                        <a:rPr lang="fr-FR" sz="1600" dirty="0" err="1"/>
                        <a:t>int</a:t>
                      </a:r>
                      <a:endParaRPr lang="fr-FR" sz="1600" dirty="0"/>
                    </a:p>
                  </a:txBody>
                  <a:tcPr marL="91437" marR="91437" marT="45713" marB="45713"/>
                </a:tc>
                <a:tc>
                  <a:txBody>
                    <a:bodyPr/>
                    <a:lstStyle/>
                    <a:p>
                      <a:pPr algn="l"/>
                      <a:r>
                        <a:rPr lang="fr-FR" sz="1600" dirty="0"/>
                        <a:t>long</a:t>
                      </a:r>
                    </a:p>
                  </a:txBody>
                  <a:tcPr marL="91437" marR="91437" marT="45713" marB="45713"/>
                </a:tc>
                <a:tc>
                  <a:txBody>
                    <a:bodyPr/>
                    <a:lstStyle/>
                    <a:p>
                      <a:pPr algn="l"/>
                      <a:r>
                        <a:rPr lang="fr-FR" sz="1600" dirty="0"/>
                        <a:t>long long</a:t>
                      </a:r>
                    </a:p>
                  </a:txBody>
                  <a:tcPr marL="91437" marR="91437" marT="45713" marB="45713"/>
                </a:tc>
                <a:extLst>
                  <a:ext uri="{0D108BD9-81ED-4DB2-BD59-A6C34878D82A}">
                    <a16:rowId xmlns:a16="http://schemas.microsoft.com/office/drawing/2014/main" xmlns="" val="10001"/>
                  </a:ext>
                </a:extLst>
              </a:tr>
              <a:tr h="370783">
                <a:tc>
                  <a:txBody>
                    <a:bodyPr/>
                    <a:lstStyle/>
                    <a:p>
                      <a:r>
                        <a:rPr lang="fr-FR" sz="1800" dirty="0"/>
                        <a:t>Valeurs admises</a:t>
                      </a:r>
                    </a:p>
                  </a:txBody>
                  <a:tcPr marL="91437" marR="91437" marT="45713" marB="45713"/>
                </a:tc>
                <a:tc>
                  <a:txBody>
                    <a:bodyPr/>
                    <a:lstStyle/>
                    <a:p>
                      <a:pPr algn="ctr"/>
                      <a:r>
                        <a:rPr lang="fr-FR" sz="1400" dirty="0"/>
                        <a:t>[-128</a:t>
                      </a:r>
                      <a:r>
                        <a:rPr lang="fr-FR" sz="1400" baseline="0" dirty="0"/>
                        <a:t> ; +127]</a:t>
                      </a:r>
                      <a:endParaRPr lang="fr-FR" sz="1400" dirty="0"/>
                    </a:p>
                  </a:txBody>
                  <a:tcPr marL="91437" marR="91437" marT="45713" marB="45713"/>
                </a:tc>
                <a:tc>
                  <a:txBody>
                    <a:bodyPr/>
                    <a:lstStyle/>
                    <a:p>
                      <a:pPr algn="ctr"/>
                      <a:r>
                        <a:rPr lang="fr-FR" sz="1400" dirty="0"/>
                        <a:t>[-32768; 32767</a:t>
                      </a:r>
                      <a:r>
                        <a:rPr lang="fr-FR" sz="1400" baseline="0" dirty="0"/>
                        <a:t>]</a:t>
                      </a:r>
                      <a:endParaRPr lang="fr-FR" sz="1400" dirty="0"/>
                    </a:p>
                  </a:txBody>
                  <a:tcPr marL="91437" marR="91437" marT="45713" marB="45713"/>
                </a:tc>
                <a:tc>
                  <a:txBody>
                    <a:bodyPr/>
                    <a:lstStyle/>
                    <a:p>
                      <a:pPr algn="ctr"/>
                      <a:r>
                        <a:rPr lang="fr-FR" sz="1400" dirty="0"/>
                        <a:t>[-2</a:t>
                      </a:r>
                      <a:r>
                        <a:rPr lang="fr-FR" sz="1400" baseline="30000" dirty="0"/>
                        <a:t>31</a:t>
                      </a:r>
                      <a:r>
                        <a:rPr lang="fr-FR" sz="1400" dirty="0"/>
                        <a:t> ; 2</a:t>
                      </a:r>
                      <a:r>
                        <a:rPr lang="fr-FR" sz="1400" baseline="30000" dirty="0"/>
                        <a:t>31 </a:t>
                      </a:r>
                      <a:r>
                        <a:rPr lang="fr-FR" sz="1400" dirty="0"/>
                        <a:t>-1]</a:t>
                      </a:r>
                    </a:p>
                  </a:txBody>
                  <a:tcPr marL="91437" marR="91437" marT="45713" marB="45713"/>
                </a:tc>
                <a:tc>
                  <a:txBody>
                    <a:bodyPr/>
                    <a:lstStyle/>
                    <a:p>
                      <a:pPr algn="ctr"/>
                      <a:r>
                        <a:rPr lang="fr-FR" sz="1400" dirty="0"/>
                        <a:t>Selon</a:t>
                      </a:r>
                      <a:r>
                        <a:rPr lang="fr-FR" sz="1400" baseline="0" dirty="0"/>
                        <a:t> 32/ 64 bits</a:t>
                      </a:r>
                      <a:endParaRPr lang="fr-FR" sz="1400" dirty="0"/>
                    </a:p>
                  </a:txBody>
                  <a:tcPr marL="91437" marR="91437" marT="45713" marB="45713"/>
                </a:tc>
                <a:tc>
                  <a:txBody>
                    <a:bodyPr/>
                    <a:lstStyle/>
                    <a:p>
                      <a:pPr algn="ctr"/>
                      <a:r>
                        <a:rPr lang="fr-FR" sz="1400" dirty="0"/>
                        <a:t>[ -2</a:t>
                      </a:r>
                      <a:r>
                        <a:rPr lang="fr-FR" sz="1400" baseline="30000" dirty="0"/>
                        <a:t>63</a:t>
                      </a:r>
                      <a:r>
                        <a:rPr lang="fr-FR" sz="1400" dirty="0"/>
                        <a:t>;</a:t>
                      </a:r>
                      <a:r>
                        <a:rPr lang="fr-FR" sz="1400" baseline="0" dirty="0"/>
                        <a:t> 2</a:t>
                      </a:r>
                      <a:r>
                        <a:rPr lang="fr-FR" sz="1400" baseline="30000" dirty="0"/>
                        <a:t>63</a:t>
                      </a:r>
                      <a:r>
                        <a:rPr lang="fr-FR" sz="1400" baseline="0" dirty="0"/>
                        <a:t> -1]</a:t>
                      </a:r>
                      <a:endParaRPr lang="fr-FR" sz="1400" dirty="0"/>
                    </a:p>
                  </a:txBody>
                  <a:tcPr marL="91437" marR="91437" marT="45713" marB="45713"/>
                </a:tc>
                <a:extLst>
                  <a:ext uri="{0D108BD9-81ED-4DB2-BD59-A6C34878D82A}">
                    <a16:rowId xmlns:a16="http://schemas.microsoft.com/office/drawing/2014/main" xmlns="" val="10002"/>
                  </a:ext>
                </a:extLst>
              </a:tr>
              <a:tr h="579031">
                <a:tc>
                  <a:txBody>
                    <a:bodyPr/>
                    <a:lstStyle/>
                    <a:p>
                      <a:r>
                        <a:rPr lang="fr-FR" sz="1800" dirty="0"/>
                        <a:t>Non signé</a:t>
                      </a:r>
                    </a:p>
                  </a:txBody>
                  <a:tcPr marL="91437" marR="91437" marT="45713" marB="45713"/>
                </a:tc>
                <a:tc>
                  <a:txBody>
                    <a:bodyPr/>
                    <a:lstStyle/>
                    <a:p>
                      <a:pPr algn="l"/>
                      <a:r>
                        <a:rPr lang="fr-FR" sz="1600" dirty="0" err="1"/>
                        <a:t>unsigned</a:t>
                      </a:r>
                      <a:r>
                        <a:rPr lang="fr-FR" sz="1600" dirty="0"/>
                        <a:t> char</a:t>
                      </a:r>
                    </a:p>
                  </a:txBody>
                  <a:tcPr marL="91437" marR="91437" marT="45713" marB="45713"/>
                </a:tc>
                <a:tc>
                  <a:txBody>
                    <a:bodyPr/>
                    <a:lstStyle/>
                    <a:p>
                      <a:pPr algn="l"/>
                      <a:r>
                        <a:rPr lang="fr-FR" sz="1600" dirty="0" err="1"/>
                        <a:t>unsigned</a:t>
                      </a:r>
                      <a:r>
                        <a:rPr lang="fr-FR" sz="1600" dirty="0"/>
                        <a:t> short</a:t>
                      </a:r>
                    </a:p>
                  </a:txBody>
                  <a:tcPr marL="91437" marR="91437" marT="45713" marB="45713"/>
                </a:tc>
                <a:tc>
                  <a:txBody>
                    <a:bodyPr/>
                    <a:lstStyle/>
                    <a:p>
                      <a:pPr algn="l"/>
                      <a:r>
                        <a:rPr lang="fr-FR" sz="1600" dirty="0" err="1"/>
                        <a:t>unsigned</a:t>
                      </a:r>
                      <a:endParaRPr lang="fr-FR" sz="1600" dirty="0"/>
                    </a:p>
                  </a:txBody>
                  <a:tcPr marL="91437" marR="91437" marT="45713" marB="45713"/>
                </a:tc>
                <a:tc>
                  <a:txBody>
                    <a:bodyPr/>
                    <a:lstStyle/>
                    <a:p>
                      <a:pPr algn="l"/>
                      <a:r>
                        <a:rPr lang="fr-FR" sz="1600" dirty="0" err="1"/>
                        <a:t>unsigned</a:t>
                      </a:r>
                      <a:r>
                        <a:rPr lang="fr-FR" sz="1600" dirty="0"/>
                        <a:t> long</a:t>
                      </a:r>
                    </a:p>
                  </a:txBody>
                  <a:tcPr marL="91437" marR="91437" marT="45713" marB="45713"/>
                </a:tc>
                <a:tc>
                  <a:txBody>
                    <a:bodyPr/>
                    <a:lstStyle/>
                    <a:p>
                      <a:pPr algn="l"/>
                      <a:r>
                        <a:rPr lang="fr-FR" sz="1600" dirty="0" err="1"/>
                        <a:t>unsigned</a:t>
                      </a:r>
                      <a:r>
                        <a:rPr lang="fr-FR" sz="1600" dirty="0"/>
                        <a:t> long </a:t>
                      </a:r>
                      <a:r>
                        <a:rPr lang="fr-FR" sz="1600" dirty="0" err="1"/>
                        <a:t>long</a:t>
                      </a:r>
                      <a:endParaRPr lang="fr-FR" sz="1600" dirty="0"/>
                    </a:p>
                  </a:txBody>
                  <a:tcPr marL="91437" marR="91437" marT="45713" marB="45713"/>
                </a:tc>
                <a:extLst>
                  <a:ext uri="{0D108BD9-81ED-4DB2-BD59-A6C34878D82A}">
                    <a16:rowId xmlns:a16="http://schemas.microsoft.com/office/drawing/2014/main" xmlns="" val="10003"/>
                  </a:ext>
                </a:extLst>
              </a:tr>
              <a:tr h="370783">
                <a:tc>
                  <a:txBody>
                    <a:bodyPr/>
                    <a:lstStyle/>
                    <a:p>
                      <a:r>
                        <a:rPr lang="fr-FR" sz="1800" dirty="0"/>
                        <a:t>Valeurs admises</a:t>
                      </a:r>
                    </a:p>
                  </a:txBody>
                  <a:tcPr marL="91437" marR="91437" marT="45713" marB="45713"/>
                </a:tc>
                <a:tc>
                  <a:txBody>
                    <a:bodyPr/>
                    <a:lstStyle/>
                    <a:p>
                      <a:pPr algn="ctr"/>
                      <a:r>
                        <a:rPr lang="fr-FR" sz="1400" dirty="0"/>
                        <a:t>[0 ; 255 ]</a:t>
                      </a:r>
                    </a:p>
                  </a:txBody>
                  <a:tcPr marL="91437" marR="91437" marT="45713" marB="45713"/>
                </a:tc>
                <a:tc>
                  <a:txBody>
                    <a:bodyPr/>
                    <a:lstStyle/>
                    <a:p>
                      <a:pPr algn="ctr"/>
                      <a:r>
                        <a:rPr lang="fr-FR" sz="1400" dirty="0"/>
                        <a:t>[0 ; 65535 ]</a:t>
                      </a:r>
                    </a:p>
                  </a:txBody>
                  <a:tcPr marL="91437" marR="91437" marT="45713" marB="45713"/>
                </a:tc>
                <a:tc>
                  <a:txBody>
                    <a:bodyPr/>
                    <a:lstStyle/>
                    <a:p>
                      <a:pPr algn="ctr"/>
                      <a:r>
                        <a:rPr lang="fr-FR" sz="1400" dirty="0"/>
                        <a:t>[ 0; 2</a:t>
                      </a:r>
                      <a:r>
                        <a:rPr lang="fr-FR" sz="1400" baseline="30000" dirty="0"/>
                        <a:t>32</a:t>
                      </a:r>
                      <a:r>
                        <a:rPr lang="fr-FR" sz="1400" dirty="0"/>
                        <a:t> -1]</a:t>
                      </a:r>
                    </a:p>
                  </a:txBody>
                  <a:tcPr marL="91437" marR="91437" marT="45713" marB="45713"/>
                </a:tc>
                <a:tc>
                  <a:txBody>
                    <a:bodyPr/>
                    <a:lstStyle/>
                    <a:p>
                      <a:pPr algn="ctr"/>
                      <a:r>
                        <a:rPr lang="fr-FR" sz="1400" dirty="0"/>
                        <a:t>Selon</a:t>
                      </a:r>
                      <a:r>
                        <a:rPr lang="fr-FR" sz="1400" baseline="0" dirty="0"/>
                        <a:t> 32 / 64 bits</a:t>
                      </a:r>
                      <a:endParaRPr lang="fr-FR" sz="1400" dirty="0"/>
                    </a:p>
                  </a:txBody>
                  <a:tcPr marL="91437" marR="91437" marT="45713" marB="45713"/>
                </a:tc>
                <a:tc>
                  <a:txBody>
                    <a:bodyPr/>
                    <a:lstStyle/>
                    <a:p>
                      <a:pPr algn="ctr"/>
                      <a:r>
                        <a:rPr lang="fr-FR" sz="1400" dirty="0"/>
                        <a:t>[ 0</a:t>
                      </a:r>
                      <a:r>
                        <a:rPr lang="fr-FR" sz="1400" baseline="0" dirty="0"/>
                        <a:t> ; 2</a:t>
                      </a:r>
                      <a:r>
                        <a:rPr lang="fr-FR" sz="1400" baseline="30000" dirty="0"/>
                        <a:t>64</a:t>
                      </a:r>
                      <a:r>
                        <a:rPr lang="fr-FR" sz="1400" baseline="0" dirty="0"/>
                        <a:t> -1]</a:t>
                      </a:r>
                      <a:endParaRPr lang="fr-FR" sz="1400" dirty="0"/>
                    </a:p>
                  </a:txBody>
                  <a:tcPr marL="91437" marR="91437" marT="45713" marB="45713"/>
                </a:tc>
                <a:extLst>
                  <a:ext uri="{0D108BD9-81ED-4DB2-BD59-A6C34878D82A}">
                    <a16:rowId xmlns:a16="http://schemas.microsoft.com/office/drawing/2014/main" xmlns="" val="10004"/>
                  </a:ext>
                </a:extLst>
              </a:tr>
            </a:tbl>
          </a:graphicData>
        </a:graphic>
      </p:graphicFrame>
      <p:sp>
        <p:nvSpPr>
          <p:cNvPr id="21552" name="ZoneTexte 6">
            <a:extLst>
              <a:ext uri="{FF2B5EF4-FFF2-40B4-BE49-F238E27FC236}">
                <a16:creationId xmlns:a16="http://schemas.microsoft.com/office/drawing/2014/main" xmlns="" id="{42F15F5F-B686-4550-A247-3FB54D859D7C}"/>
              </a:ext>
            </a:extLst>
          </p:cNvPr>
          <p:cNvSpPr txBox="1">
            <a:spLocks noChangeArrowheads="1"/>
          </p:cNvSpPr>
          <p:nvPr/>
        </p:nvSpPr>
        <p:spPr bwMode="auto">
          <a:xfrm>
            <a:off x="179388" y="3573463"/>
            <a:ext cx="8856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sz="1600" baseline="30000">
                <a:solidFill>
                  <a:srgbClr val="C00000"/>
                </a:solidFill>
              </a:rPr>
              <a:t>(1)</a:t>
            </a:r>
            <a:r>
              <a:rPr lang="fr-FR" altLang="en-US" sz="1600">
                <a:solidFill>
                  <a:srgbClr val="C00000"/>
                </a:solidFill>
              </a:rPr>
              <a:t> : 32 bits sous Windows, 64 bits sous Linux		</a:t>
            </a:r>
            <a:r>
              <a:rPr lang="fr-FR" altLang="en-US" sz="1600" baseline="30000">
                <a:solidFill>
                  <a:srgbClr val="C00000"/>
                </a:solidFill>
              </a:rPr>
              <a:t>(2)</a:t>
            </a:r>
            <a:r>
              <a:rPr lang="fr-FR" altLang="en-US" sz="1600">
                <a:solidFill>
                  <a:srgbClr val="C00000"/>
                </a:solidFill>
              </a:rPr>
              <a:t> : char peut être signé ou non selon compilateur</a:t>
            </a:r>
            <a:endParaRPr lang="fr-FR" altLang="en-US">
              <a:solidFill>
                <a:srgbClr val="C00000"/>
              </a:solidFill>
            </a:endParaRPr>
          </a:p>
        </p:txBody>
      </p:sp>
      <p:sp>
        <p:nvSpPr>
          <p:cNvPr id="21553" name="ZoneTexte 7">
            <a:extLst>
              <a:ext uri="{FF2B5EF4-FFF2-40B4-BE49-F238E27FC236}">
                <a16:creationId xmlns:a16="http://schemas.microsoft.com/office/drawing/2014/main" xmlns="" id="{6DF38546-5A07-41A9-B4CD-8B703B59AED8}"/>
              </a:ext>
            </a:extLst>
          </p:cNvPr>
          <p:cNvSpPr txBox="1">
            <a:spLocks noChangeArrowheads="1"/>
          </p:cNvSpPr>
          <p:nvPr/>
        </p:nvSpPr>
        <p:spPr bwMode="auto">
          <a:xfrm>
            <a:off x="179388" y="3851275"/>
            <a:ext cx="8856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b="1">
                <a:solidFill>
                  <a:srgbClr val="FF0000"/>
                </a:solidFill>
              </a:rPr>
              <a:t>Débordement d’entier</a:t>
            </a:r>
            <a:r>
              <a:rPr lang="fr-FR" altLang="en-US"/>
              <a:t> si dépassement valeurs admises : C++ fait un modulo automatique…</a:t>
            </a:r>
          </a:p>
        </p:txBody>
      </p:sp>
      <p:sp>
        <p:nvSpPr>
          <p:cNvPr id="9" name="ZoneTexte 8">
            <a:extLst>
              <a:ext uri="{FF2B5EF4-FFF2-40B4-BE49-F238E27FC236}">
                <a16:creationId xmlns:a16="http://schemas.microsoft.com/office/drawing/2014/main" xmlns="" id="{764C9E74-226C-4DCE-A832-326A87A61B7F}"/>
              </a:ext>
            </a:extLst>
          </p:cNvPr>
          <p:cNvSpPr txBox="1"/>
          <p:nvPr/>
        </p:nvSpPr>
        <p:spPr>
          <a:xfrm>
            <a:off x="1979613" y="4508500"/>
            <a:ext cx="4968875" cy="2247900"/>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a:t>
            </a:r>
            <a:r>
              <a:rPr lang="fr-FR" sz="1400" b="1" dirty="0" err="1">
                <a:solidFill>
                  <a:schemeClr val="accent1">
                    <a:lumMod val="75000"/>
                  </a:schemeClr>
                </a:solidFill>
                <a:latin typeface="Courier New" panose="02070309020205020404" pitchFamily="49" charset="0"/>
                <a:cs typeface="Courier New" panose="02070309020205020404" pitchFamily="49" charset="0"/>
              </a:rPr>
              <a:t>iostream</a:t>
            </a:r>
            <a:r>
              <a:rPr lang="fr-FR" sz="1400" b="1" dirty="0">
                <a:latin typeface="Courier New" panose="02070309020205020404" pitchFamily="49" charset="0"/>
                <a:cs typeface="Courier New" panose="02070309020205020404" pitchFamily="49" charset="0"/>
              </a:rPr>
              <a:t>&gt;</a:t>
            </a:r>
          </a:p>
          <a:p>
            <a:pPr>
              <a:defRPr/>
            </a:pP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signed</a:t>
            </a:r>
            <a:r>
              <a:rPr lang="fr-FR" sz="1400" b="1" dirty="0">
                <a:solidFill>
                  <a:schemeClr val="accent3">
                    <a:lumMod val="50000"/>
                  </a:schemeClr>
                </a:solidFill>
                <a:latin typeface="Courier New" panose="02070309020205020404" pitchFamily="49" charset="0"/>
                <a:cs typeface="Courier New" panose="02070309020205020404" pitchFamily="49" charset="0"/>
              </a:rPr>
              <a:t> char</a:t>
            </a:r>
            <a:r>
              <a:rPr lang="fr-FR" sz="1400" b="1" dirty="0">
                <a:latin typeface="Courier New" panose="02070309020205020404" pitchFamily="49" charset="0"/>
                <a:cs typeface="Courier New" panose="02070309020205020404" pitchFamily="49" charset="0"/>
              </a:rPr>
              <a:t> c1 = -126, c2 = 126;</a:t>
            </a:r>
          </a:p>
          <a:p>
            <a:pPr>
              <a:defRPr/>
            </a:pPr>
            <a:r>
              <a:rPr lang="fr-FR" sz="1400" b="1" dirty="0">
                <a:latin typeface="Courier New" panose="02070309020205020404" pitchFamily="49" charset="0"/>
                <a:cs typeface="Courier New" panose="02070309020205020404" pitchFamily="49" charset="0"/>
              </a:rPr>
              <a:t>  c1 = c1 – 10; c2 = c2 + 10; </a:t>
            </a:r>
          </a:p>
          <a:p>
            <a:pPr>
              <a:defRPr/>
            </a:pPr>
            <a:r>
              <a:rPr lang="fr-FR" sz="1400" b="1" dirty="0">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c1 --&gt; 120, c2 --&gt; -120</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solidFill>
                <a:latin typeface="Courier New"/>
                <a:cs typeface="Courier New"/>
              </a:rPr>
              <a:t>c1: </a:t>
            </a:r>
            <a:r>
              <a:rPr lang="fr-FR" sz="1400" b="1" dirty="0">
                <a:latin typeface="Courier New"/>
                <a:cs typeface="Courier New"/>
              </a:rPr>
              <a:t>" &lt;&lt; c1 &lt;&lt; " </a:t>
            </a:r>
            <a:r>
              <a:rPr lang="fr-FR" sz="1400" b="1" dirty="0">
                <a:solidFill>
                  <a:schemeClr val="accent6"/>
                </a:solidFill>
                <a:latin typeface="Courier New"/>
                <a:cs typeface="Courier New"/>
              </a:rPr>
              <a:t>c2: </a:t>
            </a:r>
            <a:r>
              <a:rPr lang="fr-FR" sz="1400" b="1" dirty="0">
                <a:latin typeface="Courier New"/>
                <a:cs typeface="Courier New"/>
              </a:rPr>
              <a:t>" &lt;&lt; c2 </a:t>
            </a:r>
          </a:p>
          <a:p>
            <a:pPr>
              <a:defRPr/>
            </a:pPr>
            <a:r>
              <a:rPr lang="fr-FR" sz="1400" b="1" dirty="0">
                <a:latin typeface="Courier New"/>
                <a:cs typeface="Courier New"/>
              </a:rPr>
              <a:t>            &lt;&lt;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endl</a:t>
            </a:r>
            <a:r>
              <a:rPr lang="fr-FR" sz="1400" b="1" dirty="0">
                <a:latin typeface="Courier New"/>
                <a:cs typeface="Courier New"/>
              </a:rPr>
              <a:t>;</a:t>
            </a:r>
          </a:p>
          <a:p>
            <a:pPr>
              <a:defRPr/>
            </a:pPr>
            <a:r>
              <a:rPr lang="fr-FR" sz="1400" b="1" dirty="0">
                <a:latin typeface="Courier New"/>
                <a:cs typeface="Courier New"/>
              </a:rPr>
              <a:t>  </a:t>
            </a:r>
            <a:r>
              <a:rPr lang="fr-FR" sz="1400" b="1" dirty="0">
                <a:solidFill>
                  <a:srgbClr val="C00000"/>
                </a:solidFill>
                <a:latin typeface="Courier New"/>
                <a:cs typeface="Courier New"/>
              </a:rPr>
              <a:t>return</a:t>
            </a:r>
            <a:r>
              <a:rPr lang="fr-FR" sz="1400" b="1" dirty="0">
                <a:latin typeface="Courier New"/>
                <a:cs typeface="Courier New"/>
              </a:rPr>
              <a:t> </a:t>
            </a:r>
            <a:r>
              <a:rPr lang="fr-FR" sz="1400" b="1" dirty="0">
                <a:solidFill>
                  <a:schemeClr val="tx2"/>
                </a:solidFill>
                <a:latin typeface="Courier New"/>
                <a:cs typeface="Courier New"/>
              </a:rPr>
              <a:t>EXIT_SUCCESS</a:t>
            </a:r>
            <a:r>
              <a:rPr lang="fr-FR" sz="1400" b="1" dirty="0">
                <a:latin typeface="Courier New"/>
                <a:cs typeface="Courier New"/>
              </a:rPr>
              <a:t>;</a:t>
            </a:r>
          </a:p>
          <a:p>
            <a:pPr>
              <a:defRPr/>
            </a:pPr>
            <a:r>
              <a:rPr lang="fr-FR" sz="1400" b="1" dirty="0">
                <a:latin typeface="Courier New"/>
                <a:cs typeface="Courier New"/>
              </a:rPr>
              <a:t>}</a:t>
            </a:r>
            <a:endParaRPr lang="fr-FR" sz="1400" b="1" dirty="0">
              <a:latin typeface="Courier New" panose="02070309020205020404" pitchFamily="49" charset="0"/>
              <a:cs typeface="Courier New" panose="02070309020205020404" pitchFamily="49" charset="0"/>
            </a:endParaRPr>
          </a:p>
        </p:txBody>
      </p:sp>
      <p:sp>
        <p:nvSpPr>
          <p:cNvPr id="10" name="ZoneTexte 9">
            <a:extLst>
              <a:ext uri="{FF2B5EF4-FFF2-40B4-BE49-F238E27FC236}">
                <a16:creationId xmlns:a16="http://schemas.microsoft.com/office/drawing/2014/main" xmlns="" id="{1E4B11C6-9044-4742-ACFD-A345DD3B91A2}"/>
              </a:ext>
            </a:extLst>
          </p:cNvPr>
          <p:cNvSpPr txBox="1"/>
          <p:nvPr/>
        </p:nvSpPr>
        <p:spPr>
          <a:xfrm>
            <a:off x="2987675" y="4149725"/>
            <a:ext cx="2736850" cy="368300"/>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pic>
        <p:nvPicPr>
          <p:cNvPr id="21556" name="Image 10">
            <a:extLst>
              <a:ext uri="{FF2B5EF4-FFF2-40B4-BE49-F238E27FC236}">
                <a16:creationId xmlns:a16="http://schemas.microsoft.com/office/drawing/2014/main" xmlns="" id="{09F77A68-FBA4-444F-B268-8F3AE01A25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38" y="4191000"/>
            <a:ext cx="189071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7" name="Image 11">
            <a:extLst>
              <a:ext uri="{FF2B5EF4-FFF2-40B4-BE49-F238E27FC236}">
                <a16:creationId xmlns:a16="http://schemas.microsoft.com/office/drawing/2014/main" xmlns="" id="{1ABDA63A-4CA8-41D4-BE7C-DB4A3A1F3A5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9925" y="4295775"/>
            <a:ext cx="208756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932627F-045E-4270-B415-4CC2E674D108}"/>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Variables booléennes</a:t>
            </a:r>
            <a:endParaRPr altLang="fr-FR" dirty="0"/>
          </a:p>
        </p:txBody>
      </p:sp>
      <p:sp>
        <p:nvSpPr>
          <p:cNvPr id="5" name="ZoneTexte 4">
            <a:extLst>
              <a:ext uri="{FF2B5EF4-FFF2-40B4-BE49-F238E27FC236}">
                <a16:creationId xmlns:a16="http://schemas.microsoft.com/office/drawing/2014/main" xmlns="" id="{2E88F48E-EAB5-4302-9E39-63082040D150}"/>
              </a:ext>
            </a:extLst>
          </p:cNvPr>
          <p:cNvSpPr txBox="1"/>
          <p:nvPr/>
        </p:nvSpPr>
        <p:spPr>
          <a:xfrm>
            <a:off x="0" y="1052513"/>
            <a:ext cx="9036050" cy="2032000"/>
          </a:xfrm>
          <a:prstGeom prst="rect">
            <a:avLst/>
          </a:prstGeom>
          <a:noFill/>
        </p:spPr>
        <p:txBody>
          <a:bodyPr>
            <a:spAutoFit/>
          </a:bodyPr>
          <a:lstStyle/>
          <a:p>
            <a:pPr marL="285750" indent="-285750">
              <a:buFont typeface="Arial" panose="020B0604020202020204" pitchFamily="34" charset="0"/>
              <a:buChar char="•"/>
              <a:defRPr/>
            </a:pPr>
            <a:r>
              <a:rPr lang="fr-FR" dirty="0"/>
              <a:t>Arithmétique basée sur la logique booléenne;</a:t>
            </a:r>
          </a:p>
          <a:p>
            <a:pPr marL="285750" indent="-285750">
              <a:buFont typeface="Arial" panose="020B0604020202020204" pitchFamily="34" charset="0"/>
              <a:buChar char="•"/>
              <a:defRPr/>
            </a:pPr>
            <a:r>
              <a:rPr lang="fr-FR" dirty="0"/>
              <a:t>Variable ne pouvant prendre que deux valeurs : </a:t>
            </a:r>
            <a:r>
              <a:rPr lang="fr-FR" dirty="0" err="1">
                <a:solidFill>
                  <a:srgbClr val="C00000"/>
                </a:solidFill>
              </a:rPr>
              <a:t>true</a:t>
            </a:r>
            <a:r>
              <a:rPr lang="fr-FR" dirty="0"/>
              <a:t> ou </a:t>
            </a:r>
            <a:r>
              <a:rPr lang="fr-FR" dirty="0">
                <a:solidFill>
                  <a:srgbClr val="C00000"/>
                </a:solidFill>
              </a:rPr>
              <a:t>false</a:t>
            </a:r>
            <a:r>
              <a:rPr lang="fr-FR" dirty="0"/>
              <a:t>;</a:t>
            </a:r>
            <a:endParaRPr lang="fr-FR" dirty="0">
              <a:solidFill>
                <a:srgbClr val="C00000"/>
              </a:solidFill>
            </a:endParaRPr>
          </a:p>
          <a:p>
            <a:pPr marL="285750" indent="-285750">
              <a:buFont typeface="Arial" panose="020B0604020202020204" pitchFamily="34" charset="0"/>
              <a:buChar char="•"/>
              <a:defRPr/>
            </a:pPr>
            <a:r>
              <a:rPr lang="fr-FR" dirty="0"/>
              <a:t>Valeurs équivalentes en entier : </a:t>
            </a:r>
            <a:r>
              <a:rPr lang="fr-FR" dirty="0" err="1">
                <a:solidFill>
                  <a:srgbClr val="C00000"/>
                </a:solidFill>
              </a:rPr>
              <a:t>true</a:t>
            </a:r>
            <a:r>
              <a:rPr lang="fr-FR" dirty="0">
                <a:solidFill>
                  <a:srgbClr val="C00000"/>
                </a:solidFill>
              </a:rPr>
              <a:t> </a:t>
            </a:r>
            <a:r>
              <a:rPr lang="fr-FR" dirty="0">
                <a:solidFill>
                  <a:srgbClr val="C00000"/>
                </a:solidFill>
                <a:sym typeface="Wingdings" panose="05000000000000000000" pitchFamily="2" charset="2"/>
              </a:rPr>
              <a:t> 1</a:t>
            </a:r>
            <a:r>
              <a:rPr lang="fr-FR" dirty="0">
                <a:sym typeface="Wingdings" panose="05000000000000000000" pitchFamily="2" charset="2"/>
              </a:rPr>
              <a:t>, false 0, </a:t>
            </a:r>
            <a:r>
              <a:rPr lang="fr-FR" dirty="0"/>
              <a:t>≠ 0 </a:t>
            </a:r>
            <a:r>
              <a:rPr lang="fr-FR" dirty="0">
                <a:sym typeface="Wingdings" panose="05000000000000000000" pitchFamily="2" charset="2"/>
              </a:rPr>
              <a:t> </a:t>
            </a:r>
            <a:r>
              <a:rPr lang="fr-FR" dirty="0" err="1">
                <a:sym typeface="Wingdings" panose="05000000000000000000" pitchFamily="2" charset="2"/>
              </a:rPr>
              <a:t>true</a:t>
            </a:r>
            <a:r>
              <a:rPr lang="fr-FR" dirty="0">
                <a:sym typeface="Wingdings" panose="05000000000000000000" pitchFamily="2" charset="2"/>
              </a:rPr>
              <a:t>, 0  false</a:t>
            </a:r>
            <a:endParaRPr lang="fr-FR" dirty="0"/>
          </a:p>
          <a:p>
            <a:pPr marL="285750" indent="-285750">
              <a:buFont typeface="Arial" panose="020B0604020202020204" pitchFamily="34" charset="0"/>
              <a:buChar char="•"/>
              <a:defRPr/>
            </a:pPr>
            <a:r>
              <a:rPr lang="fr-FR" dirty="0"/>
              <a:t>A l’affichage, par défaut, affiche valeur entière ( </a:t>
            </a:r>
            <a:r>
              <a:rPr lang="fr-FR" dirty="0" err="1">
                <a:solidFill>
                  <a:srgbClr val="0070C0"/>
                </a:solidFill>
                <a:latin typeface="Courier New" panose="02070309020205020404" pitchFamily="49" charset="0"/>
                <a:cs typeface="Courier New" panose="02070309020205020404" pitchFamily="49" charset="0"/>
              </a:rPr>
              <a:t>std</a:t>
            </a:r>
            <a:r>
              <a:rPr lang="fr-FR" dirty="0">
                <a:solidFill>
                  <a:srgbClr val="0070C0"/>
                </a:solidFill>
                <a:latin typeface="Courier New" panose="02070309020205020404" pitchFamily="49" charset="0"/>
                <a:cs typeface="Courier New" panose="02070309020205020404" pitchFamily="49" charset="0"/>
              </a:rPr>
              <a:t>::</a:t>
            </a:r>
            <a:r>
              <a:rPr lang="fr-FR" dirty="0" err="1">
                <a:solidFill>
                  <a:srgbClr val="0070C0"/>
                </a:solidFill>
                <a:latin typeface="Courier New" panose="02070309020205020404" pitchFamily="49" charset="0"/>
                <a:cs typeface="Courier New" panose="02070309020205020404" pitchFamily="49" charset="0"/>
              </a:rPr>
              <a:t>noboolalpha</a:t>
            </a:r>
            <a:r>
              <a:rPr lang="fr-FR" dirty="0">
                <a:solidFill>
                  <a:srgbClr val="0070C0"/>
                </a:solidFill>
                <a:latin typeface="Courier New" panose="02070309020205020404" pitchFamily="49" charset="0"/>
                <a:cs typeface="Courier New" panose="02070309020205020404" pitchFamily="49" charset="0"/>
              </a:rPr>
              <a:t> </a:t>
            </a:r>
            <a:r>
              <a:rPr lang="fr-FR" dirty="0"/>
              <a:t>);</a:t>
            </a:r>
          </a:p>
          <a:p>
            <a:pPr marL="285750" indent="-285750">
              <a:buFont typeface="Arial" panose="020B0604020202020204" pitchFamily="34" charset="0"/>
              <a:buChar char="•"/>
              <a:defRPr/>
            </a:pPr>
            <a:r>
              <a:rPr lang="fr-FR" dirty="0"/>
              <a:t>Utiliser </a:t>
            </a:r>
            <a:r>
              <a:rPr lang="fr-FR" sz="1600" dirty="0" err="1">
                <a:solidFill>
                  <a:srgbClr val="0070C0"/>
                </a:solidFill>
                <a:latin typeface="Courier New" panose="02070309020205020404" pitchFamily="49" charset="0"/>
                <a:cs typeface="Courier New" panose="02070309020205020404" pitchFamily="49" charset="0"/>
              </a:rPr>
              <a:t>std</a:t>
            </a:r>
            <a:r>
              <a:rPr lang="fr-FR" sz="1600" dirty="0">
                <a:solidFill>
                  <a:srgbClr val="0070C0"/>
                </a:solidFill>
                <a:latin typeface="Courier New" panose="02070309020205020404" pitchFamily="49" charset="0"/>
                <a:cs typeface="Courier New" panose="02070309020205020404" pitchFamily="49" charset="0"/>
              </a:rPr>
              <a:t>::</a:t>
            </a:r>
            <a:r>
              <a:rPr lang="fr-FR" sz="1600" dirty="0" err="1">
                <a:solidFill>
                  <a:srgbClr val="0070C0"/>
                </a:solidFill>
                <a:latin typeface="Courier New" panose="02070309020205020404" pitchFamily="49" charset="0"/>
                <a:cs typeface="Courier New" panose="02070309020205020404" pitchFamily="49" charset="0"/>
              </a:rPr>
              <a:t>boolalpha</a:t>
            </a:r>
            <a:r>
              <a:rPr lang="fr-FR" sz="1600" dirty="0">
                <a:solidFill>
                  <a:srgbClr val="0070C0"/>
                </a:solidFill>
                <a:latin typeface="Courier New" panose="02070309020205020404" pitchFamily="49" charset="0"/>
                <a:cs typeface="Courier New" panose="02070309020205020404" pitchFamily="49" charset="0"/>
              </a:rPr>
              <a:t> </a:t>
            </a:r>
            <a:r>
              <a:rPr lang="fr-FR" dirty="0"/>
              <a:t>( </a:t>
            </a:r>
            <a:r>
              <a:rPr lang="fr-FR" dirty="0" err="1">
                <a:solidFill>
                  <a:schemeClr val="accent5">
                    <a:lumMod val="75000"/>
                  </a:schemeClr>
                </a:solidFill>
              </a:rPr>
              <a:t>iomanip</a:t>
            </a:r>
            <a:r>
              <a:rPr lang="fr-FR" dirty="0">
                <a:solidFill>
                  <a:schemeClr val="accent5">
                    <a:lumMod val="75000"/>
                  </a:schemeClr>
                </a:solidFill>
              </a:rPr>
              <a:t> ) </a:t>
            </a:r>
            <a:r>
              <a:rPr lang="fr-FR" dirty="0"/>
              <a:t>pour afficher </a:t>
            </a:r>
            <a:r>
              <a:rPr lang="fr-FR" dirty="0" err="1">
                <a:solidFill>
                  <a:srgbClr val="C00000"/>
                </a:solidFill>
              </a:rPr>
              <a:t>true</a:t>
            </a:r>
            <a:r>
              <a:rPr lang="fr-FR" dirty="0">
                <a:solidFill>
                  <a:srgbClr val="C00000"/>
                </a:solidFill>
              </a:rPr>
              <a:t> </a:t>
            </a:r>
            <a:r>
              <a:rPr lang="fr-FR" dirty="0"/>
              <a:t>ou </a:t>
            </a:r>
            <a:r>
              <a:rPr lang="fr-FR" dirty="0">
                <a:solidFill>
                  <a:srgbClr val="C00000"/>
                </a:solidFill>
              </a:rPr>
              <a:t>false</a:t>
            </a:r>
            <a:r>
              <a:rPr lang="fr-FR" dirty="0"/>
              <a:t>;</a:t>
            </a:r>
          </a:p>
          <a:p>
            <a:pPr marL="285750" indent="-285750">
              <a:buFont typeface="Arial" panose="020B0604020202020204" pitchFamily="34" charset="0"/>
              <a:buChar char="•"/>
              <a:defRPr/>
            </a:pPr>
            <a:r>
              <a:rPr lang="fr-FR" dirty="0"/>
              <a:t>Opérations logiques possibles pour booléens : par symbole ou en toute lettre</a:t>
            </a:r>
          </a:p>
          <a:p>
            <a:pPr marL="285750" indent="-285750">
              <a:buFont typeface="Arial" panose="020B0604020202020204" pitchFamily="34" charset="0"/>
              <a:buChar char="•"/>
              <a:defRPr/>
            </a:pPr>
            <a:endParaRPr lang="fr-FR" dirty="0"/>
          </a:p>
        </p:txBody>
      </p:sp>
      <p:graphicFrame>
        <p:nvGraphicFramePr>
          <p:cNvPr id="6" name="Tableau 5">
            <a:extLst>
              <a:ext uri="{FF2B5EF4-FFF2-40B4-BE49-F238E27FC236}">
                <a16:creationId xmlns:a16="http://schemas.microsoft.com/office/drawing/2014/main" xmlns="" id="{087112CE-7D0E-4FBB-B0E3-9CAD8E195985}"/>
              </a:ext>
            </a:extLst>
          </p:cNvPr>
          <p:cNvGraphicFramePr>
            <a:graphicFrameLocks noGrp="1"/>
          </p:cNvGraphicFramePr>
          <p:nvPr>
            <p:extLst>
              <p:ext uri="{D42A27DB-BD31-4B8C-83A1-F6EECF244321}">
                <p14:modId xmlns:p14="http://schemas.microsoft.com/office/powerpoint/2010/main" val="2974682005"/>
              </p:ext>
            </p:extLst>
          </p:nvPr>
        </p:nvGraphicFramePr>
        <p:xfrm>
          <a:off x="1470025" y="2852738"/>
          <a:ext cx="6096000" cy="74136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70681">
                <a:tc>
                  <a:txBody>
                    <a:bodyPr/>
                    <a:lstStyle/>
                    <a:p>
                      <a:r>
                        <a:rPr lang="fr-FR" sz="1800" dirty="0"/>
                        <a:t>Symbole</a:t>
                      </a:r>
                    </a:p>
                  </a:txBody>
                  <a:tcPr marT="45700" marB="45700"/>
                </a:tc>
                <a:tc>
                  <a:txBody>
                    <a:bodyPr/>
                    <a:lstStyle/>
                    <a:p>
                      <a:pPr algn="ctr"/>
                      <a:r>
                        <a:rPr lang="fr-FR" sz="1800"/>
                        <a:t>&amp;&amp;</a:t>
                      </a:r>
                      <a:endParaRPr lang="fr-FR" sz="1800" dirty="0"/>
                    </a:p>
                  </a:txBody>
                  <a:tcPr marT="45700" marB="45700"/>
                </a:tc>
                <a:tc>
                  <a:txBody>
                    <a:bodyPr/>
                    <a:lstStyle/>
                    <a:p>
                      <a:pPr algn="ctr"/>
                      <a:r>
                        <a:rPr lang="fr-FR" sz="1800"/>
                        <a:t>||</a:t>
                      </a:r>
                      <a:endParaRPr lang="fr-FR" sz="1800" dirty="0"/>
                    </a:p>
                  </a:txBody>
                  <a:tcPr marT="45700" marB="45700"/>
                </a:tc>
                <a:tc>
                  <a:txBody>
                    <a:bodyPr/>
                    <a:lstStyle/>
                    <a:p>
                      <a:pPr algn="ctr"/>
                      <a:r>
                        <a:rPr lang="fr-FR" sz="1800" dirty="0"/>
                        <a:t>^</a:t>
                      </a:r>
                    </a:p>
                  </a:txBody>
                  <a:tcPr marT="45700" marB="45700"/>
                </a:tc>
                <a:tc>
                  <a:txBody>
                    <a:bodyPr/>
                    <a:lstStyle/>
                    <a:p>
                      <a:pPr algn="ctr"/>
                      <a:r>
                        <a:rPr lang="fr-FR" sz="1800" dirty="0"/>
                        <a:t>!</a:t>
                      </a:r>
                    </a:p>
                  </a:txBody>
                  <a:tcPr marT="45700" marB="45700"/>
                </a:tc>
                <a:extLst>
                  <a:ext uri="{0D108BD9-81ED-4DB2-BD59-A6C34878D82A}">
                    <a16:rowId xmlns:a16="http://schemas.microsoft.com/office/drawing/2014/main" xmlns="" val="10000"/>
                  </a:ext>
                </a:extLst>
              </a:tr>
              <a:tr h="370681">
                <a:tc>
                  <a:txBody>
                    <a:bodyPr/>
                    <a:lstStyle/>
                    <a:p>
                      <a:r>
                        <a:rPr lang="fr-FR" sz="1800" dirty="0"/>
                        <a:t>Opérande</a:t>
                      </a:r>
                    </a:p>
                  </a:txBody>
                  <a:tcPr marT="45700" marB="45700"/>
                </a:tc>
                <a:tc>
                  <a:txBody>
                    <a:bodyPr/>
                    <a:lstStyle/>
                    <a:p>
                      <a:pPr algn="ctr"/>
                      <a:r>
                        <a:rPr lang="fr-FR" sz="1800" dirty="0"/>
                        <a:t>and</a:t>
                      </a:r>
                    </a:p>
                  </a:txBody>
                  <a:tcPr marT="45700" marB="45700"/>
                </a:tc>
                <a:tc>
                  <a:txBody>
                    <a:bodyPr/>
                    <a:lstStyle/>
                    <a:p>
                      <a:pPr algn="ctr"/>
                      <a:r>
                        <a:rPr lang="fr-FR" sz="1800" dirty="0"/>
                        <a:t>or</a:t>
                      </a:r>
                    </a:p>
                  </a:txBody>
                  <a:tcPr marT="45700" marB="45700"/>
                </a:tc>
                <a:tc>
                  <a:txBody>
                    <a:bodyPr/>
                    <a:lstStyle/>
                    <a:p>
                      <a:pPr algn="ctr"/>
                      <a:r>
                        <a:rPr lang="fr-FR" sz="1800" dirty="0" err="1"/>
                        <a:t>xor</a:t>
                      </a:r>
                      <a:endParaRPr lang="fr-FR" sz="1800" dirty="0"/>
                    </a:p>
                  </a:txBody>
                  <a:tcPr marT="45700" marB="45700"/>
                </a:tc>
                <a:tc>
                  <a:txBody>
                    <a:bodyPr/>
                    <a:lstStyle/>
                    <a:p>
                      <a:pPr algn="ctr"/>
                      <a:r>
                        <a:rPr lang="fr-FR" sz="1800" dirty="0"/>
                        <a:t>not</a:t>
                      </a:r>
                    </a:p>
                  </a:txBody>
                  <a:tcPr marT="45700" marB="45700"/>
                </a:tc>
                <a:extLst>
                  <a:ext uri="{0D108BD9-81ED-4DB2-BD59-A6C34878D82A}">
                    <a16:rowId xmlns:a16="http://schemas.microsoft.com/office/drawing/2014/main" xmlns="" val="10001"/>
                  </a:ext>
                </a:extLst>
              </a:tr>
            </a:tbl>
          </a:graphicData>
        </a:graphic>
      </p:graphicFrame>
      <p:sp>
        <p:nvSpPr>
          <p:cNvPr id="7" name="ZoneTexte 6">
            <a:extLst>
              <a:ext uri="{FF2B5EF4-FFF2-40B4-BE49-F238E27FC236}">
                <a16:creationId xmlns:a16="http://schemas.microsoft.com/office/drawing/2014/main" xmlns="" id="{D65BD469-B55C-4F41-BE42-0F03E7287DFD}"/>
              </a:ext>
            </a:extLst>
          </p:cNvPr>
          <p:cNvSpPr txBox="1"/>
          <p:nvPr/>
        </p:nvSpPr>
        <p:spPr>
          <a:xfrm>
            <a:off x="179388" y="3989388"/>
            <a:ext cx="8877300" cy="2676525"/>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3">
                    <a:lumMod val="50000"/>
                  </a:schemeClr>
                </a:solidFill>
                <a:latin typeface="Courier New" panose="02070309020205020404" pitchFamily="49" charset="0"/>
                <a:cs typeface="Courier New" panose="02070309020205020404" pitchFamily="49" charset="0"/>
              </a:rPr>
              <a:t>iostream</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3">
                    <a:lumMod val="50000"/>
                  </a:schemeClr>
                </a:solidFill>
                <a:latin typeface="Courier New" panose="02070309020205020404" pitchFamily="49" charset="0"/>
                <a:cs typeface="Courier New" panose="02070309020205020404" pitchFamily="49" charset="0"/>
              </a:rPr>
              <a:t>iomanip</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bool</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b1, b2;</a:t>
            </a:r>
          </a:p>
          <a:p>
            <a:pPr>
              <a:defRPr/>
            </a:pPr>
            <a:r>
              <a:rPr lang="fr-FR" sz="1400" b="1" dirty="0">
                <a:latin typeface="Courier New" panose="02070309020205020404" pitchFamily="49" charset="0"/>
                <a:cs typeface="Courier New" panose="02070309020205020404" pitchFamily="49" charset="0"/>
              </a:rPr>
              <a:t>  b1 = </a:t>
            </a:r>
            <a:r>
              <a:rPr lang="fr-FR" sz="1400" b="1" dirty="0" err="1">
                <a:solidFill>
                  <a:schemeClr val="accent1">
                    <a:lumMod val="75000"/>
                  </a:schemeClr>
                </a:solidFill>
                <a:latin typeface="Courier New" panose="02070309020205020404" pitchFamily="49" charset="0"/>
                <a:cs typeface="Courier New" panose="02070309020205020404" pitchFamily="49" charset="0"/>
              </a:rPr>
              <a:t>true</a:t>
            </a:r>
            <a:r>
              <a:rPr lang="fr-FR" sz="1400" b="1" dirty="0">
                <a:latin typeface="Courier New" panose="02070309020205020404" pitchFamily="49" charset="0"/>
                <a:cs typeface="Courier New" panose="02070309020205020404" pitchFamily="49" charset="0"/>
              </a:rPr>
              <a:t>; b2 = </a:t>
            </a:r>
            <a:r>
              <a:rPr lang="fr-FR" sz="1400" b="1" dirty="0">
                <a:solidFill>
                  <a:schemeClr val="accent1">
                    <a:lumMod val="75000"/>
                  </a:schemeClr>
                </a:solidFill>
                <a:latin typeface="Courier New" panose="02070309020205020404" pitchFamily="49" charset="0"/>
                <a:cs typeface="Courier New" panose="02070309020205020404" pitchFamily="49" charset="0"/>
              </a:rPr>
              <a:t>false</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b3 = b1 </a:t>
            </a:r>
            <a:r>
              <a:rPr lang="fr-FR" sz="1400" b="1" dirty="0">
                <a:solidFill>
                  <a:schemeClr val="accent1">
                    <a:lumMod val="75000"/>
                  </a:schemeClr>
                </a:solidFill>
                <a:latin typeface="Courier New" panose="02070309020205020404" pitchFamily="49" charset="0"/>
                <a:cs typeface="Courier New" panose="02070309020205020404" pitchFamily="49" charset="0"/>
              </a:rPr>
              <a:t>|</a:t>
            </a:r>
            <a:r>
              <a:rPr lang="fr-FR" sz="1400" b="1" dirty="0">
                <a:latin typeface="Courier New" panose="02070309020205020404" pitchFamily="49" charset="0"/>
                <a:cs typeface="Courier New" panose="02070309020205020404" pitchFamily="49" charset="0"/>
              </a:rPr>
              <a:t> b2, b4 = b1 </a:t>
            </a:r>
            <a:r>
              <a:rPr lang="fr-FR" sz="1400" b="1" dirty="0">
                <a:solidFill>
                  <a:schemeClr val="accent1">
                    <a:lumMod val="75000"/>
                  </a:schemeClr>
                </a:solidFill>
                <a:latin typeface="Courier New" panose="02070309020205020404" pitchFamily="49" charset="0"/>
                <a:cs typeface="Courier New" panose="02070309020205020404" pitchFamily="49" charset="0"/>
              </a:rPr>
              <a:t>or</a:t>
            </a:r>
            <a:r>
              <a:rPr lang="fr-FR" sz="1400" b="1" dirty="0">
                <a:latin typeface="Courier New" panose="02070309020205020404" pitchFamily="49" charset="0"/>
                <a:cs typeface="Courier New" panose="02070309020205020404" pitchFamily="49" charset="0"/>
              </a:rPr>
              <a:t> b2; </a:t>
            </a:r>
            <a:r>
              <a:rPr lang="fr-FR" sz="1400" b="1" dirty="0">
                <a:solidFill>
                  <a:srgbClr val="C00000"/>
                </a:solidFill>
                <a:latin typeface="Courier New" panose="02070309020205020404" pitchFamily="49" charset="0"/>
                <a:cs typeface="Courier New" panose="02070309020205020404" pitchFamily="49" charset="0"/>
              </a:rPr>
              <a:t>// même opération pour b3 et b4</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lumMod val="75000"/>
                  </a:schemeClr>
                </a:solidFill>
                <a:latin typeface="Courier New"/>
                <a:cs typeface="Courier New"/>
              </a:rPr>
              <a:t> b3 : </a:t>
            </a:r>
            <a:r>
              <a:rPr lang="fr-FR" sz="1400" b="1" dirty="0">
                <a:latin typeface="Courier New"/>
                <a:cs typeface="Courier New"/>
              </a:rPr>
              <a:t>" &lt;&lt; b3 &lt;&lt; "</a:t>
            </a:r>
            <a:r>
              <a:rPr lang="fr-FR" sz="1400" b="1" dirty="0">
                <a:solidFill>
                  <a:schemeClr val="accent6">
                    <a:lumMod val="75000"/>
                  </a:schemeClr>
                </a:solidFill>
                <a:latin typeface="Courier New"/>
                <a:cs typeface="Courier New"/>
              </a:rPr>
              <a:t> et b4 : </a:t>
            </a:r>
            <a:r>
              <a:rPr lang="fr-FR" sz="1400" b="1" dirty="0">
                <a:latin typeface="Courier New"/>
                <a:cs typeface="Courier New"/>
              </a:rPr>
              <a:t>" &lt;&lt; b4 &lt;&lt;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endl</a:t>
            </a:r>
            <a:r>
              <a:rPr lang="fr-FR" sz="1400" b="1" dirty="0">
                <a:latin typeface="Courier New"/>
                <a:cs typeface="Courier New"/>
              </a:rPr>
              <a:t>; </a:t>
            </a:r>
            <a:endParaRPr lang="fr-FR" sz="1400" b="1" dirty="0">
              <a:latin typeface="Courier New" panose="02070309020205020404" pitchFamily="49" charset="0"/>
              <a:cs typeface="Courier New" panose="02070309020205020404" pitchFamily="49" charset="0"/>
            </a:endParaRPr>
          </a:p>
          <a:p>
            <a:pPr>
              <a:defRPr/>
            </a:pP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b3 = b1 </a:t>
            </a:r>
            <a:r>
              <a:rPr lang="fr-FR" sz="1400" b="1" dirty="0">
                <a:solidFill>
                  <a:schemeClr val="accent1">
                    <a:lumMod val="75000"/>
                  </a:schemeClr>
                </a:solidFill>
                <a:latin typeface="Courier New" panose="02070309020205020404" pitchFamily="49" charset="0"/>
                <a:cs typeface="Courier New" panose="02070309020205020404" pitchFamily="49" charset="0"/>
              </a:rPr>
              <a:t>&amp;</a:t>
            </a:r>
            <a:r>
              <a:rPr lang="fr-FR" sz="1400" b="1" dirty="0">
                <a:latin typeface="Courier New" panose="02070309020205020404" pitchFamily="49" charset="0"/>
                <a:cs typeface="Courier New" panose="02070309020205020404" pitchFamily="49" charset="0"/>
              </a:rPr>
              <a:t> b2, b4 = b1 </a:t>
            </a:r>
            <a:r>
              <a:rPr lang="fr-FR" sz="1400" b="1" dirty="0">
                <a:solidFill>
                  <a:schemeClr val="accent1">
                    <a:lumMod val="75000"/>
                  </a:schemeClr>
                </a:solidFill>
                <a:latin typeface="Courier New" panose="02070309020205020404" pitchFamily="49" charset="0"/>
                <a:cs typeface="Courier New" panose="02070309020205020404" pitchFamily="49" charset="0"/>
              </a:rPr>
              <a:t>and</a:t>
            </a:r>
            <a:r>
              <a:rPr lang="fr-FR" sz="1400" b="1" dirty="0">
                <a:latin typeface="Courier New" panose="02070309020205020404" pitchFamily="49" charset="0"/>
                <a:cs typeface="Courier New" panose="02070309020205020404" pitchFamily="49" charset="0"/>
              </a:rPr>
              <a:t> b2; </a:t>
            </a:r>
            <a:r>
              <a:rPr lang="fr-FR" sz="1400" b="1" dirty="0">
                <a:solidFill>
                  <a:srgbClr val="C00000"/>
                </a:solidFill>
                <a:latin typeface="Courier New" panose="02070309020205020404" pitchFamily="49" charset="0"/>
                <a:cs typeface="Courier New" panose="02070309020205020404" pitchFamily="49" charset="0"/>
              </a:rPr>
              <a:t>// Idem</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boolalpha</a:t>
            </a:r>
            <a:r>
              <a:rPr lang="fr-FR" sz="1400" b="1" dirty="0">
                <a:latin typeface="Courier New" panose="02070309020205020404" pitchFamily="49" charset="0"/>
                <a:cs typeface="Courier New" panose="02070309020205020404" pitchFamily="49" charset="0"/>
              </a:rPr>
              <a:t> &lt;&lt; </a:t>
            </a:r>
            <a:r>
              <a:rPr lang="fr-FR" sz="1400" b="1" dirty="0">
                <a:latin typeface="Courier New"/>
                <a:cs typeface="Courier New"/>
              </a:rPr>
              <a:t>"</a:t>
            </a:r>
            <a:r>
              <a:rPr lang="fr-FR" sz="1400" b="1" dirty="0">
                <a:solidFill>
                  <a:schemeClr val="accent6">
                    <a:lumMod val="75000"/>
                  </a:schemeClr>
                </a:solidFill>
                <a:latin typeface="Courier New"/>
                <a:cs typeface="Courier New"/>
              </a:rPr>
              <a:t>b3 : </a:t>
            </a:r>
            <a:r>
              <a:rPr lang="fr-FR" sz="1400" b="1" dirty="0">
                <a:latin typeface="Courier New"/>
                <a:cs typeface="Courier New"/>
              </a:rPr>
              <a:t>" &lt;&lt; b3 &lt;&lt; "</a:t>
            </a:r>
            <a:r>
              <a:rPr lang="fr-FR" sz="1400" b="1" dirty="0">
                <a:solidFill>
                  <a:schemeClr val="accent6">
                    <a:lumMod val="75000"/>
                  </a:schemeClr>
                </a:solidFill>
                <a:latin typeface="Courier New"/>
                <a:cs typeface="Courier New"/>
              </a:rPr>
              <a:t> et b4 : </a:t>
            </a:r>
            <a:r>
              <a:rPr lang="fr-FR" sz="1400" b="1" dirty="0">
                <a:latin typeface="Courier New"/>
                <a:cs typeface="Courier New"/>
              </a:rPr>
              <a:t>" &lt;&lt; b4 &lt;&lt;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endl</a:t>
            </a:r>
            <a:r>
              <a:rPr lang="fr-FR" sz="1400" b="1" dirty="0">
                <a:latin typeface="Courier New"/>
                <a:cs typeface="Courier New"/>
              </a:rPr>
              <a:t>;</a:t>
            </a:r>
          </a:p>
          <a:p>
            <a:pPr>
              <a:defRPr/>
            </a:pP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b5 = (3 &lt; 2); </a:t>
            </a:r>
            <a:r>
              <a:rPr lang="fr-FR" sz="1400" b="1" dirty="0">
                <a:solidFill>
                  <a:srgbClr val="C00000"/>
                </a:solidFill>
                <a:latin typeface="Courier New" panose="02070309020205020404" pitchFamily="49" charset="0"/>
                <a:cs typeface="Courier New" panose="02070309020205020404" pitchFamily="49" charset="0"/>
              </a:rPr>
              <a:t>// b5 vaut false</a:t>
            </a:r>
          </a:p>
          <a:p>
            <a:pPr>
              <a:defRPr/>
            </a:pPr>
            <a:r>
              <a:rPr lang="fr-FR" sz="1400" b="1" dirty="0">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a:t>
            </a:r>
            <a:r>
              <a:rPr lang="fr-FR" sz="1400" b="1" dirty="0">
                <a:solidFill>
                  <a:schemeClr val="accent1">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8" name="ZoneTexte 7">
            <a:extLst>
              <a:ext uri="{FF2B5EF4-FFF2-40B4-BE49-F238E27FC236}">
                <a16:creationId xmlns:a16="http://schemas.microsoft.com/office/drawing/2014/main" xmlns="" id="{3AD906BA-2B6C-44C8-B8F3-D27F048F8E65}"/>
              </a:ext>
            </a:extLst>
          </p:cNvPr>
          <p:cNvSpPr txBox="1"/>
          <p:nvPr/>
        </p:nvSpPr>
        <p:spPr>
          <a:xfrm>
            <a:off x="3140075" y="3644900"/>
            <a:ext cx="2736850" cy="369888"/>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6061A91-29D3-2A47-92E2-5FE0835673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Opérateurs logiques</a:t>
            </a:r>
          </a:p>
        </p:txBody>
      </p:sp>
      <p:sp>
        <p:nvSpPr>
          <p:cNvPr id="4" name="Espace réservé du contenu 3">
            <a:extLst>
              <a:ext uri="{FF2B5EF4-FFF2-40B4-BE49-F238E27FC236}">
                <a16:creationId xmlns:a16="http://schemas.microsoft.com/office/drawing/2014/main" xmlns="" id="{39BAA73A-3E38-E441-91DA-684B86D98F97}"/>
              </a:ext>
            </a:extLst>
          </p:cNvPr>
          <p:cNvSpPr>
            <a:spLocks noGrp="1"/>
          </p:cNvSpPr>
          <p:nvPr>
            <p:ph idx="1"/>
          </p:nvPr>
        </p:nvSpPr>
        <p:spPr>
          <a:xfrm>
            <a:off x="762000" y="1618576"/>
            <a:ext cx="8077200" cy="1776807"/>
          </a:xfrm>
        </p:spPr>
        <p:style>
          <a:lnRef idx="1">
            <a:schemeClr val="accent3"/>
          </a:lnRef>
          <a:fillRef idx="2">
            <a:schemeClr val="accent3"/>
          </a:fillRef>
          <a:effectRef idx="1">
            <a:schemeClr val="accent3"/>
          </a:effectRef>
          <a:fontRef idx="minor">
            <a:schemeClr val="dk1"/>
          </a:fontRef>
        </p:style>
        <p:txBody>
          <a:bodyPr>
            <a:normAutofit fontScale="92500"/>
          </a:bodyPr>
          <a:lstStyle/>
          <a:p>
            <a:pPr marL="0" indent="0">
              <a:buNone/>
            </a:pPr>
            <a:r>
              <a:rPr lang="fr-FR" sz="2600" u="sng"/>
              <a:t>Deux types d’opérateurs booléens</a:t>
            </a:r>
            <a:r>
              <a:rPr lang="fr-FR" sz="2600"/>
              <a:t> : logiques et arithmétiques</a:t>
            </a:r>
          </a:p>
          <a:p>
            <a:r>
              <a:rPr lang="fr-FR" sz="2100" b="1">
                <a:solidFill>
                  <a:schemeClr val="accent1">
                    <a:lumMod val="75000"/>
                  </a:schemeClr>
                </a:solidFill>
              </a:rPr>
              <a:t>Logique</a:t>
            </a:r>
            <a:r>
              <a:rPr lang="fr-FR" sz="2100"/>
              <a:t> : n’évalue que vrai ou faux. Peut ne se servir que d’une des deux valeurs pour l’évaluation.</a:t>
            </a:r>
          </a:p>
          <a:p>
            <a:r>
              <a:rPr lang="fr-FR" sz="2100" b="1">
                <a:solidFill>
                  <a:schemeClr val="accent1">
                    <a:lumMod val="75000"/>
                  </a:schemeClr>
                </a:solidFill>
              </a:rPr>
              <a:t>Arithmétique</a:t>
            </a:r>
            <a:r>
              <a:rPr lang="fr-FR" sz="2100"/>
              <a:t> : Evaluation logique bit à bit, renvoie une valeur entière, se sert toujours des deux valeurs pour l’évaluation.</a:t>
            </a:r>
          </a:p>
        </p:txBody>
      </p:sp>
      <p:sp>
        <p:nvSpPr>
          <p:cNvPr id="5" name="ZoneTexte 4">
            <a:extLst>
              <a:ext uri="{FF2B5EF4-FFF2-40B4-BE49-F238E27FC236}">
                <a16:creationId xmlns:a16="http://schemas.microsoft.com/office/drawing/2014/main" xmlns="" id="{E3E87A5F-A393-D040-A44C-EE0AC372FDE1}"/>
              </a:ext>
            </a:extLst>
          </p:cNvPr>
          <p:cNvSpPr txBox="1"/>
          <p:nvPr/>
        </p:nvSpPr>
        <p:spPr>
          <a:xfrm>
            <a:off x="792480" y="3700183"/>
            <a:ext cx="8016240" cy="2800767"/>
          </a:xfrm>
          <a:prstGeom prst="rect">
            <a:avLst/>
          </a:prstGeom>
          <a:solidFill>
            <a:schemeClr val="accent6">
              <a:lumMod val="20000"/>
              <a:lumOff val="80000"/>
            </a:schemeClr>
          </a:solidFill>
        </p:spPr>
        <p:txBody>
          <a:bodyPr wrap="square" rtlCol="0">
            <a:spAutoFit/>
          </a:bodyPr>
          <a:lstStyle/>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i1 = 13; </a:t>
            </a:r>
            <a:r>
              <a:rPr lang="fr-FR" sz="1600" b="1">
                <a:solidFill>
                  <a:schemeClr val="accent2"/>
                </a:solidFill>
                <a:latin typeface="Lao UI" panose="020B0502040204020203" pitchFamily="34" charset="0"/>
                <a:cs typeface="Lao UI" panose="020B0502040204020203" pitchFamily="34" charset="0"/>
              </a:rPr>
              <a:t>// i1 = 0b1101</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i2 = 9; </a:t>
            </a:r>
            <a:r>
              <a:rPr lang="fr-FR" sz="1600" b="1">
                <a:solidFill>
                  <a:schemeClr val="accent2"/>
                </a:solidFill>
                <a:latin typeface="Lao UI" panose="020B0502040204020203" pitchFamily="34" charset="0"/>
                <a:cs typeface="Lao UI" panose="020B0502040204020203" pitchFamily="34" charset="0"/>
              </a:rPr>
              <a:t>// i2= 0b1011</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i3 = i1 &amp;&amp; i2; </a:t>
            </a:r>
            <a:r>
              <a:rPr lang="fr-FR" sz="1600" b="1">
                <a:solidFill>
                  <a:schemeClr val="accent2"/>
                </a:solidFill>
                <a:latin typeface="Lao UI" panose="020B0502040204020203" pitchFamily="34" charset="0"/>
                <a:cs typeface="Lao UI" panose="020B0502040204020203" pitchFamily="34" charset="0"/>
              </a:rPr>
              <a:t>//i3 = 1 ( vrai )</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i4 = i1 &amp; i2; </a:t>
            </a:r>
            <a:r>
              <a:rPr lang="fr-FR" sz="1600" b="1">
                <a:solidFill>
                  <a:schemeClr val="accent2"/>
                </a:solidFill>
                <a:latin typeface="Lao UI" panose="020B0502040204020203" pitchFamily="34" charset="0"/>
                <a:cs typeface="Lao UI" panose="020B0502040204020203" pitchFamily="34" charset="0"/>
              </a:rPr>
              <a:t>// i3 = 8</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i5 = i1 | i2; </a:t>
            </a:r>
            <a:r>
              <a:rPr lang="fr-FR" sz="1600" b="1">
                <a:solidFill>
                  <a:schemeClr val="accent2"/>
                </a:solidFill>
                <a:latin typeface="Lao UI" panose="020B0502040204020203" pitchFamily="34" charset="0"/>
                <a:cs typeface="Lao UI" panose="020B0502040204020203" pitchFamily="34" charset="0"/>
              </a:rPr>
              <a:t>// i5 = 1 ( vrai )</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i6 = i1 || i2; </a:t>
            </a:r>
            <a:r>
              <a:rPr lang="fr-FR" sz="1600" b="1">
                <a:solidFill>
                  <a:schemeClr val="accent2"/>
                </a:solidFill>
                <a:latin typeface="Lao UI" panose="020B0502040204020203" pitchFamily="34" charset="0"/>
                <a:cs typeface="Lao UI" panose="020B0502040204020203" pitchFamily="34" charset="0"/>
              </a:rPr>
              <a:t>// i6 = 15</a:t>
            </a:r>
          </a:p>
          <a:p>
            <a:pPr algn="l"/>
            <a:r>
              <a:rPr lang="fr-FR" sz="1600" b="1">
                <a:solidFill>
                  <a:schemeClr val="accent6"/>
                </a:solidFill>
                <a:latin typeface="Lao UI" panose="020B0502040204020203" pitchFamily="34" charset="0"/>
                <a:cs typeface="Lao UI" panose="020B0502040204020203" pitchFamily="34" charset="0"/>
              </a:rPr>
              <a:t>bool</a:t>
            </a:r>
            <a:r>
              <a:rPr lang="fr-FR" sz="1600" b="1">
                <a:latin typeface="Lao UI" panose="020B0502040204020203" pitchFamily="34" charset="0"/>
                <a:cs typeface="Lao UI" panose="020B0502040204020203" pitchFamily="34" charset="0"/>
              </a:rPr>
              <a:t> f1 = </a:t>
            </a:r>
            <a:r>
              <a:rPr lang="fr-FR" sz="1600" b="1">
                <a:solidFill>
                  <a:schemeClr val="accent5"/>
                </a:solidFill>
                <a:latin typeface="Lao UI" panose="020B0502040204020203" pitchFamily="34" charset="0"/>
                <a:cs typeface="Lao UI" panose="020B0502040204020203" pitchFamily="34" charset="0"/>
              </a:rPr>
              <a:t>true</a:t>
            </a:r>
            <a:r>
              <a:rPr lang="fr-FR" sz="1600" b="1">
                <a:latin typeface="Lao UI" panose="020B0502040204020203" pitchFamily="34" charset="0"/>
                <a:cs typeface="Lao UI" panose="020B0502040204020203" pitchFamily="34" charset="0"/>
              </a:rPr>
              <a:t>, f2 = </a:t>
            </a:r>
            <a:r>
              <a:rPr lang="fr-FR" sz="1600" b="1">
                <a:solidFill>
                  <a:schemeClr val="accent5"/>
                </a:solidFill>
                <a:latin typeface="Lao UI" panose="020B0502040204020203" pitchFamily="34" charset="0"/>
                <a:cs typeface="Lao UI" panose="020B0502040204020203" pitchFamily="34" charset="0"/>
              </a:rPr>
              <a:t>false</a:t>
            </a:r>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bool</a:t>
            </a:r>
            <a:r>
              <a:rPr lang="fr-FR" sz="1600" b="1">
                <a:latin typeface="Lao UI" panose="020B0502040204020203" pitchFamily="34" charset="0"/>
                <a:cs typeface="Lao UI" panose="020B0502040204020203" pitchFamily="34" charset="0"/>
              </a:rPr>
              <a:t> f3 = f2 &amp;&amp; f1; </a:t>
            </a:r>
            <a:r>
              <a:rPr lang="fr-FR" sz="1600" b="1">
                <a:solidFill>
                  <a:schemeClr val="accent2"/>
                </a:solidFill>
                <a:latin typeface="Lao UI" panose="020B0502040204020203" pitchFamily="34" charset="0"/>
                <a:cs typeface="Lao UI" panose="020B0502040204020203" pitchFamily="34" charset="0"/>
              </a:rPr>
              <a:t>// Seul f2 est évalué</a:t>
            </a:r>
          </a:p>
          <a:p>
            <a:pPr algn="l"/>
            <a:r>
              <a:rPr lang="fr-FR" sz="1600" b="1">
                <a:solidFill>
                  <a:schemeClr val="accent6"/>
                </a:solidFill>
                <a:latin typeface="Lao UI" panose="020B0502040204020203" pitchFamily="34" charset="0"/>
                <a:cs typeface="Lao UI" panose="020B0502040204020203" pitchFamily="34" charset="0"/>
              </a:rPr>
              <a:t>bool</a:t>
            </a:r>
            <a:r>
              <a:rPr lang="fr-FR" sz="1600" b="1">
                <a:latin typeface="Lao UI" panose="020B0502040204020203" pitchFamily="34" charset="0"/>
                <a:cs typeface="Lao UI" panose="020B0502040204020203" pitchFamily="34" charset="0"/>
              </a:rPr>
              <a:t> f4 = f2 &amp; f1; </a:t>
            </a:r>
            <a:r>
              <a:rPr lang="fr-FR" sz="1600" b="1">
                <a:solidFill>
                  <a:schemeClr val="accent2"/>
                </a:solidFill>
                <a:latin typeface="Lao UI" panose="020B0502040204020203" pitchFamily="34" charset="0"/>
                <a:cs typeface="Lao UI" panose="020B0502040204020203" pitchFamily="34" charset="0"/>
              </a:rPr>
              <a:t>// f1 et f2 sont évalués.</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i7 = (i1 = 8) &amp;&amp; (i2 = 4); </a:t>
            </a:r>
            <a:r>
              <a:rPr lang="fr-FR" sz="1600" b="1">
                <a:solidFill>
                  <a:schemeClr val="accent2"/>
                </a:solidFill>
                <a:latin typeface="Lao UI" panose="020B0502040204020203" pitchFamily="34" charset="0"/>
                <a:cs typeface="Lao UI" panose="020B0502040204020203" pitchFamily="34" charset="0"/>
              </a:rPr>
              <a:t>// i7=1, i1=8, i2 = 9…</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i8 = (i1 = 3) &amp; (i2 = 6); </a:t>
            </a:r>
            <a:r>
              <a:rPr lang="fr-FR" sz="1600" b="1">
                <a:solidFill>
                  <a:schemeClr val="accent2"/>
                </a:solidFill>
                <a:latin typeface="Lao UI" panose="020B0502040204020203" pitchFamily="34" charset="0"/>
                <a:cs typeface="Lao UI" panose="020B0502040204020203" pitchFamily="34" charset="0"/>
              </a:rPr>
              <a:t>// i7 = 2, i1 = 3, i2 = 6 </a:t>
            </a:r>
          </a:p>
        </p:txBody>
      </p:sp>
    </p:spTree>
    <p:extLst>
      <p:ext uri="{BB962C8B-B14F-4D97-AF65-F5344CB8AC3E}">
        <p14:creationId xmlns:p14="http://schemas.microsoft.com/office/powerpoint/2010/main" val="2542689771"/>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68FAF0B-5BCA-4305-B7EB-B98942B2C87E}"/>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Variables entières ( Suite )</a:t>
            </a:r>
            <a:endParaRPr altLang="fr-FR" dirty="0"/>
          </a:p>
        </p:txBody>
      </p:sp>
      <p:sp>
        <p:nvSpPr>
          <p:cNvPr id="5" name="ZoneTexte 4">
            <a:extLst>
              <a:ext uri="{FF2B5EF4-FFF2-40B4-BE49-F238E27FC236}">
                <a16:creationId xmlns:a16="http://schemas.microsoft.com/office/drawing/2014/main" xmlns="" id="{853CC6FB-B9A4-4FD3-BBC8-2BF80571FBBE}"/>
              </a:ext>
            </a:extLst>
          </p:cNvPr>
          <p:cNvSpPr txBox="1"/>
          <p:nvPr/>
        </p:nvSpPr>
        <p:spPr>
          <a:xfrm>
            <a:off x="0" y="836613"/>
            <a:ext cx="9144000" cy="1200150"/>
          </a:xfrm>
          <a:prstGeom prst="rect">
            <a:avLst/>
          </a:prstGeom>
          <a:gradFill>
            <a:gsLst>
              <a:gs pos="0">
                <a:schemeClr val="accent1">
                  <a:lumMod val="20000"/>
                  <a:lumOff val="80000"/>
                </a:schemeClr>
              </a:gs>
              <a:gs pos="64999">
                <a:schemeClr val="accent1">
                  <a:lumMod val="40000"/>
                  <a:lumOff val="60000"/>
                </a:schemeClr>
              </a:gs>
              <a:gs pos="100000">
                <a:schemeClr val="bg1"/>
              </a:gs>
            </a:gsLst>
            <a:lin ang="2700000" scaled="1"/>
          </a:gradFill>
        </p:spPr>
        <p:txBody>
          <a:bodyPr>
            <a:spAutoFit/>
          </a:bodyPr>
          <a:lstStyle/>
          <a:p>
            <a:pPr>
              <a:defRPr/>
            </a:pPr>
            <a:r>
              <a:rPr lang="fr-FR" dirty="0"/>
              <a:t>Possibilité de mieux contrôler la taille des entiers : bibliothèque </a:t>
            </a:r>
            <a:r>
              <a:rPr lang="fr-FR" dirty="0" err="1">
                <a:solidFill>
                  <a:schemeClr val="accent5">
                    <a:lumMod val="50000"/>
                  </a:schemeClr>
                </a:solidFill>
              </a:rPr>
              <a:t>cstdint</a:t>
            </a:r>
            <a:endParaRPr lang="fr-FR" dirty="0">
              <a:solidFill>
                <a:schemeClr val="accent5">
                  <a:lumMod val="50000"/>
                </a:schemeClr>
              </a:solidFill>
            </a:endParaRPr>
          </a:p>
          <a:p>
            <a:pPr>
              <a:defRPr/>
            </a:pPr>
            <a:endParaRPr lang="fr-FR" dirty="0">
              <a:solidFill>
                <a:schemeClr val="accent5">
                  <a:lumMod val="50000"/>
                </a:schemeClr>
              </a:solidFill>
            </a:endParaRPr>
          </a:p>
          <a:p>
            <a:pPr>
              <a:defRPr/>
            </a:pPr>
            <a:r>
              <a:rPr lang="fr-FR" dirty="0">
                <a:solidFill>
                  <a:schemeClr val="accent5">
                    <a:lumMod val="50000"/>
                  </a:schemeClr>
                </a:solidFill>
              </a:rPr>
              <a:t>int8_t, int16_t, int32_t, int64_t          : </a:t>
            </a:r>
            <a:r>
              <a:rPr lang="fr-FR" dirty="0"/>
              <a:t>Entiers signés de taille 8, 16, 32 ou 64 bits</a:t>
            </a:r>
          </a:p>
          <a:p>
            <a:pPr>
              <a:defRPr/>
            </a:pPr>
            <a:r>
              <a:rPr lang="fr-FR" dirty="0">
                <a:solidFill>
                  <a:schemeClr val="accent5">
                    <a:lumMod val="50000"/>
                  </a:schemeClr>
                </a:solidFill>
              </a:rPr>
              <a:t>uint8_t, uint16_t, uint32_t, uint64_t : </a:t>
            </a:r>
            <a:r>
              <a:rPr lang="fr-FR" dirty="0"/>
              <a:t>Entiers non signés de taille 8, 16, 32 ou 64 bits</a:t>
            </a:r>
          </a:p>
        </p:txBody>
      </p:sp>
      <p:sp>
        <p:nvSpPr>
          <p:cNvPr id="22532" name="ZoneTexte 5">
            <a:extLst>
              <a:ext uri="{FF2B5EF4-FFF2-40B4-BE49-F238E27FC236}">
                <a16:creationId xmlns:a16="http://schemas.microsoft.com/office/drawing/2014/main" xmlns="" id="{98FC0B9A-28D4-4A48-AA20-A8AD65F3C1DC}"/>
              </a:ext>
            </a:extLst>
          </p:cNvPr>
          <p:cNvSpPr txBox="1">
            <a:spLocks noChangeArrowheads="1"/>
          </p:cNvSpPr>
          <p:nvPr/>
        </p:nvSpPr>
        <p:spPr bwMode="auto">
          <a:xfrm>
            <a:off x="0" y="206057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a:t>Opérations arithmétiques usuelles :</a:t>
            </a:r>
          </a:p>
        </p:txBody>
      </p:sp>
      <p:graphicFrame>
        <p:nvGraphicFramePr>
          <p:cNvPr id="7" name="Tableau 6">
            <a:extLst>
              <a:ext uri="{FF2B5EF4-FFF2-40B4-BE49-F238E27FC236}">
                <a16:creationId xmlns:a16="http://schemas.microsoft.com/office/drawing/2014/main" xmlns="" id="{BF9D4707-5EC7-409C-BBF9-AAA40CEA839B}"/>
              </a:ext>
            </a:extLst>
          </p:cNvPr>
          <p:cNvGraphicFramePr>
            <a:graphicFrameLocks noGrp="1"/>
          </p:cNvGraphicFramePr>
          <p:nvPr/>
        </p:nvGraphicFramePr>
        <p:xfrm>
          <a:off x="250825" y="2471738"/>
          <a:ext cx="8642350" cy="741362"/>
        </p:xfrm>
        <a:graphic>
          <a:graphicData uri="http://schemas.openxmlformats.org/drawingml/2006/table">
            <a:tbl>
              <a:tblPr firstRow="1" bandRow="1">
                <a:tableStyleId>{F5AB1C69-6EDB-4FF4-983F-18BD219EF322}</a:tableStyleId>
              </a:tblPr>
              <a:tblGrid>
                <a:gridCol w="1577480">
                  <a:extLst>
                    <a:ext uri="{9D8B030D-6E8A-4147-A177-3AD203B41FA5}">
                      <a16:colId xmlns:a16="http://schemas.microsoft.com/office/drawing/2014/main" xmlns="" val="20000"/>
                    </a:ext>
                  </a:extLst>
                </a:gridCol>
                <a:gridCol w="1183110">
                  <a:extLst>
                    <a:ext uri="{9D8B030D-6E8A-4147-A177-3AD203B41FA5}">
                      <a16:colId xmlns:a16="http://schemas.microsoft.com/office/drawing/2014/main" xmlns="" val="20001"/>
                    </a:ext>
                  </a:extLst>
                </a:gridCol>
                <a:gridCol w="1560584">
                  <a:extLst>
                    <a:ext uri="{9D8B030D-6E8A-4147-A177-3AD203B41FA5}">
                      <a16:colId xmlns:a16="http://schemas.microsoft.com/office/drawing/2014/main" xmlns="" val="20002"/>
                    </a:ext>
                  </a:extLst>
                </a:gridCol>
                <a:gridCol w="1440392">
                  <a:extLst>
                    <a:ext uri="{9D8B030D-6E8A-4147-A177-3AD203B41FA5}">
                      <a16:colId xmlns:a16="http://schemas.microsoft.com/office/drawing/2014/main" xmlns="" val="20003"/>
                    </a:ext>
                  </a:extLst>
                </a:gridCol>
                <a:gridCol w="1440392">
                  <a:extLst>
                    <a:ext uri="{9D8B030D-6E8A-4147-A177-3AD203B41FA5}">
                      <a16:colId xmlns:a16="http://schemas.microsoft.com/office/drawing/2014/main" xmlns="" val="20004"/>
                    </a:ext>
                  </a:extLst>
                </a:gridCol>
                <a:gridCol w="1440392">
                  <a:extLst>
                    <a:ext uri="{9D8B030D-6E8A-4147-A177-3AD203B41FA5}">
                      <a16:colId xmlns:a16="http://schemas.microsoft.com/office/drawing/2014/main" xmlns="" val="20005"/>
                    </a:ext>
                  </a:extLst>
                </a:gridCol>
              </a:tblGrid>
              <a:tr h="370681">
                <a:tc>
                  <a:txBody>
                    <a:bodyPr/>
                    <a:lstStyle/>
                    <a:p>
                      <a:r>
                        <a:rPr lang="fr-FR" sz="1800" dirty="0"/>
                        <a:t>Symbole</a:t>
                      </a:r>
                    </a:p>
                  </a:txBody>
                  <a:tcPr marL="91455" marR="91455" marT="45700" marB="45700"/>
                </a:tc>
                <a:tc>
                  <a:txBody>
                    <a:bodyPr/>
                    <a:lstStyle/>
                    <a:p>
                      <a:pPr algn="ctr"/>
                      <a:r>
                        <a:rPr lang="fr-FR" sz="1800" dirty="0"/>
                        <a:t>+</a:t>
                      </a:r>
                    </a:p>
                  </a:txBody>
                  <a:tcPr marL="91455" marR="91455" marT="45700" marB="45700"/>
                </a:tc>
                <a:tc>
                  <a:txBody>
                    <a:bodyPr/>
                    <a:lstStyle/>
                    <a:p>
                      <a:pPr algn="ctr"/>
                      <a:r>
                        <a:rPr lang="fr-FR" sz="1800" dirty="0"/>
                        <a:t>-</a:t>
                      </a:r>
                    </a:p>
                  </a:txBody>
                  <a:tcPr marL="91455" marR="91455" marT="45700" marB="45700"/>
                </a:tc>
                <a:tc>
                  <a:txBody>
                    <a:bodyPr/>
                    <a:lstStyle/>
                    <a:p>
                      <a:pPr algn="ctr"/>
                      <a:r>
                        <a:rPr lang="fr-FR" sz="1800" dirty="0"/>
                        <a:t>*</a:t>
                      </a:r>
                    </a:p>
                  </a:txBody>
                  <a:tcPr marL="91455" marR="91455" marT="45700" marB="45700"/>
                </a:tc>
                <a:tc>
                  <a:txBody>
                    <a:bodyPr/>
                    <a:lstStyle/>
                    <a:p>
                      <a:pPr algn="ctr"/>
                      <a:r>
                        <a:rPr lang="fr-FR" sz="1800" dirty="0"/>
                        <a:t>/</a:t>
                      </a:r>
                    </a:p>
                  </a:txBody>
                  <a:tcPr marL="91455" marR="91455" marT="45700" marB="45700"/>
                </a:tc>
                <a:tc>
                  <a:txBody>
                    <a:bodyPr/>
                    <a:lstStyle/>
                    <a:p>
                      <a:pPr algn="ctr"/>
                      <a:r>
                        <a:rPr lang="fr-FR" sz="1800" dirty="0"/>
                        <a:t>%</a:t>
                      </a:r>
                    </a:p>
                  </a:txBody>
                  <a:tcPr marL="91455" marR="91455" marT="45700" marB="45700"/>
                </a:tc>
                <a:extLst>
                  <a:ext uri="{0D108BD9-81ED-4DB2-BD59-A6C34878D82A}">
                    <a16:rowId xmlns:a16="http://schemas.microsoft.com/office/drawing/2014/main" xmlns="" val="10000"/>
                  </a:ext>
                </a:extLst>
              </a:tr>
              <a:tr h="370681">
                <a:tc>
                  <a:txBody>
                    <a:bodyPr/>
                    <a:lstStyle/>
                    <a:p>
                      <a:r>
                        <a:rPr lang="fr-FR" sz="1800" dirty="0"/>
                        <a:t>Opération</a:t>
                      </a:r>
                    </a:p>
                  </a:txBody>
                  <a:tcPr marL="91455" marR="91455" marT="45700" marB="45700"/>
                </a:tc>
                <a:tc>
                  <a:txBody>
                    <a:bodyPr/>
                    <a:lstStyle/>
                    <a:p>
                      <a:pPr algn="ctr"/>
                      <a:r>
                        <a:rPr lang="fr-FR" sz="1400" dirty="0"/>
                        <a:t>Addition</a:t>
                      </a:r>
                    </a:p>
                  </a:txBody>
                  <a:tcPr marL="91455" marR="91455" marT="45700" marB="45700"/>
                </a:tc>
                <a:tc>
                  <a:txBody>
                    <a:bodyPr/>
                    <a:lstStyle/>
                    <a:p>
                      <a:pPr algn="ctr"/>
                      <a:r>
                        <a:rPr lang="fr-FR" sz="1400" dirty="0"/>
                        <a:t>Soustraction</a:t>
                      </a:r>
                    </a:p>
                  </a:txBody>
                  <a:tcPr marL="91455" marR="91455" marT="45700" marB="45700"/>
                </a:tc>
                <a:tc>
                  <a:txBody>
                    <a:bodyPr/>
                    <a:lstStyle/>
                    <a:p>
                      <a:pPr algn="ctr"/>
                      <a:r>
                        <a:rPr lang="fr-FR" sz="1400" dirty="0"/>
                        <a:t>Multiplication</a:t>
                      </a:r>
                    </a:p>
                  </a:txBody>
                  <a:tcPr marL="91455" marR="91455" marT="45700" marB="45700"/>
                </a:tc>
                <a:tc>
                  <a:txBody>
                    <a:bodyPr/>
                    <a:lstStyle/>
                    <a:p>
                      <a:pPr algn="ctr"/>
                      <a:r>
                        <a:rPr lang="fr-FR" sz="1400" dirty="0"/>
                        <a:t>Division</a:t>
                      </a:r>
                    </a:p>
                  </a:txBody>
                  <a:tcPr marL="91455" marR="91455" marT="45700" marB="45700"/>
                </a:tc>
                <a:tc>
                  <a:txBody>
                    <a:bodyPr/>
                    <a:lstStyle/>
                    <a:p>
                      <a:pPr algn="ctr"/>
                      <a:r>
                        <a:rPr lang="fr-FR" sz="1400" dirty="0"/>
                        <a:t>Modulo</a:t>
                      </a:r>
                    </a:p>
                  </a:txBody>
                  <a:tcPr marL="91455" marR="91455" marT="45700" marB="45700"/>
                </a:tc>
                <a:extLst>
                  <a:ext uri="{0D108BD9-81ED-4DB2-BD59-A6C34878D82A}">
                    <a16:rowId xmlns:a16="http://schemas.microsoft.com/office/drawing/2014/main" xmlns="" val="10001"/>
                  </a:ext>
                </a:extLst>
              </a:tr>
            </a:tbl>
          </a:graphicData>
        </a:graphic>
      </p:graphicFrame>
      <p:sp>
        <p:nvSpPr>
          <p:cNvPr id="22556" name="ZoneTexte 7">
            <a:extLst>
              <a:ext uri="{FF2B5EF4-FFF2-40B4-BE49-F238E27FC236}">
                <a16:creationId xmlns:a16="http://schemas.microsoft.com/office/drawing/2014/main" xmlns="" id="{CD47010B-E18D-4E18-903C-E5431B048B6E}"/>
              </a:ext>
            </a:extLst>
          </p:cNvPr>
          <p:cNvSpPr txBox="1">
            <a:spLocks noChangeArrowheads="1"/>
          </p:cNvSpPr>
          <p:nvPr/>
        </p:nvSpPr>
        <p:spPr bwMode="auto">
          <a:xfrm>
            <a:off x="152400" y="328453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a:t>Opérations arithmétiques inplace :</a:t>
            </a:r>
          </a:p>
        </p:txBody>
      </p:sp>
      <p:graphicFrame>
        <p:nvGraphicFramePr>
          <p:cNvPr id="9" name="Tableau 8">
            <a:extLst>
              <a:ext uri="{FF2B5EF4-FFF2-40B4-BE49-F238E27FC236}">
                <a16:creationId xmlns:a16="http://schemas.microsoft.com/office/drawing/2014/main" xmlns="" id="{423908E8-B6E2-417D-9F25-7925994D075C}"/>
              </a:ext>
            </a:extLst>
          </p:cNvPr>
          <p:cNvGraphicFramePr>
            <a:graphicFrameLocks noGrp="1"/>
          </p:cNvGraphicFramePr>
          <p:nvPr/>
        </p:nvGraphicFramePr>
        <p:xfrm>
          <a:off x="323850" y="3695700"/>
          <a:ext cx="8640762" cy="741364"/>
        </p:xfrm>
        <a:graphic>
          <a:graphicData uri="http://schemas.openxmlformats.org/drawingml/2006/table">
            <a:tbl>
              <a:tblPr firstRow="1" bandRow="1">
                <a:tableStyleId>{F5AB1C69-6EDB-4FF4-983F-18BD219EF322}</a:tableStyleId>
              </a:tblPr>
              <a:tblGrid>
                <a:gridCol w="1577190">
                  <a:extLst>
                    <a:ext uri="{9D8B030D-6E8A-4147-A177-3AD203B41FA5}">
                      <a16:colId xmlns:a16="http://schemas.microsoft.com/office/drawing/2014/main" xmlns="" val="20000"/>
                    </a:ext>
                  </a:extLst>
                </a:gridCol>
                <a:gridCol w="1182893">
                  <a:extLst>
                    <a:ext uri="{9D8B030D-6E8A-4147-A177-3AD203B41FA5}">
                      <a16:colId xmlns:a16="http://schemas.microsoft.com/office/drawing/2014/main" xmlns="" val="20001"/>
                    </a:ext>
                  </a:extLst>
                </a:gridCol>
                <a:gridCol w="1560298">
                  <a:extLst>
                    <a:ext uri="{9D8B030D-6E8A-4147-A177-3AD203B41FA5}">
                      <a16:colId xmlns:a16="http://schemas.microsoft.com/office/drawing/2014/main" xmlns="" val="20002"/>
                    </a:ext>
                  </a:extLst>
                </a:gridCol>
                <a:gridCol w="1440127">
                  <a:extLst>
                    <a:ext uri="{9D8B030D-6E8A-4147-A177-3AD203B41FA5}">
                      <a16:colId xmlns:a16="http://schemas.microsoft.com/office/drawing/2014/main" xmlns="" val="20003"/>
                    </a:ext>
                  </a:extLst>
                </a:gridCol>
                <a:gridCol w="1440127">
                  <a:extLst>
                    <a:ext uri="{9D8B030D-6E8A-4147-A177-3AD203B41FA5}">
                      <a16:colId xmlns:a16="http://schemas.microsoft.com/office/drawing/2014/main" xmlns="" val="20004"/>
                    </a:ext>
                  </a:extLst>
                </a:gridCol>
                <a:gridCol w="1440127">
                  <a:extLst>
                    <a:ext uri="{9D8B030D-6E8A-4147-A177-3AD203B41FA5}">
                      <a16:colId xmlns:a16="http://schemas.microsoft.com/office/drawing/2014/main" xmlns="" val="20005"/>
                    </a:ext>
                  </a:extLst>
                </a:gridCol>
              </a:tblGrid>
              <a:tr h="370682">
                <a:tc>
                  <a:txBody>
                    <a:bodyPr/>
                    <a:lstStyle/>
                    <a:p>
                      <a:r>
                        <a:rPr lang="fr-FR" sz="1800" dirty="0"/>
                        <a:t>Symbole</a:t>
                      </a:r>
                    </a:p>
                  </a:txBody>
                  <a:tcPr marL="91438" marR="91438" marT="45700" marB="45700"/>
                </a:tc>
                <a:tc>
                  <a:txBody>
                    <a:bodyPr/>
                    <a:lstStyle/>
                    <a:p>
                      <a:pPr algn="ctr"/>
                      <a:r>
                        <a:rPr lang="fr-FR" sz="1800" dirty="0"/>
                        <a:t>+=</a:t>
                      </a:r>
                    </a:p>
                  </a:txBody>
                  <a:tcPr marL="91438" marR="91438" marT="45700" marB="45700"/>
                </a:tc>
                <a:tc>
                  <a:txBody>
                    <a:bodyPr/>
                    <a:lstStyle/>
                    <a:p>
                      <a:pPr algn="ctr"/>
                      <a:r>
                        <a:rPr lang="fr-FR" sz="1800" dirty="0"/>
                        <a:t>-=</a:t>
                      </a:r>
                    </a:p>
                  </a:txBody>
                  <a:tcPr marL="91438" marR="91438" marT="45700" marB="45700"/>
                </a:tc>
                <a:tc>
                  <a:txBody>
                    <a:bodyPr/>
                    <a:lstStyle/>
                    <a:p>
                      <a:pPr algn="ctr"/>
                      <a:r>
                        <a:rPr lang="fr-FR" sz="1800" dirty="0"/>
                        <a:t>*=</a:t>
                      </a:r>
                    </a:p>
                  </a:txBody>
                  <a:tcPr marL="91438" marR="91438" marT="45700" marB="45700"/>
                </a:tc>
                <a:tc>
                  <a:txBody>
                    <a:bodyPr/>
                    <a:lstStyle/>
                    <a:p>
                      <a:pPr algn="ctr"/>
                      <a:r>
                        <a:rPr lang="fr-FR" sz="1800" dirty="0"/>
                        <a:t>/=</a:t>
                      </a:r>
                    </a:p>
                  </a:txBody>
                  <a:tcPr marL="91438" marR="91438" marT="45700" marB="45700"/>
                </a:tc>
                <a:tc>
                  <a:txBody>
                    <a:bodyPr/>
                    <a:lstStyle/>
                    <a:p>
                      <a:pPr algn="ctr"/>
                      <a:r>
                        <a:rPr lang="fr-FR" sz="1800" dirty="0"/>
                        <a:t>%=</a:t>
                      </a:r>
                    </a:p>
                  </a:txBody>
                  <a:tcPr marL="91438" marR="91438" marT="45700" marB="45700"/>
                </a:tc>
                <a:extLst>
                  <a:ext uri="{0D108BD9-81ED-4DB2-BD59-A6C34878D82A}">
                    <a16:rowId xmlns:a16="http://schemas.microsoft.com/office/drawing/2014/main" xmlns="" val="10000"/>
                  </a:ext>
                </a:extLst>
              </a:tr>
              <a:tr h="370682">
                <a:tc>
                  <a:txBody>
                    <a:bodyPr/>
                    <a:lstStyle/>
                    <a:p>
                      <a:r>
                        <a:rPr lang="fr-FR" sz="1800" dirty="0"/>
                        <a:t>Opération</a:t>
                      </a:r>
                    </a:p>
                  </a:txBody>
                  <a:tcPr marL="91438" marR="91438" marT="45700" marB="45700"/>
                </a:tc>
                <a:tc>
                  <a:txBody>
                    <a:bodyPr/>
                    <a:lstStyle/>
                    <a:p>
                      <a:pPr algn="ctr"/>
                      <a:r>
                        <a:rPr lang="fr-FR" sz="1400" dirty="0" err="1"/>
                        <a:t>Add</a:t>
                      </a:r>
                      <a:endParaRPr lang="fr-FR" sz="1400" dirty="0"/>
                    </a:p>
                  </a:txBody>
                  <a:tcPr marL="91438" marR="91438" marT="45700" marB="45700"/>
                </a:tc>
                <a:tc>
                  <a:txBody>
                    <a:bodyPr/>
                    <a:lstStyle/>
                    <a:p>
                      <a:pPr algn="ctr"/>
                      <a:r>
                        <a:rPr lang="fr-FR" sz="1400" dirty="0" err="1"/>
                        <a:t>Soustr</a:t>
                      </a:r>
                      <a:r>
                        <a:rPr lang="fr-FR" sz="1400" dirty="0"/>
                        <a:t>.</a:t>
                      </a:r>
                    </a:p>
                  </a:txBody>
                  <a:tcPr marL="91438" marR="91438" marT="45700" marB="45700"/>
                </a:tc>
                <a:tc>
                  <a:txBody>
                    <a:bodyPr/>
                    <a:lstStyle/>
                    <a:p>
                      <a:pPr algn="ctr"/>
                      <a:r>
                        <a:rPr lang="fr-FR" sz="1400" dirty="0" err="1"/>
                        <a:t>Mult</a:t>
                      </a:r>
                      <a:endParaRPr lang="fr-FR" sz="1400" dirty="0"/>
                    </a:p>
                  </a:txBody>
                  <a:tcPr marL="91438" marR="91438" marT="45700" marB="45700"/>
                </a:tc>
                <a:tc>
                  <a:txBody>
                    <a:bodyPr/>
                    <a:lstStyle/>
                    <a:p>
                      <a:pPr algn="ctr"/>
                      <a:r>
                        <a:rPr lang="fr-FR" sz="1400" dirty="0" err="1"/>
                        <a:t>Div</a:t>
                      </a:r>
                      <a:endParaRPr lang="fr-FR" sz="1400" dirty="0"/>
                    </a:p>
                  </a:txBody>
                  <a:tcPr marL="91438" marR="91438" marT="45700" marB="45700"/>
                </a:tc>
                <a:tc>
                  <a:txBody>
                    <a:bodyPr/>
                    <a:lstStyle/>
                    <a:p>
                      <a:pPr algn="ctr"/>
                      <a:r>
                        <a:rPr lang="fr-FR" sz="1400" dirty="0" err="1"/>
                        <a:t>Mod</a:t>
                      </a:r>
                      <a:endParaRPr lang="fr-FR" sz="1400" dirty="0"/>
                    </a:p>
                  </a:txBody>
                  <a:tcPr marL="91438" marR="91438" marT="45700" marB="45700"/>
                </a:tc>
                <a:extLst>
                  <a:ext uri="{0D108BD9-81ED-4DB2-BD59-A6C34878D82A}">
                    <a16:rowId xmlns:a16="http://schemas.microsoft.com/office/drawing/2014/main" xmlns="" val="10001"/>
                  </a:ext>
                </a:extLst>
              </a:tr>
            </a:tbl>
          </a:graphicData>
        </a:graphic>
      </p:graphicFrame>
      <p:sp>
        <p:nvSpPr>
          <p:cNvPr id="10" name="ZoneTexte 9">
            <a:extLst>
              <a:ext uri="{FF2B5EF4-FFF2-40B4-BE49-F238E27FC236}">
                <a16:creationId xmlns:a16="http://schemas.microsoft.com/office/drawing/2014/main" xmlns="" id="{C0989835-D837-48E0-B90C-72DA1987E547}"/>
              </a:ext>
            </a:extLst>
          </p:cNvPr>
          <p:cNvSpPr txBox="1"/>
          <p:nvPr/>
        </p:nvSpPr>
        <p:spPr>
          <a:xfrm>
            <a:off x="179388" y="4724400"/>
            <a:ext cx="8877300" cy="2032000"/>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3">
                    <a:lumMod val="50000"/>
                  </a:schemeClr>
                </a:solidFill>
                <a:latin typeface="Courier New" panose="02070309020205020404" pitchFamily="49" charset="0"/>
                <a:cs typeface="Courier New" panose="02070309020205020404" pitchFamily="49" charset="0"/>
              </a:rPr>
              <a:t>cstdint</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int32_t</a:t>
            </a:r>
            <a:r>
              <a:rPr lang="fr-FR" sz="1400" b="1" dirty="0">
                <a:latin typeface="Courier New" panose="02070309020205020404" pitchFamily="49" charset="0"/>
                <a:cs typeface="Courier New" panose="02070309020205020404" pitchFamily="49" charset="0"/>
              </a:rPr>
              <a:t> i = 5, j = 3;</a:t>
            </a:r>
          </a:p>
          <a:p>
            <a:pPr>
              <a:defRPr/>
            </a:pPr>
            <a:r>
              <a:rPr lang="fr-FR" sz="1400" b="1" dirty="0">
                <a:latin typeface="Courier New" panose="02070309020205020404" pitchFamily="49" charset="0"/>
                <a:cs typeface="Courier New" panose="02070309020205020404" pitchFamily="49" charset="0"/>
              </a:rPr>
              <a:t>  i += j; </a:t>
            </a:r>
            <a:r>
              <a:rPr lang="fr-FR" sz="1400" b="1" dirty="0">
                <a:solidFill>
                  <a:srgbClr val="C00000"/>
                </a:solidFill>
                <a:latin typeface="Courier New" panose="02070309020205020404" pitchFamily="49" charset="0"/>
                <a:cs typeface="Courier New" panose="02070309020205020404" pitchFamily="49" charset="0"/>
              </a:rPr>
              <a:t>// Addition </a:t>
            </a:r>
            <a:r>
              <a:rPr lang="fr-FR" sz="1400" b="1" dirty="0" err="1">
                <a:solidFill>
                  <a:srgbClr val="C00000"/>
                </a:solidFill>
                <a:latin typeface="Courier New" panose="02070309020205020404" pitchFamily="49" charset="0"/>
                <a:cs typeface="Courier New" panose="02070309020205020404" pitchFamily="49" charset="0"/>
              </a:rPr>
              <a:t>inplace</a:t>
            </a:r>
            <a:r>
              <a:rPr lang="fr-FR" sz="1400" b="1" dirty="0">
                <a:solidFill>
                  <a:srgbClr val="C00000"/>
                </a:solidFill>
                <a:latin typeface="Courier New" panose="02070309020205020404" pitchFamily="49" charset="0"/>
                <a:cs typeface="Courier New" panose="02070309020205020404" pitchFamily="49" charset="0"/>
              </a:rPr>
              <a:t>, idem que i = i + j</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int64_t</a:t>
            </a:r>
            <a:r>
              <a:rPr lang="fr-FR" sz="1400" b="1" dirty="0">
                <a:latin typeface="Courier New" panose="02070309020205020404" pitchFamily="49" charset="0"/>
                <a:cs typeface="Courier New" panose="02070309020205020404" pitchFamily="49" charset="0"/>
              </a:rPr>
              <a:t> k = 103;</a:t>
            </a:r>
          </a:p>
          <a:p>
            <a:pPr>
              <a:defRPr/>
            </a:pPr>
            <a:r>
              <a:rPr lang="fr-FR" sz="1400" b="1" dirty="0">
                <a:latin typeface="Courier New" panose="02070309020205020404" pitchFamily="49" charset="0"/>
                <a:cs typeface="Courier New" panose="02070309020205020404" pitchFamily="49" charset="0"/>
              </a:rPr>
              <a:t>  k -= i; </a:t>
            </a:r>
            <a:r>
              <a:rPr lang="fr-FR" sz="1400" b="1" dirty="0">
                <a:solidFill>
                  <a:srgbClr val="C00000"/>
                </a:solidFill>
                <a:latin typeface="Courier New" panose="02070309020205020404" pitchFamily="49" charset="0"/>
                <a:cs typeface="Courier New" panose="02070309020205020404" pitchFamily="49" charset="0"/>
              </a:rPr>
              <a:t>// </a:t>
            </a:r>
            <a:r>
              <a:rPr lang="fr-FR" sz="1400" b="1" u="sng" dirty="0">
                <a:solidFill>
                  <a:srgbClr val="C00000"/>
                </a:solidFill>
                <a:latin typeface="Courier New" panose="02070309020205020404" pitchFamily="49" charset="0"/>
                <a:cs typeface="Courier New" panose="02070309020205020404" pitchFamily="49" charset="0"/>
              </a:rPr>
              <a:t>Promotion automatique</a:t>
            </a:r>
            <a:r>
              <a:rPr lang="fr-FR" sz="1400" b="1" dirty="0">
                <a:solidFill>
                  <a:srgbClr val="C00000"/>
                </a:solidFill>
                <a:latin typeface="Courier New" panose="02070309020205020404" pitchFamily="49" charset="0"/>
                <a:cs typeface="Courier New" panose="02070309020205020404" pitchFamily="49" charset="0"/>
              </a:rPr>
              <a:t> de i en int64_t durant l’opération</a:t>
            </a:r>
          </a:p>
          <a:p>
            <a:pPr>
              <a:defRPr/>
            </a:pPr>
            <a:r>
              <a:rPr lang="fr-FR" sz="1400" b="1" dirty="0">
                <a:solidFill>
                  <a:srgbClr val="C00000"/>
                </a:solidFill>
                <a:latin typeface="Courier New" panose="02070309020205020404" pitchFamily="49" charset="0"/>
                <a:cs typeface="Courier New" panose="02070309020205020404" pitchFamily="49" charset="0"/>
              </a:rPr>
              <a:t>  return</a:t>
            </a:r>
            <a:r>
              <a:rPr lang="fr-FR" sz="1400" b="1" dirty="0">
                <a:latin typeface="Courier New" panose="02070309020205020404" pitchFamily="49" charset="0"/>
                <a:cs typeface="Courier New" panose="02070309020205020404" pitchFamily="49" charset="0"/>
              </a:rPr>
              <a:t> </a:t>
            </a:r>
            <a:r>
              <a:rPr lang="fr-FR" sz="1400" b="1" dirty="0">
                <a:solidFill>
                  <a:schemeClr val="accent1">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11" name="ZoneTexte 10">
            <a:extLst>
              <a:ext uri="{FF2B5EF4-FFF2-40B4-BE49-F238E27FC236}">
                <a16:creationId xmlns:a16="http://schemas.microsoft.com/office/drawing/2014/main" xmlns="" id="{83424E33-5981-48D6-8468-CDD2DBA89ACD}"/>
              </a:ext>
            </a:extLst>
          </p:cNvPr>
          <p:cNvSpPr txBox="1"/>
          <p:nvPr/>
        </p:nvSpPr>
        <p:spPr>
          <a:xfrm>
            <a:off x="3140075" y="4365625"/>
            <a:ext cx="2736850" cy="368300"/>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89D4E30-BE6F-4335-AE9B-8AC1852D11D6}"/>
              </a:ext>
            </a:extLst>
          </p:cNvPr>
          <p:cNvSpPr>
            <a:spLocks noGrp="1"/>
          </p:cNvSpPr>
          <p:nvPr>
            <p:ph type="title"/>
            <p:custDataLst>
              <p:tags r:id="rId1"/>
            </p:custDataLst>
          </p:nvPr>
        </p:nvSpPr>
        <p:spPr>
          <a:xfrm>
            <a:off x="0" y="7938"/>
            <a:ext cx="9144000" cy="828675"/>
          </a:xfrm>
          <a:solidFill>
            <a:schemeClr val="accent1"/>
          </a:solidFill>
        </p:spPr>
        <p:txBody>
          <a:bodyPr/>
          <a:lstStyle/>
          <a:p>
            <a:pPr algn="ctr">
              <a:defRPr/>
            </a:pPr>
            <a:r>
              <a:rPr altLang="fr-FR" sz="3600" dirty="0"/>
              <a:t>Pré/Post incrémentation/Décrémentation</a:t>
            </a:r>
            <a:endParaRPr altLang="fr-FR" dirty="0"/>
          </a:p>
        </p:txBody>
      </p:sp>
      <p:sp>
        <p:nvSpPr>
          <p:cNvPr id="23555" name="ZoneTexte 4">
            <a:extLst>
              <a:ext uri="{FF2B5EF4-FFF2-40B4-BE49-F238E27FC236}">
                <a16:creationId xmlns:a16="http://schemas.microsoft.com/office/drawing/2014/main" xmlns="" id="{4642BBCC-CD55-4852-A948-FD526F9DB062}"/>
              </a:ext>
            </a:extLst>
          </p:cNvPr>
          <p:cNvSpPr txBox="1">
            <a:spLocks noChangeArrowheads="1"/>
          </p:cNvSpPr>
          <p:nvPr/>
        </p:nvSpPr>
        <p:spPr bwMode="auto">
          <a:xfrm>
            <a:off x="179388" y="981075"/>
            <a:ext cx="87852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Char char="•"/>
            </a:pPr>
            <a:r>
              <a:rPr lang="fr-FR" altLang="en-US"/>
              <a:t>Possibilité d’incrémentation ou décrémenter de 1 une valeur ( entière mais non obligatoire ) : symboles ++ ou </a:t>
            </a:r>
            <a:r>
              <a:rPr lang="fr-FR" altLang="en-US">
                <a:latin typeface="Courier New" panose="02070309020205020404" pitchFamily="49" charset="0"/>
                <a:cs typeface="Courier New" panose="02070309020205020404" pitchFamily="49" charset="0"/>
              </a:rPr>
              <a:t>--</a:t>
            </a:r>
          </a:p>
          <a:p>
            <a:pPr eaLnBrk="1" hangingPunct="1">
              <a:buFont typeface="Arial" panose="020B0604020202020204" pitchFamily="34" charset="0"/>
              <a:buChar char="•"/>
            </a:pPr>
            <a:r>
              <a:rPr lang="fr-FR" altLang="en-US"/>
              <a:t>Pour chacun, deux variantes possibles :</a:t>
            </a:r>
          </a:p>
          <a:p>
            <a:pPr lvl="1" eaLnBrk="1" hangingPunct="1">
              <a:buFont typeface="Arial" panose="020B0604020202020204" pitchFamily="34" charset="0"/>
              <a:buChar char="•"/>
            </a:pPr>
            <a:r>
              <a:rPr lang="fr-FR" altLang="en-US"/>
              <a:t>Pré   : incrémente de un la valeur et retourne la nouvelle valeur. Notation : ++i; --j;</a:t>
            </a:r>
          </a:p>
          <a:p>
            <a:pPr lvl="1" eaLnBrk="1" hangingPunct="1">
              <a:buFont typeface="Arial" panose="020B0604020202020204" pitchFamily="34" charset="0"/>
              <a:buChar char="•"/>
            </a:pPr>
            <a:r>
              <a:rPr lang="fr-FR" altLang="en-US"/>
              <a:t>Post : incrémente de un la valeur et retourne l’ancienne   valeur. Notation : i++; j--;</a:t>
            </a:r>
          </a:p>
        </p:txBody>
      </p:sp>
      <p:sp>
        <p:nvSpPr>
          <p:cNvPr id="6" name="ZoneTexte 5">
            <a:extLst>
              <a:ext uri="{FF2B5EF4-FFF2-40B4-BE49-F238E27FC236}">
                <a16:creationId xmlns:a16="http://schemas.microsoft.com/office/drawing/2014/main" xmlns="" id="{6056CDC3-1815-43B5-A736-202CAF095CDF}"/>
              </a:ext>
            </a:extLst>
          </p:cNvPr>
          <p:cNvSpPr txBox="1"/>
          <p:nvPr/>
        </p:nvSpPr>
        <p:spPr>
          <a:xfrm>
            <a:off x="179388" y="3054350"/>
            <a:ext cx="8877300" cy="24622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5">
                    <a:lumMod val="75000"/>
                  </a:schemeClr>
                </a:solidFill>
                <a:latin typeface="Courier New" panose="02070309020205020404" pitchFamily="49" charset="0"/>
                <a:cs typeface="Courier New" panose="02070309020205020404" pitchFamily="49" charset="0"/>
              </a:rPr>
              <a:t>cstdint</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5">
                    <a:lumMod val="75000"/>
                  </a:schemeClr>
                </a:solidFill>
                <a:latin typeface="Courier New" panose="02070309020205020404" pitchFamily="49" charset="0"/>
                <a:cs typeface="Courier New" panose="02070309020205020404" pitchFamily="49" charset="0"/>
              </a:rPr>
              <a:t>iostream</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int32_t</a:t>
            </a:r>
            <a:r>
              <a:rPr lang="fr-FR" sz="1400" b="1" dirty="0">
                <a:latin typeface="Courier New" panose="02070309020205020404" pitchFamily="49" charset="0"/>
                <a:cs typeface="Courier New" panose="02070309020205020404" pitchFamily="49" charset="0"/>
              </a:rPr>
              <a:t> i = 5, j = 3;</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int32_t</a:t>
            </a:r>
            <a:r>
              <a:rPr lang="fr-FR" sz="1400" b="1" dirty="0">
                <a:latin typeface="Courier New" panose="02070309020205020404" pitchFamily="49" charset="0"/>
                <a:cs typeface="Courier New" panose="02070309020205020404" pitchFamily="49" charset="0"/>
              </a:rPr>
              <a:t> k = i++, l = --j;</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k :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 k &lt;&lt;</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et l :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 l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defRPr/>
            </a:pPr>
            <a:r>
              <a:rPr lang="fr-FR" sz="1400" b="1" dirty="0">
                <a:solidFill>
                  <a:srgbClr val="C00000"/>
                </a:solidFill>
                <a:latin typeface="Courier New" panose="02070309020205020404" pitchFamily="49" charset="0"/>
                <a:cs typeface="Courier New" panose="02070309020205020404" pitchFamily="49" charset="0"/>
              </a:rPr>
              <a:t>  // Le programme devrait afficher : </a:t>
            </a:r>
          </a:p>
          <a:p>
            <a:pPr>
              <a:defRPr/>
            </a:pPr>
            <a:r>
              <a:rPr lang="fr-FR" sz="1400" b="1" dirty="0">
                <a:solidFill>
                  <a:srgbClr val="C00000"/>
                </a:solidFill>
                <a:latin typeface="Courier New" panose="02070309020205020404" pitchFamily="49" charset="0"/>
                <a:cs typeface="Courier New" panose="02070309020205020404" pitchFamily="49" charset="0"/>
              </a:rPr>
              <a:t>  // k : 5 et l : 2</a:t>
            </a:r>
          </a:p>
          <a:p>
            <a:pPr>
              <a:defRPr/>
            </a:pPr>
            <a:r>
              <a:rPr lang="fr-FR" sz="1400" b="1" dirty="0">
                <a:solidFill>
                  <a:srgbClr val="C00000"/>
                </a:solidFill>
                <a:latin typeface="Courier New" panose="02070309020205020404" pitchFamily="49" charset="0"/>
                <a:cs typeface="Courier New" panose="02070309020205020404" pitchFamily="49" charset="0"/>
              </a:rPr>
              <a:t>  return</a:t>
            </a:r>
            <a:r>
              <a:rPr lang="fr-FR" sz="1400" b="1" dirty="0">
                <a:latin typeface="Courier New" panose="02070309020205020404" pitchFamily="49" charset="0"/>
                <a:cs typeface="Courier New" panose="02070309020205020404" pitchFamily="49" charset="0"/>
              </a:rPr>
              <a:t> </a:t>
            </a:r>
            <a:r>
              <a:rPr lang="fr-FR" sz="1400" b="1" dirty="0">
                <a:solidFill>
                  <a:schemeClr val="accent1">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7" name="ZoneTexte 6">
            <a:extLst>
              <a:ext uri="{FF2B5EF4-FFF2-40B4-BE49-F238E27FC236}">
                <a16:creationId xmlns:a16="http://schemas.microsoft.com/office/drawing/2014/main" xmlns="" id="{C224AA31-FAA2-4325-9A28-1188DD697B81}"/>
              </a:ext>
            </a:extLst>
          </p:cNvPr>
          <p:cNvSpPr txBox="1"/>
          <p:nvPr/>
        </p:nvSpPr>
        <p:spPr>
          <a:xfrm>
            <a:off x="3140075" y="2555875"/>
            <a:ext cx="2736850" cy="368300"/>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
        <p:nvSpPr>
          <p:cNvPr id="23558" name="ZoneTexte 7">
            <a:extLst>
              <a:ext uri="{FF2B5EF4-FFF2-40B4-BE49-F238E27FC236}">
                <a16:creationId xmlns:a16="http://schemas.microsoft.com/office/drawing/2014/main" xmlns="" id="{E8BB46B0-7DCD-4649-8359-01B028E68E53}"/>
              </a:ext>
            </a:extLst>
          </p:cNvPr>
          <p:cNvSpPr txBox="1">
            <a:spLocks noChangeArrowheads="1"/>
          </p:cNvSpPr>
          <p:nvPr/>
        </p:nvSpPr>
        <p:spPr bwMode="auto">
          <a:xfrm>
            <a:off x="179388" y="5735638"/>
            <a:ext cx="8877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b="1" u="sng"/>
              <a:t>En général</a:t>
            </a:r>
            <a:r>
              <a:rPr lang="fr-FR" altLang="en-US"/>
              <a:t> : pré incrémentation/décrémentation </a:t>
            </a:r>
            <a:r>
              <a:rPr lang="fr-FR" altLang="en-US">
                <a:solidFill>
                  <a:srgbClr val="C00000"/>
                </a:solidFill>
              </a:rPr>
              <a:t>plus efficace</a:t>
            </a:r>
            <a:r>
              <a:rPr lang="fr-FR" altLang="en-US"/>
              <a:t> que la version post :</a:t>
            </a:r>
          </a:p>
          <a:p>
            <a:pPr lvl="1" eaLnBrk="1" hangingPunct="1"/>
            <a:r>
              <a:rPr lang="fr-FR" altLang="en-US"/>
              <a:t>Pas besoin de conserver l’ancienne version…</a:t>
            </a:r>
          </a:p>
        </p:txBody>
      </p:sp>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0" scaled="1"/>
        </a:grad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D9184C23-9EA2-4AE1-AAD7-6B273A86D2EE}"/>
              </a:ext>
            </a:extLst>
          </p:cNvPr>
          <p:cNvSpPr>
            <a:spLocks noGrp="1"/>
          </p:cNvSpPr>
          <p:nvPr>
            <p:ph type="title"/>
            <p:custDataLst>
              <p:tags r:id="rId2"/>
            </p:custDataLst>
          </p:nvPr>
        </p:nvSpPr>
        <p:spPr>
          <a:xfrm>
            <a:off x="762000" y="269875"/>
            <a:ext cx="8077200" cy="1143000"/>
          </a:xfrm>
          <a:solidFill>
            <a:schemeClr val="accent1"/>
          </a:solidFill>
        </p:spPr>
        <p:txBody>
          <a:bodyPr/>
          <a:lstStyle/>
          <a:p>
            <a:r>
              <a:rPr altLang="fr-FR"/>
              <a:t>Prérequis et finalité du cours</a:t>
            </a:r>
          </a:p>
        </p:txBody>
      </p:sp>
      <p:sp>
        <p:nvSpPr>
          <p:cNvPr id="7171" name="Content Placeholder 4">
            <a:extLst>
              <a:ext uri="{FF2B5EF4-FFF2-40B4-BE49-F238E27FC236}">
                <a16:creationId xmlns:a16="http://schemas.microsoft.com/office/drawing/2014/main" xmlns="" id="{019FA844-F4CB-4273-BC58-EE89B317EC30}"/>
              </a:ext>
            </a:extLst>
          </p:cNvPr>
          <p:cNvSpPr>
            <a:spLocks noGrp="1"/>
          </p:cNvSpPr>
          <p:nvPr>
            <p:ph idx="1"/>
            <p:custDataLst>
              <p:tags r:id="rId3"/>
            </p:custDataLst>
          </p:nvPr>
        </p:nvSpPr>
        <p:spPr>
          <a:xfrm>
            <a:off x="755650" y="2100263"/>
            <a:ext cx="8077200" cy="608012"/>
          </a:xfrm>
          <a:gradFill rotWithShape="1">
            <a:gsLst>
              <a:gs pos="0">
                <a:srgbClr val="5E9EFF"/>
              </a:gs>
              <a:gs pos="20000">
                <a:srgbClr val="85C2FF"/>
              </a:gs>
              <a:gs pos="42000">
                <a:srgbClr val="C4D6EB"/>
              </a:gs>
              <a:gs pos="100000">
                <a:srgbClr val="FFEBFA"/>
              </a:gs>
            </a:gsLst>
            <a:lin ang="0" scaled="1"/>
          </a:gradFill>
        </p:spPr>
        <p:txBody>
          <a:bodyPr/>
          <a:lstStyle/>
          <a:p>
            <a:pPr marL="0" indent="0">
              <a:buFont typeface="Arial" panose="020B0604020202020204" pitchFamily="34" charset="0"/>
              <a:buNone/>
            </a:pPr>
            <a:r>
              <a:rPr altLang="fr-FR" b="1"/>
              <a:t>Prérequis</a:t>
            </a:r>
          </a:p>
          <a:p>
            <a:pPr marL="0" indent="0">
              <a:buFont typeface="Arial" panose="020B0604020202020204" pitchFamily="34" charset="0"/>
              <a:buNone/>
            </a:pPr>
            <a:endParaRPr altLang="fr-FR" sz="1800"/>
          </a:p>
        </p:txBody>
      </p:sp>
      <p:sp>
        <p:nvSpPr>
          <p:cNvPr id="3" name="ZoneTexte 2">
            <a:extLst>
              <a:ext uri="{FF2B5EF4-FFF2-40B4-BE49-F238E27FC236}">
                <a16:creationId xmlns:a16="http://schemas.microsoft.com/office/drawing/2014/main" xmlns="" id="{48E3C27B-222E-4DCE-BEC4-7E2338832606}"/>
              </a:ext>
            </a:extLst>
          </p:cNvPr>
          <p:cNvSpPr txBox="1"/>
          <p:nvPr/>
        </p:nvSpPr>
        <p:spPr>
          <a:xfrm>
            <a:off x="735013" y="3644900"/>
            <a:ext cx="7632700" cy="576263"/>
          </a:xfrm>
          <a:prstGeom prst="rect">
            <a:avLst/>
          </a:prstGeom>
          <a:gradFill flip="none" rotWithShape="1">
            <a:gsLst>
              <a:gs pos="0">
                <a:srgbClr val="5E9EFF"/>
              </a:gs>
              <a:gs pos="20000">
                <a:srgbClr val="85C2FF"/>
              </a:gs>
              <a:gs pos="42000">
                <a:srgbClr val="C4D6EB"/>
              </a:gs>
              <a:gs pos="100000">
                <a:srgbClr val="FFEBFA"/>
              </a:gs>
            </a:gsLst>
            <a:lin ang="0" scaled="1"/>
            <a:tileRect/>
          </a:gradFill>
        </p:spPr>
        <p:txBody>
          <a:bodyPr>
            <a:normAutofit lnSpcReduction="10000"/>
          </a:bodyPr>
          <a:lstStyle>
            <a:lvl1pPr indent="0">
              <a:spcBef>
                <a:spcPct val="20000"/>
              </a:spcBef>
              <a:buFont typeface="Arial" pitchFamily="34" charset="0"/>
              <a:buNone/>
              <a:defRPr kumimoji="0" sz="3200" b="1"/>
            </a:lvl1pPr>
            <a:lvl2pPr marL="742950" indent="-285750">
              <a:spcBef>
                <a:spcPct val="20000"/>
              </a:spcBef>
              <a:buFont typeface="Arial" pitchFamily="34" charset="0"/>
              <a:buChar char="–"/>
              <a:defRPr kumimoji="0" sz="2800"/>
            </a:lvl2pPr>
            <a:lvl3pPr marL="1143000" indent="-228600">
              <a:spcBef>
                <a:spcPct val="20000"/>
              </a:spcBef>
              <a:buFont typeface="Arial" pitchFamily="34" charset="0"/>
              <a:buChar char="•"/>
              <a:defRPr kumimoji="0" sz="2400"/>
            </a:lvl3pPr>
            <a:lvl4pPr marL="1600200" indent="-228600">
              <a:spcBef>
                <a:spcPct val="20000"/>
              </a:spcBef>
              <a:buFont typeface="Arial" pitchFamily="34" charset="0"/>
              <a:buChar char="–"/>
              <a:defRPr kumimoji="0" sz="2400"/>
            </a:lvl4pPr>
            <a:lvl5pPr marL="2057400" indent="-228600">
              <a:spcBef>
                <a:spcPct val="20000"/>
              </a:spcBef>
              <a:buFont typeface="Arial" pitchFamily="34" charset="0"/>
              <a:buChar char="»"/>
              <a:defRPr kumimoji="0" sz="2400"/>
            </a:lvl5pPr>
            <a:lvl6pPr marL="2514600" indent="-228600">
              <a:spcBef>
                <a:spcPct val="20000"/>
              </a:spcBef>
              <a:buFont typeface="Arial" pitchFamily="34" charset="0"/>
              <a:buChar char="•"/>
              <a:defRPr kumimoji="0" sz="2000"/>
            </a:lvl6pPr>
            <a:lvl7pPr marL="2971800" indent="-228600">
              <a:spcBef>
                <a:spcPct val="20000"/>
              </a:spcBef>
              <a:buFont typeface="Arial" pitchFamily="34" charset="0"/>
              <a:buChar char="•"/>
              <a:defRPr kumimoji="0" sz="2000"/>
            </a:lvl7pPr>
            <a:lvl8pPr marL="3429000" indent="-228600">
              <a:spcBef>
                <a:spcPct val="20000"/>
              </a:spcBef>
              <a:buFont typeface="Arial" pitchFamily="34" charset="0"/>
              <a:buChar char="•"/>
              <a:defRPr kumimoji="0" sz="2000"/>
            </a:lvl8pPr>
            <a:lvl9pPr marL="3886200" indent="-228600">
              <a:spcBef>
                <a:spcPct val="20000"/>
              </a:spcBef>
              <a:buFont typeface="Arial" pitchFamily="34" charset="0"/>
              <a:buChar char="•"/>
              <a:defRPr kumimoji="0" sz="2000"/>
            </a:lvl9pPr>
          </a:lstStyle>
          <a:p>
            <a:pPr fontAlgn="auto">
              <a:spcAft>
                <a:spcPts val="0"/>
              </a:spcAft>
              <a:defRPr/>
            </a:pPr>
            <a:r>
              <a:rPr lang="fr-FR" dirty="0">
                <a:latin typeface="+mn-lt"/>
                <a:cs typeface="+mn-cs"/>
              </a:rPr>
              <a:t>Finalité du cours</a:t>
            </a:r>
          </a:p>
          <a:p>
            <a:pPr fontAlgn="auto">
              <a:spcAft>
                <a:spcPts val="0"/>
              </a:spcAft>
              <a:defRPr/>
            </a:pPr>
            <a:endParaRPr lang="fr-FR" dirty="0">
              <a:latin typeface="+mn-lt"/>
              <a:cs typeface="+mn-cs"/>
            </a:endParaRPr>
          </a:p>
        </p:txBody>
      </p:sp>
      <p:sp>
        <p:nvSpPr>
          <p:cNvPr id="7173" name="ZoneTexte 3">
            <a:extLst>
              <a:ext uri="{FF2B5EF4-FFF2-40B4-BE49-F238E27FC236}">
                <a16:creationId xmlns:a16="http://schemas.microsoft.com/office/drawing/2014/main" xmlns="" id="{61386833-E52A-4401-B392-93339CEECB0E}"/>
              </a:ext>
            </a:extLst>
          </p:cNvPr>
          <p:cNvSpPr txBox="1">
            <a:spLocks noChangeArrowheads="1"/>
          </p:cNvSpPr>
          <p:nvPr/>
        </p:nvSpPr>
        <p:spPr bwMode="auto">
          <a:xfrm>
            <a:off x="755650" y="2708275"/>
            <a:ext cx="8208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r>
              <a:rPr lang="fr-FR" altLang="fr-FR" sz="2000"/>
              <a:t>Avoir une bonne connaissance d’un langage de programmation</a:t>
            </a:r>
          </a:p>
          <a:p>
            <a:pPr eaLnBrk="1" hangingPunct="1">
              <a:spcBef>
                <a:spcPct val="0"/>
              </a:spcBef>
            </a:pPr>
            <a:r>
              <a:rPr lang="fr-FR" altLang="fr-FR" sz="2000"/>
              <a:t>Avoir si possible une bonne notion du langage C</a:t>
            </a:r>
          </a:p>
        </p:txBody>
      </p:sp>
      <p:sp>
        <p:nvSpPr>
          <p:cNvPr id="7174" name="ZoneTexte 5">
            <a:extLst>
              <a:ext uri="{FF2B5EF4-FFF2-40B4-BE49-F238E27FC236}">
                <a16:creationId xmlns:a16="http://schemas.microsoft.com/office/drawing/2014/main" xmlns="" id="{8D0A38E0-B58B-407C-86AE-8370DBC65011}"/>
              </a:ext>
            </a:extLst>
          </p:cNvPr>
          <p:cNvSpPr txBox="1">
            <a:spLocks noChangeArrowheads="1"/>
          </p:cNvSpPr>
          <p:nvPr/>
        </p:nvSpPr>
        <p:spPr bwMode="auto">
          <a:xfrm>
            <a:off x="755650" y="4221163"/>
            <a:ext cx="82089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r>
              <a:rPr lang="fr-FR" altLang="fr-FR" sz="2000"/>
              <a:t>Connaître les différents paradigme de programmation</a:t>
            </a:r>
          </a:p>
          <a:p>
            <a:pPr eaLnBrk="1" hangingPunct="1">
              <a:spcBef>
                <a:spcPct val="0"/>
              </a:spcBef>
            </a:pPr>
            <a:r>
              <a:rPr lang="fr-FR" altLang="fr-FR" sz="2000"/>
              <a:t>Avoir une bonne notion d’une interface, de l’encapsulation et de la réutilisabilité</a:t>
            </a:r>
          </a:p>
          <a:p>
            <a:pPr eaLnBrk="1" hangingPunct="1">
              <a:spcBef>
                <a:spcPct val="0"/>
              </a:spcBef>
            </a:pPr>
            <a:r>
              <a:rPr lang="fr-FR" altLang="fr-FR" sz="2000"/>
              <a:t>Comprendre une classe C++ relativement complexe</a:t>
            </a:r>
          </a:p>
          <a:p>
            <a:pPr eaLnBrk="1" hangingPunct="1">
              <a:spcBef>
                <a:spcPct val="0"/>
              </a:spcBef>
            </a:pPr>
            <a:r>
              <a:rPr lang="fr-FR" altLang="fr-FR" sz="2000"/>
              <a:t>Comprendre un code écrit en template</a:t>
            </a:r>
          </a:p>
          <a:p>
            <a:pPr eaLnBrk="1" hangingPunct="1">
              <a:spcBef>
                <a:spcPct val="0"/>
              </a:spcBef>
            </a:pPr>
            <a:r>
              <a:rPr lang="fr-FR" altLang="fr-FR" sz="2000"/>
              <a:t>Avoir un aperçu des services proposés par la librairie standard du C++</a:t>
            </a:r>
          </a:p>
        </p:txBody>
      </p:sp>
    </p:spTree>
    <p:custDataLst>
      <p:tags r:id="rId1"/>
    </p:custData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F404E91-285E-4CDC-AB43-07DF0C5DEED9}"/>
              </a:ext>
            </a:extLst>
          </p:cNvPr>
          <p:cNvSpPr>
            <a:spLocks noGrp="1"/>
          </p:cNvSpPr>
          <p:nvPr>
            <p:ph type="title"/>
            <p:custDataLst>
              <p:tags r:id="rId1"/>
            </p:custDataLst>
          </p:nvPr>
        </p:nvSpPr>
        <p:spPr>
          <a:xfrm>
            <a:off x="34925" y="0"/>
            <a:ext cx="9001125" cy="828675"/>
          </a:xfrm>
          <a:solidFill>
            <a:schemeClr val="accent1"/>
          </a:solidFill>
        </p:spPr>
        <p:txBody>
          <a:bodyPr/>
          <a:lstStyle/>
          <a:p>
            <a:pPr algn="ctr">
              <a:defRPr/>
            </a:pPr>
            <a:r>
              <a:rPr altLang="fr-FR" sz="3600" dirty="0"/>
              <a:t>Types réels</a:t>
            </a:r>
            <a:endParaRPr altLang="fr-FR" dirty="0"/>
          </a:p>
        </p:txBody>
      </p:sp>
      <p:sp>
        <p:nvSpPr>
          <p:cNvPr id="5" name="ZoneTexte 4">
            <a:extLst>
              <a:ext uri="{FF2B5EF4-FFF2-40B4-BE49-F238E27FC236}">
                <a16:creationId xmlns:a16="http://schemas.microsoft.com/office/drawing/2014/main" xmlns="" id="{C6386162-0D87-4111-B6C3-566F2E10CE82}"/>
              </a:ext>
            </a:extLst>
          </p:cNvPr>
          <p:cNvSpPr txBox="1"/>
          <p:nvPr/>
        </p:nvSpPr>
        <p:spPr>
          <a:xfrm>
            <a:off x="287338" y="981075"/>
            <a:ext cx="8461375" cy="2030413"/>
          </a:xfrm>
          <a:prstGeom prst="rect">
            <a:avLst/>
          </a:prstGeom>
          <a:gradFill>
            <a:gsLst>
              <a:gs pos="0">
                <a:schemeClr val="accent1">
                  <a:lumMod val="20000"/>
                  <a:lumOff val="80000"/>
                </a:schemeClr>
              </a:gs>
              <a:gs pos="64999">
                <a:schemeClr val="accent1">
                  <a:lumMod val="40000"/>
                  <a:lumOff val="60000"/>
                </a:schemeClr>
              </a:gs>
              <a:gs pos="100000">
                <a:schemeClr val="bg1"/>
              </a:gs>
            </a:gsLst>
            <a:lin ang="2700000" scaled="1"/>
          </a:gradFill>
        </p:spPr>
        <p:txBody>
          <a:bodyPr>
            <a:spAutoFit/>
          </a:bodyPr>
          <a:lstStyle/>
          <a:p>
            <a:pPr>
              <a:defRPr/>
            </a:pPr>
            <a:r>
              <a:rPr lang="fr-FR" b="1" i="1" dirty="0">
                <a:effectLst>
                  <a:outerShdw blurRad="38100" dist="38100" dir="2700000" algn="tl">
                    <a:srgbClr val="000000">
                      <a:alpha val="43137"/>
                    </a:srgbClr>
                  </a:outerShdw>
                </a:effectLst>
              </a:rPr>
              <a:t>Trois types de réels possibles :</a:t>
            </a:r>
          </a:p>
          <a:p>
            <a:pPr marL="742950" lvl="1" indent="-285750">
              <a:buFont typeface="Arial" panose="020B0604020202020204" pitchFamily="34" charset="0"/>
              <a:buChar char="•"/>
              <a:defRPr/>
            </a:pPr>
            <a:r>
              <a:rPr lang="fr-FR" sz="1600" b="1" dirty="0" err="1">
                <a:solidFill>
                  <a:schemeClr val="accent3">
                    <a:lumMod val="50000"/>
                  </a:schemeClr>
                </a:solidFill>
                <a:latin typeface="Courier New" panose="02070309020205020404" pitchFamily="49" charset="0"/>
                <a:cs typeface="Courier New" panose="02070309020205020404" pitchFamily="49" charset="0"/>
              </a:rPr>
              <a:t>float</a:t>
            </a:r>
            <a:r>
              <a:rPr lang="fr-FR" sz="1600" b="1" dirty="0">
                <a:solidFill>
                  <a:schemeClr val="accent3">
                    <a:lumMod val="50000"/>
                  </a:schemeClr>
                </a:solidFill>
                <a:latin typeface="Courier New" panose="02070309020205020404" pitchFamily="49" charset="0"/>
                <a:cs typeface="Courier New" panose="02070309020205020404" pitchFamily="49" charset="0"/>
              </a:rPr>
              <a:t> </a:t>
            </a:r>
            <a:r>
              <a:rPr lang="fr-FR" dirty="0"/>
              <a:t>: Réels simple précision ( 4 octets ) : </a:t>
            </a:r>
          </a:p>
          <a:p>
            <a:pPr marL="1200150" lvl="2" indent="-285750">
              <a:buFont typeface="Arial" panose="020B0604020202020204" pitchFamily="34" charset="0"/>
              <a:buChar char="•"/>
              <a:defRPr/>
            </a:pPr>
            <a:r>
              <a:rPr lang="fr-FR" dirty="0"/>
              <a:t>Erreur relative </a:t>
            </a:r>
            <a:r>
              <a:rPr lang="el-GR" dirty="0">
                <a:latin typeface="Calibri"/>
                <a:cs typeface="Courier New"/>
              </a:rPr>
              <a:t>ε</a:t>
            </a:r>
            <a:r>
              <a:rPr lang="fr-FR" dirty="0">
                <a:latin typeface="Calibri"/>
                <a:cs typeface="Courier New"/>
              </a:rPr>
              <a:t> </a:t>
            </a:r>
            <a:r>
              <a:rPr lang="fr-FR" dirty="0">
                <a:latin typeface="Courier New"/>
                <a:cs typeface="Courier New"/>
              </a:rPr>
              <a:t>≤</a:t>
            </a:r>
            <a:r>
              <a:rPr lang="fr-FR" dirty="0">
                <a:latin typeface="Calibri"/>
                <a:cs typeface="Courier New"/>
              </a:rPr>
              <a:t> 10</a:t>
            </a:r>
            <a:r>
              <a:rPr lang="fr-FR" baseline="30000" dirty="0">
                <a:latin typeface="Calibri"/>
                <a:cs typeface="Courier New"/>
              </a:rPr>
              <a:t>-5</a:t>
            </a:r>
            <a:r>
              <a:rPr lang="fr-FR" dirty="0">
                <a:latin typeface="Calibri"/>
                <a:cs typeface="Courier New"/>
              </a:rPr>
              <a:t>, min </a:t>
            </a:r>
            <a:r>
              <a:rPr lang="fr-FR" dirty="0">
                <a:latin typeface="Courier New"/>
                <a:cs typeface="Courier New"/>
              </a:rPr>
              <a:t>≤</a:t>
            </a:r>
            <a:r>
              <a:rPr lang="fr-FR" dirty="0">
                <a:latin typeface="Calibri"/>
                <a:cs typeface="Courier New"/>
              </a:rPr>
              <a:t> 10</a:t>
            </a:r>
            <a:r>
              <a:rPr lang="fr-FR" baseline="30000" dirty="0">
                <a:latin typeface="Calibri"/>
                <a:cs typeface="Courier New"/>
              </a:rPr>
              <a:t>-37</a:t>
            </a:r>
            <a:r>
              <a:rPr lang="fr-FR" dirty="0">
                <a:latin typeface="Calibri"/>
                <a:cs typeface="Courier New"/>
              </a:rPr>
              <a:t>, max </a:t>
            </a:r>
            <a:r>
              <a:rPr lang="fr-FR" dirty="0">
                <a:latin typeface="Courier New"/>
                <a:cs typeface="Courier New"/>
              </a:rPr>
              <a:t>≥</a:t>
            </a:r>
            <a:r>
              <a:rPr lang="fr-FR" dirty="0">
                <a:latin typeface="Calibri"/>
                <a:cs typeface="Courier New"/>
              </a:rPr>
              <a:t> 10</a:t>
            </a:r>
            <a:r>
              <a:rPr lang="fr-FR" baseline="30000" dirty="0">
                <a:latin typeface="Calibri"/>
                <a:cs typeface="Courier New"/>
              </a:rPr>
              <a:t>+37 </a:t>
            </a:r>
            <a:endParaRPr lang="fr-FR" baseline="30000" dirty="0"/>
          </a:p>
          <a:p>
            <a:pPr marL="742950" lvl="1" indent="-285750">
              <a:buFont typeface="Arial" panose="020B0604020202020204" pitchFamily="34" charset="0"/>
              <a:buChar char="•"/>
              <a:defRPr/>
            </a:pPr>
            <a:r>
              <a:rPr lang="fr-FR" sz="1600" b="1" dirty="0">
                <a:solidFill>
                  <a:schemeClr val="accent3">
                    <a:lumMod val="50000"/>
                  </a:schemeClr>
                </a:solidFill>
                <a:latin typeface="Courier New" panose="02070309020205020404" pitchFamily="49" charset="0"/>
                <a:cs typeface="Courier New" panose="02070309020205020404" pitchFamily="49" charset="0"/>
              </a:rPr>
              <a:t>double</a:t>
            </a:r>
            <a:r>
              <a:rPr lang="fr-FR" dirty="0">
                <a:latin typeface="Calibri"/>
                <a:cs typeface="Courier New"/>
              </a:rPr>
              <a:t> : Réels double précision ( 8 octets ) :</a:t>
            </a:r>
          </a:p>
          <a:p>
            <a:pPr marL="1200150" lvl="2" indent="-285750">
              <a:buFont typeface="Arial" panose="020B0604020202020204" pitchFamily="34" charset="0"/>
              <a:buChar char="•"/>
              <a:defRPr/>
            </a:pPr>
            <a:r>
              <a:rPr lang="fr-FR" dirty="0"/>
              <a:t>Erreur relative </a:t>
            </a:r>
            <a:r>
              <a:rPr lang="el-GR" dirty="0">
                <a:latin typeface="Calibri"/>
                <a:cs typeface="Courier New"/>
              </a:rPr>
              <a:t>ε</a:t>
            </a:r>
            <a:r>
              <a:rPr lang="fr-FR" dirty="0">
                <a:latin typeface="Calibri"/>
                <a:cs typeface="Courier New"/>
              </a:rPr>
              <a:t> </a:t>
            </a:r>
            <a:r>
              <a:rPr lang="fr-FR" dirty="0">
                <a:latin typeface="Courier New"/>
                <a:cs typeface="Courier New"/>
              </a:rPr>
              <a:t>≤</a:t>
            </a:r>
            <a:r>
              <a:rPr lang="fr-FR" dirty="0">
                <a:latin typeface="Calibri"/>
                <a:cs typeface="Courier New"/>
              </a:rPr>
              <a:t> 10</a:t>
            </a:r>
            <a:r>
              <a:rPr lang="fr-FR" baseline="30000" dirty="0">
                <a:latin typeface="Calibri"/>
                <a:cs typeface="Courier New"/>
              </a:rPr>
              <a:t>-9</a:t>
            </a:r>
            <a:r>
              <a:rPr lang="fr-FR" dirty="0">
                <a:latin typeface="Calibri"/>
                <a:cs typeface="Courier New"/>
              </a:rPr>
              <a:t>, min </a:t>
            </a:r>
            <a:r>
              <a:rPr lang="fr-FR" dirty="0">
                <a:latin typeface="Courier New"/>
                <a:cs typeface="Courier New"/>
              </a:rPr>
              <a:t>≤</a:t>
            </a:r>
            <a:r>
              <a:rPr lang="fr-FR" dirty="0">
                <a:latin typeface="Calibri"/>
                <a:cs typeface="Courier New"/>
              </a:rPr>
              <a:t> 10</a:t>
            </a:r>
            <a:r>
              <a:rPr lang="fr-FR" baseline="30000" dirty="0">
                <a:latin typeface="Calibri"/>
                <a:cs typeface="Courier New"/>
              </a:rPr>
              <a:t>-37</a:t>
            </a:r>
            <a:r>
              <a:rPr lang="fr-FR" dirty="0">
                <a:latin typeface="Calibri"/>
                <a:cs typeface="Courier New"/>
              </a:rPr>
              <a:t>, max </a:t>
            </a:r>
            <a:r>
              <a:rPr lang="fr-FR" dirty="0">
                <a:latin typeface="Courier New"/>
                <a:cs typeface="Courier New"/>
              </a:rPr>
              <a:t>≥</a:t>
            </a:r>
            <a:r>
              <a:rPr lang="fr-FR" dirty="0">
                <a:latin typeface="Calibri"/>
                <a:cs typeface="Courier New"/>
              </a:rPr>
              <a:t> 10</a:t>
            </a:r>
            <a:r>
              <a:rPr lang="fr-FR" baseline="30000" dirty="0">
                <a:latin typeface="Calibri"/>
                <a:cs typeface="Courier New"/>
              </a:rPr>
              <a:t>+37</a:t>
            </a:r>
          </a:p>
          <a:p>
            <a:pPr marL="742950" lvl="1" indent="-285750">
              <a:buFont typeface="Arial" panose="020B0604020202020204" pitchFamily="34" charset="0"/>
              <a:buChar char="•"/>
              <a:defRPr/>
            </a:pPr>
            <a:r>
              <a:rPr lang="fr-FR" sz="1600" b="1" dirty="0">
                <a:solidFill>
                  <a:schemeClr val="accent3">
                    <a:lumMod val="50000"/>
                  </a:schemeClr>
                </a:solidFill>
                <a:latin typeface="Courier New" panose="02070309020205020404" pitchFamily="49" charset="0"/>
                <a:cs typeface="Courier New" panose="02070309020205020404" pitchFamily="49" charset="0"/>
              </a:rPr>
              <a:t>long double </a:t>
            </a:r>
            <a:r>
              <a:rPr lang="fr-FR" dirty="0">
                <a:latin typeface="Calibri"/>
                <a:cs typeface="Courier New"/>
              </a:rPr>
              <a:t>: Réels long double précision ( </a:t>
            </a:r>
            <a:r>
              <a:rPr lang="fr-FR" dirty="0">
                <a:latin typeface="Courier New"/>
                <a:cs typeface="Courier New"/>
              </a:rPr>
              <a:t>≥ </a:t>
            </a:r>
            <a:r>
              <a:rPr lang="fr-FR" dirty="0">
                <a:latin typeface="Calibri"/>
                <a:cs typeface="Courier New"/>
              </a:rPr>
              <a:t>8 octets ) :</a:t>
            </a:r>
          </a:p>
          <a:p>
            <a:pPr marL="1200150" lvl="2" indent="-285750">
              <a:buFont typeface="Arial" panose="020B0604020202020204" pitchFamily="34" charset="0"/>
              <a:buChar char="•"/>
              <a:defRPr/>
            </a:pPr>
            <a:r>
              <a:rPr lang="fr-FR" dirty="0"/>
              <a:t>Erreur relative </a:t>
            </a:r>
            <a:r>
              <a:rPr lang="el-GR" dirty="0">
                <a:latin typeface="Calibri"/>
                <a:cs typeface="Courier New"/>
              </a:rPr>
              <a:t>ε</a:t>
            </a:r>
            <a:r>
              <a:rPr lang="fr-FR" dirty="0">
                <a:latin typeface="Calibri"/>
                <a:cs typeface="Courier New"/>
              </a:rPr>
              <a:t> </a:t>
            </a:r>
            <a:r>
              <a:rPr lang="fr-FR" dirty="0">
                <a:latin typeface="Courier New"/>
                <a:cs typeface="Courier New"/>
              </a:rPr>
              <a:t>≤</a:t>
            </a:r>
            <a:r>
              <a:rPr lang="fr-FR" dirty="0">
                <a:latin typeface="Calibri"/>
                <a:cs typeface="Courier New"/>
              </a:rPr>
              <a:t> 10</a:t>
            </a:r>
            <a:r>
              <a:rPr lang="fr-FR" baseline="30000" dirty="0">
                <a:latin typeface="Calibri"/>
                <a:cs typeface="Courier New"/>
              </a:rPr>
              <a:t>-9</a:t>
            </a:r>
            <a:r>
              <a:rPr lang="fr-FR" dirty="0">
                <a:latin typeface="Calibri"/>
                <a:cs typeface="Courier New"/>
              </a:rPr>
              <a:t>, min </a:t>
            </a:r>
            <a:r>
              <a:rPr lang="fr-FR" dirty="0">
                <a:latin typeface="Courier New"/>
                <a:cs typeface="Courier New"/>
              </a:rPr>
              <a:t>≤</a:t>
            </a:r>
            <a:r>
              <a:rPr lang="fr-FR" dirty="0">
                <a:latin typeface="Calibri"/>
                <a:cs typeface="Courier New"/>
              </a:rPr>
              <a:t> 10</a:t>
            </a:r>
            <a:r>
              <a:rPr lang="fr-FR" baseline="30000" dirty="0">
                <a:latin typeface="Calibri"/>
                <a:cs typeface="Courier New"/>
              </a:rPr>
              <a:t>-37</a:t>
            </a:r>
            <a:r>
              <a:rPr lang="fr-FR" dirty="0">
                <a:latin typeface="Calibri"/>
                <a:cs typeface="Courier New"/>
              </a:rPr>
              <a:t>, max </a:t>
            </a:r>
            <a:r>
              <a:rPr lang="fr-FR" dirty="0">
                <a:latin typeface="Courier New"/>
                <a:cs typeface="Courier New"/>
              </a:rPr>
              <a:t>≥</a:t>
            </a:r>
            <a:r>
              <a:rPr lang="fr-FR" dirty="0">
                <a:latin typeface="Calibri"/>
                <a:cs typeface="Courier New"/>
              </a:rPr>
              <a:t> 10</a:t>
            </a:r>
            <a:r>
              <a:rPr lang="fr-FR" baseline="30000" dirty="0">
                <a:latin typeface="Calibri"/>
                <a:cs typeface="Courier New"/>
              </a:rPr>
              <a:t>+37</a:t>
            </a:r>
          </a:p>
        </p:txBody>
      </p:sp>
      <p:sp>
        <p:nvSpPr>
          <p:cNvPr id="24580" name="ZoneTexte 5">
            <a:extLst>
              <a:ext uri="{FF2B5EF4-FFF2-40B4-BE49-F238E27FC236}">
                <a16:creationId xmlns:a16="http://schemas.microsoft.com/office/drawing/2014/main" xmlns="" id="{DC7B1ACE-9C63-4B98-8AC3-303089B2E498}"/>
              </a:ext>
            </a:extLst>
          </p:cNvPr>
          <p:cNvSpPr txBox="1">
            <a:spLocks noChangeArrowheads="1"/>
          </p:cNvSpPr>
          <p:nvPr/>
        </p:nvSpPr>
        <p:spPr bwMode="auto">
          <a:xfrm>
            <a:off x="107950" y="3011488"/>
            <a:ext cx="8856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b="1" u="sng">
                <a:solidFill>
                  <a:srgbClr val="C00000"/>
                </a:solidFill>
              </a:rPr>
              <a:t>Attention </a:t>
            </a:r>
            <a:r>
              <a:rPr lang="fr-FR" altLang="en-US"/>
              <a:t>: les valeurs données ici sont les valeurs minimales pour satisfaire le standard…</a:t>
            </a:r>
          </a:p>
        </p:txBody>
      </p:sp>
      <p:sp>
        <p:nvSpPr>
          <p:cNvPr id="7" name="ZoneTexte 6">
            <a:extLst>
              <a:ext uri="{FF2B5EF4-FFF2-40B4-BE49-F238E27FC236}">
                <a16:creationId xmlns:a16="http://schemas.microsoft.com/office/drawing/2014/main" xmlns="" id="{EDD0CD7D-BB1D-41E8-8C8F-6F82B471939E}"/>
              </a:ext>
            </a:extLst>
          </p:cNvPr>
          <p:cNvSpPr txBox="1"/>
          <p:nvPr/>
        </p:nvSpPr>
        <p:spPr>
          <a:xfrm>
            <a:off x="107950" y="3381375"/>
            <a:ext cx="8856663" cy="369888"/>
          </a:xfrm>
          <a:prstGeom prst="rect">
            <a:avLst/>
          </a:prstGeom>
          <a:noFill/>
        </p:spPr>
        <p:txBody>
          <a:bodyPr>
            <a:spAutoFit/>
          </a:bodyPr>
          <a:lstStyle/>
          <a:p>
            <a:pPr algn="ctr">
              <a:defRPr/>
            </a:pPr>
            <a:r>
              <a:rPr lang="fr-FR" dirty="0"/>
              <a:t>Opérations arithmétiques standards + fonctions usuelles dans bibliothèque </a:t>
            </a:r>
            <a:r>
              <a:rPr lang="fr-FR" dirty="0" err="1">
                <a:solidFill>
                  <a:schemeClr val="accent5">
                    <a:lumMod val="50000"/>
                  </a:schemeClr>
                </a:solidFill>
              </a:rPr>
              <a:t>cmath</a:t>
            </a:r>
            <a:endParaRPr lang="fr-FR" dirty="0">
              <a:solidFill>
                <a:schemeClr val="accent5">
                  <a:lumMod val="50000"/>
                </a:schemeClr>
              </a:solidFill>
            </a:endParaRPr>
          </a:p>
        </p:txBody>
      </p:sp>
      <p:sp>
        <p:nvSpPr>
          <p:cNvPr id="8" name="ZoneTexte 7">
            <a:extLst>
              <a:ext uri="{FF2B5EF4-FFF2-40B4-BE49-F238E27FC236}">
                <a16:creationId xmlns:a16="http://schemas.microsoft.com/office/drawing/2014/main" xmlns="" id="{B7A6523D-97BD-4E65-A534-B00A701B8B03}"/>
              </a:ext>
            </a:extLst>
          </p:cNvPr>
          <p:cNvSpPr txBox="1"/>
          <p:nvPr/>
        </p:nvSpPr>
        <p:spPr>
          <a:xfrm>
            <a:off x="179388" y="4287838"/>
            <a:ext cx="8877300" cy="2462212"/>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5">
                    <a:lumMod val="75000"/>
                  </a:schemeClr>
                </a:solidFill>
                <a:latin typeface="Courier New" panose="02070309020205020404" pitchFamily="49" charset="0"/>
                <a:cs typeface="Courier New" panose="02070309020205020404" pitchFamily="49" charset="0"/>
              </a:rPr>
              <a:t>cmath</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5">
                    <a:lumMod val="75000"/>
                  </a:schemeClr>
                </a:solidFill>
                <a:latin typeface="Courier New" panose="02070309020205020404" pitchFamily="49" charset="0"/>
                <a:cs typeface="Courier New" panose="02070309020205020404" pitchFamily="49" charset="0"/>
              </a:rPr>
              <a:t>iostream</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 u0 = 1.;</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 u1 =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::sin(u0);</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 u2 =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::sin(u1);</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diff</a:t>
            </a:r>
            <a:r>
              <a:rPr lang="fr-FR" sz="1400" b="1" dirty="0">
                <a:latin typeface="Courier New" panose="02070309020205020404" pitchFamily="49" charset="0"/>
                <a:cs typeface="Courier New" panose="02070309020205020404" pitchFamily="49" charset="0"/>
              </a:rPr>
              <a:t> = u1 – u2;</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err="1">
                <a:solidFill>
                  <a:schemeClr val="accent6">
                    <a:lumMod val="75000"/>
                  </a:schemeClr>
                </a:solidFill>
                <a:latin typeface="Courier New" panose="02070309020205020404" pitchFamily="49" charset="0"/>
                <a:cs typeface="Courier New" panose="02070309020205020404" pitchFamily="49" charset="0"/>
              </a:rPr>
              <a:t>diff</a:t>
            </a:r>
            <a:r>
              <a:rPr lang="fr-FR" sz="1400" b="1" dirty="0">
                <a:solidFill>
                  <a:schemeClr val="accent6">
                    <a:lumMod val="75000"/>
                  </a:schemeClr>
                </a:solidFill>
                <a:latin typeface="Courier New" panose="02070309020205020404" pitchFamily="49" charset="0"/>
                <a:cs typeface="Courier New" panose="02070309020205020404" pitchFamily="49" charset="0"/>
              </a:rPr>
              <a:t> : </a:t>
            </a:r>
            <a:r>
              <a:rPr lang="fr-FR" sz="1400" b="1" dirty="0">
                <a:latin typeface="Courier New"/>
                <a:cs typeface="Courier New"/>
              </a:rPr>
              <a:t>"</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diff</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defRPr/>
            </a:pPr>
            <a:r>
              <a:rPr lang="fr-FR" sz="1400" b="1" dirty="0">
                <a:solidFill>
                  <a:srgbClr val="C00000"/>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a:t>
            </a:r>
            <a:r>
              <a:rPr lang="fr-FR" sz="1400" b="1" dirty="0">
                <a:solidFill>
                  <a:schemeClr val="accent1">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9" name="ZoneTexte 8">
            <a:extLst>
              <a:ext uri="{FF2B5EF4-FFF2-40B4-BE49-F238E27FC236}">
                <a16:creationId xmlns:a16="http://schemas.microsoft.com/office/drawing/2014/main" xmlns="" id="{5FDF6A14-861B-4248-8CF7-3188E0394271}"/>
              </a:ext>
            </a:extLst>
          </p:cNvPr>
          <p:cNvSpPr txBox="1"/>
          <p:nvPr/>
        </p:nvSpPr>
        <p:spPr>
          <a:xfrm>
            <a:off x="3140075" y="3789040"/>
            <a:ext cx="2736850" cy="368300"/>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40AB969-6046-428D-96DD-CE3AF65E6AE3}"/>
              </a:ext>
            </a:extLst>
          </p:cNvPr>
          <p:cNvSpPr>
            <a:spLocks noGrp="1"/>
          </p:cNvSpPr>
          <p:nvPr>
            <p:ph type="title"/>
            <p:custDataLst>
              <p:tags r:id="rId1"/>
            </p:custDataLst>
          </p:nvPr>
        </p:nvSpPr>
        <p:spPr>
          <a:xfrm>
            <a:off x="34925" y="0"/>
            <a:ext cx="9001125" cy="828675"/>
          </a:xfrm>
          <a:solidFill>
            <a:schemeClr val="accent1"/>
          </a:solidFill>
        </p:spPr>
        <p:txBody>
          <a:bodyPr/>
          <a:lstStyle/>
          <a:p>
            <a:pPr algn="ctr">
              <a:defRPr/>
            </a:pPr>
            <a:r>
              <a:rPr altLang="fr-FR" sz="3600" dirty="0"/>
              <a:t>Types complexes</a:t>
            </a:r>
            <a:endParaRPr altLang="fr-FR" dirty="0"/>
          </a:p>
        </p:txBody>
      </p:sp>
      <p:sp>
        <p:nvSpPr>
          <p:cNvPr id="5" name="ZoneTexte 4">
            <a:extLst>
              <a:ext uri="{FF2B5EF4-FFF2-40B4-BE49-F238E27FC236}">
                <a16:creationId xmlns:a16="http://schemas.microsoft.com/office/drawing/2014/main" xmlns="" id="{044166FD-A3CB-41B6-92C4-4627576BCFDF}"/>
              </a:ext>
            </a:extLst>
          </p:cNvPr>
          <p:cNvSpPr txBox="1"/>
          <p:nvPr/>
        </p:nvSpPr>
        <p:spPr>
          <a:xfrm>
            <a:off x="0" y="981075"/>
            <a:ext cx="8964613" cy="646113"/>
          </a:xfrm>
          <a:prstGeom prst="rect">
            <a:avLst/>
          </a:prstGeom>
          <a:noFill/>
        </p:spPr>
        <p:txBody>
          <a:bodyPr>
            <a:spAutoFit/>
          </a:bodyPr>
          <a:lstStyle/>
          <a:p>
            <a:pPr marL="285750" indent="-285750">
              <a:buFont typeface="Arial" panose="020B0604020202020204" pitchFamily="34" charset="0"/>
              <a:buChar char="•"/>
              <a:defRPr/>
            </a:pPr>
            <a:r>
              <a:rPr lang="fr-FR" dirty="0"/>
              <a:t>Type non natif, on doit inclure une bibliothèque : </a:t>
            </a:r>
            <a:r>
              <a:rPr lang="fr-FR" dirty="0" err="1">
                <a:solidFill>
                  <a:schemeClr val="accent5">
                    <a:lumMod val="50000"/>
                  </a:schemeClr>
                </a:solidFill>
              </a:rPr>
              <a:t>complex</a:t>
            </a:r>
            <a:endParaRPr lang="fr-FR" dirty="0">
              <a:solidFill>
                <a:schemeClr val="accent5">
                  <a:lumMod val="50000"/>
                </a:schemeClr>
              </a:solidFill>
            </a:endParaRPr>
          </a:p>
          <a:p>
            <a:pPr marL="285750" indent="-285750">
              <a:buFont typeface="Arial" panose="020B0604020202020204" pitchFamily="34" charset="0"/>
              <a:buChar char="•"/>
              <a:defRPr/>
            </a:pPr>
            <a:r>
              <a:rPr lang="fr-FR" dirty="0"/>
              <a:t>Le type sous-jacent de la partie réelle et imaginaire choisi par le programmeur</a:t>
            </a:r>
          </a:p>
        </p:txBody>
      </p:sp>
      <p:sp>
        <p:nvSpPr>
          <p:cNvPr id="6" name="ZoneTexte 5">
            <a:extLst>
              <a:ext uri="{FF2B5EF4-FFF2-40B4-BE49-F238E27FC236}">
                <a16:creationId xmlns:a16="http://schemas.microsoft.com/office/drawing/2014/main" xmlns="" id="{96ACE47D-A22A-45D9-A101-E07B07916FD3}"/>
              </a:ext>
            </a:extLst>
          </p:cNvPr>
          <p:cNvSpPr txBox="1"/>
          <p:nvPr/>
        </p:nvSpPr>
        <p:spPr>
          <a:xfrm>
            <a:off x="179388" y="1916113"/>
            <a:ext cx="8877300" cy="739775"/>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z1; </a:t>
            </a:r>
            <a:r>
              <a:rPr lang="fr-FR" sz="1400" b="1" dirty="0">
                <a:solidFill>
                  <a:srgbClr val="C00000"/>
                </a:solidFill>
                <a:latin typeface="Courier New" panose="02070309020205020404" pitchFamily="49" charset="0"/>
                <a:cs typeface="Courier New" panose="02070309020205020404" pitchFamily="49" charset="0"/>
              </a:rPr>
              <a:t>// Partie réelle et imaginaire de z1: réels double</a:t>
            </a:r>
          </a:p>
          <a:p>
            <a:pPr>
              <a:defRPr/>
            </a:pP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err="1">
                <a:solidFill>
                  <a:schemeClr val="accent3">
                    <a:lumMod val="50000"/>
                  </a:schemeClr>
                </a:solidFill>
                <a:latin typeface="Courier New" panose="02070309020205020404" pitchFamily="49" charset="0"/>
                <a:cs typeface="Courier New" panose="02070309020205020404" pitchFamily="49" charset="0"/>
              </a:rPr>
              <a:t>float</a:t>
            </a:r>
            <a:r>
              <a:rPr lang="fr-FR" sz="1400" b="1" dirty="0">
                <a:latin typeface="Courier New" panose="02070309020205020404" pitchFamily="49" charset="0"/>
                <a:cs typeface="Courier New" panose="02070309020205020404" pitchFamily="49" charset="0"/>
              </a:rPr>
              <a:t>&gt;  z2; </a:t>
            </a:r>
            <a:r>
              <a:rPr lang="fr-FR" sz="1400" b="1" dirty="0">
                <a:solidFill>
                  <a:srgbClr val="C00000"/>
                </a:solidFill>
                <a:latin typeface="Courier New" panose="02070309020205020404" pitchFamily="49" charset="0"/>
                <a:cs typeface="Courier New" panose="02070309020205020404" pitchFamily="49" charset="0"/>
              </a:rPr>
              <a:t>// Partie réelle et imaginaire de z2: réels </a:t>
            </a:r>
            <a:r>
              <a:rPr lang="fr-FR" sz="1400" b="1" dirty="0" err="1">
                <a:solidFill>
                  <a:srgbClr val="C00000"/>
                </a:solidFill>
                <a:latin typeface="Courier New" panose="02070309020205020404" pitchFamily="49" charset="0"/>
                <a:cs typeface="Courier New" panose="02070309020205020404" pitchFamily="49" charset="0"/>
              </a:rPr>
              <a:t>float</a:t>
            </a:r>
            <a:endParaRPr lang="fr-FR" sz="1400" b="1" dirty="0">
              <a:solidFill>
                <a:srgbClr val="C00000"/>
              </a:solidFill>
              <a:latin typeface="Courier New" panose="02070309020205020404" pitchFamily="49" charset="0"/>
              <a:cs typeface="Courier New" panose="02070309020205020404" pitchFamily="49" charset="0"/>
            </a:endParaRPr>
          </a:p>
          <a:p>
            <a:pPr>
              <a:defRPr/>
            </a:pP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   iz3; </a:t>
            </a:r>
            <a:r>
              <a:rPr lang="fr-FR" sz="1400" b="1" dirty="0">
                <a:solidFill>
                  <a:srgbClr val="C00000"/>
                </a:solidFill>
                <a:latin typeface="Courier New" panose="02070309020205020404" pitchFamily="49" charset="0"/>
                <a:cs typeface="Courier New" panose="02070309020205020404" pitchFamily="49" charset="0"/>
              </a:rPr>
              <a:t>// Partie réelle et imaginaire de z3: entier 32 bits</a:t>
            </a:r>
          </a:p>
        </p:txBody>
      </p:sp>
      <p:sp>
        <p:nvSpPr>
          <p:cNvPr id="7" name="ZoneTexte 6">
            <a:extLst>
              <a:ext uri="{FF2B5EF4-FFF2-40B4-BE49-F238E27FC236}">
                <a16:creationId xmlns:a16="http://schemas.microsoft.com/office/drawing/2014/main" xmlns="" id="{0AD9DE88-8FCB-484E-A75A-BC5E457C06A2}"/>
              </a:ext>
            </a:extLst>
          </p:cNvPr>
          <p:cNvSpPr txBox="1"/>
          <p:nvPr/>
        </p:nvSpPr>
        <p:spPr>
          <a:xfrm>
            <a:off x="3140075" y="1557338"/>
            <a:ext cx="2736850" cy="368300"/>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
        <p:nvSpPr>
          <p:cNvPr id="25606" name="ZoneTexte 7">
            <a:extLst>
              <a:ext uri="{FF2B5EF4-FFF2-40B4-BE49-F238E27FC236}">
                <a16:creationId xmlns:a16="http://schemas.microsoft.com/office/drawing/2014/main" xmlns="" id="{483AD59D-DF89-4312-B6E8-4DA63B509AE0}"/>
              </a:ext>
            </a:extLst>
          </p:cNvPr>
          <p:cNvSpPr txBox="1">
            <a:spLocks noChangeArrowheads="1"/>
          </p:cNvSpPr>
          <p:nvPr/>
        </p:nvSpPr>
        <p:spPr bwMode="auto">
          <a:xfrm>
            <a:off x="177800" y="2781300"/>
            <a:ext cx="88773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Char char="•"/>
            </a:pPr>
            <a:r>
              <a:rPr lang="fr-FR" altLang="en-US"/>
              <a:t>Opérations arithmétiques usuelles + fonctions usuelles complexes</a:t>
            </a:r>
          </a:p>
          <a:p>
            <a:pPr eaLnBrk="1" hangingPunct="1">
              <a:buFont typeface="Arial" panose="020B0604020202020204" pitchFamily="34" charset="0"/>
              <a:buChar char="•"/>
            </a:pPr>
            <a:r>
              <a:rPr lang="fr-FR" altLang="en-US"/>
              <a:t>Accès à la partie réelle et imaginaire d’un complexe : z1.real() et z1.imag()</a:t>
            </a:r>
          </a:p>
          <a:p>
            <a:pPr eaLnBrk="1" hangingPunct="1">
              <a:buFont typeface="Arial" panose="020B0604020202020204" pitchFamily="34" charset="0"/>
              <a:buChar char="•"/>
            </a:pPr>
            <a:r>
              <a:rPr lang="fr-FR" altLang="en-US"/>
              <a:t>Initialisation d’un complexe entre () ou {} ( à partir de C++ 11 )</a:t>
            </a:r>
          </a:p>
        </p:txBody>
      </p:sp>
      <p:sp>
        <p:nvSpPr>
          <p:cNvPr id="9" name="ZoneTexte 8">
            <a:extLst>
              <a:ext uri="{FF2B5EF4-FFF2-40B4-BE49-F238E27FC236}">
                <a16:creationId xmlns:a16="http://schemas.microsoft.com/office/drawing/2014/main" xmlns="" id="{8255DB71-97C2-4041-9596-E449CAD9061D}"/>
              </a:ext>
            </a:extLst>
          </p:cNvPr>
          <p:cNvSpPr txBox="1"/>
          <p:nvPr/>
        </p:nvSpPr>
        <p:spPr>
          <a:xfrm>
            <a:off x="160338" y="4005263"/>
            <a:ext cx="8875712" cy="2678112"/>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err="1">
                <a:solidFill>
                  <a:schemeClr val="accent5">
                    <a:lumMod val="50000"/>
                  </a:schemeClr>
                </a:solidFill>
                <a:latin typeface="Courier New" panose="02070309020205020404" pitchFamily="49" charset="0"/>
                <a:cs typeface="Courier New" panose="02070309020205020404" pitchFamily="49" charset="0"/>
              </a:rPr>
              <a:t>complex</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a:t>
            </a:r>
            <a:r>
              <a:rPr lang="fr-FR" sz="1400" b="1" dirty="0" err="1">
                <a:solidFill>
                  <a:schemeClr val="accent5">
                    <a:lumMod val="50000"/>
                  </a:schemeClr>
                </a:solidFill>
                <a:latin typeface="Courier New" panose="02070309020205020404" pitchFamily="49" charset="0"/>
                <a:cs typeface="Courier New" panose="02070309020205020404" pitchFamily="49" charset="0"/>
              </a:rPr>
              <a:t>cmath</a:t>
            </a:r>
            <a:r>
              <a:rPr lang="fr-FR" sz="1400" b="1" dirty="0">
                <a:latin typeface="Courier New" panose="02070309020205020404" pitchFamily="49" charset="0"/>
                <a:cs typeface="Courier New" panose="02070309020205020404" pitchFamily="49" charset="0"/>
              </a:rPr>
              <a:t>&gt;</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&lt;</a:t>
            </a:r>
            <a:r>
              <a:rPr lang="fr-FR" sz="1400" b="1" dirty="0" err="1">
                <a:solidFill>
                  <a:schemeClr val="accent5">
                    <a:lumMod val="50000"/>
                  </a:schemeClr>
                </a:solidFill>
                <a:latin typeface="Courier New" panose="02070309020205020404" pitchFamily="49" charset="0"/>
                <a:cs typeface="Courier New" panose="02070309020205020404" pitchFamily="49" charset="0"/>
              </a:rPr>
              <a:t>iostream</a:t>
            </a:r>
            <a:r>
              <a:rPr lang="fr-FR" sz="1400" b="1" dirty="0">
                <a:latin typeface="Courier New" panose="02070309020205020404" pitchFamily="49" charset="0"/>
                <a:cs typeface="Courier New" panose="02070309020205020404" pitchFamily="49" charset="0"/>
              </a:rPr>
              <a:t>&gt;</a:t>
            </a: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main {</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z1(1.3,2.5); </a:t>
            </a:r>
            <a:r>
              <a:rPr lang="fr-FR" sz="1400" b="1" dirty="0">
                <a:solidFill>
                  <a:srgbClr val="C00000"/>
                </a:solidFill>
                <a:latin typeface="Courier New" panose="02070309020205020404" pitchFamily="49" charset="0"/>
                <a:cs typeface="Courier New" panose="02070309020205020404" pitchFamily="49" charset="0"/>
              </a:rPr>
              <a:t>// z1 = 1.3 + 2.5i</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z2{</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::cos(1.45),</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::sin(1.45)};</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z3 =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exp</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&gt;{0.,1.45}); </a:t>
            </a:r>
            <a:r>
              <a:rPr lang="fr-FR" sz="1400" b="1" dirty="0">
                <a:solidFill>
                  <a:srgbClr val="C00000"/>
                </a:solidFill>
                <a:latin typeface="Courier New" panose="02070309020205020404" pitchFamily="49" charset="0"/>
                <a:cs typeface="Courier New" panose="02070309020205020404" pitchFamily="49" charset="0"/>
              </a:rPr>
              <a:t>// z3 = z2</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complex</a:t>
            </a:r>
            <a:r>
              <a:rPr lang="fr-FR" sz="1400" b="1" dirty="0">
                <a:latin typeface="Courier New" panose="02070309020205020404" pitchFamily="49" charset="0"/>
                <a:cs typeface="Courier New" panose="02070309020205020404" pitchFamily="49" charset="0"/>
              </a:rPr>
              <a:t>&lt;</a:t>
            </a:r>
            <a:r>
              <a:rPr lang="fr-FR" sz="1400" b="1" dirty="0">
                <a:solidFill>
                  <a:schemeClr val="accent3">
                    <a:lumMod val="50000"/>
                  </a:schemeClr>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a:t>
            </a:r>
            <a:r>
              <a:rPr lang="fr-FR" sz="1400" b="1" dirty="0" err="1">
                <a:latin typeface="Courier New" panose="02070309020205020404" pitchFamily="49" charset="0"/>
                <a:cs typeface="Courier New" panose="02070309020205020404" pitchFamily="49" charset="0"/>
              </a:rPr>
              <a:t>zdiff</a:t>
            </a:r>
            <a:r>
              <a:rPr lang="fr-FR" sz="1400" b="1" dirty="0">
                <a:latin typeface="Courier New" panose="02070309020205020404" pitchFamily="49" charset="0"/>
                <a:cs typeface="Courier New" panose="02070309020205020404" pitchFamily="49" charset="0"/>
              </a:rPr>
              <a:t> = z3 – z2;</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a:t>
            </a:r>
            <a:r>
              <a:rPr lang="fr-FR" sz="1400" b="1" dirty="0" err="1">
                <a:solidFill>
                  <a:srgbClr val="C00000"/>
                </a:solidFill>
                <a:latin typeface="Courier New" panose="02070309020205020404" pitchFamily="49" charset="0"/>
                <a:cs typeface="Courier New" panose="02070309020205020404" pitchFamily="49" charset="0"/>
              </a:rPr>
              <a:t>zdiff</a:t>
            </a:r>
            <a:r>
              <a:rPr lang="fr-FR" sz="1400" b="1" dirty="0">
                <a:solidFill>
                  <a:srgbClr val="C00000"/>
                </a:solidFill>
                <a:latin typeface="Courier New" panose="02070309020205020404" pitchFamily="49" charset="0"/>
                <a:cs typeface="Courier New" panose="02070309020205020404" pitchFamily="49" charset="0"/>
              </a:rPr>
              <a:t> = 0. + 0.i</a:t>
            </a:r>
          </a:p>
          <a:p>
            <a:pPr>
              <a:defRPr/>
            </a:pPr>
            <a:r>
              <a:rPr lang="fr-FR" sz="1400" b="1" dirty="0">
                <a:solidFill>
                  <a:srgbClr val="C00000"/>
                </a:solidFill>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err="1">
                <a:solidFill>
                  <a:schemeClr val="accent6">
                    <a:lumMod val="75000"/>
                  </a:schemeClr>
                </a:solidFill>
                <a:latin typeface="Courier New" panose="02070309020205020404" pitchFamily="49" charset="0"/>
                <a:cs typeface="Courier New" panose="02070309020205020404" pitchFamily="49" charset="0"/>
              </a:rPr>
              <a:t>zdiff</a:t>
            </a:r>
            <a:r>
              <a:rPr lang="fr-FR" sz="1400" b="1" dirty="0">
                <a:solidFill>
                  <a:schemeClr val="accent6">
                    <a:lumMod val="75000"/>
                  </a:schemeClr>
                </a:solidFill>
                <a:latin typeface="Courier New" panose="02070309020205020404" pitchFamily="49" charset="0"/>
                <a:cs typeface="Courier New" panose="02070309020205020404" pitchFamily="49" charset="0"/>
              </a:rPr>
              <a:t>|| :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 </a:t>
            </a:r>
            <a:r>
              <a:rPr lang="fr-FR" sz="1400" b="1" dirty="0" err="1">
                <a:latin typeface="Courier New" panose="02070309020205020404" pitchFamily="49" charset="0"/>
                <a:cs typeface="Courier New" panose="02070309020205020404" pitchFamily="49" charset="0"/>
              </a:rPr>
              <a:t>zdiff.norm</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endParaRPr lang="fr-FR" sz="1400" b="1" dirty="0">
              <a:solidFill>
                <a:srgbClr val="C00000"/>
              </a:solidFill>
              <a:latin typeface="Courier New" panose="02070309020205020404" pitchFamily="49" charset="0"/>
              <a:cs typeface="Courier New" panose="02070309020205020404" pitchFamily="49" charset="0"/>
            </a:endParaRPr>
          </a:p>
          <a:p>
            <a:pPr>
              <a:defRPr/>
            </a:pPr>
            <a:r>
              <a:rPr lang="fr-FR" sz="1400" b="1" dirty="0">
                <a:solidFill>
                  <a:srgbClr val="C00000"/>
                </a:solidFill>
                <a:latin typeface="Courier New" panose="02070309020205020404" pitchFamily="49" charset="0"/>
                <a:cs typeface="Courier New" panose="02070309020205020404" pitchFamily="49" charset="0"/>
              </a:rPr>
              <a:t>  return</a:t>
            </a:r>
            <a:r>
              <a:rPr lang="fr-FR" sz="1400" b="1" dirty="0">
                <a:latin typeface="Courier New" panose="02070309020205020404" pitchFamily="49" charset="0"/>
                <a:cs typeface="Courier New" panose="02070309020205020404" pitchFamily="49" charset="0"/>
              </a:rPr>
              <a:t> </a:t>
            </a:r>
            <a:r>
              <a:rPr lang="fr-FR" sz="1400" b="1" dirty="0">
                <a:solidFill>
                  <a:schemeClr val="accent1">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10" name="ZoneTexte 9">
            <a:extLst>
              <a:ext uri="{FF2B5EF4-FFF2-40B4-BE49-F238E27FC236}">
                <a16:creationId xmlns:a16="http://schemas.microsoft.com/office/drawing/2014/main" xmlns="" id="{BBF21CB2-D5DC-4570-8EFD-FA82ECE268D1}"/>
              </a:ext>
            </a:extLst>
          </p:cNvPr>
          <p:cNvSpPr txBox="1"/>
          <p:nvPr/>
        </p:nvSpPr>
        <p:spPr>
          <a:xfrm>
            <a:off x="3140075" y="3644900"/>
            <a:ext cx="2736850" cy="369888"/>
          </a:xfrm>
          <a:prstGeom prst="rect">
            <a:avLst/>
          </a:prstGeom>
          <a:noFill/>
        </p:spPr>
        <p:txBody>
          <a:bodyPr>
            <a:spAutoFit/>
          </a:bodyPr>
          <a:lstStyle/>
          <a:p>
            <a:pPr algn="ctr">
              <a:defRPr/>
            </a:pPr>
            <a:r>
              <a:rPr lang="fr-FR" b="1" dirty="0">
                <a:effectLst>
                  <a:outerShdw blurRad="38100" dist="38100" dir="2700000" algn="tl">
                    <a:srgbClr val="000000">
                      <a:alpha val="43137"/>
                    </a:srgbClr>
                  </a:outerShdw>
                </a:effectLst>
              </a:rPr>
              <a:t>Exemple</a:t>
            </a: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E783F6A-00B5-4039-B8CF-3EB81EDE0714}"/>
              </a:ext>
            </a:extLst>
          </p:cNvPr>
          <p:cNvSpPr>
            <a:spLocks noGrp="1"/>
          </p:cNvSpPr>
          <p:nvPr>
            <p:ph type="title"/>
            <p:custDataLst>
              <p:tags r:id="rId1"/>
            </p:custDataLst>
          </p:nvPr>
        </p:nvSpPr>
        <p:spPr>
          <a:xfrm>
            <a:off x="34925" y="0"/>
            <a:ext cx="9001125" cy="828675"/>
          </a:xfrm>
          <a:solidFill>
            <a:schemeClr val="accent1"/>
          </a:solidFill>
        </p:spPr>
        <p:txBody>
          <a:bodyPr/>
          <a:lstStyle/>
          <a:p>
            <a:pPr algn="ctr">
              <a:defRPr/>
            </a:pPr>
            <a:r>
              <a:rPr altLang="fr-FR" sz="3600" dirty="0"/>
              <a:t>Chaînes de caractère</a:t>
            </a:r>
            <a:endParaRPr altLang="fr-FR" dirty="0"/>
          </a:p>
        </p:txBody>
      </p:sp>
      <p:sp>
        <p:nvSpPr>
          <p:cNvPr id="5" name="ZoneTexte 4">
            <a:extLst>
              <a:ext uri="{FF2B5EF4-FFF2-40B4-BE49-F238E27FC236}">
                <a16:creationId xmlns:a16="http://schemas.microsoft.com/office/drawing/2014/main" xmlns="" id="{D75F3072-3D4A-4820-9E8D-1CD83801018C}"/>
              </a:ext>
            </a:extLst>
          </p:cNvPr>
          <p:cNvSpPr txBox="1"/>
          <p:nvPr/>
        </p:nvSpPr>
        <p:spPr>
          <a:xfrm>
            <a:off x="107950" y="836613"/>
            <a:ext cx="8928100" cy="1446212"/>
          </a:xfrm>
          <a:prstGeom prst="rect">
            <a:avLst/>
          </a:prstGeom>
          <a:gradFill>
            <a:gsLst>
              <a:gs pos="0">
                <a:schemeClr val="accent1">
                  <a:lumMod val="20000"/>
                  <a:lumOff val="80000"/>
                </a:schemeClr>
              </a:gs>
              <a:gs pos="64999">
                <a:schemeClr val="accent1">
                  <a:lumMod val="40000"/>
                  <a:lumOff val="60000"/>
                </a:schemeClr>
              </a:gs>
              <a:gs pos="100000">
                <a:schemeClr val="bg1"/>
              </a:gs>
            </a:gsLst>
            <a:lin ang="2700000" scaled="1"/>
          </a:gradFill>
        </p:spPr>
        <p:txBody>
          <a:bodyPr>
            <a:spAutoFit/>
          </a:bodyPr>
          <a:lstStyle/>
          <a:p>
            <a:pPr>
              <a:defRPr/>
            </a:pPr>
            <a:r>
              <a:rPr lang="fr-FR" b="1" u="sng" dirty="0">
                <a:effectLst>
                  <a:outerShdw blurRad="38100" dist="38100" dir="2700000" algn="tl">
                    <a:srgbClr val="000000">
                      <a:alpha val="43137"/>
                    </a:srgbClr>
                  </a:outerShdw>
                </a:effectLst>
              </a:rPr>
              <a:t>Deux types possibles :</a:t>
            </a:r>
          </a:p>
          <a:p>
            <a:pPr marL="742950" lvl="1" indent="-285750">
              <a:buFont typeface="Arial" panose="020B0604020202020204" pitchFamily="34" charset="0"/>
              <a:buChar char="•"/>
              <a:defRPr/>
            </a:pPr>
            <a:r>
              <a:rPr lang="fr-FR" dirty="0">
                <a:solidFill>
                  <a:srgbClr val="FF0000"/>
                </a:solidFill>
              </a:rPr>
              <a:t>POD</a:t>
            </a:r>
            <a:r>
              <a:rPr lang="fr-FR" dirty="0"/>
              <a:t> ( Plain Old Data ) issu du C : </a:t>
            </a:r>
            <a:r>
              <a:rPr lang="fr-FR" sz="1600" b="1" dirty="0" err="1">
                <a:solidFill>
                  <a:schemeClr val="accent5">
                    <a:lumMod val="50000"/>
                  </a:schemeClr>
                </a:solidFill>
                <a:latin typeface="Courier New" panose="02070309020205020404" pitchFamily="49" charset="0"/>
                <a:cs typeface="Courier New" panose="02070309020205020404" pitchFamily="49" charset="0"/>
              </a:rPr>
              <a:t>const</a:t>
            </a:r>
            <a:r>
              <a:rPr lang="fr-FR" sz="1600" b="1" dirty="0">
                <a:solidFill>
                  <a:schemeClr val="accent5">
                    <a:lumMod val="50000"/>
                  </a:schemeClr>
                </a:solidFill>
                <a:latin typeface="Courier New" panose="02070309020205020404" pitchFamily="49" charset="0"/>
                <a:cs typeface="Courier New" panose="02070309020205020404" pitchFamily="49" charset="0"/>
              </a:rPr>
              <a:t> char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str</a:t>
            </a:r>
            <a:r>
              <a:rPr lang="fr-FR" sz="1600" dirty="0">
                <a:latin typeface="Courier New" panose="02070309020205020404" pitchFamily="49" charset="0"/>
                <a:cs typeface="Courier New" panose="02070309020205020404" pitchFamily="49" charset="0"/>
              </a:rPr>
              <a:t>;</a:t>
            </a:r>
          </a:p>
          <a:p>
            <a:pPr lvl="1">
              <a:defRPr/>
            </a:pPr>
            <a:r>
              <a:rPr lang="fr-FR" sz="1600" dirty="0">
                <a:latin typeface="Courier New" panose="02070309020205020404" pitchFamily="49" charset="0"/>
                <a:cs typeface="Courier New" panose="02070309020205020404" pitchFamily="49" charset="0"/>
              </a:rPr>
              <a:t>	</a:t>
            </a:r>
            <a:r>
              <a:rPr lang="fr-FR" sz="1600" dirty="0">
                <a:latin typeface="+mn-lt"/>
                <a:cs typeface="Courier New" panose="02070309020205020404" pitchFamily="49" charset="0"/>
              </a:rPr>
              <a:t>Uniquement utilisé pour des interfaces issus du C</a:t>
            </a:r>
            <a:endParaRPr lang="fr-FR" sz="1600"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defRPr/>
            </a:pPr>
            <a:r>
              <a:rPr lang="fr-FR" dirty="0"/>
              <a:t>Avec type protégé ( dans bibliothèque </a:t>
            </a:r>
            <a:r>
              <a:rPr lang="fr-FR" dirty="0">
                <a:solidFill>
                  <a:schemeClr val="accent1">
                    <a:lumMod val="50000"/>
                  </a:schemeClr>
                </a:solidFill>
              </a:rPr>
              <a:t>string</a:t>
            </a:r>
            <a:r>
              <a:rPr lang="fr-FR" dirty="0"/>
              <a:t> ) : </a:t>
            </a:r>
            <a:r>
              <a:rPr lang="fr-FR" sz="1600" b="1" dirty="0" err="1">
                <a:solidFill>
                  <a:schemeClr val="accent5">
                    <a:lumMod val="50000"/>
                  </a:schemeClr>
                </a:solidFill>
                <a:latin typeface="Courier New" panose="02070309020205020404" pitchFamily="49" charset="0"/>
                <a:cs typeface="Courier New" panose="02070309020205020404" pitchFamily="49" charset="0"/>
              </a:rPr>
              <a:t>std</a:t>
            </a:r>
            <a:r>
              <a:rPr lang="fr-FR" sz="1600" b="1" dirty="0">
                <a:solidFill>
                  <a:schemeClr val="accent5">
                    <a:lumMod val="50000"/>
                  </a:schemeClr>
                </a:solidFill>
                <a:latin typeface="Courier New" panose="02070309020205020404" pitchFamily="49" charset="0"/>
                <a:cs typeface="Courier New" panose="02070309020205020404" pitchFamily="49" charset="0"/>
              </a:rPr>
              <a:t>::string</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str</a:t>
            </a:r>
            <a:r>
              <a:rPr lang="fr-FR" sz="1600" dirty="0">
                <a:latin typeface="Courier New" panose="02070309020205020404" pitchFamily="49" charset="0"/>
                <a:cs typeface="Courier New" panose="02070309020205020404" pitchFamily="49" charset="0"/>
              </a:rPr>
              <a:t>;</a:t>
            </a:r>
          </a:p>
          <a:p>
            <a:pPr lvl="1">
              <a:defRPr/>
            </a:pPr>
            <a:r>
              <a:rPr lang="fr-FR" sz="1600" dirty="0">
                <a:latin typeface="Courier New" panose="02070309020205020404" pitchFamily="49" charset="0"/>
                <a:cs typeface="Courier New" panose="02070309020205020404" pitchFamily="49" charset="0"/>
              </a:rPr>
              <a:t>	</a:t>
            </a:r>
            <a:r>
              <a:rPr lang="fr-FR" sz="1600" dirty="0">
                <a:latin typeface="+mn-lt"/>
                <a:cs typeface="Courier New" panose="02070309020205020404" pitchFamily="49" charset="0"/>
              </a:rPr>
              <a:t>A privilégié si possible, permet d’éviter un grand nombre d’erreur de programmation</a:t>
            </a:r>
            <a:endParaRPr lang="fr-FR"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xmlns="" id="{D10571FE-13E1-45B7-9E4A-6659E8E1656D}"/>
              </a:ext>
            </a:extLst>
          </p:cNvPr>
          <p:cNvSpPr txBox="1"/>
          <p:nvPr/>
        </p:nvSpPr>
        <p:spPr>
          <a:xfrm>
            <a:off x="107950" y="2349500"/>
            <a:ext cx="8928100" cy="2030413"/>
          </a:xfrm>
          <a:prstGeom prst="rect">
            <a:avLst/>
          </a:prstGeom>
          <a:noFill/>
        </p:spPr>
        <p:txBody>
          <a:bodyPr>
            <a:spAutoFit/>
          </a:bodyPr>
          <a:lstStyle/>
          <a:p>
            <a:pPr>
              <a:defRPr/>
            </a:pPr>
            <a:r>
              <a:rPr lang="fr-FR" b="1" u="sng" dirty="0">
                <a:effectLst>
                  <a:outerShdw blurRad="38100" dist="38100" dir="2700000" algn="tl">
                    <a:srgbClr val="000000">
                      <a:alpha val="43137"/>
                    </a:srgbClr>
                  </a:outerShdw>
                </a:effectLst>
              </a:rPr>
              <a:t>Opérations possibles :</a:t>
            </a:r>
          </a:p>
          <a:p>
            <a:pPr marL="742950" lvl="1" indent="-285750">
              <a:buFont typeface="Arial" panose="020B0604020202020204" pitchFamily="34" charset="0"/>
              <a:buChar char="•"/>
              <a:defRPr/>
            </a:pPr>
            <a:r>
              <a:rPr lang="fr-FR" dirty="0"/>
              <a:t>Concaténation : str3 = str2 + str1; str3 += str1;</a:t>
            </a:r>
          </a:p>
          <a:p>
            <a:pPr marL="742950" lvl="1" indent="-285750">
              <a:buFont typeface="Arial" panose="020B0604020202020204" pitchFamily="34" charset="0"/>
              <a:buChar char="•"/>
              <a:defRPr/>
            </a:pPr>
            <a:r>
              <a:rPr lang="fr-FR" dirty="0"/>
              <a:t>Comparaison, insertion, recherche, etc.</a:t>
            </a:r>
          </a:p>
          <a:p>
            <a:pPr marL="742950" lvl="1" indent="-285750">
              <a:buFont typeface="Arial" panose="020B0604020202020204" pitchFamily="34" charset="0"/>
              <a:buChar char="•"/>
              <a:defRPr/>
            </a:pPr>
            <a:r>
              <a:rPr lang="fr-FR" dirty="0"/>
              <a:t>Conversion de valeurs réelles, entières en chaîne de caractère : </a:t>
            </a:r>
            <a:r>
              <a:rPr lang="fr-FR" dirty="0" err="1"/>
              <a:t>std</a:t>
            </a:r>
            <a:r>
              <a:rPr lang="fr-FR" dirty="0"/>
              <a:t>::</a:t>
            </a:r>
            <a:r>
              <a:rPr lang="fr-FR" dirty="0" err="1"/>
              <a:t>stoi</a:t>
            </a:r>
            <a:r>
              <a:rPr lang="fr-FR" dirty="0"/>
              <a:t>, </a:t>
            </a:r>
            <a:r>
              <a:rPr lang="fr-FR" dirty="0" err="1"/>
              <a:t>std</a:t>
            </a:r>
            <a:r>
              <a:rPr lang="fr-FR" dirty="0"/>
              <a:t>::</a:t>
            </a:r>
            <a:r>
              <a:rPr lang="fr-FR" dirty="0" err="1"/>
              <a:t>stod</a:t>
            </a:r>
            <a:r>
              <a:rPr lang="fr-FR" dirty="0"/>
              <a:t>, …</a:t>
            </a:r>
          </a:p>
          <a:p>
            <a:pPr marL="742950" lvl="1" indent="-285750">
              <a:buFont typeface="Arial" panose="020B0604020202020204" pitchFamily="34" charset="0"/>
              <a:buChar char="•"/>
              <a:defRPr/>
            </a:pPr>
            <a:r>
              <a:rPr lang="fr-FR" dirty="0"/>
              <a:t>Codage ISO par défaut, mais possible de coder en utf8, utf16 ou utf32</a:t>
            </a:r>
          </a:p>
          <a:p>
            <a:pPr marL="742950" lvl="1" indent="-285750">
              <a:buFont typeface="Arial" panose="020B0604020202020204" pitchFamily="34" charset="0"/>
              <a:buChar char="•"/>
              <a:defRPr/>
            </a:pPr>
            <a:r>
              <a:rPr lang="fr-FR" dirty="0"/>
              <a:t>Possibilité chaîne caractère « brute ». </a:t>
            </a:r>
            <a:r>
              <a:rPr lang="fr-FR" b="1" u="sng" dirty="0"/>
              <a:t>Syntaxe : </a:t>
            </a:r>
            <a:r>
              <a:rPr lang="fr-FR" sz="1600" dirty="0">
                <a:latin typeface="Courier New" panose="02070309020205020404" pitchFamily="49" charset="0"/>
                <a:cs typeface="Courier New" panose="02070309020205020404" pitchFamily="49" charset="0"/>
              </a:rPr>
              <a:t>R</a:t>
            </a:r>
            <a:r>
              <a:rPr lang="fr-FR" sz="1600" b="1" dirty="0">
                <a:latin typeface="Courier New" panose="02070309020205020404" pitchFamily="49" charset="0"/>
                <a:cs typeface="Courier New" panose="02070309020205020404" pitchFamily="49" charset="0"/>
              </a:rPr>
              <a:t>"</a:t>
            </a:r>
            <a:r>
              <a:rPr lang="fr-FR" sz="1600" b="1" dirty="0">
                <a:solidFill>
                  <a:schemeClr val="accent6">
                    <a:lumMod val="75000"/>
                  </a:schemeClr>
                </a:solidFill>
                <a:latin typeface="Courier New" panose="02070309020205020404" pitchFamily="49" charset="0"/>
                <a:cs typeface="Courier New" panose="02070309020205020404" pitchFamily="49" charset="0"/>
              </a:rPr>
              <a:t>RAW( … )RAW</a:t>
            </a:r>
            <a:r>
              <a:rPr lang="fr-FR" sz="1600" b="1" dirty="0">
                <a:latin typeface="Courier New" panose="02070309020205020404" pitchFamily="49" charset="0"/>
                <a:cs typeface="Courier New" panose="02070309020205020404" pitchFamily="49" charset="0"/>
              </a:rPr>
              <a:t>"</a:t>
            </a:r>
          </a:p>
          <a:p>
            <a:pPr lvl="1">
              <a:defRPr/>
            </a:pPr>
            <a:r>
              <a:rPr lang="fr-FR" dirty="0"/>
              <a:t>Où … contient le texte ( qui peut être multi lignes )</a:t>
            </a:r>
          </a:p>
        </p:txBody>
      </p:sp>
      <p:sp>
        <p:nvSpPr>
          <p:cNvPr id="7" name="ZoneTexte 6">
            <a:extLst>
              <a:ext uri="{FF2B5EF4-FFF2-40B4-BE49-F238E27FC236}">
                <a16:creationId xmlns:a16="http://schemas.microsoft.com/office/drawing/2014/main" xmlns="" id="{FC5CFA16-7011-4468-881B-CBD2A6FAF112}"/>
              </a:ext>
            </a:extLst>
          </p:cNvPr>
          <p:cNvSpPr txBox="1"/>
          <p:nvPr/>
        </p:nvSpPr>
        <p:spPr>
          <a:xfrm>
            <a:off x="160338" y="4365625"/>
            <a:ext cx="8875712" cy="24622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solidFill>
                  <a:schemeClr val="accent3">
                    <a:lumMod val="50000"/>
                  </a:schemeClr>
                </a:solidFill>
                <a:latin typeface="Courier New" panose="02070309020205020404" pitchFamily="49" charset="0"/>
                <a:cs typeface="Courier New" panose="02070309020205020404" pitchFamily="49" charset="0"/>
              </a:rPr>
              <a:t> &lt;</a:t>
            </a:r>
            <a:r>
              <a:rPr lang="fr-FR" sz="1400" b="1" dirty="0">
                <a:solidFill>
                  <a:schemeClr val="accent5">
                    <a:lumMod val="50000"/>
                  </a:schemeClr>
                </a:solidFill>
                <a:latin typeface="Courier New" panose="02070309020205020404" pitchFamily="49" charset="0"/>
                <a:cs typeface="Courier New" panose="02070309020205020404" pitchFamily="49" charset="0"/>
              </a:rPr>
              <a:t>string</a:t>
            </a:r>
            <a:r>
              <a:rPr lang="fr-FR" sz="1400" b="1" dirty="0">
                <a:solidFill>
                  <a:schemeClr val="accent3">
                    <a:lumMod val="50000"/>
                  </a:schemeClr>
                </a:solidFill>
                <a:latin typeface="Courier New" panose="02070309020205020404" pitchFamily="49" charset="0"/>
                <a:cs typeface="Courier New" panose="02070309020205020404" pitchFamily="49" charset="0"/>
              </a:rPr>
              <a:t>&gt;</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a:t>
            </a:r>
            <a:endParaRPr lang="fr-FR" sz="1400" b="1" dirty="0">
              <a:latin typeface="Courier New" panose="02070309020205020404" pitchFamily="49" charset="0"/>
              <a:cs typeface="Courier New" panose="02070309020205020404" pitchFamily="49" charset="0"/>
            </a:endParaRPr>
          </a:p>
          <a:p>
            <a:pPr>
              <a:defRPr/>
            </a:pP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::string</a:t>
            </a:r>
            <a:r>
              <a:rPr lang="fr-FR" sz="1400" b="1" dirty="0">
                <a:latin typeface="Courier New" panose="02070309020205020404" pitchFamily="49" charset="0"/>
                <a:cs typeface="Courier New" panose="02070309020205020404" pitchFamily="49" charset="0"/>
              </a:rPr>
              <a:t> str1(</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tin</a:t>
            </a:r>
            <a:r>
              <a:rPr lang="fr-FR" sz="1400" b="1" dirty="0">
                <a:latin typeface="Courier New"/>
                <a:cs typeface="Courier New"/>
              </a:rPr>
              <a:t>"</a:t>
            </a:r>
            <a:r>
              <a:rPr lang="fr-FR" sz="1400" b="1" dirty="0">
                <a:latin typeface="Courier New" panose="02070309020205020404" pitchFamily="49" charset="0"/>
                <a:cs typeface="Courier New" panose="02070309020205020404" pitchFamily="49" charset="0"/>
              </a:rPr>
              <a:t>), str2(</a:t>
            </a:r>
            <a:r>
              <a:rPr lang="fr-FR" sz="1400" b="1" dirty="0">
                <a:latin typeface="Courier New"/>
                <a:cs typeface="Courier New"/>
              </a:rPr>
              <a:t>"</a:t>
            </a:r>
            <a:r>
              <a:rPr lang="fr-FR" sz="1400" b="1" dirty="0">
                <a:solidFill>
                  <a:schemeClr val="accent6">
                    <a:lumMod val="75000"/>
                  </a:schemeClr>
                </a:solidFill>
                <a:latin typeface="Courier New"/>
                <a:cs typeface="Courier New"/>
              </a:rPr>
              <a:t> </a:t>
            </a:r>
            <a:r>
              <a:rPr lang="fr-FR" sz="1400" b="1" dirty="0">
                <a:solidFill>
                  <a:schemeClr val="accent6">
                    <a:lumMod val="75000"/>
                  </a:schemeClr>
                </a:solidFill>
                <a:latin typeface="Courier New" panose="02070309020205020404" pitchFamily="49" charset="0"/>
                <a:cs typeface="Courier New" panose="02070309020205020404" pitchFamily="49" charset="0"/>
              </a:rPr>
              <a:t>et </a:t>
            </a:r>
            <a:r>
              <a:rPr lang="fr-FR" sz="1400" b="1" dirty="0">
                <a:latin typeface="Courier New"/>
                <a:cs typeface="Courier New"/>
              </a:rPr>
              <a:t>"</a:t>
            </a:r>
            <a:r>
              <a:rPr lang="fr-FR" sz="1400" b="1" dirty="0">
                <a:latin typeface="Courier New" panose="02070309020205020404" pitchFamily="49" charset="0"/>
                <a:cs typeface="Courier New" panose="02070309020205020404" pitchFamily="49" charset="0"/>
              </a:rPr>
              <a:t>), str3(</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Pilou</a:t>
            </a:r>
            <a:r>
              <a:rPr lang="fr-FR" sz="1400" b="1" dirty="0">
                <a:latin typeface="Courier New"/>
                <a:cs typeface="Courier New"/>
              </a:rPr>
              <a:t>"</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str1 += str1 + </a:t>
            </a:r>
            <a:r>
              <a:rPr lang="fr-FR" sz="1400" b="1" dirty="0">
                <a:latin typeface="Courier New"/>
                <a:cs typeface="Courier New"/>
              </a:rPr>
              <a:t>str2 + str3;</a:t>
            </a:r>
          </a:p>
          <a:p>
            <a:pPr>
              <a:defRPr/>
            </a:pPr>
            <a:r>
              <a:rPr lang="fr-FR" sz="1400" b="1" dirty="0">
                <a:latin typeface="Courier New"/>
                <a:cs typeface="Courier New"/>
              </a:rPr>
              <a:t>  </a:t>
            </a:r>
            <a:r>
              <a:rPr lang="fr-FR" sz="1400" b="1" dirty="0" err="1">
                <a:solidFill>
                  <a:schemeClr val="accent3">
                    <a:lumMod val="50000"/>
                  </a:schemeClr>
                </a:solidFill>
                <a:latin typeface="Courier New"/>
                <a:cs typeface="Courier New"/>
              </a:rPr>
              <a:t>std</a:t>
            </a:r>
            <a:r>
              <a:rPr lang="fr-FR" sz="1400" b="1" dirty="0">
                <a:solidFill>
                  <a:schemeClr val="accent3">
                    <a:lumMod val="50000"/>
                  </a:schemeClr>
                </a:solidFill>
                <a:latin typeface="Courier New"/>
                <a:cs typeface="Courier New"/>
              </a:rPr>
              <a:t>::</a:t>
            </a:r>
            <a:r>
              <a:rPr lang="fr-FR" sz="1400" b="1" dirty="0" err="1">
                <a:solidFill>
                  <a:schemeClr val="accent3">
                    <a:lumMod val="50000"/>
                  </a:schemeClr>
                </a:solidFill>
                <a:latin typeface="Courier New"/>
                <a:cs typeface="Courier New"/>
              </a:rPr>
              <a:t>size_t</a:t>
            </a:r>
            <a:r>
              <a:rPr lang="fr-FR" sz="1400" b="1" dirty="0">
                <a:latin typeface="Courier New"/>
                <a:cs typeface="Courier New"/>
              </a:rPr>
              <a:t> </a:t>
            </a:r>
            <a:r>
              <a:rPr lang="fr-FR" sz="1400" b="1" dirty="0" err="1">
                <a:latin typeface="Courier New"/>
                <a:cs typeface="Courier New"/>
              </a:rPr>
              <a:t>pos_pilou</a:t>
            </a:r>
            <a:r>
              <a:rPr lang="fr-FR" sz="1400" b="1" dirty="0">
                <a:latin typeface="Courier New"/>
                <a:cs typeface="Courier New"/>
              </a:rPr>
              <a:t> = str1.find(str3); str1[</a:t>
            </a:r>
            <a:r>
              <a:rPr lang="fr-FR" sz="1400" b="1" dirty="0" err="1">
                <a:latin typeface="Courier New"/>
                <a:cs typeface="Courier New"/>
              </a:rPr>
              <a:t>pos_pilou</a:t>
            </a:r>
            <a:r>
              <a:rPr lang="fr-FR" sz="1400" b="1" dirty="0">
                <a:latin typeface="Courier New"/>
                <a:cs typeface="Courier New"/>
              </a:rPr>
              <a:t>] = </a:t>
            </a:r>
            <a:r>
              <a:rPr lang="fr-FR" sz="1400" dirty="0"/>
              <a:t>'</a:t>
            </a:r>
            <a:r>
              <a:rPr lang="fr-FR" sz="1400" b="1" dirty="0">
                <a:solidFill>
                  <a:schemeClr val="accent6">
                    <a:lumMod val="75000"/>
                  </a:schemeClr>
                </a:solidFill>
                <a:latin typeface="Courier New"/>
                <a:cs typeface="Courier New"/>
              </a:rPr>
              <a:t>M</a:t>
            </a:r>
            <a:r>
              <a:rPr lang="fr-FR" sz="1400" dirty="0"/>
              <a:t>'</a:t>
            </a:r>
            <a:r>
              <a:rPr lang="fr-FR" sz="1400" b="1" dirty="0">
                <a:latin typeface="Courier New"/>
                <a:cs typeface="Courier New"/>
              </a:rPr>
              <a:t>;</a:t>
            </a:r>
          </a:p>
          <a:p>
            <a:pPr>
              <a:defRPr/>
            </a:pPr>
            <a:r>
              <a:rPr lang="fr-FR" sz="1400" b="1" dirty="0">
                <a:latin typeface="Courier New"/>
                <a:cs typeface="Courier New"/>
              </a:rPr>
              <a:t>  str1[0] =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toupper</a:t>
            </a:r>
            <a:r>
              <a:rPr lang="fr-FR" sz="1400" b="1" dirty="0">
                <a:latin typeface="Courier New"/>
                <a:cs typeface="Courier New"/>
              </a:rPr>
              <a:t>(str1[0]);</a:t>
            </a:r>
          </a:p>
          <a:p>
            <a:pPr>
              <a:defRPr/>
            </a:pPr>
            <a:r>
              <a:rPr lang="fr-FR" sz="1400" b="1" dirty="0">
                <a:latin typeface="Courier New"/>
                <a:cs typeface="Courier New"/>
              </a:rPr>
              <a:t>  </a:t>
            </a:r>
            <a:r>
              <a:rPr lang="fr-FR" sz="1400" b="1" dirty="0" err="1">
                <a:solidFill>
                  <a:schemeClr val="accent3">
                    <a:lumMod val="50000"/>
                  </a:schemeClr>
                </a:solidFill>
                <a:latin typeface="Courier New"/>
                <a:cs typeface="Courier New"/>
              </a:rPr>
              <a:t>int</a:t>
            </a:r>
            <a:r>
              <a:rPr lang="fr-FR" sz="1400" b="1" dirty="0">
                <a:latin typeface="Courier New"/>
                <a:cs typeface="Courier New"/>
              </a:rPr>
              <a:t> i =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stoi</a:t>
            </a:r>
            <a:r>
              <a:rPr lang="fr-FR" sz="1400" b="1" dirty="0">
                <a:latin typeface="Courier New"/>
                <a:cs typeface="Courier New"/>
              </a:rPr>
              <a:t>("</a:t>
            </a:r>
            <a:r>
              <a:rPr lang="fr-FR" sz="1400" b="1" dirty="0">
                <a:solidFill>
                  <a:schemeClr val="accent6">
                    <a:lumMod val="75000"/>
                  </a:schemeClr>
                </a:solidFill>
                <a:latin typeface="Courier New"/>
                <a:cs typeface="Courier New"/>
              </a:rPr>
              <a:t>123</a:t>
            </a:r>
            <a:r>
              <a:rPr lang="fr-FR" sz="1400" b="1" dirty="0">
                <a:latin typeface="Courier New"/>
                <a:cs typeface="Courier New"/>
              </a:rPr>
              <a:t>"); </a:t>
            </a:r>
            <a:r>
              <a:rPr lang="fr-FR" sz="1400" b="1" dirty="0">
                <a:solidFill>
                  <a:schemeClr val="accent3">
                    <a:lumMod val="50000"/>
                  </a:schemeClr>
                </a:solidFill>
                <a:latin typeface="Courier New"/>
                <a:cs typeface="Courier New"/>
              </a:rPr>
              <a:t>double</a:t>
            </a:r>
            <a:r>
              <a:rPr lang="fr-FR" sz="1400" b="1" dirty="0">
                <a:latin typeface="Courier New"/>
                <a:cs typeface="Courier New"/>
              </a:rPr>
              <a:t> x =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stod</a:t>
            </a:r>
            <a:r>
              <a:rPr lang="fr-FR" sz="1400" b="1" dirty="0">
                <a:latin typeface="Courier New"/>
                <a:cs typeface="Courier New"/>
              </a:rPr>
              <a:t>("</a:t>
            </a:r>
            <a:r>
              <a:rPr lang="fr-FR" sz="1400" b="1" dirty="0">
                <a:solidFill>
                  <a:schemeClr val="accent6">
                    <a:lumMod val="75000"/>
                  </a:schemeClr>
                </a:solidFill>
                <a:latin typeface="Courier New"/>
                <a:cs typeface="Courier New"/>
              </a:rPr>
              <a:t>3.14</a:t>
            </a:r>
            <a:r>
              <a:rPr lang="fr-FR" sz="1400" b="1" dirty="0">
                <a:latin typeface="Courier New"/>
                <a:cs typeface="Courier New"/>
              </a:rPr>
              <a:t>");</a:t>
            </a:r>
          </a:p>
          <a:p>
            <a:pPr>
              <a:defRPr/>
            </a:pPr>
            <a:r>
              <a:rPr lang="fr-FR" sz="1400" b="1" dirty="0">
                <a:latin typeface="Courier New"/>
                <a:cs typeface="Courier New"/>
              </a:rPr>
              <a:t>  str1 = u8"</a:t>
            </a:r>
            <a:r>
              <a:rPr lang="fr-FR" sz="1400" b="1" dirty="0">
                <a:solidFill>
                  <a:schemeClr val="accent6">
                    <a:lumMod val="75000"/>
                  </a:schemeClr>
                </a:solidFill>
                <a:latin typeface="Courier New"/>
                <a:cs typeface="Courier New"/>
              </a:rPr>
              <a:t>chaînes avec des accents en utf8</a:t>
            </a:r>
            <a:r>
              <a:rPr lang="fr-FR" sz="1400" b="1" dirty="0">
                <a:latin typeface="Courier New"/>
                <a:cs typeface="Courier New"/>
              </a:rPr>
              <a:t>";</a:t>
            </a:r>
          </a:p>
          <a:p>
            <a:pPr>
              <a:defRPr/>
            </a:pPr>
            <a:r>
              <a:rPr lang="fr-FR" sz="1400" b="1" dirty="0">
                <a:latin typeface="Courier New"/>
                <a:cs typeface="Courier New"/>
              </a:rPr>
              <a:t>  str2 = R"RAW(</a:t>
            </a:r>
            <a:r>
              <a:rPr lang="fr-FR" sz="1400" b="1" dirty="0">
                <a:solidFill>
                  <a:schemeClr val="accent6">
                    <a:lumMod val="75000"/>
                  </a:schemeClr>
                </a:solidFill>
                <a:latin typeface="Courier New"/>
                <a:cs typeface="Courier New"/>
              </a:rPr>
              <a:t>Voici une "chaine" avec </a:t>
            </a:r>
            <a:r>
              <a:rPr lang="fr-FR" sz="1400" b="1" dirty="0" err="1">
                <a:solidFill>
                  <a:schemeClr val="accent6">
                    <a:lumMod val="75000"/>
                  </a:schemeClr>
                </a:solidFill>
                <a:latin typeface="Courier New"/>
                <a:cs typeface="Courier New"/>
              </a:rPr>
              <a:t>quote</a:t>
            </a:r>
            <a:endParaRPr lang="fr-FR" sz="1400" b="1" dirty="0">
              <a:solidFill>
                <a:schemeClr val="accent6">
                  <a:lumMod val="75000"/>
                </a:schemeClr>
              </a:solidFill>
              <a:latin typeface="Courier New"/>
              <a:cs typeface="Courier New"/>
            </a:endParaRPr>
          </a:p>
          <a:p>
            <a:pPr>
              <a:defRPr/>
            </a:pPr>
            <a:r>
              <a:rPr lang="fr-FR" sz="1400" b="1" dirty="0">
                <a:solidFill>
                  <a:schemeClr val="accent6">
                    <a:lumMod val="75000"/>
                  </a:schemeClr>
                </a:solidFill>
                <a:latin typeface="Courier New"/>
                <a:cs typeface="Courier New"/>
              </a:rPr>
              <a:t>               et </a:t>
            </a:r>
            <a:r>
              <a:rPr lang="fr-FR" sz="1400" b="1" dirty="0" err="1">
                <a:solidFill>
                  <a:schemeClr val="accent6">
                    <a:lumMod val="75000"/>
                  </a:schemeClr>
                </a:solidFill>
                <a:latin typeface="Courier New"/>
                <a:cs typeface="Courier New"/>
              </a:rPr>
              <a:t>multiligne</a:t>
            </a:r>
            <a:r>
              <a:rPr lang="fr-FR" sz="1400" b="1" dirty="0">
                <a:solidFill>
                  <a:schemeClr val="accent6">
                    <a:lumMod val="75000"/>
                  </a:schemeClr>
                </a:solidFill>
                <a:latin typeface="Courier New"/>
                <a:cs typeface="Courier New"/>
              </a:rPr>
              <a:t> !</a:t>
            </a:r>
            <a:r>
              <a:rPr lang="fr-FR" sz="1400" b="1" dirty="0">
                <a:latin typeface="Courier New"/>
                <a:cs typeface="Courier New"/>
              </a:rPr>
              <a:t>RAW)";</a:t>
            </a:r>
          </a:p>
          <a:p>
            <a:pPr>
              <a:defRPr/>
            </a:pPr>
            <a:r>
              <a:rPr lang="fr-FR" sz="1400" b="1" dirty="0">
                <a:latin typeface="Courier New"/>
                <a:cs typeface="Courier New"/>
              </a:rPr>
              <a:t>  str3 = u8R"RAW(</a:t>
            </a:r>
            <a:r>
              <a:rPr lang="fr-FR" sz="1400" b="1" dirty="0">
                <a:solidFill>
                  <a:schemeClr val="accent6">
                    <a:lumMod val="75000"/>
                  </a:schemeClr>
                </a:solidFill>
                <a:latin typeface="Courier New"/>
                <a:cs typeface="Courier New"/>
              </a:rPr>
              <a:t>Chaîne brute en utf8!!!</a:t>
            </a:r>
            <a:r>
              <a:rPr lang="fr-FR" sz="1400" b="1" dirty="0">
                <a:latin typeface="Courier New"/>
                <a:cs typeface="Courier New"/>
              </a:rPr>
              <a:t>RAW)";</a:t>
            </a:r>
          </a:p>
        </p:txBody>
      </p:sp>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685C918-9006-400F-B478-7A77ACA903CB}"/>
              </a:ext>
            </a:extLst>
          </p:cNvPr>
          <p:cNvSpPr>
            <a:spLocks noGrp="1"/>
          </p:cNvSpPr>
          <p:nvPr>
            <p:ph type="title"/>
            <p:custDataLst>
              <p:tags r:id="rId1"/>
            </p:custDataLst>
          </p:nvPr>
        </p:nvSpPr>
        <p:spPr>
          <a:xfrm>
            <a:off x="71437" y="-7937"/>
            <a:ext cx="9001125" cy="828675"/>
          </a:xfrm>
          <a:solidFill>
            <a:schemeClr val="accent1"/>
          </a:solidFill>
        </p:spPr>
        <p:txBody>
          <a:bodyPr/>
          <a:lstStyle/>
          <a:p>
            <a:pPr algn="ctr">
              <a:defRPr/>
            </a:pPr>
            <a:r>
              <a:rPr altLang="fr-FR" sz="3600" dirty="0"/>
              <a:t>Alias de type et initialisation des variables</a:t>
            </a:r>
            <a:endParaRPr altLang="fr-FR" dirty="0"/>
          </a:p>
        </p:txBody>
      </p:sp>
      <p:sp>
        <p:nvSpPr>
          <p:cNvPr id="5" name="ZoneTexte 4">
            <a:extLst>
              <a:ext uri="{FF2B5EF4-FFF2-40B4-BE49-F238E27FC236}">
                <a16:creationId xmlns:a16="http://schemas.microsoft.com/office/drawing/2014/main" xmlns="" id="{AF940565-6766-4336-8B5E-9C7C785CB734}"/>
              </a:ext>
            </a:extLst>
          </p:cNvPr>
          <p:cNvSpPr txBox="1"/>
          <p:nvPr/>
        </p:nvSpPr>
        <p:spPr>
          <a:xfrm>
            <a:off x="107950" y="836613"/>
            <a:ext cx="8928100" cy="646112"/>
          </a:xfrm>
          <a:prstGeom prst="rect">
            <a:avLst/>
          </a:prstGeom>
          <a:gradFill>
            <a:gsLst>
              <a:gs pos="0">
                <a:schemeClr val="accent1">
                  <a:lumMod val="20000"/>
                  <a:lumOff val="80000"/>
                </a:schemeClr>
              </a:gs>
              <a:gs pos="64999">
                <a:schemeClr val="accent1">
                  <a:lumMod val="40000"/>
                  <a:lumOff val="60000"/>
                </a:schemeClr>
              </a:gs>
              <a:gs pos="100000">
                <a:schemeClr val="bg1"/>
              </a:gs>
            </a:gsLst>
            <a:lin ang="2700000" scaled="1"/>
          </a:gradFill>
        </p:spPr>
        <p:txBody>
          <a:bodyPr>
            <a:spAutoFit/>
          </a:bodyPr>
          <a:lstStyle/>
          <a:p>
            <a:pPr>
              <a:defRPr/>
            </a:pPr>
            <a:r>
              <a:rPr lang="fr-FR" dirty="0"/>
              <a:t>Possibilité de renommer un type à l’aide du mot clef </a:t>
            </a:r>
            <a:r>
              <a:rPr lang="fr-FR" dirty="0" err="1">
                <a:solidFill>
                  <a:schemeClr val="accent6">
                    <a:lumMod val="75000"/>
                  </a:schemeClr>
                </a:solidFill>
              </a:rPr>
              <a:t>using</a:t>
            </a:r>
            <a:endParaRPr lang="fr-FR" dirty="0">
              <a:solidFill>
                <a:schemeClr val="accent6">
                  <a:lumMod val="75000"/>
                </a:schemeClr>
              </a:solidFill>
            </a:endParaRPr>
          </a:p>
          <a:p>
            <a:pPr>
              <a:defRPr/>
            </a:pPr>
            <a:r>
              <a:rPr lang="fr-FR" i="1" u="sng" dirty="0"/>
              <a:t>Exemple</a:t>
            </a:r>
            <a:r>
              <a:rPr lang="fr-FR" dirty="0"/>
              <a:t> : </a:t>
            </a:r>
            <a:r>
              <a:rPr lang="fr-FR" sz="1600" b="1" dirty="0" err="1">
                <a:solidFill>
                  <a:schemeClr val="accent6">
                    <a:lumMod val="75000"/>
                  </a:schemeClr>
                </a:solidFill>
                <a:latin typeface="Courier New" panose="02070309020205020404" pitchFamily="49" charset="0"/>
                <a:cs typeface="Courier New" panose="02070309020205020404" pitchFamily="49" charset="0"/>
              </a:rPr>
              <a:t>using</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dcomplex</a:t>
            </a:r>
            <a:r>
              <a:rPr lang="fr-FR" sz="1600" dirty="0">
                <a:latin typeface="Courier New" panose="02070309020205020404" pitchFamily="49" charset="0"/>
                <a:cs typeface="Courier New" panose="02070309020205020404" pitchFamily="49" charset="0"/>
              </a:rPr>
              <a:t> = </a:t>
            </a:r>
            <a:r>
              <a:rPr lang="fr-FR" sz="1600" b="1" dirty="0" err="1">
                <a:solidFill>
                  <a:schemeClr val="accent5">
                    <a:lumMod val="50000"/>
                  </a:schemeClr>
                </a:solidFill>
                <a:latin typeface="Courier New" panose="02070309020205020404" pitchFamily="49" charset="0"/>
                <a:cs typeface="Courier New" panose="02070309020205020404" pitchFamily="49" charset="0"/>
              </a:rPr>
              <a:t>std</a:t>
            </a:r>
            <a:r>
              <a:rPr lang="fr-FR" sz="1600" b="1" dirty="0">
                <a:solidFill>
                  <a:schemeClr val="accent5">
                    <a:lumMod val="50000"/>
                  </a:schemeClr>
                </a:solidFill>
                <a:latin typeface="Courier New" panose="02070309020205020404" pitchFamily="49" charset="0"/>
                <a:cs typeface="Courier New" panose="02070309020205020404" pitchFamily="49" charset="0"/>
              </a:rPr>
              <a:t>::</a:t>
            </a:r>
            <a:r>
              <a:rPr lang="fr-FR" sz="1600" b="1" dirty="0" err="1">
                <a:solidFill>
                  <a:schemeClr val="accent5">
                    <a:lumMod val="50000"/>
                  </a:schemeClr>
                </a:solidFill>
                <a:latin typeface="Courier New" panose="02070309020205020404" pitchFamily="49" charset="0"/>
                <a:cs typeface="Courier New" panose="02070309020205020404" pitchFamily="49" charset="0"/>
              </a:rPr>
              <a:t>complex</a:t>
            </a:r>
            <a:r>
              <a:rPr lang="fr-FR" sz="1600" dirty="0">
                <a:latin typeface="Courier New" panose="02070309020205020404" pitchFamily="49" charset="0"/>
                <a:cs typeface="Courier New" panose="02070309020205020404" pitchFamily="49" charset="0"/>
              </a:rPr>
              <a:t>&lt;</a:t>
            </a:r>
            <a:r>
              <a:rPr lang="fr-FR" sz="1600" b="1" dirty="0">
                <a:solidFill>
                  <a:schemeClr val="accent5">
                    <a:lumMod val="50000"/>
                  </a:schemeClr>
                </a:solidFill>
                <a:latin typeface="Courier New" panose="02070309020205020404" pitchFamily="49" charset="0"/>
                <a:cs typeface="Courier New" panose="02070309020205020404" pitchFamily="49" charset="0"/>
              </a:rPr>
              <a:t>double</a:t>
            </a:r>
            <a:r>
              <a:rPr lang="fr-FR" sz="1600" dirty="0">
                <a:latin typeface="Courier New" panose="02070309020205020404" pitchFamily="49" charset="0"/>
                <a:cs typeface="Courier New" panose="02070309020205020404" pitchFamily="49" charset="0"/>
              </a:rPr>
              <a:t>&gt;;</a:t>
            </a:r>
            <a:endParaRPr lang="fr-FR"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xmlns="" id="{9327C094-369A-4EBB-9A6E-AE7017EDE006}"/>
              </a:ext>
            </a:extLst>
          </p:cNvPr>
          <p:cNvSpPr txBox="1"/>
          <p:nvPr/>
        </p:nvSpPr>
        <p:spPr>
          <a:xfrm>
            <a:off x="107950" y="1619250"/>
            <a:ext cx="8928100" cy="369888"/>
          </a:xfrm>
          <a:prstGeom prst="rect">
            <a:avLst/>
          </a:prstGeom>
          <a:solidFill>
            <a:schemeClr val="accent2">
              <a:lumMod val="60000"/>
              <a:lumOff val="40000"/>
            </a:schemeClr>
          </a:solidFill>
        </p:spPr>
        <p:txBody>
          <a:bodyPr>
            <a:spAutoFit/>
          </a:bodyPr>
          <a:lstStyle/>
          <a:p>
            <a:pPr>
              <a:defRPr/>
            </a:pPr>
            <a:r>
              <a:rPr lang="fr-FR" dirty="0"/>
              <a:t>Initialisation des variables compatible C++ 98</a:t>
            </a:r>
          </a:p>
        </p:txBody>
      </p:sp>
      <p:sp>
        <p:nvSpPr>
          <p:cNvPr id="7" name="ZoneTexte 6">
            <a:extLst>
              <a:ext uri="{FF2B5EF4-FFF2-40B4-BE49-F238E27FC236}">
                <a16:creationId xmlns:a16="http://schemas.microsoft.com/office/drawing/2014/main" xmlns="" id="{6398C6F4-C746-46E9-BBA0-17C562CDE6F2}"/>
              </a:ext>
            </a:extLst>
          </p:cNvPr>
          <p:cNvSpPr txBox="1"/>
          <p:nvPr/>
        </p:nvSpPr>
        <p:spPr>
          <a:xfrm>
            <a:off x="179388" y="2043113"/>
            <a:ext cx="8877300" cy="1169987"/>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4, j = 2;               </a:t>
            </a:r>
            <a:r>
              <a:rPr lang="fr-FR" sz="1400" b="1" dirty="0">
                <a:solidFill>
                  <a:srgbClr val="C00000"/>
                </a:solidFill>
                <a:latin typeface="Courier New" panose="02070309020205020404" pitchFamily="49" charset="0"/>
                <a:cs typeface="Courier New" panose="02070309020205020404" pitchFamily="49" charset="0"/>
              </a:rPr>
              <a:t>// Initialisation avec symbole =</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double </a:t>
            </a:r>
            <a:r>
              <a:rPr lang="fr-FR" sz="1400" b="1" dirty="0">
                <a:latin typeface="Courier New" panose="02070309020205020404" pitchFamily="49" charset="0"/>
                <a:cs typeface="Courier New" panose="02070309020205020404" pitchFamily="49" charset="0"/>
              </a:rPr>
              <a:t>x1(1.4), y1(1.5);</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Initialisation avec parenthèses</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unsigned</a:t>
            </a:r>
            <a:r>
              <a:rPr lang="fr-FR" sz="1400" b="1" dirty="0">
                <a:solidFill>
                  <a:schemeClr val="accent3">
                    <a:lumMod val="50000"/>
                  </a:schemeClr>
                </a:solidFill>
                <a:latin typeface="Courier New" panose="02070309020205020404" pitchFamily="49" charset="0"/>
                <a:cs typeface="Courier New" panose="02070309020205020404" pitchFamily="49" charset="0"/>
              </a:rPr>
              <a:t> long </a:t>
            </a:r>
            <a:r>
              <a:rPr lang="fr-FR" sz="1400" b="1" dirty="0" err="1">
                <a:latin typeface="Courier New" panose="02070309020205020404" pitchFamily="49" charset="0"/>
                <a:cs typeface="Courier New" panose="02070309020205020404" pitchFamily="49" charset="0"/>
              </a:rPr>
              <a:t>ul</a:t>
            </a:r>
            <a:r>
              <a:rPr lang="fr-FR" sz="1400" b="1" dirty="0">
                <a:latin typeface="Courier New" panose="02070309020205020404" pitchFamily="49" charset="0"/>
                <a:cs typeface="Courier New" panose="02070309020205020404" pitchFamily="49" charset="0"/>
              </a:rPr>
              <a:t> = 9834534u;</a:t>
            </a:r>
            <a:r>
              <a:rPr lang="fr-FR" sz="1400" b="1" dirty="0">
                <a:solidFill>
                  <a:srgbClr val="C00000"/>
                </a:solidFill>
                <a:latin typeface="Courier New" panose="02070309020205020404" pitchFamily="49" charset="0"/>
                <a:cs typeface="Courier New" panose="02070309020205020404" pitchFamily="49" charset="0"/>
              </a:rPr>
              <a:t>// Le u en fin du nombre spécifie un entier non signé</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a:t>
            </a:r>
            <a:r>
              <a:rPr lang="fr-FR" sz="1400" b="1" dirty="0" err="1">
                <a:solidFill>
                  <a:schemeClr val="accent3">
                    <a:lumMod val="50000"/>
                  </a:schemeClr>
                </a:solidFill>
                <a:latin typeface="Courier New" panose="02070309020205020404" pitchFamily="49" charset="0"/>
                <a:cs typeface="Courier New" panose="02070309020205020404" pitchFamily="49" charset="0"/>
              </a:rPr>
              <a:t>size_t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addr</a:t>
            </a:r>
            <a:r>
              <a:rPr lang="fr-FR" sz="1400" b="1" dirty="0">
                <a:latin typeface="Courier New" panose="02070309020205020404" pitchFamily="49" charset="0"/>
                <a:cs typeface="Courier New" panose="02070309020205020404" pitchFamily="49" charset="0"/>
              </a:rPr>
              <a:t> = 0xFFA2045C;</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Ecriture hexadécimale</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dcomplex</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z1(0.5,1.3);</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Seule écriture possible</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a:t>
            </a:r>
          </a:p>
        </p:txBody>
      </p:sp>
      <p:sp>
        <p:nvSpPr>
          <p:cNvPr id="8" name="ZoneTexte 7">
            <a:extLst>
              <a:ext uri="{FF2B5EF4-FFF2-40B4-BE49-F238E27FC236}">
                <a16:creationId xmlns:a16="http://schemas.microsoft.com/office/drawing/2014/main" xmlns="" id="{B25FB985-3E0C-4E50-A6AA-CBF7E9459ECC}"/>
              </a:ext>
            </a:extLst>
          </p:cNvPr>
          <p:cNvSpPr txBox="1"/>
          <p:nvPr/>
        </p:nvSpPr>
        <p:spPr>
          <a:xfrm>
            <a:off x="107950" y="3348038"/>
            <a:ext cx="8928100" cy="368300"/>
          </a:xfrm>
          <a:prstGeom prst="rect">
            <a:avLst/>
          </a:prstGeom>
          <a:solidFill>
            <a:schemeClr val="accent2">
              <a:lumMod val="40000"/>
              <a:lumOff val="60000"/>
            </a:schemeClr>
          </a:solidFill>
        </p:spPr>
        <p:txBody>
          <a:bodyPr>
            <a:spAutoFit/>
          </a:bodyPr>
          <a:lstStyle/>
          <a:p>
            <a:pPr>
              <a:defRPr/>
            </a:pPr>
            <a:r>
              <a:rPr lang="fr-FR" dirty="0"/>
              <a:t>Initialisation des variables compatible C++ 11 ou supérieur</a:t>
            </a:r>
          </a:p>
        </p:txBody>
      </p:sp>
      <p:sp>
        <p:nvSpPr>
          <p:cNvPr id="9" name="ZoneTexte 8">
            <a:extLst>
              <a:ext uri="{FF2B5EF4-FFF2-40B4-BE49-F238E27FC236}">
                <a16:creationId xmlns:a16="http://schemas.microsoft.com/office/drawing/2014/main" xmlns="" id="{EBFA0C92-3D2D-4994-99DB-2E5CCBFF0BEC}"/>
              </a:ext>
            </a:extLst>
          </p:cNvPr>
          <p:cNvSpPr txBox="1"/>
          <p:nvPr/>
        </p:nvSpPr>
        <p:spPr>
          <a:xfrm>
            <a:off x="179388" y="3770313"/>
            <a:ext cx="8877300" cy="522287"/>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i{4}, j{2};       </a:t>
            </a:r>
            <a:r>
              <a:rPr lang="fr-FR" sz="1400" b="1" dirty="0">
                <a:solidFill>
                  <a:srgbClr val="C00000"/>
                </a:solidFill>
                <a:latin typeface="Courier New" panose="02070309020205020404" pitchFamily="49" charset="0"/>
                <a:cs typeface="Courier New" panose="02070309020205020404" pitchFamily="49" charset="0"/>
              </a:rPr>
              <a:t>// Initialisation avec accolades</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dcomplex</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z1{0.5,1.3};</a:t>
            </a:r>
          </a:p>
        </p:txBody>
      </p:sp>
      <p:sp>
        <p:nvSpPr>
          <p:cNvPr id="10" name="ZoneTexte 9">
            <a:extLst>
              <a:ext uri="{FF2B5EF4-FFF2-40B4-BE49-F238E27FC236}">
                <a16:creationId xmlns:a16="http://schemas.microsoft.com/office/drawing/2014/main" xmlns="" id="{3ED4C9CD-2654-4CBE-82D2-43FB4B9DCC74}"/>
              </a:ext>
            </a:extLst>
          </p:cNvPr>
          <p:cNvSpPr txBox="1"/>
          <p:nvPr/>
        </p:nvSpPr>
        <p:spPr>
          <a:xfrm>
            <a:off x="107950" y="4500563"/>
            <a:ext cx="8928100" cy="368300"/>
          </a:xfrm>
          <a:prstGeom prst="rect">
            <a:avLst/>
          </a:prstGeom>
          <a:solidFill>
            <a:schemeClr val="accent2">
              <a:lumMod val="20000"/>
              <a:lumOff val="80000"/>
            </a:schemeClr>
          </a:solidFill>
        </p:spPr>
        <p:txBody>
          <a:bodyPr>
            <a:spAutoFit/>
          </a:bodyPr>
          <a:lstStyle/>
          <a:p>
            <a:pPr>
              <a:defRPr/>
            </a:pPr>
            <a:r>
              <a:rPr lang="fr-FR" dirty="0"/>
              <a:t>Initialisation des variables compatible C++ 14 ou supérieur</a:t>
            </a:r>
          </a:p>
        </p:txBody>
      </p:sp>
      <p:sp>
        <p:nvSpPr>
          <p:cNvPr id="11" name="ZoneTexte 10">
            <a:extLst>
              <a:ext uri="{FF2B5EF4-FFF2-40B4-BE49-F238E27FC236}">
                <a16:creationId xmlns:a16="http://schemas.microsoft.com/office/drawing/2014/main" xmlns="" id="{2812BF17-8F7E-4DDB-A861-EE0563C371E8}"/>
              </a:ext>
            </a:extLst>
          </p:cNvPr>
          <p:cNvSpPr txBox="1"/>
          <p:nvPr/>
        </p:nvSpPr>
        <p:spPr>
          <a:xfrm>
            <a:off x="179388" y="4926013"/>
            <a:ext cx="8877300" cy="1816100"/>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unsigned</a:t>
            </a:r>
            <a:r>
              <a:rPr lang="fr-FR" sz="1400" b="1" dirty="0">
                <a:solidFill>
                  <a:schemeClr val="accent3">
                    <a:lumMod val="50000"/>
                  </a:schemeClr>
                </a:solidFill>
                <a:latin typeface="Courier New" panose="02070309020205020404" pitchFamily="49" charset="0"/>
                <a:cs typeface="Courier New" panose="02070309020205020404" pitchFamily="49" charset="0"/>
              </a:rPr>
              <a:t> long </a:t>
            </a:r>
            <a:r>
              <a:rPr lang="fr-FR" sz="1400" b="1" dirty="0">
                <a:latin typeface="Courier New" panose="02070309020205020404" pitchFamily="49" charset="0"/>
                <a:cs typeface="Courier New" panose="02070309020205020404" pitchFamily="49" charset="0"/>
              </a:rPr>
              <a:t>u3 = 9’834’541u;</a:t>
            </a:r>
            <a:r>
              <a:rPr lang="fr-FR" sz="1400" b="1" dirty="0">
                <a:solidFill>
                  <a:srgbClr val="C00000"/>
                </a:solidFill>
                <a:latin typeface="Courier New" panose="02070309020205020404" pitchFamily="49" charset="0"/>
                <a:cs typeface="Courier New" panose="02070309020205020404" pitchFamily="49" charset="0"/>
              </a:rPr>
              <a:t>// Ecriture entier avec séparateur</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a:t>
            </a:r>
            <a:r>
              <a:rPr lang="fr-FR" sz="1400" b="1" dirty="0" err="1">
                <a:solidFill>
                  <a:schemeClr val="accent3">
                    <a:lumMod val="50000"/>
                  </a:schemeClr>
                </a:solidFill>
                <a:latin typeface="Courier New" panose="02070309020205020404" pitchFamily="49" charset="0"/>
                <a:cs typeface="Courier New" panose="02070309020205020404" pitchFamily="49" charset="0"/>
              </a:rPr>
              <a:t>size_t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addr</a:t>
            </a:r>
            <a:r>
              <a:rPr lang="fr-FR" sz="1400" b="1" dirty="0">
                <a:latin typeface="Courier New" panose="02070309020205020404" pitchFamily="49" charset="0"/>
                <a:cs typeface="Courier New" panose="02070309020205020404" pitchFamily="49" charset="0"/>
              </a:rPr>
              <a:t>{0xFF’A2’04’5C};</a:t>
            </a:r>
            <a:r>
              <a:rPr lang="fr-FR" sz="1400" b="1" dirty="0">
                <a:solidFill>
                  <a:srgbClr val="C00000"/>
                </a:solidFill>
                <a:latin typeface="Courier New" panose="02070309020205020404" pitchFamily="49" charset="0"/>
                <a:cs typeface="Courier New" panose="02070309020205020404" pitchFamily="49" charset="0"/>
              </a:rPr>
              <a:t>// Idem avec écriture hexadécimale</a:t>
            </a:r>
          </a:p>
          <a:p>
            <a:pPr>
              <a:defRPr/>
            </a:pPr>
            <a:r>
              <a:rPr lang="fr-FR" sz="1400" b="1" dirty="0">
                <a:solidFill>
                  <a:schemeClr val="accent3">
                    <a:lumMod val="50000"/>
                  </a:schemeClr>
                </a:solidFill>
                <a:latin typeface="Courier New" panose="02070309020205020404" pitchFamily="49" charset="0"/>
                <a:cs typeface="Courier New" panose="02070309020205020404" pitchFamily="49" charset="0"/>
              </a:rPr>
              <a:t>double </a:t>
            </a:r>
            <a:r>
              <a:rPr lang="fr-FR" sz="1400" b="1" dirty="0">
                <a:latin typeface="Courier New" panose="02070309020205020404" pitchFamily="49" charset="0"/>
                <a:cs typeface="Courier New" panose="02070309020205020404" pitchFamily="49" charset="0"/>
              </a:rPr>
              <a:t>ex = 3’432.4123’6543;</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Idem avec réel ( dont séparateur après virgule )</a:t>
            </a:r>
          </a:p>
          <a:p>
            <a:pPr>
              <a:defRPr/>
            </a:pPr>
            <a:r>
              <a:rPr lang="fr-FR" sz="1400" b="1" dirty="0">
                <a:solidFill>
                  <a:srgbClr val="C00000"/>
                </a:solidFill>
                <a:latin typeface="Courier New" panose="02070309020205020404" pitchFamily="49" charset="0"/>
                <a:cs typeface="Courier New" panose="02070309020205020404" pitchFamily="49" charset="0"/>
              </a:rPr>
              <a:t>// Ecriture binaire :</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a:t>
            </a:r>
            <a:r>
              <a:rPr lang="fr-FR" sz="1400" b="1" dirty="0" err="1">
                <a:solidFill>
                  <a:schemeClr val="accent3">
                    <a:lumMod val="50000"/>
                  </a:schemeClr>
                </a:solidFill>
                <a:latin typeface="Courier New" panose="02070309020205020404" pitchFamily="49" charset="0"/>
                <a:cs typeface="Courier New" panose="02070309020205020404" pitchFamily="49" charset="0"/>
              </a:rPr>
              <a:t>size_t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addr2 = 0b11111111’10100010’00000100’01011110;</a:t>
            </a:r>
          </a:p>
          <a:p>
            <a:pPr>
              <a:defRPr/>
            </a:pPr>
            <a:r>
              <a:rPr lang="fr-FR" sz="1400" b="1" dirty="0">
                <a:solidFill>
                  <a:srgbClr val="C00000"/>
                </a:solidFill>
                <a:latin typeface="Courier New" panose="02070309020205020404" pitchFamily="49" charset="0"/>
                <a:cs typeface="Courier New" panose="02070309020205020404" pitchFamily="49" charset="0"/>
              </a:rPr>
              <a:t>// nouvelle initialisation complexe :</a:t>
            </a:r>
          </a:p>
          <a:p>
            <a:pPr>
              <a:defRPr/>
            </a:pPr>
            <a:r>
              <a:rPr lang="fr-FR" sz="1400" b="1" dirty="0" err="1">
                <a:solidFill>
                  <a:schemeClr val="accent6">
                    <a:lumMod val="75000"/>
                  </a:schemeClr>
                </a:solidFill>
                <a:latin typeface="Courier New" panose="02070309020205020404" pitchFamily="49" charset="0"/>
                <a:cs typeface="Courier New" panose="02070309020205020404" pitchFamily="49" charset="0"/>
              </a:rPr>
              <a:t>using</a:t>
            </a:r>
            <a:r>
              <a:rPr lang="fr-FR" sz="1400" b="1" dirty="0">
                <a:solidFill>
                  <a:schemeClr val="accent6">
                    <a:lumMod val="75000"/>
                  </a:schemeClr>
                </a:solidFill>
                <a:latin typeface="Courier New" panose="02070309020205020404" pitchFamily="49" charset="0"/>
                <a:cs typeface="Courier New" panose="02070309020205020404" pitchFamily="49" charset="0"/>
              </a:rPr>
              <a:t> </a:t>
            </a:r>
            <a:r>
              <a:rPr lang="fr-FR" sz="1400" b="1" dirty="0" err="1">
                <a:solidFill>
                  <a:schemeClr val="accent6">
                    <a:lumMod val="75000"/>
                  </a:schemeClr>
                </a:solidFill>
                <a:latin typeface="Courier New" panose="02070309020205020404" pitchFamily="49" charset="0"/>
                <a:cs typeface="Courier New" panose="02070309020205020404" pitchFamily="49" charset="0"/>
              </a:rPr>
              <a:t>namespace</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a:t>
            </a:r>
            <a:r>
              <a:rPr lang="fr-FR" sz="1400" b="1" dirty="0" err="1">
                <a:solidFill>
                  <a:schemeClr val="accent3">
                    <a:lumMod val="50000"/>
                  </a:schemeClr>
                </a:solidFill>
                <a:latin typeface="Courier New" panose="02070309020205020404" pitchFamily="49" charset="0"/>
                <a:cs typeface="Courier New" panose="02070309020205020404" pitchFamily="49" charset="0"/>
              </a:rPr>
              <a:t>complex_literals</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solidFill>
                  <a:srgbClr val="C00000"/>
                </a:solidFill>
                <a:latin typeface="Courier New" panose="02070309020205020404" pitchFamily="49" charset="0"/>
                <a:cs typeface="Courier New" panose="02070309020205020404" pitchFamily="49" charset="0"/>
              </a:rPr>
              <a:t>// Indispensable en début de fichier</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dcomplex</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z3 = 0.5 + 1.2i;</a:t>
            </a:r>
          </a:p>
        </p:txBody>
      </p:sp>
    </p:spTree>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C490428-0550-6F46-B9A3-B37411FF7146}"/>
              </a:ext>
            </a:extLst>
          </p:cNvPr>
          <p:cNvSpPr>
            <a:spLocks noGrp="1"/>
          </p:cNvSpPr>
          <p:nvPr>
            <p:ph type="title"/>
          </p:nvPr>
        </p:nvSpPr>
        <p:spPr>
          <a:xfrm>
            <a:off x="762000" y="14009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Branchements conditionnels</a:t>
            </a:r>
          </a:p>
        </p:txBody>
      </p:sp>
      <p:sp>
        <p:nvSpPr>
          <p:cNvPr id="3" name="Espace réservé du contenu 2">
            <a:extLst>
              <a:ext uri="{FF2B5EF4-FFF2-40B4-BE49-F238E27FC236}">
                <a16:creationId xmlns:a16="http://schemas.microsoft.com/office/drawing/2014/main" xmlns="" id="{93625486-8C5F-F648-8459-518F0D13A156}"/>
              </a:ext>
            </a:extLst>
          </p:cNvPr>
          <p:cNvSpPr>
            <a:spLocks noGrp="1"/>
          </p:cNvSpPr>
          <p:nvPr>
            <p:ph idx="1"/>
          </p:nvPr>
        </p:nvSpPr>
        <p:spPr>
          <a:xfrm>
            <a:off x="762000" y="1360193"/>
            <a:ext cx="8077200" cy="392407"/>
          </a:xfrm>
        </p:spPr>
        <p:style>
          <a:lnRef idx="1">
            <a:schemeClr val="accent5"/>
          </a:lnRef>
          <a:fillRef idx="2">
            <a:schemeClr val="accent5"/>
          </a:fillRef>
          <a:effectRef idx="1">
            <a:schemeClr val="accent5"/>
          </a:effectRef>
          <a:fontRef idx="minor">
            <a:schemeClr val="dk1"/>
          </a:fontRef>
        </p:style>
        <p:txBody>
          <a:bodyPr>
            <a:normAutofit/>
          </a:bodyPr>
          <a:lstStyle/>
          <a:p>
            <a:r>
              <a:rPr lang="fr-FR" sz="1800"/>
              <a:t>Deux formes de branchement conditionnel : if …else… et switch(…) case….</a:t>
            </a:r>
          </a:p>
          <a:p>
            <a:endParaRPr lang="fr-FR" sz="1800"/>
          </a:p>
        </p:txBody>
      </p:sp>
      <p:sp>
        <p:nvSpPr>
          <p:cNvPr id="4" name="ZoneTexte 3">
            <a:extLst>
              <a:ext uri="{FF2B5EF4-FFF2-40B4-BE49-F238E27FC236}">
                <a16:creationId xmlns:a16="http://schemas.microsoft.com/office/drawing/2014/main" xmlns="" id="{171F7BC9-5026-464F-84E5-A0A9C2B85C54}"/>
              </a:ext>
            </a:extLst>
          </p:cNvPr>
          <p:cNvSpPr txBox="1"/>
          <p:nvPr/>
        </p:nvSpPr>
        <p:spPr>
          <a:xfrm>
            <a:off x="762000" y="1819369"/>
            <a:ext cx="8077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fr-FR"/>
              <a:t>Branchement conditionnel  </a:t>
            </a:r>
            <a:r>
              <a:rPr lang="fr-FR" sz="1600">
                <a:latin typeface="Lao UI" panose="020B0502040204020203" pitchFamily="34" charset="0"/>
                <a:cs typeface="Lao UI" panose="020B0502040204020203" pitchFamily="34" charset="0"/>
              </a:rPr>
              <a:t>if ( cond )  { instructions… } [ else { instructions… } ]</a:t>
            </a:r>
          </a:p>
        </p:txBody>
      </p:sp>
      <p:sp>
        <p:nvSpPr>
          <p:cNvPr id="5" name="ZoneTexte 4">
            <a:extLst>
              <a:ext uri="{FF2B5EF4-FFF2-40B4-BE49-F238E27FC236}">
                <a16:creationId xmlns:a16="http://schemas.microsoft.com/office/drawing/2014/main" xmlns="" id="{CAA712BC-8462-6A48-B155-A7BE27177568}"/>
              </a:ext>
            </a:extLst>
          </p:cNvPr>
          <p:cNvSpPr txBox="1"/>
          <p:nvPr/>
        </p:nvSpPr>
        <p:spPr>
          <a:xfrm>
            <a:off x="762000" y="2281669"/>
            <a:ext cx="4800600" cy="1077218"/>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if</a:t>
            </a:r>
            <a:r>
              <a:rPr lang="fr-FR" sz="1600" b="1">
                <a:latin typeface="Lao UI" panose="020B0502040204020203" pitchFamily="34" charset="0"/>
                <a:cs typeface="Lao UI" panose="020B0502040204020203" pitchFamily="34" charset="0"/>
              </a:rPr>
              <a:t> ( n == 0 ) n = 10;</a:t>
            </a:r>
          </a:p>
          <a:p>
            <a:pPr algn="l"/>
            <a:r>
              <a:rPr lang="fr-FR" sz="1600" b="1">
                <a:solidFill>
                  <a:schemeClr val="accent5"/>
                </a:solidFill>
                <a:latin typeface="Lao UI" panose="020B0502040204020203" pitchFamily="34" charset="0"/>
                <a:cs typeface="Lao UI" panose="020B0502040204020203" pitchFamily="34" charset="0"/>
              </a:rPr>
              <a:t>if</a:t>
            </a:r>
            <a:r>
              <a:rPr lang="fr-FR" sz="1600" b="1">
                <a:latin typeface="Lao UI" panose="020B0502040204020203" pitchFamily="34" charset="0"/>
                <a:cs typeface="Lao UI" panose="020B0502040204020203" pitchFamily="34" charset="0"/>
              </a:rPr>
              <a:t> ( p &lt; 0 ) { p = -p+1; } </a:t>
            </a:r>
            <a:r>
              <a:rPr lang="fr-FR" sz="1600" b="1">
                <a:solidFill>
                  <a:schemeClr val="accent5"/>
                </a:solidFill>
                <a:latin typeface="Lao UI" panose="020B0502040204020203" pitchFamily="34" charset="0"/>
                <a:cs typeface="Lao UI" panose="020B0502040204020203" pitchFamily="34" charset="0"/>
              </a:rPr>
              <a:t>else</a:t>
            </a:r>
            <a:r>
              <a:rPr lang="fr-FR" sz="1600" b="1">
                <a:latin typeface="Lao UI" panose="020B0502040204020203" pitchFamily="34" charset="0"/>
                <a:cs typeface="Lao UI" panose="020B0502040204020203" pitchFamily="34" charset="0"/>
              </a:rPr>
              <a:t> { p = p + 1; }</a:t>
            </a:r>
          </a:p>
          <a:p>
            <a:pPr algn="l"/>
            <a:r>
              <a:rPr lang="fr-FR" sz="1600" b="1">
                <a:solidFill>
                  <a:schemeClr val="accent5"/>
                </a:solidFill>
                <a:latin typeface="Lao UI" panose="020B0502040204020203" pitchFamily="34" charset="0"/>
                <a:cs typeface="Lao UI" panose="020B0502040204020203" pitchFamily="34" charset="0"/>
              </a:rPr>
              <a:t>if</a:t>
            </a:r>
            <a:r>
              <a:rPr lang="fr-FR" sz="1600" b="1">
                <a:latin typeface="Lao UI" panose="020B0502040204020203" pitchFamily="34" charset="0"/>
                <a:cs typeface="Lao UI" panose="020B0502040204020203" pitchFamily="34" charset="0"/>
              </a:rPr>
              <a:t> (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delta = b*b-4*a*c; delta &lt; 0 )</a:t>
            </a:r>
          </a:p>
          <a:p>
            <a:pPr algn="l"/>
            <a:r>
              <a:rPr lang="fr-FR" sz="1600" b="1">
                <a:latin typeface="Lao UI" panose="020B0502040204020203" pitchFamily="34" charset="0"/>
                <a:cs typeface="Lao UI" panose="020B0502040204020203" pitchFamily="34" charset="0"/>
              </a:rPr>
              <a:t>    std::cout &lt;&lt; "</a:t>
            </a:r>
            <a:r>
              <a:rPr lang="fr-FR" sz="1600" b="1">
                <a:solidFill>
                  <a:schemeClr val="accent4"/>
                </a:solidFill>
                <a:latin typeface="Lao UI" panose="020B0502040204020203" pitchFamily="34" charset="0"/>
                <a:cs typeface="Lao UI" panose="020B0502040204020203" pitchFamily="34" charset="0"/>
              </a:rPr>
              <a:t>Pas de racines ! </a:t>
            </a:r>
            <a:r>
              <a:rPr lang="fr-FR" sz="1600" b="1">
                <a:latin typeface="Lao UI" panose="020B0502040204020203" pitchFamily="34" charset="0"/>
                <a:cs typeface="Lao UI" panose="020B0502040204020203" pitchFamily="34" charset="0"/>
              </a:rPr>
              <a:t>"  &lt;&lt; std::endl; </a:t>
            </a:r>
          </a:p>
        </p:txBody>
      </p:sp>
      <p:sp>
        <p:nvSpPr>
          <p:cNvPr id="6" name="ZoneTexte 5">
            <a:extLst>
              <a:ext uri="{FF2B5EF4-FFF2-40B4-BE49-F238E27FC236}">
                <a16:creationId xmlns:a16="http://schemas.microsoft.com/office/drawing/2014/main" xmlns="" id="{8079BFE3-DA39-7D44-8E38-BFD2894F5D08}"/>
              </a:ext>
            </a:extLst>
          </p:cNvPr>
          <p:cNvSpPr txBox="1"/>
          <p:nvPr/>
        </p:nvSpPr>
        <p:spPr>
          <a:xfrm>
            <a:off x="6294120" y="2848242"/>
            <a:ext cx="2186940"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600"/>
              <a:t>Uniquement C++ &gt; 17 !</a:t>
            </a:r>
          </a:p>
        </p:txBody>
      </p:sp>
      <p:cxnSp>
        <p:nvCxnSpPr>
          <p:cNvPr id="7" name="Connecteur droit avec flèche 6">
            <a:extLst>
              <a:ext uri="{FF2B5EF4-FFF2-40B4-BE49-F238E27FC236}">
                <a16:creationId xmlns:a16="http://schemas.microsoft.com/office/drawing/2014/main" xmlns="" id="{A7DA1ACA-CAEE-374F-BA67-92AE874A3544}"/>
              </a:ext>
            </a:extLst>
          </p:cNvPr>
          <p:cNvCxnSpPr>
            <a:cxnSpLocks/>
          </p:cNvCxnSpPr>
          <p:nvPr/>
        </p:nvCxnSpPr>
        <p:spPr>
          <a:xfrm flipH="1">
            <a:off x="4753692" y="2987039"/>
            <a:ext cx="1541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xmlns="" id="{A6ABBE65-F0A8-A64F-89A2-E56640F2CC40}"/>
              </a:ext>
            </a:extLst>
          </p:cNvPr>
          <p:cNvSpPr txBox="1"/>
          <p:nvPr/>
        </p:nvSpPr>
        <p:spPr>
          <a:xfrm>
            <a:off x="773122" y="3451855"/>
            <a:ext cx="798637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a:t>Branchement </a:t>
            </a:r>
            <a:r>
              <a:rPr lang="fr-FR" sz="1600">
                <a:latin typeface="Lao UI" panose="020B0502040204020203" pitchFamily="34" charset="0"/>
                <a:cs typeface="Lao UI" panose="020B0502040204020203" pitchFamily="34" charset="0"/>
              </a:rPr>
              <a:t>switch … case</a:t>
            </a:r>
          </a:p>
        </p:txBody>
      </p:sp>
      <p:sp>
        <p:nvSpPr>
          <p:cNvPr id="11" name="ZoneTexte 10">
            <a:extLst>
              <a:ext uri="{FF2B5EF4-FFF2-40B4-BE49-F238E27FC236}">
                <a16:creationId xmlns:a16="http://schemas.microsoft.com/office/drawing/2014/main" xmlns="" id="{16763966-4A0A-3141-966C-55BD9D653EA3}"/>
              </a:ext>
            </a:extLst>
          </p:cNvPr>
          <p:cNvSpPr txBox="1"/>
          <p:nvPr/>
        </p:nvSpPr>
        <p:spPr>
          <a:xfrm>
            <a:off x="760504" y="3892166"/>
            <a:ext cx="5198336" cy="2800767"/>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switch</a:t>
            </a:r>
            <a:r>
              <a:rPr lang="fr-FR" sz="1600" b="1">
                <a:latin typeface="Lao UI" panose="020B0502040204020203" pitchFamily="34" charset="0"/>
                <a:cs typeface="Lao UI" panose="020B0502040204020203" pitchFamily="34" charset="0"/>
              </a:rPr>
              <a:t>(car) </a:t>
            </a:r>
            <a:r>
              <a:rPr lang="fr-FR" sz="1600" b="1">
                <a:solidFill>
                  <a:schemeClr val="accent2"/>
                </a:solidFill>
                <a:latin typeface="Lao UI" panose="020B0502040204020203" pitchFamily="34" charset="0"/>
                <a:cs typeface="Lao UI" panose="020B0502040204020203" pitchFamily="34" charset="0"/>
              </a:rPr>
              <a:t>// car est un caractère ( de type char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5"/>
                </a:solidFill>
                <a:latin typeface="Lao UI" panose="020B0502040204020203" pitchFamily="34" charset="0"/>
                <a:cs typeface="Lao UI" panose="020B0502040204020203" pitchFamily="34" charset="0"/>
              </a:rPr>
              <a:t>case</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res = x + y; </a:t>
            </a:r>
            <a:r>
              <a:rPr lang="fr-FR" sz="1600" b="1">
                <a:solidFill>
                  <a:schemeClr val="accent5"/>
                </a:solidFill>
                <a:latin typeface="Lao UI" panose="020B0502040204020203" pitchFamily="34" charset="0"/>
                <a:cs typeface="Lao UI" panose="020B0502040204020203" pitchFamily="34" charset="0"/>
              </a:rPr>
              <a:t>break</a:t>
            </a:r>
            <a:r>
              <a:rPr lang="fr-FR" sz="1600" b="1">
                <a:latin typeface="Lao UI" panose="020B0502040204020203" pitchFamily="34" charset="0"/>
                <a:cs typeface="Lao UI" panose="020B0502040204020203" pitchFamily="34" charset="0"/>
              </a:rPr>
              <a:t>;</a:t>
            </a:r>
          </a:p>
          <a:p>
            <a:pPr algn="l"/>
            <a:r>
              <a:rPr lang="fr-FR" sz="1600" b="1">
                <a:solidFill>
                  <a:schemeClr val="accent5"/>
                </a:solidFill>
                <a:latin typeface="Lao UI" panose="020B0502040204020203" pitchFamily="34" charset="0"/>
                <a:cs typeface="Lao UI" panose="020B0502040204020203" pitchFamily="34" charset="0"/>
              </a:rPr>
              <a:t>case</a:t>
            </a:r>
            <a:r>
              <a:rPr lang="fr-FR" sz="1600" b="1">
                <a:latin typeface="Lao UI" panose="020B0502040204020203" pitchFamily="34" charset="0"/>
                <a:cs typeface="Lao UI" panose="020B0502040204020203" pitchFamily="34" charset="0"/>
              </a:rPr>
              <a:t> ‘*’:</a:t>
            </a:r>
          </a:p>
          <a:p>
            <a:pPr algn="l"/>
            <a:r>
              <a:rPr lang="fr-FR" sz="1600" b="1">
                <a:solidFill>
                  <a:schemeClr val="accent5"/>
                </a:solidFill>
                <a:latin typeface="Lao UI" panose="020B0502040204020203" pitchFamily="34" charset="0"/>
                <a:cs typeface="Lao UI" panose="020B0502040204020203" pitchFamily="34" charset="0"/>
              </a:rPr>
              <a:t>case</a:t>
            </a:r>
            <a:r>
              <a:rPr lang="fr-FR" sz="1600" b="1">
                <a:latin typeface="Lao UI" panose="020B0502040204020203" pitchFamily="34" charset="0"/>
                <a:cs typeface="Lao UI" panose="020B0502040204020203" pitchFamily="34" charset="0"/>
              </a:rPr>
              <a:t> ‘x’:</a:t>
            </a:r>
          </a:p>
          <a:p>
            <a:pPr algn="l"/>
            <a:r>
              <a:rPr lang="fr-FR" sz="1600" b="1">
                <a:latin typeface="Lao UI" panose="020B0502040204020203" pitchFamily="34" charset="0"/>
                <a:cs typeface="Lao UI" panose="020B0502040204020203" pitchFamily="34" charset="0"/>
              </a:rPr>
              <a:t>    res = x*y; </a:t>
            </a:r>
            <a:r>
              <a:rPr lang="fr-FR" sz="1600" b="1">
                <a:solidFill>
                  <a:schemeClr val="accent5"/>
                </a:solidFill>
                <a:latin typeface="Lao UI" panose="020B0502040204020203" pitchFamily="34" charset="0"/>
                <a:cs typeface="Lao UI" panose="020B0502040204020203" pitchFamily="34" charset="0"/>
              </a:rPr>
              <a:t>break</a:t>
            </a:r>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a:t>
            </a:r>
          </a:p>
          <a:p>
            <a:pPr algn="l"/>
            <a:r>
              <a:rPr lang="fr-FR" sz="1600" b="1">
                <a:solidFill>
                  <a:schemeClr val="accent5"/>
                </a:solidFill>
                <a:latin typeface="Lao UI" panose="020B0502040204020203" pitchFamily="34" charset="0"/>
                <a:cs typeface="Lao UI" panose="020B0502040204020203" pitchFamily="34" charset="0"/>
              </a:rPr>
              <a:t>case</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default</a:t>
            </a:r>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std::cerr &lt;&lt; "</a:t>
            </a:r>
            <a:r>
              <a:rPr lang="fr-FR" sz="1600" b="1">
                <a:solidFill>
                  <a:schemeClr val="accent2"/>
                </a:solidFill>
                <a:latin typeface="Lao UI" panose="020B0502040204020203" pitchFamily="34" charset="0"/>
                <a:cs typeface="Lao UI" panose="020B0502040204020203" pitchFamily="34" charset="0"/>
              </a:rPr>
              <a:t>Opération inconnue ! </a:t>
            </a:r>
            <a:r>
              <a:rPr lang="fr-FR" sz="1600" b="1">
                <a:latin typeface="Lao UI" panose="020B0502040204020203" pitchFamily="34" charset="0"/>
                <a:cs typeface="Lao UI" panose="020B0502040204020203" pitchFamily="34" charset="0"/>
              </a:rPr>
              <a:t>" &lt;&lt; std::endl;</a:t>
            </a:r>
          </a:p>
          <a:p>
            <a:pPr algn="l"/>
            <a:r>
              <a:rPr lang="fr-FR" sz="1600" b="1">
                <a:latin typeface="Lao UI" panose="020B0502040204020203" pitchFamily="34" charset="0"/>
                <a:cs typeface="Lao UI" panose="020B0502040204020203" pitchFamily="34" charset="0"/>
              </a:rPr>
              <a:t>}</a:t>
            </a:r>
          </a:p>
        </p:txBody>
      </p:sp>
      <p:sp>
        <p:nvSpPr>
          <p:cNvPr id="12" name="ZoneTexte 11">
            <a:extLst>
              <a:ext uri="{FF2B5EF4-FFF2-40B4-BE49-F238E27FC236}">
                <a16:creationId xmlns:a16="http://schemas.microsoft.com/office/drawing/2014/main" xmlns="" id="{9008FB44-50AE-5642-81E7-BF4DF0B262C2}"/>
              </a:ext>
            </a:extLst>
          </p:cNvPr>
          <p:cNvSpPr txBox="1"/>
          <p:nvPr/>
        </p:nvSpPr>
        <p:spPr>
          <a:xfrm>
            <a:off x="4960620" y="4981714"/>
            <a:ext cx="2042160"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Equivalent à ‘*’ ou ‘x’</a:t>
            </a:r>
          </a:p>
        </p:txBody>
      </p:sp>
      <p:sp>
        <p:nvSpPr>
          <p:cNvPr id="13" name="ZoneTexte 12">
            <a:extLst>
              <a:ext uri="{FF2B5EF4-FFF2-40B4-BE49-F238E27FC236}">
                <a16:creationId xmlns:a16="http://schemas.microsoft.com/office/drawing/2014/main" xmlns="" id="{C5112371-F9DB-3A4B-8CCE-37A1599F007E}"/>
              </a:ext>
            </a:extLst>
          </p:cNvPr>
          <p:cNvSpPr txBox="1"/>
          <p:nvPr/>
        </p:nvSpPr>
        <p:spPr>
          <a:xfrm>
            <a:off x="3983362" y="5751395"/>
            <a:ext cx="4743437" cy="34323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Par défaut si pas de conditions préalables satisfaites</a:t>
            </a:r>
          </a:p>
        </p:txBody>
      </p:sp>
      <p:cxnSp>
        <p:nvCxnSpPr>
          <p:cNvPr id="14" name="Connecteur droit avec flèche 13">
            <a:extLst>
              <a:ext uri="{FF2B5EF4-FFF2-40B4-BE49-F238E27FC236}">
                <a16:creationId xmlns:a16="http://schemas.microsoft.com/office/drawing/2014/main" xmlns="" id="{4029924B-F2DD-B540-AAB0-CBE30425FDC1}"/>
              </a:ext>
            </a:extLst>
          </p:cNvPr>
          <p:cNvCxnSpPr>
            <a:cxnSpLocks/>
          </p:cNvCxnSpPr>
          <p:nvPr/>
        </p:nvCxnSpPr>
        <p:spPr>
          <a:xfrm flipH="1" flipV="1">
            <a:off x="1616774" y="5126606"/>
            <a:ext cx="3323463" cy="2438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Connecteur droit avec flèche 24">
            <a:extLst>
              <a:ext uri="{FF2B5EF4-FFF2-40B4-BE49-F238E27FC236}">
                <a16:creationId xmlns:a16="http://schemas.microsoft.com/office/drawing/2014/main" xmlns="" id="{52A10ED5-2376-D247-ADF6-2F9C8F3B2A7F}"/>
              </a:ext>
            </a:extLst>
          </p:cNvPr>
          <p:cNvCxnSpPr>
            <a:cxnSpLocks/>
          </p:cNvCxnSpPr>
          <p:nvPr/>
        </p:nvCxnSpPr>
        <p:spPr>
          <a:xfrm flipH="1">
            <a:off x="2043322" y="5960753"/>
            <a:ext cx="1940040" cy="5739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00430174"/>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7E6D464-6A72-40F8-8370-C2944BD0DAB2}"/>
              </a:ext>
            </a:extLst>
          </p:cNvPr>
          <p:cNvSpPr/>
          <p:nvPr/>
        </p:nvSpPr>
        <p:spPr>
          <a:xfrm>
            <a:off x="0" y="1341438"/>
            <a:ext cx="9144000" cy="368300"/>
          </a:xfrm>
          <a:prstGeom prst="rect">
            <a:avLst/>
          </a:prstGeom>
          <a:gradFill>
            <a:gsLst>
              <a:gs pos="0">
                <a:schemeClr val="accent1">
                  <a:lumMod val="20000"/>
                  <a:lumOff val="80000"/>
                </a:schemeClr>
              </a:gs>
              <a:gs pos="64999">
                <a:schemeClr val="accent1">
                  <a:lumMod val="40000"/>
                  <a:lumOff val="60000"/>
                </a:schemeClr>
              </a:gs>
              <a:gs pos="100000">
                <a:schemeClr val="bg1"/>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 name="Title 1">
            <a:extLst>
              <a:ext uri="{FF2B5EF4-FFF2-40B4-BE49-F238E27FC236}">
                <a16:creationId xmlns:a16="http://schemas.microsoft.com/office/drawing/2014/main" xmlns="" id="{0AC45C56-CD0E-4B18-AFD4-35D4DDEB4A8C}"/>
              </a:ext>
            </a:extLst>
          </p:cNvPr>
          <p:cNvSpPr>
            <a:spLocks noGrp="1"/>
          </p:cNvSpPr>
          <p:nvPr>
            <p:ph type="title"/>
            <p:custDataLst>
              <p:tags r:id="rId1"/>
            </p:custDataLst>
          </p:nvPr>
        </p:nvSpPr>
        <p:spPr>
          <a:xfrm>
            <a:off x="34925" y="0"/>
            <a:ext cx="9001125" cy="828675"/>
          </a:xfrm>
          <a:solidFill>
            <a:schemeClr val="accent3"/>
          </a:solidFill>
        </p:spPr>
        <p:txBody>
          <a:bodyPr/>
          <a:lstStyle/>
          <a:p>
            <a:pPr algn="ctr">
              <a:defRPr/>
            </a:pPr>
            <a:r>
              <a:rPr altLang="fr-FR" sz="3600"/>
              <a:t>Exercice ( 15mn )</a:t>
            </a:r>
            <a:endParaRPr altLang="fr-FR" dirty="0"/>
          </a:p>
        </p:txBody>
      </p:sp>
      <p:sp>
        <p:nvSpPr>
          <p:cNvPr id="28676" name="ZoneTexte 4">
            <a:extLst>
              <a:ext uri="{FF2B5EF4-FFF2-40B4-BE49-F238E27FC236}">
                <a16:creationId xmlns:a16="http://schemas.microsoft.com/office/drawing/2014/main" xmlns="" id="{4BB35272-A61A-42DE-8E28-87EF63F33972}"/>
              </a:ext>
            </a:extLst>
          </p:cNvPr>
          <p:cNvSpPr txBox="1">
            <a:spLocks noChangeArrowheads="1"/>
          </p:cNvSpPr>
          <p:nvPr/>
        </p:nvSpPr>
        <p:spPr bwMode="auto">
          <a:xfrm>
            <a:off x="395288" y="1341438"/>
            <a:ext cx="3827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a:t>Résoudre l’équation de second degré : </a:t>
            </a:r>
          </a:p>
        </p:txBody>
      </p:sp>
      <p:sp>
        <p:nvSpPr>
          <p:cNvPr id="6" name="ZoneTexte 5">
            <a:extLst>
              <a:ext uri="{FF2B5EF4-FFF2-40B4-BE49-F238E27FC236}">
                <a16:creationId xmlns:a16="http://schemas.microsoft.com/office/drawing/2014/main" xmlns="" id="{E05481E5-F493-4F09-8056-88F4FC398CC5}"/>
              </a:ext>
            </a:extLst>
          </p:cNvPr>
          <p:cNvSpPr txBox="1">
            <a:spLocks noRot="1" noChangeAspect="1" noMove="1" noResize="1" noEditPoints="1" noAdjustHandles="1" noChangeArrowheads="1" noChangeShapeType="1" noTextEdit="1"/>
          </p:cNvSpPr>
          <p:nvPr/>
        </p:nvSpPr>
        <p:spPr>
          <a:xfrm>
            <a:off x="4084422" y="1340768"/>
            <a:ext cx="2142638" cy="369332"/>
          </a:xfrm>
          <a:prstGeom prst="rect">
            <a:avLst/>
          </a:prstGeom>
          <a:blipFill rotWithShape="1">
            <a:blip r:embed="rId3"/>
            <a:stretch>
              <a:fillRect/>
            </a:stretch>
          </a:blipFill>
        </p:spPr>
        <p:txBody>
          <a:bodyPr/>
          <a:lstStyle/>
          <a:p>
            <a:r>
              <a:rPr lang="fr-FR">
                <a:noFill/>
              </a:rPr>
              <a:t> </a:t>
            </a:r>
          </a:p>
        </p:txBody>
      </p:sp>
      <p:sp>
        <p:nvSpPr>
          <p:cNvPr id="7" name="ZoneTexte 6">
            <a:extLst>
              <a:ext uri="{FF2B5EF4-FFF2-40B4-BE49-F238E27FC236}">
                <a16:creationId xmlns:a16="http://schemas.microsoft.com/office/drawing/2014/main" xmlns="" id="{EEADDCD9-220E-4093-9D70-97B256B2FA22}"/>
              </a:ext>
            </a:extLst>
          </p:cNvPr>
          <p:cNvSpPr txBox="1"/>
          <p:nvPr/>
        </p:nvSpPr>
        <p:spPr>
          <a:xfrm>
            <a:off x="395288" y="1989138"/>
            <a:ext cx="8353425" cy="2862262"/>
          </a:xfrm>
          <a:prstGeom prst="rect">
            <a:avLst/>
          </a:prstGeom>
          <a:noFill/>
        </p:spPr>
        <p:txBody>
          <a:bodyPr>
            <a:spAutoFit/>
          </a:bodyPr>
          <a:lstStyle/>
          <a:p>
            <a:pPr marL="285750" indent="-285750">
              <a:buFont typeface="Arial" panose="020B0604020202020204" pitchFamily="34" charset="0"/>
              <a:buChar char="•"/>
              <a:defRPr/>
            </a:pPr>
            <a:r>
              <a:rPr lang="fr-FR" dirty="0"/>
              <a:t>Dans un premier temps, </a:t>
            </a:r>
            <a:r>
              <a:rPr lang="fr-FR" dirty="0" err="1"/>
              <a:t>a,b</a:t>
            </a:r>
            <a:r>
              <a:rPr lang="fr-FR" dirty="0"/>
              <a:t> et c, trois réels double précision, seront donnés dans le programme principal;</a:t>
            </a:r>
          </a:p>
          <a:p>
            <a:pPr>
              <a:defRPr/>
            </a:pPr>
            <a:endParaRPr lang="fr-FR" dirty="0"/>
          </a:p>
          <a:p>
            <a:pPr marL="285750" indent="-285750">
              <a:buFont typeface="Arial" panose="020B0604020202020204" pitchFamily="34" charset="0"/>
              <a:buChar char="•"/>
              <a:defRPr/>
            </a:pPr>
            <a:r>
              <a:rPr lang="fr-FR" dirty="0"/>
              <a:t>Dans un second temps, on lira les valeurs de </a:t>
            </a:r>
            <a:r>
              <a:rPr lang="fr-FR" dirty="0" err="1"/>
              <a:t>a,b</a:t>
            </a:r>
            <a:r>
              <a:rPr lang="fr-FR" dirty="0"/>
              <a:t> et c à partir des arguments donnés à l’exécution du programme à l’aide de la fonction </a:t>
            </a:r>
            <a:r>
              <a:rPr lang="fr-FR" sz="1600" b="1" dirty="0" err="1">
                <a:solidFill>
                  <a:schemeClr val="accent5">
                    <a:lumMod val="50000"/>
                  </a:schemeClr>
                </a:solidFill>
                <a:latin typeface="Courier New" panose="02070309020205020404" pitchFamily="49" charset="0"/>
                <a:cs typeface="Courier New" panose="02070309020205020404" pitchFamily="49" charset="0"/>
              </a:rPr>
              <a:t>std</a:t>
            </a:r>
            <a:r>
              <a:rPr lang="fr-FR" sz="1600" b="1" dirty="0">
                <a:solidFill>
                  <a:schemeClr val="accent5">
                    <a:lumMod val="50000"/>
                  </a:schemeClr>
                </a:solidFill>
                <a:latin typeface="Courier New" panose="02070309020205020404" pitchFamily="49" charset="0"/>
                <a:cs typeface="Courier New" panose="02070309020205020404" pitchFamily="49" charset="0"/>
              </a:rPr>
              <a:t>::</a:t>
            </a:r>
            <a:r>
              <a:rPr lang="fr-FR" sz="1600" b="1" dirty="0" err="1">
                <a:solidFill>
                  <a:schemeClr val="accent5">
                    <a:lumMod val="50000"/>
                  </a:schemeClr>
                </a:solidFill>
                <a:latin typeface="Courier New" panose="02070309020205020404" pitchFamily="49" charset="0"/>
                <a:cs typeface="Courier New" panose="02070309020205020404" pitchFamily="49" charset="0"/>
              </a:rPr>
              <a:t>stod</a:t>
            </a:r>
            <a:endParaRPr lang="fr-FR" sz="1600" b="1" dirty="0">
              <a:solidFill>
                <a:schemeClr val="accent5">
                  <a:lumMod val="50000"/>
                </a:schemeClr>
              </a:solidFill>
              <a:latin typeface="Courier New" panose="02070309020205020404" pitchFamily="49" charset="0"/>
              <a:cs typeface="Courier New" panose="02070309020205020404" pitchFamily="49" charset="0"/>
            </a:endParaRPr>
          </a:p>
          <a:p>
            <a:pPr>
              <a:defRPr/>
            </a:pPr>
            <a:endParaRPr lang="fr-FR" dirty="0"/>
          </a:p>
          <a:p>
            <a:pPr marL="285750" indent="-285750">
              <a:buFont typeface="Arial" panose="020B0604020202020204" pitchFamily="34" charset="0"/>
              <a:buChar char="•"/>
              <a:defRPr/>
            </a:pPr>
            <a:r>
              <a:rPr lang="fr-FR" dirty="0"/>
              <a:t>Dans le cas où le discriminant réduit est négatif, résoudre l’équation dans le corps complexe…</a:t>
            </a:r>
          </a:p>
          <a:p>
            <a:pPr>
              <a:defRPr/>
            </a:pPr>
            <a:endParaRPr lang="fr-FR" dirty="0"/>
          </a:p>
          <a:p>
            <a:pPr marL="285750" indent="-285750">
              <a:buFont typeface="Arial" panose="020B0604020202020204" pitchFamily="34" charset="0"/>
              <a:buChar char="•"/>
              <a:defRPr/>
            </a:pPr>
            <a:r>
              <a:rPr lang="fr-FR" dirty="0"/>
              <a:t>Afficher la ou les solution(s) sur le terminal. </a:t>
            </a: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C489C83-E9D2-474F-BCAB-0C49EEE7B510}"/>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sz="3200"/>
              <a:t>Qualifieurs C++</a:t>
            </a:r>
          </a:p>
        </p:txBody>
      </p:sp>
      <p:sp>
        <p:nvSpPr>
          <p:cNvPr id="4" name="Espace réservé du contenu 3">
            <a:extLst>
              <a:ext uri="{FF2B5EF4-FFF2-40B4-BE49-F238E27FC236}">
                <a16:creationId xmlns:a16="http://schemas.microsoft.com/office/drawing/2014/main" xmlns="" id="{32942C49-7076-254A-A4A6-B0B126443FC9}"/>
              </a:ext>
            </a:extLst>
          </p:cNvPr>
          <p:cNvSpPr>
            <a:spLocks noGrp="1"/>
          </p:cNvSpPr>
          <p:nvPr>
            <p:ph idx="1"/>
          </p:nvPr>
        </p:nvSpPr>
        <p:spPr>
          <a:xfrm>
            <a:off x="762000" y="1468327"/>
            <a:ext cx="8077200" cy="788647"/>
          </a:xfrm>
        </p:spPr>
        <p:style>
          <a:lnRef idx="1">
            <a:schemeClr val="accent1"/>
          </a:lnRef>
          <a:fillRef idx="2">
            <a:schemeClr val="accent1"/>
          </a:fillRef>
          <a:effectRef idx="1">
            <a:schemeClr val="accent1"/>
          </a:effectRef>
          <a:fontRef idx="minor">
            <a:schemeClr val="dk1"/>
          </a:fontRef>
        </p:style>
        <p:txBody>
          <a:bodyPr>
            <a:normAutofit/>
          </a:bodyPr>
          <a:lstStyle/>
          <a:p>
            <a:r>
              <a:rPr lang="fr-FR" sz="1800" b="1" u="sng">
                <a:solidFill>
                  <a:schemeClr val="accent5">
                    <a:lumMod val="75000"/>
                  </a:schemeClr>
                </a:solidFill>
              </a:rPr>
              <a:t>Qualifieur</a:t>
            </a:r>
            <a:r>
              <a:rPr lang="fr-FR" sz="1800"/>
              <a:t> : rajoute une qualité à une variable</a:t>
            </a:r>
          </a:p>
          <a:p>
            <a:r>
              <a:rPr lang="fr-FR" sz="1800" u="sng">
                <a:solidFill>
                  <a:schemeClr val="accent5">
                    <a:lumMod val="75000"/>
                  </a:schemeClr>
                </a:solidFill>
              </a:rPr>
              <a:t>Types de qualifieurs en C++</a:t>
            </a:r>
            <a:r>
              <a:rPr lang="fr-FR" sz="1800"/>
              <a:t> : const, static, volatil</a:t>
            </a:r>
          </a:p>
          <a:p>
            <a:endParaRPr lang="fr-FR" sz="1800"/>
          </a:p>
        </p:txBody>
      </p:sp>
      <p:sp>
        <p:nvSpPr>
          <p:cNvPr id="5" name="ZoneTexte 4">
            <a:extLst>
              <a:ext uri="{FF2B5EF4-FFF2-40B4-BE49-F238E27FC236}">
                <a16:creationId xmlns:a16="http://schemas.microsoft.com/office/drawing/2014/main" xmlns="" id="{9ED3DC56-96ED-7443-A658-CDDEBEFB051A}"/>
              </a:ext>
            </a:extLst>
          </p:cNvPr>
          <p:cNvSpPr txBox="1"/>
          <p:nvPr/>
        </p:nvSpPr>
        <p:spPr>
          <a:xfrm>
            <a:off x="762000" y="2312670"/>
            <a:ext cx="195834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sz="2000"/>
              <a:t>Qualifieur const</a:t>
            </a:r>
          </a:p>
        </p:txBody>
      </p:sp>
      <p:sp>
        <p:nvSpPr>
          <p:cNvPr id="6" name="ZoneTexte 5">
            <a:extLst>
              <a:ext uri="{FF2B5EF4-FFF2-40B4-BE49-F238E27FC236}">
                <a16:creationId xmlns:a16="http://schemas.microsoft.com/office/drawing/2014/main" xmlns="" id="{36B7BA9B-0AC3-4146-BA85-8DC69FC78004}"/>
              </a:ext>
            </a:extLst>
          </p:cNvPr>
          <p:cNvSpPr txBox="1"/>
          <p:nvPr/>
        </p:nvSpPr>
        <p:spPr>
          <a:xfrm>
            <a:off x="762000" y="2853690"/>
            <a:ext cx="2857500" cy="1077218"/>
          </a:xfrm>
          <a:prstGeom prst="rect">
            <a:avLst/>
          </a:prstGeom>
          <a:solidFill>
            <a:schemeClr val="accent6">
              <a:lumMod val="20000"/>
              <a:lumOff val="80000"/>
            </a:schemeClr>
          </a:solidFill>
        </p:spPr>
        <p:txBody>
          <a:bodyPr wrap="square" rtlCol="0">
            <a:spAutoFit/>
          </a:bodyPr>
          <a:lstStyle/>
          <a:p>
            <a:pPr algn="l"/>
            <a:r>
              <a:rPr lang="fr-FR" sz="1600">
                <a:solidFill>
                  <a:srgbClr val="009ED6"/>
                </a:solidFill>
                <a:latin typeface="Lao UI" panose="020B0502040204020203" pitchFamily="34" charset="0"/>
                <a:cs typeface="Lao UI" panose="020B0502040204020203" pitchFamily="34" charset="0"/>
              </a:rPr>
              <a:t>const</a:t>
            </a:r>
            <a:r>
              <a:rPr lang="fr-FR" sz="1600">
                <a:latin typeface="Lao UI" panose="020B0502040204020203" pitchFamily="34" charset="0"/>
                <a:cs typeface="Lao UI" panose="020B0502040204020203" pitchFamily="34" charset="0"/>
              </a:rPr>
              <a:t> </a:t>
            </a:r>
            <a:r>
              <a:rPr lang="fr-FR" sz="1600">
                <a:solidFill>
                  <a:schemeClr val="accent3">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n = 3;</a:t>
            </a:r>
          </a:p>
          <a:p>
            <a:pPr algn="l"/>
            <a:r>
              <a:rPr lang="fr-FR" sz="1600">
                <a:solidFill>
                  <a:srgbClr val="009ED6"/>
                </a:solidFill>
                <a:latin typeface="Lao UI" panose="020B0502040204020203" pitchFamily="34" charset="0"/>
                <a:cs typeface="Lao UI" panose="020B0502040204020203" pitchFamily="34" charset="0"/>
              </a:rPr>
              <a:t>const</a:t>
            </a:r>
            <a:r>
              <a:rPr lang="fr-FR" sz="1600">
                <a:latin typeface="Lao UI" panose="020B0502040204020203" pitchFamily="34" charset="0"/>
                <a:cs typeface="Lao UI" panose="020B0502040204020203" pitchFamily="34" charset="0"/>
              </a:rPr>
              <a:t> </a:t>
            </a:r>
            <a:r>
              <a:rPr lang="fr-FR" sz="1600">
                <a:solidFill>
                  <a:schemeClr val="accent3">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m = n + 3;</a:t>
            </a:r>
          </a:p>
          <a:p>
            <a:pPr algn="l"/>
            <a:r>
              <a:rPr lang="fr-FR" sz="1600">
                <a:latin typeface="Lao UI" panose="020B0502040204020203" pitchFamily="34" charset="0"/>
                <a:cs typeface="Lao UI" panose="020B0502040204020203" pitchFamily="34" charset="0"/>
              </a:rPr>
              <a:t>n = 2;  </a:t>
            </a:r>
          </a:p>
          <a:p>
            <a:pPr algn="l"/>
            <a:r>
              <a:rPr lang="fr-FR" sz="1600">
                <a:solidFill>
                  <a:srgbClr val="009ED6"/>
                </a:solidFill>
                <a:latin typeface="Lao UI" panose="020B0502040204020203" pitchFamily="34" charset="0"/>
                <a:cs typeface="Lao UI" panose="020B0502040204020203" pitchFamily="34" charset="0"/>
              </a:rPr>
              <a:t>const</a:t>
            </a:r>
            <a:r>
              <a:rPr lang="fr-FR" sz="1600">
                <a:latin typeface="Lao UI" panose="020B0502040204020203" pitchFamily="34" charset="0"/>
                <a:cs typeface="Lao UI" panose="020B0502040204020203" pitchFamily="34" charset="0"/>
              </a:rPr>
              <a:t> </a:t>
            </a:r>
            <a:r>
              <a:rPr lang="fr-FR" sz="1600">
                <a:solidFill>
                  <a:schemeClr val="accent3">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x = 4;</a:t>
            </a:r>
          </a:p>
        </p:txBody>
      </p:sp>
      <p:sp>
        <p:nvSpPr>
          <p:cNvPr id="8" name="ZoneTexte 7">
            <a:extLst>
              <a:ext uri="{FF2B5EF4-FFF2-40B4-BE49-F238E27FC236}">
                <a16:creationId xmlns:a16="http://schemas.microsoft.com/office/drawing/2014/main" xmlns="" id="{FE6FDBCC-072C-494D-9920-2E312397FE69}"/>
              </a:ext>
            </a:extLst>
          </p:cNvPr>
          <p:cNvSpPr txBox="1"/>
          <p:nvPr/>
        </p:nvSpPr>
        <p:spPr>
          <a:xfrm>
            <a:off x="2811780" y="3207633"/>
            <a:ext cx="211074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400"/>
              <a:t>Erreur à la compilation, n est constante !</a:t>
            </a:r>
          </a:p>
        </p:txBody>
      </p:sp>
      <p:cxnSp>
        <p:nvCxnSpPr>
          <p:cNvPr id="9" name="Connecteur droit avec flèche 8">
            <a:extLst>
              <a:ext uri="{FF2B5EF4-FFF2-40B4-BE49-F238E27FC236}">
                <a16:creationId xmlns:a16="http://schemas.microsoft.com/office/drawing/2014/main" xmlns="" id="{E162CBE4-6BC3-994F-BC19-B63EE8CC0733}"/>
              </a:ext>
            </a:extLst>
          </p:cNvPr>
          <p:cNvCxnSpPr>
            <a:cxnSpLocks/>
          </p:cNvCxnSpPr>
          <p:nvPr/>
        </p:nvCxnSpPr>
        <p:spPr>
          <a:xfrm flipH="1">
            <a:off x="1455420" y="3392299"/>
            <a:ext cx="1356360" cy="15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xmlns="" id="{293D5758-3EFF-5C4D-806B-65103CA6A589}"/>
              </a:ext>
            </a:extLst>
          </p:cNvPr>
          <p:cNvSpPr txBox="1"/>
          <p:nvPr/>
        </p:nvSpPr>
        <p:spPr>
          <a:xfrm>
            <a:off x="5143500" y="2738199"/>
            <a:ext cx="36957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t>Une valeur constante n’existe qu’à la compilation</a:t>
            </a:r>
          </a:p>
          <a:p>
            <a:pPr marL="285750" indent="-285750" algn="l">
              <a:buFont typeface="Arial" panose="020B0604020202020204" pitchFamily="34" charset="0"/>
              <a:buChar char="•"/>
            </a:pPr>
            <a:r>
              <a:rPr lang="fr-FR"/>
              <a:t>Possibilitié d’opérations pour calculer une valeur constante</a:t>
            </a:r>
          </a:p>
        </p:txBody>
      </p:sp>
      <p:sp>
        <p:nvSpPr>
          <p:cNvPr id="16" name="ZoneTexte 15">
            <a:extLst>
              <a:ext uri="{FF2B5EF4-FFF2-40B4-BE49-F238E27FC236}">
                <a16:creationId xmlns:a16="http://schemas.microsoft.com/office/drawing/2014/main" xmlns="" id="{92482585-ACA0-D445-A335-CD14407265D3}"/>
              </a:ext>
            </a:extLst>
          </p:cNvPr>
          <p:cNvSpPr txBox="1"/>
          <p:nvPr/>
        </p:nvSpPr>
        <p:spPr>
          <a:xfrm>
            <a:off x="762000" y="4039076"/>
            <a:ext cx="182880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sz="2000"/>
              <a:t>Qualifieur static</a:t>
            </a:r>
          </a:p>
        </p:txBody>
      </p:sp>
      <p:sp>
        <p:nvSpPr>
          <p:cNvPr id="17" name="ZoneTexte 16">
            <a:extLst>
              <a:ext uri="{FF2B5EF4-FFF2-40B4-BE49-F238E27FC236}">
                <a16:creationId xmlns:a16="http://schemas.microsoft.com/office/drawing/2014/main" xmlns="" id="{4FC9E080-6BF5-A44C-B12F-CB23415048F6}"/>
              </a:ext>
            </a:extLst>
          </p:cNvPr>
          <p:cNvSpPr txBox="1"/>
          <p:nvPr/>
        </p:nvSpPr>
        <p:spPr>
          <a:xfrm>
            <a:off x="762000" y="4547354"/>
            <a:ext cx="2141220" cy="338554"/>
          </a:xfrm>
          <a:prstGeom prst="rect">
            <a:avLst/>
          </a:prstGeom>
          <a:solidFill>
            <a:schemeClr val="accent6">
              <a:lumMod val="20000"/>
              <a:lumOff val="80000"/>
            </a:schemeClr>
          </a:solidFill>
        </p:spPr>
        <p:txBody>
          <a:bodyPr wrap="square" rtlCol="0">
            <a:spAutoFit/>
          </a:bodyPr>
          <a:lstStyle/>
          <a:p>
            <a:pPr algn="l"/>
            <a:r>
              <a:rPr lang="fr-FR" sz="1600">
                <a:solidFill>
                  <a:srgbClr val="009ED6"/>
                </a:solidFill>
                <a:latin typeface="Lao UI" panose="020B0502040204020203" pitchFamily="34" charset="0"/>
                <a:cs typeface="Lao UI" panose="020B0502040204020203" pitchFamily="34" charset="0"/>
              </a:rPr>
              <a:t>static</a:t>
            </a:r>
            <a:r>
              <a:rPr lang="fr-FR" sz="1600">
                <a:latin typeface="Lao UI" panose="020B0502040204020203" pitchFamily="34" charset="0"/>
                <a:cs typeface="Lao UI" panose="020B0502040204020203" pitchFamily="34" charset="0"/>
              </a:rPr>
              <a:t> </a:t>
            </a:r>
            <a:r>
              <a:rPr lang="fr-FR" sz="1600">
                <a:solidFill>
                  <a:schemeClr val="accent3">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var_loc = 4;</a:t>
            </a:r>
          </a:p>
        </p:txBody>
      </p:sp>
      <p:sp>
        <p:nvSpPr>
          <p:cNvPr id="18" name="ZoneTexte 17">
            <a:extLst>
              <a:ext uri="{FF2B5EF4-FFF2-40B4-BE49-F238E27FC236}">
                <a16:creationId xmlns:a16="http://schemas.microsoft.com/office/drawing/2014/main" xmlns="" id="{DDBFA907-8B44-F140-AFFD-506F592692AF}"/>
              </a:ext>
            </a:extLst>
          </p:cNvPr>
          <p:cNvSpPr txBox="1"/>
          <p:nvPr/>
        </p:nvSpPr>
        <p:spPr>
          <a:xfrm>
            <a:off x="3307080" y="4124831"/>
            <a:ext cx="553212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t>Variable visible que pour le fichier objet créé</a:t>
            </a:r>
          </a:p>
          <a:p>
            <a:pPr marL="285750" indent="-285750" algn="l">
              <a:buFont typeface="Arial" panose="020B0604020202020204" pitchFamily="34" charset="0"/>
              <a:buChar char="•"/>
            </a:pPr>
            <a:r>
              <a:rPr lang="fr-FR"/>
              <a:t>Mais dans d’autres contextes, autres significations qu’on verra plus tard</a:t>
            </a:r>
          </a:p>
        </p:txBody>
      </p:sp>
      <p:sp>
        <p:nvSpPr>
          <p:cNvPr id="19" name="ZoneTexte 18">
            <a:extLst>
              <a:ext uri="{FF2B5EF4-FFF2-40B4-BE49-F238E27FC236}">
                <a16:creationId xmlns:a16="http://schemas.microsoft.com/office/drawing/2014/main" xmlns="" id="{637033F8-D08C-DB4E-AD49-2A7BF75C0855}"/>
              </a:ext>
            </a:extLst>
          </p:cNvPr>
          <p:cNvSpPr txBox="1"/>
          <p:nvPr/>
        </p:nvSpPr>
        <p:spPr>
          <a:xfrm>
            <a:off x="762000" y="5147310"/>
            <a:ext cx="195834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sz="2000"/>
              <a:t>Qualifieur volatil</a:t>
            </a:r>
          </a:p>
        </p:txBody>
      </p:sp>
      <p:sp>
        <p:nvSpPr>
          <p:cNvPr id="20" name="ZoneTexte 19">
            <a:extLst>
              <a:ext uri="{FF2B5EF4-FFF2-40B4-BE49-F238E27FC236}">
                <a16:creationId xmlns:a16="http://schemas.microsoft.com/office/drawing/2014/main" xmlns="" id="{E000E5D7-09A2-A84D-9F65-63DF2FAFE31B}"/>
              </a:ext>
            </a:extLst>
          </p:cNvPr>
          <p:cNvSpPr txBox="1"/>
          <p:nvPr/>
        </p:nvSpPr>
        <p:spPr>
          <a:xfrm>
            <a:off x="762000" y="5624156"/>
            <a:ext cx="2324100" cy="338554"/>
          </a:xfrm>
          <a:prstGeom prst="rect">
            <a:avLst/>
          </a:prstGeom>
          <a:solidFill>
            <a:schemeClr val="accent6">
              <a:lumMod val="20000"/>
              <a:lumOff val="80000"/>
            </a:schemeClr>
          </a:solidFill>
        </p:spPr>
        <p:txBody>
          <a:bodyPr wrap="square" rtlCol="0">
            <a:spAutoFit/>
          </a:bodyPr>
          <a:lstStyle/>
          <a:p>
            <a:pPr algn="l"/>
            <a:r>
              <a:rPr lang="fr-FR" sz="1600">
                <a:solidFill>
                  <a:srgbClr val="009ED6"/>
                </a:solidFill>
                <a:latin typeface="Lao UI" panose="020B0502040204020203" pitchFamily="34" charset="0"/>
                <a:cs typeface="Lao UI" panose="020B0502040204020203" pitchFamily="34" charset="0"/>
              </a:rPr>
              <a:t>volatil</a:t>
            </a:r>
            <a:r>
              <a:rPr lang="fr-FR" sz="1600">
                <a:latin typeface="Lao UI" panose="020B0502040204020203" pitchFamily="34" charset="0"/>
                <a:cs typeface="Lao UI" panose="020B0502040204020203" pitchFamily="34" charset="0"/>
              </a:rPr>
              <a:t> </a:t>
            </a:r>
            <a:r>
              <a:rPr lang="fr-FR" sz="1600">
                <a:solidFill>
                  <a:schemeClr val="accent3">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key_lock = 0;</a:t>
            </a:r>
          </a:p>
        </p:txBody>
      </p:sp>
      <p:sp>
        <p:nvSpPr>
          <p:cNvPr id="21" name="ZoneTexte 20">
            <a:extLst>
              <a:ext uri="{FF2B5EF4-FFF2-40B4-BE49-F238E27FC236}">
                <a16:creationId xmlns:a16="http://schemas.microsoft.com/office/drawing/2014/main" xmlns="" id="{EC851338-D582-6942-9EF3-33E305309EB9}"/>
              </a:ext>
            </a:extLst>
          </p:cNvPr>
          <p:cNvSpPr txBox="1"/>
          <p:nvPr/>
        </p:nvSpPr>
        <p:spPr>
          <a:xfrm>
            <a:off x="3406140" y="5321916"/>
            <a:ext cx="55245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t>Variable ne pouvant être mis en cache</a:t>
            </a:r>
          </a:p>
          <a:p>
            <a:pPr marL="285750" indent="-285750" algn="l">
              <a:buFont typeface="Arial" panose="020B0604020202020204" pitchFamily="34" charset="0"/>
              <a:buChar char="•"/>
            </a:pPr>
            <a:r>
              <a:rPr lang="fr-FR"/>
              <a:t>Sert uniquement dans un contexte multithreadé ( voir la fin du cours ! )</a:t>
            </a:r>
          </a:p>
        </p:txBody>
      </p:sp>
    </p:spTree>
    <p:extLst>
      <p:ext uri="{BB962C8B-B14F-4D97-AF65-F5344CB8AC3E}">
        <p14:creationId xmlns:p14="http://schemas.microsoft.com/office/powerpoint/2010/main" val="1820261051"/>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DD865B0-6DBA-0C4C-B075-512300611E8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références en C++</a:t>
            </a:r>
          </a:p>
        </p:txBody>
      </p:sp>
      <p:sp>
        <p:nvSpPr>
          <p:cNvPr id="3" name="Espace réservé du contenu 2">
            <a:extLst>
              <a:ext uri="{FF2B5EF4-FFF2-40B4-BE49-F238E27FC236}">
                <a16:creationId xmlns:a16="http://schemas.microsoft.com/office/drawing/2014/main" xmlns="" id="{ADF234C2-1D2F-6346-8649-CBAD9C4A3537}"/>
              </a:ext>
            </a:extLst>
          </p:cNvPr>
          <p:cNvSpPr>
            <a:spLocks noGrp="1"/>
          </p:cNvSpPr>
          <p:nvPr>
            <p:ph idx="1"/>
          </p:nvPr>
        </p:nvSpPr>
        <p:spPr>
          <a:xfrm>
            <a:off x="762000" y="1596413"/>
            <a:ext cx="8077200" cy="227454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Peut être vu comme un renommage d’une variable</a:t>
            </a:r>
          </a:p>
          <a:p>
            <a:r>
              <a:rPr lang="fr-FR" sz="1800"/>
              <a:t>Nouvelle variable partageant la même valeur qu’une autre variable ( même espace mémoire );</a:t>
            </a:r>
          </a:p>
          <a:p>
            <a:r>
              <a:rPr lang="fr-FR" sz="1800"/>
              <a:t>Une référence est déclarée à l’aide du symbole &amp;</a:t>
            </a:r>
          </a:p>
          <a:p>
            <a:r>
              <a:rPr lang="fr-FR" sz="1800"/>
              <a:t>Une variable déclarée en référence doit obligatoirement être initialisée si dans un bloc d’instruction;</a:t>
            </a:r>
          </a:p>
          <a:p>
            <a:r>
              <a:rPr lang="fr-FR" sz="1800"/>
              <a:t>On peut déclarer des paramêtres en référence pour une fonction ( voir plus loin )</a:t>
            </a:r>
          </a:p>
        </p:txBody>
      </p:sp>
      <p:sp>
        <p:nvSpPr>
          <p:cNvPr id="4" name="ZoneTexte 3">
            <a:extLst>
              <a:ext uri="{FF2B5EF4-FFF2-40B4-BE49-F238E27FC236}">
                <a16:creationId xmlns:a16="http://schemas.microsoft.com/office/drawing/2014/main" xmlns="" id="{125FC89B-020D-4144-A3CA-95393948E5C7}"/>
              </a:ext>
            </a:extLst>
          </p:cNvPr>
          <p:cNvSpPr txBox="1"/>
          <p:nvPr/>
        </p:nvSpPr>
        <p:spPr>
          <a:xfrm>
            <a:off x="762000" y="4054740"/>
            <a:ext cx="1783080" cy="1323439"/>
          </a:xfrm>
          <a:prstGeom prst="rect">
            <a:avLst/>
          </a:prstGeom>
          <a:solidFill>
            <a:schemeClr val="accent6">
              <a:lumMod val="20000"/>
              <a:lumOff val="80000"/>
            </a:schemeClr>
          </a:solidFill>
        </p:spPr>
        <p:txBody>
          <a:bodyPr wrap="square" rtlCol="0">
            <a:spAutoFit/>
          </a:bodyPr>
          <a:lstStyle/>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 = 3.5;</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&amp;ref_i = i;</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j = i;</a:t>
            </a:r>
          </a:p>
          <a:p>
            <a:pPr algn="l"/>
            <a:r>
              <a:rPr lang="fr-FR" sz="1600" b="1">
                <a:latin typeface="Lao UI" panose="020B0502040204020203" pitchFamily="34" charset="0"/>
                <a:cs typeface="Lao UI" panose="020B0502040204020203" pitchFamily="34" charset="0"/>
              </a:rPr>
              <a:t>ref_i = 3;</a:t>
            </a:r>
          </a:p>
          <a:p>
            <a:pPr algn="l"/>
            <a:r>
              <a:rPr lang="fr-FR" sz="1600" b="1">
                <a:latin typeface="Lao UI" panose="020B0502040204020203" pitchFamily="34" charset="0"/>
                <a:cs typeface="Lao UI" panose="020B0502040204020203" pitchFamily="34" charset="0"/>
              </a:rPr>
              <a:t>j = 4;</a:t>
            </a:r>
          </a:p>
        </p:txBody>
      </p:sp>
      <p:sp>
        <p:nvSpPr>
          <p:cNvPr id="5" name="ZoneTexte 4">
            <a:extLst>
              <a:ext uri="{FF2B5EF4-FFF2-40B4-BE49-F238E27FC236}">
                <a16:creationId xmlns:a16="http://schemas.microsoft.com/office/drawing/2014/main" xmlns="" id="{AC643599-67F7-F045-8134-AF994F53A6EA}"/>
              </a:ext>
            </a:extLst>
          </p:cNvPr>
          <p:cNvSpPr txBox="1"/>
          <p:nvPr/>
        </p:nvSpPr>
        <p:spPr>
          <a:xfrm>
            <a:off x="2743200" y="4054740"/>
            <a:ext cx="3223260" cy="13234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l"/>
            <a:r>
              <a:rPr lang="fr-FR" sz="1600">
                <a:latin typeface="Lao UI" panose="020B0502040204020203" pitchFamily="34" charset="0"/>
                <a:cs typeface="Lao UI" panose="020B0502040204020203" pitchFamily="34" charset="0"/>
              </a:rPr>
              <a:t>i vaut 3.5</a:t>
            </a:r>
          </a:p>
          <a:p>
            <a:pPr algn="l"/>
            <a:r>
              <a:rPr lang="fr-FR" sz="1600">
                <a:latin typeface="Lao UI" panose="020B0502040204020203" pitchFamily="34" charset="0"/>
                <a:cs typeface="Lao UI" panose="020B0502040204020203" pitchFamily="34" charset="0"/>
              </a:rPr>
              <a:t>ref_i prend la même valeurs que i</a:t>
            </a:r>
          </a:p>
          <a:p>
            <a:pPr algn="l"/>
            <a:r>
              <a:rPr lang="fr-FR" sz="1600">
                <a:latin typeface="Lao UI" panose="020B0502040204020203" pitchFamily="34" charset="0"/>
                <a:cs typeface="Lao UI" panose="020B0502040204020203" pitchFamily="34" charset="0"/>
              </a:rPr>
              <a:t>j vaut 3.5</a:t>
            </a:r>
          </a:p>
          <a:p>
            <a:pPr algn="l"/>
            <a:r>
              <a:rPr lang="fr-FR" sz="1600">
                <a:latin typeface="Lao UI" panose="020B0502040204020203" pitchFamily="34" charset="0"/>
                <a:cs typeface="Lao UI" panose="020B0502040204020203" pitchFamily="34" charset="0"/>
              </a:rPr>
              <a:t>ref_i et i valent 3, j vaut 3.5</a:t>
            </a:r>
          </a:p>
          <a:p>
            <a:pPr algn="l"/>
            <a:r>
              <a:rPr lang="fr-FR" sz="1600">
                <a:latin typeface="Lao UI" panose="020B0502040204020203" pitchFamily="34" charset="0"/>
                <a:cs typeface="Lao UI" panose="020B0502040204020203" pitchFamily="34" charset="0"/>
              </a:rPr>
              <a:t>ref_i et i valent 3, j vaut 4</a:t>
            </a:r>
          </a:p>
        </p:txBody>
      </p:sp>
      <p:cxnSp>
        <p:nvCxnSpPr>
          <p:cNvPr id="6" name="Connecteur droit avec flèche 5">
            <a:extLst>
              <a:ext uri="{FF2B5EF4-FFF2-40B4-BE49-F238E27FC236}">
                <a16:creationId xmlns:a16="http://schemas.microsoft.com/office/drawing/2014/main" xmlns="" id="{61AE7C92-65A5-D649-8571-2EBD4FE3AC10}"/>
              </a:ext>
            </a:extLst>
          </p:cNvPr>
          <p:cNvCxnSpPr>
            <a:cxnSpLocks/>
          </p:cNvCxnSpPr>
          <p:nvPr/>
        </p:nvCxnSpPr>
        <p:spPr>
          <a:xfrm flipH="1">
            <a:off x="1973580" y="4236720"/>
            <a:ext cx="76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xmlns="" id="{846743A9-4FA4-854C-A7E3-DDE2C669D582}"/>
              </a:ext>
            </a:extLst>
          </p:cNvPr>
          <p:cNvCxnSpPr>
            <a:cxnSpLocks/>
          </p:cNvCxnSpPr>
          <p:nvPr/>
        </p:nvCxnSpPr>
        <p:spPr>
          <a:xfrm flipH="1">
            <a:off x="2194560" y="4480559"/>
            <a:ext cx="5486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xmlns="" id="{FD6619E7-4EED-C141-A138-54A37403850C}"/>
              </a:ext>
            </a:extLst>
          </p:cNvPr>
          <p:cNvCxnSpPr>
            <a:cxnSpLocks/>
            <a:stCxn id="5" idx="1"/>
          </p:cNvCxnSpPr>
          <p:nvPr/>
        </p:nvCxnSpPr>
        <p:spPr>
          <a:xfrm flipH="1">
            <a:off x="1638300" y="4716460"/>
            <a:ext cx="1104900" cy="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xmlns="" id="{E3F35EA8-397F-0640-9F7E-6908B2308AB1}"/>
              </a:ext>
            </a:extLst>
          </p:cNvPr>
          <p:cNvCxnSpPr>
            <a:cxnSpLocks/>
          </p:cNvCxnSpPr>
          <p:nvPr/>
        </p:nvCxnSpPr>
        <p:spPr>
          <a:xfrm flipH="1">
            <a:off x="1752600" y="4945060"/>
            <a:ext cx="990600" cy="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xmlns="" id="{F11FC328-BC05-9549-AFAC-D241A5B2DC1F}"/>
              </a:ext>
            </a:extLst>
          </p:cNvPr>
          <p:cNvCxnSpPr>
            <a:cxnSpLocks/>
          </p:cNvCxnSpPr>
          <p:nvPr/>
        </p:nvCxnSpPr>
        <p:spPr>
          <a:xfrm flipH="1">
            <a:off x="1455420" y="5173980"/>
            <a:ext cx="1226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age 7">
            <a:extLst>
              <a:ext uri="{FF2B5EF4-FFF2-40B4-BE49-F238E27FC236}">
                <a16:creationId xmlns:a16="http://schemas.microsoft.com/office/drawing/2014/main" xmlns="" id="{4A0FB3E8-60A7-4B46-9653-FE0AABDE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950" y="4126230"/>
            <a:ext cx="2857500" cy="2095500"/>
          </a:xfrm>
          <a:prstGeom prst="rect">
            <a:avLst/>
          </a:prstGeom>
        </p:spPr>
      </p:pic>
    </p:spTree>
    <p:extLst>
      <p:ext uri="{BB962C8B-B14F-4D97-AF65-F5344CB8AC3E}">
        <p14:creationId xmlns:p14="http://schemas.microsoft.com/office/powerpoint/2010/main" val="2303538364"/>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90665C6-03F3-CB45-AB71-3E77C7407667}"/>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Typage automatique implicite des variables</a:t>
            </a:r>
          </a:p>
        </p:txBody>
      </p:sp>
      <p:sp>
        <p:nvSpPr>
          <p:cNvPr id="4" name="ZoneTexte 3">
            <a:extLst>
              <a:ext uri="{FF2B5EF4-FFF2-40B4-BE49-F238E27FC236}">
                <a16:creationId xmlns:a16="http://schemas.microsoft.com/office/drawing/2014/main" xmlns="" id="{BD6DDE11-CB6F-074C-AE5E-A5C483B4F661}"/>
              </a:ext>
            </a:extLst>
          </p:cNvPr>
          <p:cNvSpPr txBox="1"/>
          <p:nvPr/>
        </p:nvSpPr>
        <p:spPr>
          <a:xfrm>
            <a:off x="762000" y="1563001"/>
            <a:ext cx="8077200" cy="1477328"/>
          </a:xfrm>
          <a:prstGeom prst="rect">
            <a:avLst/>
          </a:prstGeom>
          <a:noFill/>
        </p:spPr>
        <p:txBody>
          <a:bodyPr wrap="square" rtlCol="0">
            <a:spAutoFit/>
          </a:bodyPr>
          <a:lstStyle/>
          <a:p>
            <a:pPr marL="285750" indent="-285750" algn="l">
              <a:buFont typeface="Arial" panose="020B0604020202020204" pitchFamily="34" charset="0"/>
              <a:buChar char="•"/>
            </a:pPr>
            <a:r>
              <a:rPr lang="fr-FR"/>
              <a:t>On laisse le compilateur déduire de lui-même le type de la variable</a:t>
            </a:r>
          </a:p>
          <a:p>
            <a:pPr marL="285750" indent="-285750" algn="l">
              <a:buFont typeface="Arial" panose="020B0604020202020204" pitchFamily="34" charset="0"/>
              <a:buChar char="•"/>
            </a:pPr>
            <a:r>
              <a:rPr lang="fr-FR"/>
              <a:t>Utile voire nécessaire mais ne pas trop en abuser sous peine de rendre le code non lisible ou pire avoir des bogues;</a:t>
            </a:r>
          </a:p>
          <a:p>
            <a:pPr marL="285750" indent="-285750" algn="l">
              <a:buFont typeface="Arial" panose="020B0604020202020204" pitchFamily="34" charset="0"/>
              <a:buChar char="•"/>
            </a:pPr>
            <a:r>
              <a:rPr lang="fr-FR"/>
              <a:t>Une fois qu’une variable est  déclarée avec auto, son type est calculé par fois pour toute et ne peut pas varier au cours de l’exécution. </a:t>
            </a:r>
          </a:p>
        </p:txBody>
      </p:sp>
      <p:sp>
        <p:nvSpPr>
          <p:cNvPr id="5" name="ZoneTexte 4">
            <a:extLst>
              <a:ext uri="{FF2B5EF4-FFF2-40B4-BE49-F238E27FC236}">
                <a16:creationId xmlns:a16="http://schemas.microsoft.com/office/drawing/2014/main" xmlns="" id="{36596340-A9BB-C546-9C1E-C150FEBC143E}"/>
              </a:ext>
            </a:extLst>
          </p:cNvPr>
          <p:cNvSpPr txBox="1"/>
          <p:nvPr/>
        </p:nvSpPr>
        <p:spPr>
          <a:xfrm>
            <a:off x="845820" y="3604678"/>
            <a:ext cx="2606040" cy="2062103"/>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x= 3.5;</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i = 3;</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y = x +i;</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j = 3, k = 4, l = j/k;</a:t>
            </a:r>
          </a:p>
          <a:p>
            <a:pPr algn="l"/>
            <a:r>
              <a:rPr lang="fr-FR" sz="1600" b="1">
                <a:latin typeface="Lao UI" panose="020B0502040204020203" pitchFamily="34" charset="0"/>
                <a:cs typeface="Lao UI" panose="020B0502040204020203" pitchFamily="34" charset="0"/>
              </a:rPr>
              <a:t>auto&amp; y = x;</a:t>
            </a:r>
          </a:p>
          <a:p>
            <a:pPr algn="l"/>
            <a:r>
              <a:rPr lang="fr-FR" sz="1600" b="1">
                <a:latin typeface="Lao UI" panose="020B0502040204020203" pitchFamily="34" charset="0"/>
                <a:cs typeface="Lao UI" panose="020B0502040204020203" pitchFamily="34" charset="0"/>
              </a:rPr>
              <a:t>auto const&amp; z = x;</a:t>
            </a:r>
          </a:p>
          <a:p>
            <a:pPr algn="l"/>
            <a:r>
              <a:rPr lang="fr-FR" sz="1600" b="1">
                <a:latin typeface="Lao UI" panose="020B0502040204020203" pitchFamily="34" charset="0"/>
                <a:cs typeface="Lao UI" panose="020B0502040204020203" pitchFamily="34" charset="0"/>
              </a:rPr>
              <a:t>auto w;</a:t>
            </a:r>
          </a:p>
          <a:p>
            <a:pPr algn="l"/>
            <a:r>
              <a:rPr lang="fr-FR" sz="1600" b="1">
                <a:latin typeface="Lao UI" panose="020B0502040204020203" pitchFamily="34" charset="0"/>
                <a:cs typeface="Lao UI" panose="020B0502040204020203" pitchFamily="34" charset="0"/>
              </a:rPr>
              <a:t>i = 3.14;</a:t>
            </a:r>
          </a:p>
        </p:txBody>
      </p:sp>
      <p:sp>
        <p:nvSpPr>
          <p:cNvPr id="7" name="ZoneTexte 6">
            <a:extLst>
              <a:ext uri="{FF2B5EF4-FFF2-40B4-BE49-F238E27FC236}">
                <a16:creationId xmlns:a16="http://schemas.microsoft.com/office/drawing/2014/main" xmlns="" id="{5A3068C4-4B19-0F48-A218-7720DB0AAEA8}"/>
              </a:ext>
            </a:extLst>
          </p:cNvPr>
          <p:cNvSpPr txBox="1"/>
          <p:nvPr/>
        </p:nvSpPr>
        <p:spPr>
          <a:xfrm>
            <a:off x="3985772" y="3619918"/>
            <a:ext cx="4953000"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sz="1600">
                <a:latin typeface="Lao UI" panose="020B0502040204020203" pitchFamily="34" charset="0"/>
                <a:cs typeface="Lao UI" panose="020B0502040204020203" pitchFamily="34" charset="0"/>
              </a:rPr>
              <a:t>x sera déclarée comme double</a:t>
            </a:r>
          </a:p>
          <a:p>
            <a:pPr algn="l"/>
            <a:r>
              <a:rPr lang="fr-FR" sz="1600">
                <a:latin typeface="Lao UI" panose="020B0502040204020203" pitchFamily="34" charset="0"/>
                <a:cs typeface="Lao UI" panose="020B0502040204020203" pitchFamily="34" charset="0"/>
              </a:rPr>
              <a:t>i sera déclarée comme entier ( int )</a:t>
            </a:r>
          </a:p>
          <a:p>
            <a:pPr algn="l"/>
            <a:r>
              <a:rPr lang="fr-FR" sz="1600">
                <a:latin typeface="Lao UI" panose="020B0502040204020203" pitchFamily="34" charset="0"/>
                <a:cs typeface="Lao UI" panose="020B0502040204020203" pitchFamily="34" charset="0"/>
              </a:rPr>
              <a:t>y sera déclarée comme double</a:t>
            </a:r>
          </a:p>
          <a:p>
            <a:pPr algn="l"/>
            <a:r>
              <a:rPr lang="fr-FR" sz="1600">
                <a:latin typeface="Lao UI" panose="020B0502040204020203" pitchFamily="34" charset="0"/>
                <a:cs typeface="Lao UI" panose="020B0502040204020203" pitchFamily="34" charset="0"/>
              </a:rPr>
              <a:t>j, k, l seront entiers, et </a:t>
            </a:r>
            <a:r>
              <a:rPr lang="fr-FR" sz="1600">
                <a:solidFill>
                  <a:schemeClr val="accent2"/>
                </a:solidFill>
                <a:latin typeface="Lao UI" panose="020B0502040204020203" pitchFamily="34" charset="0"/>
                <a:cs typeface="Lao UI" panose="020B0502040204020203" pitchFamily="34" charset="0"/>
              </a:rPr>
              <a:t>l vaudra zéro</a:t>
            </a:r>
            <a:r>
              <a:rPr lang="fr-FR" sz="1600">
                <a:latin typeface="Lao UI" panose="020B0502040204020203" pitchFamily="34" charset="0"/>
                <a:cs typeface="Lao UI" panose="020B0502040204020203" pitchFamily="34" charset="0"/>
              </a:rPr>
              <a:t> !</a:t>
            </a:r>
          </a:p>
          <a:p>
            <a:pPr algn="l"/>
            <a:r>
              <a:rPr lang="fr-FR" sz="1600">
                <a:latin typeface="Lao UI" panose="020B0502040204020203" pitchFamily="34" charset="0"/>
                <a:cs typeface="Lao UI" panose="020B0502040204020203" pitchFamily="34" charset="0"/>
              </a:rPr>
              <a:t>y sera une référence sur x ( donc sur un double )</a:t>
            </a:r>
          </a:p>
          <a:p>
            <a:pPr algn="l"/>
            <a:r>
              <a:rPr lang="fr-FR" sz="1600">
                <a:latin typeface="Lao UI" panose="020B0502040204020203" pitchFamily="34" charset="0"/>
                <a:cs typeface="Lao UI" panose="020B0502040204020203" pitchFamily="34" charset="0"/>
              </a:rPr>
              <a:t>z sera une référene constante sur x</a:t>
            </a:r>
          </a:p>
          <a:p>
            <a:pPr algn="l"/>
            <a:r>
              <a:rPr lang="fr-FR" sz="1600">
                <a:solidFill>
                  <a:schemeClr val="accent2"/>
                </a:solidFill>
                <a:latin typeface="Lao UI" panose="020B0502040204020203" pitchFamily="34" charset="0"/>
                <a:cs typeface="Lao UI" panose="020B0502040204020203" pitchFamily="34" charset="0"/>
              </a:rPr>
              <a:t>Erreur ! Impossible de déduire le type de w</a:t>
            </a:r>
            <a:r>
              <a:rPr lang="fr-FR" sz="1600">
                <a:latin typeface="Lao UI" panose="020B0502040204020203" pitchFamily="34" charset="0"/>
                <a:cs typeface="Lao UI" panose="020B0502040204020203" pitchFamily="34" charset="0"/>
              </a:rPr>
              <a:t> </a:t>
            </a:r>
          </a:p>
          <a:p>
            <a:pPr algn="l"/>
            <a:r>
              <a:rPr lang="fr-FR" sz="1600">
                <a:solidFill>
                  <a:schemeClr val="accent2"/>
                </a:solidFill>
                <a:latin typeface="Lao UI" panose="020B0502040204020203" pitchFamily="34" charset="0"/>
                <a:cs typeface="Lao UI" panose="020B0502040204020203" pitchFamily="34" charset="0"/>
              </a:rPr>
              <a:t>i vaudra 3 car de type entier !</a:t>
            </a:r>
          </a:p>
        </p:txBody>
      </p:sp>
      <p:cxnSp>
        <p:nvCxnSpPr>
          <p:cNvPr id="8" name="Connecteur droit avec flèche 7">
            <a:extLst>
              <a:ext uri="{FF2B5EF4-FFF2-40B4-BE49-F238E27FC236}">
                <a16:creationId xmlns:a16="http://schemas.microsoft.com/office/drawing/2014/main" xmlns="" id="{F1A13240-C7DA-CB49-89AA-961F78F661E1}"/>
              </a:ext>
            </a:extLst>
          </p:cNvPr>
          <p:cNvCxnSpPr>
            <a:cxnSpLocks/>
          </p:cNvCxnSpPr>
          <p:nvPr/>
        </p:nvCxnSpPr>
        <p:spPr>
          <a:xfrm flipH="1" flipV="1">
            <a:off x="2247900" y="3794154"/>
            <a:ext cx="1737360" cy="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xmlns="" id="{8C7BC7B8-9C81-CD4E-9EC8-9B9876C63992}"/>
              </a:ext>
            </a:extLst>
          </p:cNvPr>
          <p:cNvCxnSpPr>
            <a:cxnSpLocks/>
          </p:cNvCxnSpPr>
          <p:nvPr/>
        </p:nvCxnSpPr>
        <p:spPr>
          <a:xfrm flipH="1">
            <a:off x="2026920" y="4046638"/>
            <a:ext cx="1950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xmlns="" id="{89B7DA28-10D0-F142-91B8-19B453988ED0}"/>
              </a:ext>
            </a:extLst>
          </p:cNvPr>
          <p:cNvCxnSpPr>
            <a:cxnSpLocks/>
          </p:cNvCxnSpPr>
          <p:nvPr/>
        </p:nvCxnSpPr>
        <p:spPr>
          <a:xfrm flipH="1">
            <a:off x="2318108" y="4290478"/>
            <a:ext cx="1640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xmlns="" id="{72E8F82C-A34B-054D-8EF0-FC0317196684}"/>
              </a:ext>
            </a:extLst>
          </p:cNvPr>
          <p:cNvCxnSpPr>
            <a:cxnSpLocks/>
          </p:cNvCxnSpPr>
          <p:nvPr/>
        </p:nvCxnSpPr>
        <p:spPr>
          <a:xfrm flipH="1">
            <a:off x="3278859" y="4511458"/>
            <a:ext cx="706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xmlns="" id="{EDA4C9CC-227A-C447-A326-F82D9DDE9B72}"/>
              </a:ext>
            </a:extLst>
          </p:cNvPr>
          <p:cNvCxnSpPr>
            <a:cxnSpLocks/>
          </p:cNvCxnSpPr>
          <p:nvPr/>
        </p:nvCxnSpPr>
        <p:spPr>
          <a:xfrm flipH="1" flipV="1">
            <a:off x="2255520" y="4777134"/>
            <a:ext cx="1737360" cy="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xmlns="" id="{DD5151A4-77A0-3E4D-8BE8-FCB7749FDF53}"/>
              </a:ext>
            </a:extLst>
          </p:cNvPr>
          <p:cNvCxnSpPr>
            <a:cxnSpLocks/>
          </p:cNvCxnSpPr>
          <p:nvPr/>
        </p:nvCxnSpPr>
        <p:spPr>
          <a:xfrm flipH="1" flipV="1">
            <a:off x="2782340" y="5013354"/>
            <a:ext cx="1186641" cy="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xmlns="" id="{666A1FC3-15D0-3349-91B6-A673FBC7150E}"/>
              </a:ext>
            </a:extLst>
          </p:cNvPr>
          <p:cNvCxnSpPr>
            <a:cxnSpLocks/>
          </p:cNvCxnSpPr>
          <p:nvPr/>
        </p:nvCxnSpPr>
        <p:spPr>
          <a:xfrm flipH="1" flipV="1">
            <a:off x="1678427" y="5249574"/>
            <a:ext cx="2312427" cy="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xmlns="" id="{19C3A02C-0639-F24D-9E26-E4A7FCC55982}"/>
              </a:ext>
            </a:extLst>
          </p:cNvPr>
          <p:cNvCxnSpPr>
            <a:cxnSpLocks/>
          </p:cNvCxnSpPr>
          <p:nvPr/>
        </p:nvCxnSpPr>
        <p:spPr>
          <a:xfrm flipH="1" flipV="1">
            <a:off x="1867356" y="5493414"/>
            <a:ext cx="2102208" cy="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084820"/>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3E694B-4025-9547-BC75-67E6FF30F54A}"/>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Typage automatique explicite des variables</a:t>
            </a:r>
          </a:p>
        </p:txBody>
      </p:sp>
      <p:sp>
        <p:nvSpPr>
          <p:cNvPr id="3" name="Espace réservé du contenu 2">
            <a:extLst>
              <a:ext uri="{FF2B5EF4-FFF2-40B4-BE49-F238E27FC236}">
                <a16:creationId xmlns:a16="http://schemas.microsoft.com/office/drawing/2014/main" xmlns="" id="{9458D62F-CEDA-AE4B-949C-D700856CE704}"/>
              </a:ext>
            </a:extLst>
          </p:cNvPr>
          <p:cNvSpPr>
            <a:spLocks noGrp="1"/>
          </p:cNvSpPr>
          <p:nvPr>
            <p:ph idx="1"/>
          </p:nvPr>
        </p:nvSpPr>
        <p:spPr>
          <a:xfrm>
            <a:off x="762000" y="1550693"/>
            <a:ext cx="8077200" cy="104010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Typage déduit à l’aide d’une formule donnée pour le typage mais non obligatoirement exécutée durant l’exécution du programme;</a:t>
            </a:r>
          </a:p>
          <a:p>
            <a:r>
              <a:rPr lang="fr-FR" sz="1800"/>
              <a:t>Mêmes propriétés sinon que le typage automatique implicite</a:t>
            </a:r>
          </a:p>
        </p:txBody>
      </p:sp>
      <p:sp>
        <p:nvSpPr>
          <p:cNvPr id="4" name="ZoneTexte 3">
            <a:extLst>
              <a:ext uri="{FF2B5EF4-FFF2-40B4-BE49-F238E27FC236}">
                <a16:creationId xmlns:a16="http://schemas.microsoft.com/office/drawing/2014/main" xmlns="" id="{61132CEB-9571-A544-96E4-A9EF07074D8D}"/>
              </a:ext>
            </a:extLst>
          </p:cNvPr>
          <p:cNvSpPr txBox="1"/>
          <p:nvPr/>
        </p:nvSpPr>
        <p:spPr>
          <a:xfrm>
            <a:off x="762000" y="2728860"/>
            <a:ext cx="2689860" cy="1077218"/>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decltype(1+3.5) x;</a:t>
            </a:r>
          </a:p>
          <a:p>
            <a:pPr algn="l"/>
            <a:r>
              <a:rPr lang="fr-FR" sz="1600" b="1">
                <a:latin typeface="Lao UI" panose="020B0502040204020203" pitchFamily="34" charset="0"/>
                <a:cs typeface="Lao UI" panose="020B0502040204020203" pitchFamily="34" charset="0"/>
              </a:rPr>
              <a:t>decltype(x+(1.+3.i)) z; </a:t>
            </a:r>
          </a:p>
          <a:p>
            <a:pPr algn="l"/>
            <a:r>
              <a:rPr lang="fr-FR" sz="1600" b="1">
                <a:latin typeface="Lao UI" panose="020B0502040204020203" pitchFamily="34" charset="0"/>
                <a:cs typeface="Lao UI" panose="020B0502040204020203" pitchFamily="34" charset="0"/>
              </a:rPr>
              <a:t>decltype(std::norm(z)) y;</a:t>
            </a:r>
          </a:p>
          <a:p>
            <a:pPr algn="l"/>
            <a:r>
              <a:rPr lang="fr-FR" sz="1600" b="1">
                <a:latin typeface="Lao UI" panose="020B0502040204020203" pitchFamily="34" charset="0"/>
                <a:cs typeface="Lao UI" panose="020B0502040204020203" pitchFamily="34" charset="0"/>
              </a:rPr>
              <a:t>decltype( (y) ) ref_y = y;</a:t>
            </a:r>
          </a:p>
        </p:txBody>
      </p:sp>
      <p:sp>
        <p:nvSpPr>
          <p:cNvPr id="5" name="ZoneTexte 4">
            <a:extLst>
              <a:ext uri="{FF2B5EF4-FFF2-40B4-BE49-F238E27FC236}">
                <a16:creationId xmlns:a16="http://schemas.microsoft.com/office/drawing/2014/main" xmlns="" id="{D8616825-DDF6-1644-BCD4-C5A376F4CEA3}"/>
              </a:ext>
            </a:extLst>
          </p:cNvPr>
          <p:cNvSpPr txBox="1"/>
          <p:nvPr/>
        </p:nvSpPr>
        <p:spPr>
          <a:xfrm>
            <a:off x="3657600" y="2728860"/>
            <a:ext cx="5181600"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fr-FR" sz="1600">
                <a:latin typeface="Lao UI" panose="020B0502040204020203" pitchFamily="34" charset="0"/>
                <a:cs typeface="Lao UI" panose="020B0502040204020203" pitchFamily="34" charset="0"/>
              </a:rPr>
              <a:t>x est de type double</a:t>
            </a:r>
          </a:p>
          <a:p>
            <a:pPr algn="l"/>
            <a:r>
              <a:rPr lang="fr-FR" sz="1600">
                <a:latin typeface="Lao UI" panose="020B0502040204020203" pitchFamily="34" charset="0"/>
                <a:cs typeface="Lao UI" panose="020B0502040204020203" pitchFamily="34" charset="0"/>
              </a:rPr>
              <a:t>z est de type complex&lt;double&gt;</a:t>
            </a:r>
          </a:p>
          <a:p>
            <a:pPr algn="l"/>
            <a:r>
              <a:rPr lang="fr-FR" sz="1600">
                <a:latin typeface="Lao UI" panose="020B0502040204020203" pitchFamily="34" charset="0"/>
                <a:cs typeface="Lao UI" panose="020B0502040204020203" pitchFamily="34" charset="0"/>
              </a:rPr>
              <a:t>y est de type double</a:t>
            </a:r>
          </a:p>
          <a:p>
            <a:pPr algn="l"/>
            <a:r>
              <a:rPr lang="fr-FR" sz="1600">
                <a:latin typeface="Lao UI" panose="020B0502040204020203" pitchFamily="34" charset="0"/>
                <a:cs typeface="Lao UI" panose="020B0502040204020203" pitchFamily="34" charset="0"/>
              </a:rPr>
              <a:t>ref_y est de type référence constante double sur y</a:t>
            </a:r>
          </a:p>
        </p:txBody>
      </p:sp>
      <p:cxnSp>
        <p:nvCxnSpPr>
          <p:cNvPr id="6" name="Connecteur droit avec flèche 5">
            <a:extLst>
              <a:ext uri="{FF2B5EF4-FFF2-40B4-BE49-F238E27FC236}">
                <a16:creationId xmlns:a16="http://schemas.microsoft.com/office/drawing/2014/main" xmlns="" id="{9AC12BE9-8492-1B41-B58D-211C4C477C0C}"/>
              </a:ext>
            </a:extLst>
          </p:cNvPr>
          <p:cNvCxnSpPr>
            <a:cxnSpLocks/>
          </p:cNvCxnSpPr>
          <p:nvPr/>
        </p:nvCxnSpPr>
        <p:spPr>
          <a:xfrm flipH="1">
            <a:off x="2644140" y="2910840"/>
            <a:ext cx="10134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eur droit avec flèche 12">
            <a:extLst>
              <a:ext uri="{FF2B5EF4-FFF2-40B4-BE49-F238E27FC236}">
                <a16:creationId xmlns:a16="http://schemas.microsoft.com/office/drawing/2014/main" xmlns="" id="{10A27FB8-35AC-2245-AEBC-EBABCD8DE8B9}"/>
              </a:ext>
            </a:extLst>
          </p:cNvPr>
          <p:cNvCxnSpPr>
            <a:cxnSpLocks/>
          </p:cNvCxnSpPr>
          <p:nvPr/>
        </p:nvCxnSpPr>
        <p:spPr>
          <a:xfrm flipH="1" flipV="1">
            <a:off x="3105528" y="3155084"/>
            <a:ext cx="547885" cy="129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eur droit avec flèche 16">
            <a:extLst>
              <a:ext uri="{FF2B5EF4-FFF2-40B4-BE49-F238E27FC236}">
                <a16:creationId xmlns:a16="http://schemas.microsoft.com/office/drawing/2014/main" xmlns="" id="{D7031A17-4DB1-1B4A-91E7-5881066E730D}"/>
              </a:ext>
            </a:extLst>
          </p:cNvPr>
          <p:cNvCxnSpPr>
            <a:cxnSpLocks/>
          </p:cNvCxnSpPr>
          <p:nvPr/>
        </p:nvCxnSpPr>
        <p:spPr>
          <a:xfrm flipH="1">
            <a:off x="3210288" y="3413760"/>
            <a:ext cx="4298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xmlns="" id="{1D3B94B6-78A4-0340-A6B4-253B526734B9}"/>
              </a:ext>
            </a:extLst>
          </p:cNvPr>
          <p:cNvCxnSpPr>
            <a:cxnSpLocks/>
          </p:cNvCxnSpPr>
          <p:nvPr/>
        </p:nvCxnSpPr>
        <p:spPr>
          <a:xfrm flipH="1">
            <a:off x="3140031" y="3649980"/>
            <a:ext cx="5200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127537"/>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ZoneTexte 1">
            <a:extLst>
              <a:ext uri="{FF2B5EF4-FFF2-40B4-BE49-F238E27FC236}">
                <a16:creationId xmlns:a16="http://schemas.microsoft.com/office/drawing/2014/main" xmlns="" id="{A4E7FC87-D9FB-49EF-9095-6512D04DE9CA}"/>
              </a:ext>
            </a:extLst>
          </p:cNvPr>
          <p:cNvSpPr txBox="1">
            <a:spLocks noChangeArrowheads="1"/>
          </p:cNvSpPr>
          <p:nvPr/>
        </p:nvSpPr>
        <p:spPr bwMode="auto">
          <a:xfrm>
            <a:off x="107950" y="115888"/>
            <a:ext cx="8856663" cy="7699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fr-FR" altLang="fr-FR" sz="4400" b="1"/>
              <a:t>Histoire du C++</a:t>
            </a:r>
          </a:p>
        </p:txBody>
      </p:sp>
      <p:pic>
        <p:nvPicPr>
          <p:cNvPr id="8195" name="Image 3">
            <a:extLst>
              <a:ext uri="{FF2B5EF4-FFF2-40B4-BE49-F238E27FC236}">
                <a16:creationId xmlns:a16="http://schemas.microsoft.com/office/drawing/2014/main" xmlns="" id="{48DCDCD2-5C7C-4B4D-BE4A-AAF040A40D8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165225"/>
            <a:ext cx="12239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xmlns="" id="{222ABD50-611C-4BDA-84FF-D7C40C9B2864}"/>
              </a:ext>
            </a:extLst>
          </p:cNvPr>
          <p:cNvSpPr txBox="1"/>
          <p:nvPr/>
        </p:nvSpPr>
        <p:spPr>
          <a:xfrm>
            <a:off x="1835150" y="1198563"/>
            <a:ext cx="7258050" cy="706437"/>
          </a:xfrm>
          <a:prstGeom prst="rect">
            <a:avLst/>
          </a:prstGeom>
          <a:noFill/>
        </p:spPr>
        <p:txBody>
          <a:bodyPr>
            <a:spAutoFit/>
          </a:bodyPr>
          <a:lstStyle/>
          <a:p>
            <a:pPr fontAlgn="auto">
              <a:spcBef>
                <a:spcPts val="0"/>
              </a:spcBef>
              <a:spcAft>
                <a:spcPts val="0"/>
              </a:spcAft>
              <a:defRPr/>
            </a:pPr>
            <a:r>
              <a:rPr lang="fr-FR" sz="2000" b="1" dirty="0">
                <a:solidFill>
                  <a:schemeClr val="tx2">
                    <a:lumMod val="75000"/>
                  </a:schemeClr>
                </a:solidFill>
                <a:latin typeface="+mn-lt"/>
                <a:cs typeface="+mn-cs"/>
              </a:rPr>
              <a:t>1969</a:t>
            </a:r>
            <a:r>
              <a:rPr lang="fr-FR" sz="2000" dirty="0">
                <a:latin typeface="+mn-lt"/>
                <a:cs typeface="+mn-cs"/>
              </a:rPr>
              <a:t> - Unix DEC  PDP-7 - invention du langage </a:t>
            </a:r>
            <a:r>
              <a:rPr lang="fr-FR" sz="2000" b="1" dirty="0">
                <a:solidFill>
                  <a:schemeClr val="accent2">
                    <a:lumMod val="75000"/>
                  </a:schemeClr>
                </a:solidFill>
                <a:latin typeface="+mn-lt"/>
                <a:cs typeface="+mn-cs"/>
              </a:rPr>
              <a:t>B</a:t>
            </a:r>
            <a:r>
              <a:rPr lang="fr-FR" sz="2000" dirty="0">
                <a:latin typeface="+mn-lt"/>
                <a:cs typeface="+mn-cs"/>
              </a:rPr>
              <a:t> issu du langage </a:t>
            </a:r>
            <a:r>
              <a:rPr lang="fr-FR" sz="2000" b="1" dirty="0">
                <a:solidFill>
                  <a:schemeClr val="accent2">
                    <a:lumMod val="75000"/>
                  </a:schemeClr>
                </a:solidFill>
                <a:latin typeface="+mn-lt"/>
                <a:cs typeface="+mn-cs"/>
              </a:rPr>
              <a:t>BCPL</a:t>
            </a:r>
            <a:endParaRPr lang="fr-FR" b="1" dirty="0">
              <a:solidFill>
                <a:schemeClr val="accent2">
                  <a:lumMod val="75000"/>
                </a:schemeClr>
              </a:solidFill>
              <a:latin typeface="+mn-lt"/>
              <a:cs typeface="+mn-cs"/>
            </a:endParaRPr>
          </a:p>
        </p:txBody>
      </p:sp>
      <p:pic>
        <p:nvPicPr>
          <p:cNvPr id="8197" name="Image 5">
            <a:extLst>
              <a:ext uri="{FF2B5EF4-FFF2-40B4-BE49-F238E27FC236}">
                <a16:creationId xmlns:a16="http://schemas.microsoft.com/office/drawing/2014/main" xmlns="" id="{44292C90-92AF-4055-9536-DB33133FAB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166938"/>
            <a:ext cx="7905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xmlns="" id="{AF26C6CC-5DB4-4B5C-A9E9-A73F921C1FA7}"/>
              </a:ext>
            </a:extLst>
          </p:cNvPr>
          <p:cNvSpPr txBox="1"/>
          <p:nvPr/>
        </p:nvSpPr>
        <p:spPr>
          <a:xfrm>
            <a:off x="1835150" y="2447925"/>
            <a:ext cx="4608513" cy="708025"/>
          </a:xfrm>
          <a:prstGeom prst="rect">
            <a:avLst/>
          </a:prstGeom>
          <a:noFill/>
        </p:spPr>
        <p:txBody>
          <a:bodyPr>
            <a:spAutoFit/>
          </a:bodyPr>
          <a:lstStyle/>
          <a:p>
            <a:pPr fontAlgn="auto">
              <a:spcBef>
                <a:spcPts val="0"/>
              </a:spcBef>
              <a:spcAft>
                <a:spcPts val="0"/>
              </a:spcAft>
              <a:defRPr/>
            </a:pPr>
            <a:r>
              <a:rPr lang="fr-FR" sz="2000" b="1" dirty="0">
                <a:solidFill>
                  <a:schemeClr val="tx2">
                    <a:lumMod val="75000"/>
                  </a:schemeClr>
                </a:solidFill>
                <a:latin typeface="+mn-lt"/>
                <a:cs typeface="+mn-cs"/>
              </a:rPr>
              <a:t>1972</a:t>
            </a:r>
            <a:r>
              <a:rPr lang="fr-FR" sz="2000" dirty="0">
                <a:latin typeface="+mn-lt"/>
                <a:cs typeface="+mn-cs"/>
              </a:rPr>
              <a:t> - Portage d’Unix sur DEC PDP 11 – </a:t>
            </a:r>
          </a:p>
          <a:p>
            <a:pPr fontAlgn="auto">
              <a:spcBef>
                <a:spcPts val="0"/>
              </a:spcBef>
              <a:spcAft>
                <a:spcPts val="0"/>
              </a:spcAft>
              <a:defRPr/>
            </a:pPr>
            <a:r>
              <a:rPr lang="fr-FR" sz="2000" dirty="0">
                <a:latin typeface="+mn-lt"/>
                <a:cs typeface="+mn-cs"/>
              </a:rPr>
              <a:t>            Invention du langage </a:t>
            </a:r>
            <a:r>
              <a:rPr lang="fr-FR" sz="2000" b="1" dirty="0">
                <a:solidFill>
                  <a:schemeClr val="accent2">
                    <a:lumMod val="75000"/>
                  </a:schemeClr>
                </a:solidFill>
                <a:latin typeface="+mn-lt"/>
                <a:cs typeface="+mn-cs"/>
              </a:rPr>
              <a:t>C</a:t>
            </a:r>
          </a:p>
        </p:txBody>
      </p:sp>
      <p:pic>
        <p:nvPicPr>
          <p:cNvPr id="8199" name="Image 8">
            <a:extLst>
              <a:ext uri="{FF2B5EF4-FFF2-40B4-BE49-F238E27FC236}">
                <a16:creationId xmlns:a16="http://schemas.microsoft.com/office/drawing/2014/main" xmlns="" id="{EFEEA0EB-3BA1-42DC-A8B8-32D515C9EF6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300" y="3384550"/>
            <a:ext cx="88106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9">
            <a:extLst>
              <a:ext uri="{FF2B5EF4-FFF2-40B4-BE49-F238E27FC236}">
                <a16:creationId xmlns:a16="http://schemas.microsoft.com/office/drawing/2014/main" xmlns="" id="{42A56641-1EBA-4C55-9204-3862EC496747}"/>
              </a:ext>
            </a:extLst>
          </p:cNvPr>
          <p:cNvSpPr txBox="1"/>
          <p:nvPr/>
        </p:nvSpPr>
        <p:spPr>
          <a:xfrm>
            <a:off x="1835150" y="3468688"/>
            <a:ext cx="6481763" cy="708025"/>
          </a:xfrm>
          <a:prstGeom prst="rect">
            <a:avLst/>
          </a:prstGeom>
          <a:noFill/>
        </p:spPr>
        <p:txBody>
          <a:bodyPr>
            <a:spAutoFit/>
          </a:bodyPr>
          <a:lstStyle/>
          <a:p>
            <a:pPr algn="just" fontAlgn="auto">
              <a:spcBef>
                <a:spcPts val="0"/>
              </a:spcBef>
              <a:spcAft>
                <a:spcPts val="0"/>
              </a:spcAft>
              <a:defRPr/>
            </a:pPr>
            <a:r>
              <a:rPr lang="fr-FR" sz="2000" b="1" dirty="0">
                <a:latin typeface="+mn-lt"/>
                <a:cs typeface="+mn-cs"/>
              </a:rPr>
              <a:t>1980</a:t>
            </a:r>
            <a:r>
              <a:rPr lang="fr-FR" sz="2000" dirty="0">
                <a:latin typeface="+mn-lt"/>
                <a:cs typeface="+mn-cs"/>
              </a:rPr>
              <a:t> - première version du </a:t>
            </a:r>
            <a:r>
              <a:rPr lang="fr-FR" sz="2000" b="1" dirty="0">
                <a:solidFill>
                  <a:schemeClr val="accent2">
                    <a:lumMod val="75000"/>
                  </a:schemeClr>
                </a:solidFill>
                <a:latin typeface="+mn-lt"/>
                <a:cs typeface="+mn-cs"/>
              </a:rPr>
              <a:t>C++</a:t>
            </a:r>
            <a:r>
              <a:rPr lang="fr-FR" sz="2000" b="1" dirty="0">
                <a:latin typeface="+mn-lt"/>
                <a:cs typeface="+mn-cs"/>
              </a:rPr>
              <a:t>,</a:t>
            </a:r>
            <a:r>
              <a:rPr lang="fr-FR" sz="2000" dirty="0">
                <a:latin typeface="+mn-lt"/>
                <a:cs typeface="+mn-cs"/>
              </a:rPr>
              <a:t> dérivé du </a:t>
            </a:r>
            <a:r>
              <a:rPr lang="fr-FR" sz="2000" b="1" dirty="0">
                <a:solidFill>
                  <a:schemeClr val="accent2">
                    <a:lumMod val="75000"/>
                  </a:schemeClr>
                </a:solidFill>
                <a:latin typeface="+mn-lt"/>
                <a:cs typeface="+mn-cs"/>
              </a:rPr>
              <a:t>C</a:t>
            </a:r>
            <a:r>
              <a:rPr lang="fr-FR" sz="2000" dirty="0">
                <a:latin typeface="+mn-lt"/>
                <a:cs typeface="+mn-cs"/>
              </a:rPr>
              <a:t>, inspiré par </a:t>
            </a:r>
            <a:r>
              <a:rPr lang="fr-FR" sz="2000" b="1" dirty="0">
                <a:solidFill>
                  <a:schemeClr val="accent2">
                    <a:lumMod val="75000"/>
                  </a:schemeClr>
                </a:solidFill>
                <a:latin typeface="+mn-lt"/>
                <a:cs typeface="+mn-cs"/>
              </a:rPr>
              <a:t>Simula67</a:t>
            </a:r>
            <a:r>
              <a:rPr lang="fr-FR" sz="2000" dirty="0">
                <a:latin typeface="+mn-lt"/>
                <a:cs typeface="+mn-cs"/>
              </a:rPr>
              <a:t> et </a:t>
            </a:r>
            <a:r>
              <a:rPr lang="fr-FR" sz="2000" b="1" dirty="0">
                <a:solidFill>
                  <a:schemeClr val="accent2">
                    <a:lumMod val="75000"/>
                  </a:schemeClr>
                </a:solidFill>
                <a:latin typeface="+mn-lt"/>
                <a:cs typeface="+mn-cs"/>
              </a:rPr>
              <a:t>Algol68</a:t>
            </a:r>
            <a:r>
              <a:rPr lang="fr-FR" sz="2000" dirty="0">
                <a:latin typeface="+mn-lt"/>
                <a:cs typeface="+mn-cs"/>
              </a:rPr>
              <a:t>.</a:t>
            </a:r>
          </a:p>
        </p:txBody>
      </p:sp>
      <p:sp>
        <p:nvSpPr>
          <p:cNvPr id="8201" name="ZoneTexte 10">
            <a:extLst>
              <a:ext uri="{FF2B5EF4-FFF2-40B4-BE49-F238E27FC236}">
                <a16:creationId xmlns:a16="http://schemas.microsoft.com/office/drawing/2014/main" xmlns="" id="{435171CE-BFD5-456E-89A3-E99C52187B67}"/>
              </a:ext>
            </a:extLst>
          </p:cNvPr>
          <p:cNvSpPr txBox="1">
            <a:spLocks noChangeArrowheads="1"/>
          </p:cNvSpPr>
          <p:nvPr/>
        </p:nvSpPr>
        <p:spPr bwMode="auto">
          <a:xfrm>
            <a:off x="1908175" y="4508500"/>
            <a:ext cx="6551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fr-FR" altLang="fr-FR" sz="2000" b="1"/>
              <a:t>1998</a:t>
            </a:r>
            <a:r>
              <a:rPr lang="fr-FR" altLang="fr-FR" sz="2000"/>
              <a:t> - Première normalisation par l’ISO</a:t>
            </a:r>
          </a:p>
          <a:p>
            <a:pPr eaLnBrk="1" hangingPunct="1">
              <a:spcBef>
                <a:spcPct val="0"/>
              </a:spcBef>
              <a:buFontTx/>
              <a:buNone/>
            </a:pPr>
            <a:r>
              <a:rPr lang="fr-FR" altLang="fr-FR" sz="2000" b="1"/>
              <a:t>2011</a:t>
            </a:r>
            <a:r>
              <a:rPr lang="fr-FR" altLang="fr-FR" sz="2000"/>
              <a:t>- Deuxième normalisation</a:t>
            </a:r>
          </a:p>
          <a:p>
            <a:pPr eaLnBrk="1" hangingPunct="1">
              <a:spcBef>
                <a:spcPct val="0"/>
              </a:spcBef>
              <a:buFontTx/>
              <a:buNone/>
            </a:pPr>
            <a:r>
              <a:rPr lang="fr-FR" altLang="fr-FR" sz="2000" b="1"/>
              <a:t>2014</a:t>
            </a:r>
            <a:r>
              <a:rPr lang="fr-FR" altLang="fr-FR" sz="2000"/>
              <a:t>- Troisième normalisation</a:t>
            </a:r>
          </a:p>
          <a:p>
            <a:pPr eaLnBrk="1" hangingPunct="1">
              <a:spcBef>
                <a:spcPct val="0"/>
              </a:spcBef>
              <a:buFontTx/>
              <a:buNone/>
            </a:pPr>
            <a:r>
              <a:rPr lang="fr-FR" altLang="fr-FR" sz="2000" b="1"/>
              <a:t>2017</a:t>
            </a:r>
            <a:r>
              <a:rPr lang="fr-FR" altLang="fr-FR" sz="2000"/>
              <a:t>- Quatrième normalisation</a:t>
            </a:r>
          </a:p>
          <a:p>
            <a:pPr eaLnBrk="1" hangingPunct="1">
              <a:spcBef>
                <a:spcPct val="0"/>
              </a:spcBef>
              <a:buFontTx/>
              <a:buNone/>
            </a:pPr>
            <a:r>
              <a:rPr lang="fr-FR" altLang="fr-FR" sz="2000" b="1"/>
              <a:t>2020</a:t>
            </a:r>
            <a:r>
              <a:rPr lang="fr-FR" altLang="fr-FR" sz="2000"/>
              <a:t>-</a:t>
            </a:r>
            <a:r>
              <a:rPr lang="fr-FR" altLang="fr-FR" sz="2000" b="1"/>
              <a:t>…</a:t>
            </a:r>
            <a:r>
              <a:rPr lang="fr-FR" altLang="fr-FR" sz="2000"/>
              <a:t> : Une normalisation tous les trois ans de prévu…</a:t>
            </a:r>
          </a:p>
        </p:txBody>
      </p:sp>
      <p:pic>
        <p:nvPicPr>
          <p:cNvPr id="8202" name="Image 12">
            <a:extLst>
              <a:ext uri="{FF2B5EF4-FFF2-40B4-BE49-F238E27FC236}">
                <a16:creationId xmlns:a16="http://schemas.microsoft.com/office/drawing/2014/main" xmlns="" id="{73294466-6F55-4E17-A58A-A3FCB4DB3DE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852988"/>
            <a:ext cx="14144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Image 13">
            <a:extLst>
              <a:ext uri="{FF2B5EF4-FFF2-40B4-BE49-F238E27FC236}">
                <a16:creationId xmlns:a16="http://schemas.microsoft.com/office/drawing/2014/main" xmlns="" id="{A97A3893-5D20-420F-9D9A-00262F8CCAF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46838" y="1736725"/>
            <a:ext cx="1181100"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26A9BA-937F-104E-AA52-D03A9356AA3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600" b="1"/>
              <a:t>Tableaux en C++</a:t>
            </a:r>
          </a:p>
        </p:txBody>
      </p:sp>
      <p:sp>
        <p:nvSpPr>
          <p:cNvPr id="4" name="Espace réservé du contenu 3">
            <a:extLst>
              <a:ext uri="{FF2B5EF4-FFF2-40B4-BE49-F238E27FC236}">
                <a16:creationId xmlns:a16="http://schemas.microsoft.com/office/drawing/2014/main" xmlns="" id="{E936493E-B4C6-5744-BB6A-4E055ACE99CE}"/>
              </a:ext>
            </a:extLst>
          </p:cNvPr>
          <p:cNvSpPr>
            <a:spLocks noGrp="1"/>
          </p:cNvSpPr>
          <p:nvPr>
            <p:ph idx="1"/>
          </p:nvPr>
        </p:nvSpPr>
        <p:spPr>
          <a:xfrm>
            <a:off x="762000" y="1596413"/>
            <a:ext cx="8077200" cy="1390627"/>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fr-FR" sz="1800" b="1" u="sng">
                <a:solidFill>
                  <a:schemeClr val="tx2"/>
                </a:solidFill>
              </a:rPr>
              <a:t>Deux types de tableaux</a:t>
            </a:r>
            <a:r>
              <a:rPr lang="fr-FR" sz="1800"/>
              <a:t> : </a:t>
            </a:r>
            <a:r>
              <a:rPr lang="fr-FR" sz="1800" b="1"/>
              <a:t>statique</a:t>
            </a:r>
            <a:r>
              <a:rPr lang="fr-FR" sz="1800"/>
              <a:t> et </a:t>
            </a:r>
            <a:r>
              <a:rPr lang="fr-FR" sz="1800" b="1"/>
              <a:t>dynamique</a:t>
            </a:r>
          </a:p>
          <a:p>
            <a:r>
              <a:rPr lang="fr-FR" sz="1800" b="1" u="sng">
                <a:solidFill>
                  <a:schemeClr val="tx2"/>
                </a:solidFill>
              </a:rPr>
              <a:t>Tableau statique</a:t>
            </a:r>
            <a:r>
              <a:rPr lang="fr-FR" sz="1800"/>
              <a:t> : Tableau dont la taille est connue et fixée à la compilation</a:t>
            </a:r>
          </a:p>
          <a:p>
            <a:r>
              <a:rPr lang="fr-FR" sz="1800" b="1" u="sng">
                <a:solidFill>
                  <a:schemeClr val="tx2"/>
                </a:solidFill>
              </a:rPr>
              <a:t>Tableau dynamique</a:t>
            </a:r>
            <a:r>
              <a:rPr lang="fr-FR" sz="1800"/>
              <a:t> : Tableau dont la taille sera précisée à l’exécution et qui peut varier en cours d’exécution.</a:t>
            </a:r>
          </a:p>
          <a:p>
            <a:r>
              <a:rPr lang="fr-FR" sz="1800"/>
              <a:t>En C/C++, que des tableaux à un seul indice de type entier (long, court, etc… ).</a:t>
            </a:r>
          </a:p>
        </p:txBody>
      </p:sp>
      <p:sp>
        <p:nvSpPr>
          <p:cNvPr id="5" name="ZoneTexte 4">
            <a:extLst>
              <a:ext uri="{FF2B5EF4-FFF2-40B4-BE49-F238E27FC236}">
                <a16:creationId xmlns:a16="http://schemas.microsoft.com/office/drawing/2014/main" xmlns="" id="{41C1A14D-F9D3-6F45-A28C-7B14AB136653}"/>
              </a:ext>
            </a:extLst>
          </p:cNvPr>
          <p:cNvSpPr txBox="1"/>
          <p:nvPr/>
        </p:nvSpPr>
        <p:spPr>
          <a:xfrm>
            <a:off x="762000" y="3224630"/>
            <a:ext cx="8077200" cy="129266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400">
                <a:solidFill>
                  <a:schemeClr val="accent2">
                    <a:lumMod val="75000"/>
                  </a:schemeClr>
                </a:solidFill>
              </a:rPr>
              <a:t>Tableau statique</a:t>
            </a:r>
          </a:p>
          <a:p>
            <a:pPr marL="285750" indent="-285750" algn="l">
              <a:buFont typeface="Arial" panose="020B0604020202020204" pitchFamily="34" charset="0"/>
              <a:buChar char="•"/>
            </a:pPr>
            <a:r>
              <a:rPr lang="fr-FR"/>
              <a:t>Nombre d’éléments doit être connu et fixé à la compilation;</a:t>
            </a:r>
          </a:p>
          <a:p>
            <a:pPr marL="285750" indent="-285750" algn="l">
              <a:buFont typeface="Arial" panose="020B0604020202020204" pitchFamily="34" charset="0"/>
              <a:buChar char="•"/>
            </a:pPr>
            <a:r>
              <a:rPr lang="fr-FR"/>
              <a:t>Pas de temps d’allocation durant l’exécution;</a:t>
            </a:r>
          </a:p>
          <a:p>
            <a:pPr marL="285750" indent="-285750" algn="l">
              <a:buFont typeface="Arial" panose="020B0604020202020204" pitchFamily="34" charset="0"/>
              <a:buChar char="•"/>
            </a:pPr>
            <a:r>
              <a:rPr lang="fr-FR"/>
              <a:t>Accès rapide en lecture et écriture aux données du tableau.</a:t>
            </a:r>
          </a:p>
        </p:txBody>
      </p:sp>
      <p:sp>
        <p:nvSpPr>
          <p:cNvPr id="6" name="ZoneTexte 5">
            <a:extLst>
              <a:ext uri="{FF2B5EF4-FFF2-40B4-BE49-F238E27FC236}">
                <a16:creationId xmlns:a16="http://schemas.microsoft.com/office/drawing/2014/main" xmlns="" id="{7ACA05FF-8123-0946-817F-94E7D9933D8C}"/>
              </a:ext>
            </a:extLst>
          </p:cNvPr>
          <p:cNvSpPr txBox="1"/>
          <p:nvPr/>
        </p:nvSpPr>
        <p:spPr>
          <a:xfrm>
            <a:off x="822960" y="4762502"/>
            <a:ext cx="801624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400">
                <a:solidFill>
                  <a:schemeClr val="accent3">
                    <a:lumMod val="50000"/>
                  </a:schemeClr>
                </a:solidFill>
              </a:rPr>
              <a:t>Tableau dynamique</a:t>
            </a:r>
          </a:p>
          <a:p>
            <a:pPr marL="342900" indent="-342900" algn="l">
              <a:buFont typeface="Arial" panose="020B0604020202020204" pitchFamily="34" charset="0"/>
              <a:buChar char="•"/>
            </a:pPr>
            <a:r>
              <a:rPr lang="fr-FR"/>
              <a:t>Le nombre d’éléments peut ne être connu que durant l’exécution;</a:t>
            </a:r>
          </a:p>
          <a:p>
            <a:pPr marL="342900" indent="-342900" algn="l">
              <a:buFont typeface="Arial" panose="020B0604020202020204" pitchFamily="34" charset="0"/>
              <a:buChar char="•"/>
            </a:pPr>
            <a:r>
              <a:rPr lang="fr-FR"/>
              <a:t>Le nombre d’éléments peut varier en cours d’exécution;</a:t>
            </a:r>
          </a:p>
          <a:p>
            <a:pPr marL="342900" indent="-342900" algn="l">
              <a:buFont typeface="Arial" panose="020B0604020202020204" pitchFamily="34" charset="0"/>
              <a:buChar char="•"/>
            </a:pPr>
            <a:r>
              <a:rPr lang="fr-FR"/>
              <a:t>Temps d’allocation non négligeable;</a:t>
            </a:r>
          </a:p>
          <a:p>
            <a:pPr marL="342900" indent="-342900" algn="l">
              <a:buFont typeface="Arial" panose="020B0604020202020204" pitchFamily="34" charset="0"/>
              <a:buChar char="•"/>
            </a:pPr>
            <a:r>
              <a:rPr lang="fr-FR"/>
              <a:t>Accès aux éléments en lecture/écriture plus lent qu’avec un tableau statique.</a:t>
            </a:r>
          </a:p>
        </p:txBody>
      </p:sp>
    </p:spTree>
    <p:extLst>
      <p:ext uri="{BB962C8B-B14F-4D97-AF65-F5344CB8AC3E}">
        <p14:creationId xmlns:p14="http://schemas.microsoft.com/office/powerpoint/2010/main" val="287372413"/>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6AFB12-AF5F-FB47-AFA1-49488089FC72}"/>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b="1"/>
              <a:t>Tableau statique</a:t>
            </a:r>
          </a:p>
        </p:txBody>
      </p:sp>
      <p:sp>
        <p:nvSpPr>
          <p:cNvPr id="3" name="Espace réservé du contenu 2">
            <a:extLst>
              <a:ext uri="{FF2B5EF4-FFF2-40B4-BE49-F238E27FC236}">
                <a16:creationId xmlns:a16="http://schemas.microsoft.com/office/drawing/2014/main" xmlns="" id="{BEEF7B2B-BECC-6143-9906-F69A36040562}"/>
              </a:ext>
            </a:extLst>
          </p:cNvPr>
          <p:cNvSpPr>
            <a:spLocks noGrp="1"/>
          </p:cNvSpPr>
          <p:nvPr>
            <p:ph idx="1"/>
          </p:nvPr>
        </p:nvSpPr>
        <p:spPr>
          <a:xfrm>
            <a:off x="762000" y="1596413"/>
            <a:ext cx="8077200" cy="107058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b="1" u="sng">
                <a:solidFill>
                  <a:schemeClr val="tx2"/>
                </a:solidFill>
              </a:rPr>
              <a:t>Deux types de tableau statique</a:t>
            </a:r>
            <a:r>
              <a:rPr lang="fr-FR" sz="1800"/>
              <a:t> : </a:t>
            </a:r>
            <a:r>
              <a:rPr lang="fr-FR" sz="1800">
                <a:solidFill>
                  <a:schemeClr val="accent6">
                    <a:lumMod val="50000"/>
                  </a:schemeClr>
                </a:solidFill>
              </a:rPr>
              <a:t>P.O.D</a:t>
            </a:r>
            <a:r>
              <a:rPr lang="fr-FR" sz="1800"/>
              <a:t> ( </a:t>
            </a:r>
            <a:r>
              <a:rPr lang="fr-FR" sz="1800" b="1"/>
              <a:t>P</a:t>
            </a:r>
            <a:r>
              <a:rPr lang="fr-FR" sz="1800"/>
              <a:t>lain </a:t>
            </a:r>
            <a:r>
              <a:rPr lang="fr-FR" sz="1800" b="1"/>
              <a:t>O</a:t>
            </a:r>
            <a:r>
              <a:rPr lang="fr-FR" sz="1800"/>
              <a:t>ld </a:t>
            </a:r>
            <a:r>
              <a:rPr lang="fr-FR" sz="1800" b="1"/>
              <a:t>D</a:t>
            </a:r>
            <a:r>
              <a:rPr lang="fr-FR" sz="1800"/>
              <a:t>ata ) ou </a:t>
            </a:r>
            <a:r>
              <a:rPr lang="fr-FR" sz="1800">
                <a:solidFill>
                  <a:schemeClr val="accent6">
                    <a:lumMod val="50000"/>
                  </a:schemeClr>
                </a:solidFill>
              </a:rPr>
              <a:t>staticarray</a:t>
            </a:r>
          </a:p>
          <a:p>
            <a:r>
              <a:rPr lang="fr-FR" sz="1800">
                <a:solidFill>
                  <a:schemeClr val="accent6">
                    <a:lumMod val="50000"/>
                  </a:schemeClr>
                </a:solidFill>
              </a:rPr>
              <a:t>P.O.D </a:t>
            </a:r>
            <a:r>
              <a:rPr lang="fr-FR" sz="1800">
                <a:solidFill>
                  <a:srgbClr val="003300"/>
                </a:solidFill>
              </a:rPr>
              <a:t>: </a:t>
            </a:r>
            <a:r>
              <a:rPr lang="fr-FR" sz="1800"/>
              <a:t>Tableau statique à la C</a:t>
            </a:r>
          </a:p>
          <a:p>
            <a:r>
              <a:rPr lang="fr-FR" sz="1800"/>
              <a:t>staticarray : tableau statique C++ avec plus de contrôle possible pour les accès.</a:t>
            </a:r>
          </a:p>
        </p:txBody>
      </p:sp>
      <p:sp>
        <p:nvSpPr>
          <p:cNvPr id="4" name="ZoneTexte 3">
            <a:extLst>
              <a:ext uri="{FF2B5EF4-FFF2-40B4-BE49-F238E27FC236}">
                <a16:creationId xmlns:a16="http://schemas.microsoft.com/office/drawing/2014/main" xmlns="" id="{125D094D-FE74-9343-A07D-E7C8C81BAC8B}"/>
              </a:ext>
            </a:extLst>
          </p:cNvPr>
          <p:cNvSpPr txBox="1"/>
          <p:nvPr/>
        </p:nvSpPr>
        <p:spPr>
          <a:xfrm>
            <a:off x="3581400" y="2518410"/>
            <a:ext cx="1828800" cy="1828800"/>
          </a:xfrm>
          <a:prstGeom prst="rect">
            <a:avLst/>
          </a:prstGeom>
          <a:noFill/>
        </p:spPr>
        <p:txBody>
          <a:bodyPr wrap="square" rtlCol="0">
            <a:spAutoFit/>
          </a:bodyPr>
          <a:lstStyle/>
          <a:p>
            <a:pPr algn="l"/>
            <a:endParaRPr lang="fr-FR"/>
          </a:p>
        </p:txBody>
      </p:sp>
      <p:sp>
        <p:nvSpPr>
          <p:cNvPr id="5" name="ZoneTexte 4">
            <a:extLst>
              <a:ext uri="{FF2B5EF4-FFF2-40B4-BE49-F238E27FC236}">
                <a16:creationId xmlns:a16="http://schemas.microsoft.com/office/drawing/2014/main" xmlns="" id="{7B8DC7EB-2E35-7B4A-BB78-0F430A59E81E}"/>
              </a:ext>
            </a:extLst>
          </p:cNvPr>
          <p:cNvSpPr txBox="1"/>
          <p:nvPr/>
        </p:nvSpPr>
        <p:spPr>
          <a:xfrm>
            <a:off x="762000" y="2759341"/>
            <a:ext cx="80772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400">
                <a:solidFill>
                  <a:schemeClr val="accent2">
                    <a:lumMod val="75000"/>
                  </a:schemeClr>
                </a:solidFill>
              </a:rPr>
              <a:t>Tableaux statiques P.O.D</a:t>
            </a:r>
          </a:p>
          <a:p>
            <a:pPr marL="285750" indent="-285750" algn="l">
              <a:buFont typeface="Arial" panose="020B0604020202020204" pitchFamily="34" charset="0"/>
              <a:buChar char="•"/>
            </a:pPr>
            <a:r>
              <a:rPr lang="fr-FR"/>
              <a:t>Tableau statique de type C</a:t>
            </a:r>
          </a:p>
          <a:p>
            <a:pPr marL="285750" indent="-285750" algn="l">
              <a:buFont typeface="Arial" panose="020B0604020202020204" pitchFamily="34" charset="0"/>
              <a:buChar char="•"/>
            </a:pPr>
            <a:r>
              <a:rPr lang="fr-FR"/>
              <a:t>Simple mais pas de contrôle pour les accès : dépassement d’indices possible</a:t>
            </a:r>
          </a:p>
        </p:txBody>
      </p:sp>
      <p:sp>
        <p:nvSpPr>
          <p:cNvPr id="7" name="ZoneTexte 6">
            <a:extLst>
              <a:ext uri="{FF2B5EF4-FFF2-40B4-BE49-F238E27FC236}">
                <a16:creationId xmlns:a16="http://schemas.microsoft.com/office/drawing/2014/main" xmlns="" id="{22E8602F-4033-194A-8EC8-0021998FB4D4}"/>
              </a:ext>
            </a:extLst>
          </p:cNvPr>
          <p:cNvSpPr txBox="1"/>
          <p:nvPr/>
        </p:nvSpPr>
        <p:spPr>
          <a:xfrm>
            <a:off x="762000" y="3897630"/>
            <a:ext cx="8077200" cy="2862322"/>
          </a:xfrm>
          <a:prstGeom prst="rect">
            <a:avLst/>
          </a:prstGeom>
          <a:solidFill>
            <a:schemeClr val="accent6">
              <a:lumMod val="20000"/>
              <a:lumOff val="80000"/>
            </a:schemeClr>
          </a:solidFill>
        </p:spPr>
        <p:txBody>
          <a:bodyPr wrap="square" rtlCol="0">
            <a:spAutoFit/>
          </a:bodyPr>
          <a:lstStyle/>
          <a:p>
            <a:pPr algn="l"/>
            <a:r>
              <a:rPr lang="fr-FR" sz="2000" b="1">
                <a:solidFill>
                  <a:schemeClr val="accent3">
                    <a:lumMod val="75000"/>
                  </a:schemeClr>
                </a:solidFill>
                <a:latin typeface="CordiaUPC" panose="020B0304020202020204" pitchFamily="34" charset="-34"/>
                <a:cs typeface="CordiaUPC" panose="020B0304020202020204" pitchFamily="34" charset="-34"/>
              </a:rPr>
              <a:t>double</a:t>
            </a:r>
            <a:r>
              <a:rPr lang="fr-FR" sz="2000" b="1">
                <a:latin typeface="CordiaUPC" panose="020B0304020202020204" pitchFamily="34" charset="-34"/>
                <a:cs typeface="CordiaUPC" panose="020B0304020202020204" pitchFamily="34" charset="-34"/>
              </a:rPr>
              <a:t> coord[3];</a:t>
            </a:r>
            <a:r>
              <a:rPr lang="fr-FR" sz="2000" b="1">
                <a:solidFill>
                  <a:srgbClr val="C00000"/>
                </a:solidFill>
                <a:latin typeface="CordiaUPC" panose="020B0304020202020204" pitchFamily="34" charset="-34"/>
                <a:cs typeface="CordiaUPC" panose="020B0304020202020204" pitchFamily="34" charset="-34"/>
              </a:rPr>
              <a:t>// Tableau de trois réels</a:t>
            </a:r>
          </a:p>
          <a:p>
            <a:pPr algn="l"/>
            <a:r>
              <a:rPr lang="fr-FR" sz="2000" b="1">
                <a:solidFill>
                  <a:schemeClr val="accent3">
                    <a:lumMod val="75000"/>
                  </a:schemeClr>
                </a:solidFill>
                <a:latin typeface="CordiaUPC" panose="020B0304020202020204" pitchFamily="34" charset="-34"/>
                <a:cs typeface="CordiaUPC" panose="020B0304020202020204" pitchFamily="34" charset="-34"/>
              </a:rPr>
              <a:t>double</a:t>
            </a:r>
            <a:r>
              <a:rPr lang="fr-FR" sz="2000" b="1">
                <a:latin typeface="CordiaUPC" panose="020B0304020202020204" pitchFamily="34" charset="-34"/>
                <a:cs typeface="CordiaUPC" panose="020B0304020202020204" pitchFamily="34" charset="-34"/>
              </a:rPr>
              <a:t> matrice[3][3];</a:t>
            </a:r>
            <a:r>
              <a:rPr lang="fr-FR" sz="2000" b="1">
                <a:solidFill>
                  <a:srgbClr val="C00000"/>
                </a:solidFill>
                <a:latin typeface="CordiaUPC" panose="020B0304020202020204" pitchFamily="34" charset="-34"/>
                <a:cs typeface="CordiaUPC" panose="020B0304020202020204" pitchFamily="34" charset="-34"/>
              </a:rPr>
              <a:t>// Tableau deux dimensions</a:t>
            </a:r>
          </a:p>
          <a:p>
            <a:pPr algn="l"/>
            <a:r>
              <a:rPr lang="fr-FR" sz="2000" b="1">
                <a:latin typeface="CordiaUPC" panose="020B0304020202020204" pitchFamily="34" charset="-34"/>
                <a:cs typeface="CordiaUPC" panose="020B0304020202020204" pitchFamily="34" charset="-34"/>
              </a:rPr>
              <a:t>coord[0] = 1.; coord[1] = 2; coord[2] = 3.;</a:t>
            </a:r>
          </a:p>
          <a:p>
            <a:pPr algn="l"/>
            <a:r>
              <a:rPr lang="fr-FR" sz="2000" b="1">
                <a:latin typeface="CordiaUPC" panose="020B0304020202020204" pitchFamily="34" charset="-34"/>
                <a:cs typeface="CordiaUPC" panose="020B0304020202020204" pitchFamily="34" charset="-34"/>
              </a:rPr>
              <a:t>matrice[0][0] = 1.; matrice[0][1] = 0.;</a:t>
            </a:r>
          </a:p>
          <a:p>
            <a:pPr algn="l"/>
            <a:r>
              <a:rPr lang="fr-FR" sz="2000" b="1">
                <a:solidFill>
                  <a:schemeClr val="accent3">
                    <a:lumMod val="75000"/>
                  </a:schemeClr>
                </a:solidFill>
                <a:latin typeface="CordiaUPC" panose="020B0304020202020204" pitchFamily="34" charset="-34"/>
                <a:cs typeface="CordiaUPC" panose="020B0304020202020204" pitchFamily="34" charset="-34"/>
              </a:rPr>
              <a:t>int</a:t>
            </a:r>
            <a:r>
              <a:rPr lang="fr-FR" sz="2000" b="1">
                <a:latin typeface="CordiaUPC" panose="020B0304020202020204" pitchFamily="34" charset="-34"/>
                <a:cs typeface="CordiaUPC" panose="020B0304020202020204" pitchFamily="34" charset="-34"/>
              </a:rPr>
              <a:t> permutation[3] = { 1, 0, 2 };</a:t>
            </a:r>
          </a:p>
          <a:p>
            <a:pPr algn="l"/>
            <a:r>
              <a:rPr lang="fr-FR" sz="2000" b="1">
                <a:solidFill>
                  <a:schemeClr val="accent3">
                    <a:lumMod val="75000"/>
                  </a:schemeClr>
                </a:solidFill>
                <a:latin typeface="CordiaUPC" panose="020B0304020202020204" pitchFamily="34" charset="-34"/>
                <a:cs typeface="CordiaUPC" panose="020B0304020202020204" pitchFamily="34" charset="-34"/>
              </a:rPr>
              <a:t>double</a:t>
            </a:r>
            <a:r>
              <a:rPr lang="fr-FR" sz="2000" b="1">
                <a:latin typeface="CordiaUPC" panose="020B0304020202020204" pitchFamily="34" charset="-34"/>
                <a:cs typeface="CordiaUPC" panose="020B0304020202020204" pitchFamily="34" charset="-34"/>
              </a:rPr>
              <a:t> mat_perm[3][3] = { { 0., 1., 0.},</a:t>
            </a:r>
          </a:p>
          <a:p>
            <a:pPr algn="l"/>
            <a:r>
              <a:rPr lang="fr-FR" sz="2000" b="1">
                <a:latin typeface="CordiaUPC" panose="020B0304020202020204" pitchFamily="34" charset="-34"/>
                <a:cs typeface="CordiaUPC" panose="020B0304020202020204" pitchFamily="34" charset="-34"/>
              </a:rPr>
              <a:t>                                   { 1.,0., 0. },</a:t>
            </a:r>
          </a:p>
          <a:p>
            <a:pPr algn="l"/>
            <a:r>
              <a:rPr lang="fr-FR" sz="2000" b="1">
                <a:latin typeface="CordiaUPC" panose="020B0304020202020204" pitchFamily="34" charset="-34"/>
                <a:cs typeface="CordiaUPC" panose="020B0304020202020204" pitchFamily="34" charset="-34"/>
              </a:rPr>
              <a:t>                                   { 0., 0., 1.} };</a:t>
            </a:r>
          </a:p>
          <a:p>
            <a:pPr algn="l"/>
            <a:r>
              <a:rPr lang="fr-FR" sz="2000" b="1">
                <a:solidFill>
                  <a:schemeClr val="accent3">
                    <a:lumMod val="75000"/>
                  </a:schemeClr>
                </a:solidFill>
                <a:latin typeface="CordiaUPC" panose="020B0304020202020204" pitchFamily="34" charset="-34"/>
                <a:cs typeface="CordiaUPC" panose="020B0304020202020204" pitchFamily="34" charset="-34"/>
              </a:rPr>
              <a:t>double</a:t>
            </a:r>
            <a:r>
              <a:rPr lang="fr-FR" sz="2000" b="1">
                <a:latin typeface="CordiaUPC" panose="020B0304020202020204" pitchFamily="34" charset="-34"/>
                <a:cs typeface="CordiaUPC" panose="020B0304020202020204" pitchFamily="34" charset="-34"/>
              </a:rPr>
              <a:t> x = mat_perm[0][3]; </a:t>
            </a:r>
            <a:r>
              <a:rPr lang="fr-FR" sz="2000" b="1">
                <a:solidFill>
                  <a:srgbClr val="C00000"/>
                </a:solidFill>
                <a:latin typeface="CordiaUPC" panose="020B0304020202020204" pitchFamily="34" charset="-34"/>
                <a:cs typeface="CordiaUPC" panose="020B0304020202020204" pitchFamily="34" charset="-34"/>
              </a:rPr>
              <a:t>// &lt;-- Erreur non détectée ni à la compilation ni à l’exécution</a:t>
            </a:r>
          </a:p>
        </p:txBody>
      </p:sp>
    </p:spTree>
    <p:extLst>
      <p:ext uri="{BB962C8B-B14F-4D97-AF65-F5344CB8AC3E}">
        <p14:creationId xmlns:p14="http://schemas.microsoft.com/office/powerpoint/2010/main" val="609766700"/>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D3B21FD-FA08-8A47-83A4-E419C4BDD10A}"/>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Tableau statique C++ ( 2011)</a:t>
            </a:r>
          </a:p>
        </p:txBody>
      </p:sp>
      <p:sp>
        <p:nvSpPr>
          <p:cNvPr id="3" name="Espace réservé du contenu 2">
            <a:extLst>
              <a:ext uri="{FF2B5EF4-FFF2-40B4-BE49-F238E27FC236}">
                <a16:creationId xmlns:a16="http://schemas.microsoft.com/office/drawing/2014/main" xmlns="" id="{F7D7323E-23CA-FB42-9F0D-58913B69A50D}"/>
              </a:ext>
            </a:extLst>
          </p:cNvPr>
          <p:cNvSpPr>
            <a:spLocks noGrp="1"/>
          </p:cNvSpPr>
          <p:nvPr>
            <p:ph idx="1"/>
          </p:nvPr>
        </p:nvSpPr>
        <p:spPr>
          <a:xfrm>
            <a:off x="762000" y="1527833"/>
            <a:ext cx="8077200" cy="71244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Peut permettre un meilleurs contrôle à l’accès aux données;</a:t>
            </a:r>
          </a:p>
          <a:p>
            <a:r>
              <a:rPr lang="fr-FR" sz="1800"/>
              <a:t>Aussi performant que les tableaux statiques C</a:t>
            </a:r>
          </a:p>
        </p:txBody>
      </p:sp>
      <p:sp>
        <p:nvSpPr>
          <p:cNvPr id="4" name="ZoneTexte 3">
            <a:extLst>
              <a:ext uri="{FF2B5EF4-FFF2-40B4-BE49-F238E27FC236}">
                <a16:creationId xmlns:a16="http://schemas.microsoft.com/office/drawing/2014/main" xmlns="" id="{7FA8B79B-F47C-6A4A-A90F-34A38531990D}"/>
              </a:ext>
            </a:extLst>
          </p:cNvPr>
          <p:cNvSpPr txBox="1"/>
          <p:nvPr/>
        </p:nvSpPr>
        <p:spPr>
          <a:xfrm>
            <a:off x="762000" y="2782497"/>
            <a:ext cx="8077200" cy="1323439"/>
          </a:xfrm>
          <a:prstGeom prst="rect">
            <a:avLst/>
          </a:prstGeom>
          <a:solidFill>
            <a:schemeClr val="accent6">
              <a:lumMod val="20000"/>
              <a:lumOff val="80000"/>
            </a:schemeClr>
          </a:solidFill>
        </p:spPr>
        <p:txBody>
          <a:bodyPr wrap="square" rtlCol="0">
            <a:spAutoFit/>
          </a:bodyPr>
          <a:lstStyle/>
          <a:p>
            <a:pPr algn="l"/>
            <a:r>
              <a:rPr lang="fr-FR" sz="1600">
                <a:latin typeface="Lao UI" panose="020B0502040204020203" pitchFamily="34" charset="0"/>
                <a:cs typeface="Lao UI" panose="020B0502040204020203" pitchFamily="34" charset="0"/>
              </a:rPr>
              <a:t>#</a:t>
            </a:r>
            <a:r>
              <a:rPr lang="fr-FR" sz="1600">
                <a:solidFill>
                  <a:srgbClr val="FF0000"/>
                </a:solidFill>
                <a:latin typeface="Lao UI" panose="020B0502040204020203" pitchFamily="34" charset="0"/>
                <a:cs typeface="Lao UI" panose="020B0502040204020203" pitchFamily="34" charset="0"/>
              </a:rPr>
              <a:t>include</a:t>
            </a:r>
            <a:r>
              <a:rPr lang="fr-FR" sz="1600">
                <a:latin typeface="Lao UI" panose="020B0502040204020203" pitchFamily="34" charset="0"/>
                <a:cs typeface="Lao UI" panose="020B0502040204020203" pitchFamily="34" charset="0"/>
              </a:rPr>
              <a:t> &lt;</a:t>
            </a:r>
            <a:r>
              <a:rPr lang="fr-FR" sz="1600">
                <a:solidFill>
                  <a:schemeClr val="accent5"/>
                </a:solidFill>
                <a:latin typeface="Lao UI" panose="020B0502040204020203" pitchFamily="34" charset="0"/>
                <a:cs typeface="Lao UI" panose="020B0502040204020203" pitchFamily="34" charset="0"/>
              </a:rPr>
              <a:t>array</a:t>
            </a:r>
            <a:r>
              <a:rPr lang="fr-FR" sz="1600">
                <a:latin typeface="Lao UI" panose="020B0502040204020203" pitchFamily="34" charset="0"/>
                <a:cs typeface="Lao UI" panose="020B0502040204020203" pitchFamily="34" charset="0"/>
              </a:rPr>
              <a:t>&gt;</a:t>
            </a:r>
          </a:p>
          <a:p>
            <a:pPr algn="l"/>
            <a:r>
              <a:rPr lang="fr-FR" sz="1600">
                <a:latin typeface="Lao UI" panose="020B0502040204020203" pitchFamily="34" charset="0"/>
                <a:cs typeface="Lao UI" panose="020B0502040204020203" pitchFamily="34" charset="0"/>
              </a:rPr>
              <a:t>…</a:t>
            </a:r>
          </a:p>
          <a:p>
            <a:pPr algn="l"/>
            <a:r>
              <a:rPr lang="fr-FR" sz="1600">
                <a:latin typeface="Lao UI" panose="020B0502040204020203" pitchFamily="34" charset="0"/>
                <a:cs typeface="Lao UI" panose="020B0502040204020203" pitchFamily="34" charset="0"/>
              </a:rPr>
              <a:t>std::array&lt;</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,5&gt; v, w = {1.,2.,3.,4.,5.}, z{-1.,-2.,-3.};</a:t>
            </a:r>
          </a:p>
          <a:p>
            <a:pPr algn="l"/>
            <a:r>
              <a:rPr lang="fr-FR" sz="1600">
                <a:latin typeface="Lao UI" panose="020B0502040204020203" pitchFamily="34" charset="0"/>
                <a:cs typeface="Lao UI" panose="020B0502040204020203" pitchFamily="34" charset="0"/>
              </a:rPr>
              <a:t>std::array&lt;</a:t>
            </a:r>
            <a:r>
              <a:rPr lang="fr-FR" sz="1600">
                <a:solidFill>
                  <a:schemeClr val="accent6">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,3&gt; ip = {1,2,3,4};</a:t>
            </a:r>
          </a:p>
          <a:p>
            <a:pPr algn="l"/>
            <a:r>
              <a:rPr lang="fr-FR" sz="1600">
                <a:latin typeface="Lao UI" panose="020B0502040204020203" pitchFamily="34" charset="0"/>
                <a:cs typeface="Lao UI" panose="020B0502040204020203" pitchFamily="34" charset="0"/>
              </a:rPr>
              <a:t>std::array&lt;std::array&lt;</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,3,&gt;,3&gt; matrice; </a:t>
            </a:r>
            <a:r>
              <a:rPr lang="fr-FR" sz="1600">
                <a:solidFill>
                  <a:schemeClr val="accent2"/>
                </a:solidFill>
                <a:latin typeface="Lao UI" panose="020B0502040204020203" pitchFamily="34" charset="0"/>
                <a:cs typeface="Lao UI" panose="020B0502040204020203" pitchFamily="34" charset="0"/>
              </a:rPr>
              <a:t>// Matrice dimension 3 x 3</a:t>
            </a:r>
          </a:p>
        </p:txBody>
      </p:sp>
      <p:sp>
        <p:nvSpPr>
          <p:cNvPr id="6" name="ZoneTexte 5">
            <a:extLst>
              <a:ext uri="{FF2B5EF4-FFF2-40B4-BE49-F238E27FC236}">
                <a16:creationId xmlns:a16="http://schemas.microsoft.com/office/drawing/2014/main" xmlns="" id="{D97A4CBB-472F-084A-B47D-52C7B9FA9A32}"/>
              </a:ext>
            </a:extLst>
          </p:cNvPr>
          <p:cNvSpPr txBox="1"/>
          <p:nvPr/>
        </p:nvSpPr>
        <p:spPr>
          <a:xfrm>
            <a:off x="762000" y="2324099"/>
            <a:ext cx="291846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a:t>Initialisation tableau statique</a:t>
            </a:r>
          </a:p>
        </p:txBody>
      </p:sp>
      <p:sp>
        <p:nvSpPr>
          <p:cNvPr id="7" name="ZoneTexte 6">
            <a:extLst>
              <a:ext uri="{FF2B5EF4-FFF2-40B4-BE49-F238E27FC236}">
                <a16:creationId xmlns:a16="http://schemas.microsoft.com/office/drawing/2014/main" xmlns="" id="{0385E73F-606A-D74C-82B9-3D43F51BA36D}"/>
              </a:ext>
            </a:extLst>
          </p:cNvPr>
          <p:cNvSpPr txBox="1"/>
          <p:nvPr/>
        </p:nvSpPr>
        <p:spPr>
          <a:xfrm>
            <a:off x="4023362" y="2366010"/>
            <a:ext cx="1828800" cy="58477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600"/>
              <a:t>Header à inclure en tête de fichier</a:t>
            </a:r>
          </a:p>
        </p:txBody>
      </p:sp>
      <p:cxnSp>
        <p:nvCxnSpPr>
          <p:cNvPr id="8" name="Connecteur droit avec flèche 7">
            <a:extLst>
              <a:ext uri="{FF2B5EF4-FFF2-40B4-BE49-F238E27FC236}">
                <a16:creationId xmlns:a16="http://schemas.microsoft.com/office/drawing/2014/main" xmlns="" id="{8968B5E4-0947-534C-9138-C5E332D138AE}"/>
              </a:ext>
            </a:extLst>
          </p:cNvPr>
          <p:cNvCxnSpPr>
            <a:cxnSpLocks/>
          </p:cNvCxnSpPr>
          <p:nvPr/>
        </p:nvCxnSpPr>
        <p:spPr>
          <a:xfrm flipH="1">
            <a:off x="2506980" y="2691322"/>
            <a:ext cx="1516382" cy="259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xmlns="" id="{90C5952D-8491-DD45-9772-A0F92D1ADBDD}"/>
              </a:ext>
            </a:extLst>
          </p:cNvPr>
          <p:cNvSpPr txBox="1"/>
          <p:nvPr/>
        </p:nvSpPr>
        <p:spPr>
          <a:xfrm>
            <a:off x="6149344" y="2800350"/>
            <a:ext cx="2461256"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600"/>
              <a:t>Diverses initialisation</a:t>
            </a:r>
          </a:p>
        </p:txBody>
      </p:sp>
      <p:cxnSp>
        <p:nvCxnSpPr>
          <p:cNvPr id="20" name="Connecteur droit avec flèche 19">
            <a:extLst>
              <a:ext uri="{FF2B5EF4-FFF2-40B4-BE49-F238E27FC236}">
                <a16:creationId xmlns:a16="http://schemas.microsoft.com/office/drawing/2014/main" xmlns="" id="{E611A9C2-AFD6-6E40-B14B-B4152676ADB2}"/>
              </a:ext>
            </a:extLst>
          </p:cNvPr>
          <p:cNvCxnSpPr>
            <a:cxnSpLocks/>
            <a:stCxn id="19" idx="1"/>
          </p:cNvCxnSpPr>
          <p:nvPr/>
        </p:nvCxnSpPr>
        <p:spPr>
          <a:xfrm flipH="1">
            <a:off x="5593080" y="2969627"/>
            <a:ext cx="556264" cy="458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xmlns="" id="{E2B88CB9-5659-6D46-845E-D65477D161EA}"/>
              </a:ext>
            </a:extLst>
          </p:cNvPr>
          <p:cNvSpPr txBox="1"/>
          <p:nvPr/>
        </p:nvSpPr>
        <p:spPr>
          <a:xfrm flipH="1">
            <a:off x="6736080" y="3444901"/>
            <a:ext cx="2209800"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1600"/>
              <a:t>Erreur à la compilation</a:t>
            </a:r>
          </a:p>
        </p:txBody>
      </p:sp>
      <p:cxnSp>
        <p:nvCxnSpPr>
          <p:cNvPr id="28" name="Connecteur droit avec flèche 27">
            <a:extLst>
              <a:ext uri="{FF2B5EF4-FFF2-40B4-BE49-F238E27FC236}">
                <a16:creationId xmlns:a16="http://schemas.microsoft.com/office/drawing/2014/main" xmlns="" id="{61AFEA4B-6D3B-8443-B2C6-4873F8DDD278}"/>
              </a:ext>
            </a:extLst>
          </p:cNvPr>
          <p:cNvCxnSpPr>
            <a:cxnSpLocks/>
          </p:cNvCxnSpPr>
          <p:nvPr/>
        </p:nvCxnSpPr>
        <p:spPr>
          <a:xfrm flipH="1">
            <a:off x="3589020" y="3634763"/>
            <a:ext cx="3116588" cy="84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xmlns="" id="{A96C424D-815A-9C46-8811-069DCBFEAC80}"/>
              </a:ext>
            </a:extLst>
          </p:cNvPr>
          <p:cNvSpPr txBox="1"/>
          <p:nvPr/>
        </p:nvSpPr>
        <p:spPr>
          <a:xfrm>
            <a:off x="4480558" y="4110645"/>
            <a:ext cx="2118362"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600"/>
              <a:t>Tableau de tableau…</a:t>
            </a:r>
          </a:p>
        </p:txBody>
      </p:sp>
      <p:cxnSp>
        <p:nvCxnSpPr>
          <p:cNvPr id="33" name="Connecteur droit avec flèche 32">
            <a:extLst>
              <a:ext uri="{FF2B5EF4-FFF2-40B4-BE49-F238E27FC236}">
                <a16:creationId xmlns:a16="http://schemas.microsoft.com/office/drawing/2014/main" xmlns="" id="{D729A572-E546-9047-965F-94CF1523A177}"/>
              </a:ext>
            </a:extLst>
          </p:cNvPr>
          <p:cNvCxnSpPr>
            <a:cxnSpLocks/>
            <a:stCxn id="32" idx="1"/>
          </p:cNvCxnSpPr>
          <p:nvPr/>
        </p:nvCxnSpPr>
        <p:spPr>
          <a:xfrm flipH="1" flipV="1">
            <a:off x="2682240" y="4037356"/>
            <a:ext cx="1798318" cy="242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xmlns="" id="{71E22482-8851-FF4B-ADF3-80A05EDD8541}"/>
              </a:ext>
            </a:extLst>
          </p:cNvPr>
          <p:cNvSpPr txBox="1"/>
          <p:nvPr/>
        </p:nvSpPr>
        <p:spPr>
          <a:xfrm>
            <a:off x="762000" y="4194979"/>
            <a:ext cx="1524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a:t>Accès</a:t>
            </a:r>
          </a:p>
        </p:txBody>
      </p:sp>
      <p:sp>
        <p:nvSpPr>
          <p:cNvPr id="38" name="ZoneTexte 37">
            <a:extLst>
              <a:ext uri="{FF2B5EF4-FFF2-40B4-BE49-F238E27FC236}">
                <a16:creationId xmlns:a16="http://schemas.microsoft.com/office/drawing/2014/main" xmlns="" id="{9A18262F-BA2B-A340-B919-2BD3B33E52FB}"/>
              </a:ext>
            </a:extLst>
          </p:cNvPr>
          <p:cNvSpPr txBox="1"/>
          <p:nvPr/>
        </p:nvSpPr>
        <p:spPr>
          <a:xfrm>
            <a:off x="762000" y="4517779"/>
            <a:ext cx="8077200" cy="1323439"/>
          </a:xfrm>
          <a:prstGeom prst="rect">
            <a:avLst/>
          </a:prstGeom>
          <a:solidFill>
            <a:schemeClr val="accent6">
              <a:lumMod val="20000"/>
              <a:lumOff val="80000"/>
            </a:schemeClr>
          </a:solidFill>
        </p:spPr>
        <p:txBody>
          <a:bodyPr wrap="square" rtlCol="0">
            <a:spAutoFit/>
          </a:bodyPr>
          <a:lstStyle/>
          <a:p>
            <a:pPr algn="l"/>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x = v[3], y = v[4], z = v[5];</a:t>
            </a:r>
          </a:p>
          <a:p>
            <a:pPr algn="l"/>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a=std::get&lt;3&gt;(v),b=std::get&lt;4&gt;(v),c=std::get&lt;5&gt;(v);</a:t>
            </a:r>
          </a:p>
          <a:p>
            <a:pPr algn="l"/>
            <a:r>
              <a:rPr lang="fr-FR" sz="1600">
                <a:solidFill>
                  <a:schemeClr val="accent6">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i = 3; </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d = std::get&lt;i&gt;(v);</a:t>
            </a:r>
          </a:p>
          <a:p>
            <a:pPr algn="l"/>
            <a:r>
              <a:rPr lang="fr-FR" sz="1600">
                <a:solidFill>
                  <a:schemeClr val="accent1">
                    <a:lumMod val="75000"/>
                  </a:schemeClr>
                </a:solidFill>
                <a:latin typeface="Lao UI" panose="020B0502040204020203" pitchFamily="34" charset="0"/>
                <a:cs typeface="Lao UI" panose="020B0502040204020203" pitchFamily="34" charset="0"/>
              </a:rPr>
              <a:t>const</a:t>
            </a:r>
            <a:r>
              <a:rPr lang="fr-FR" sz="1600">
                <a:latin typeface="Lao UI" panose="020B0502040204020203" pitchFamily="34" charset="0"/>
                <a:cs typeface="Lao UI" panose="020B0502040204020203" pitchFamily="34" charset="0"/>
              </a:rPr>
              <a:t> </a:t>
            </a:r>
            <a:r>
              <a:rPr lang="fr-FR" sz="1600">
                <a:solidFill>
                  <a:schemeClr val="accent6">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j = 3; </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e = std::get&lt;j&gt;(v); </a:t>
            </a:r>
            <a:r>
              <a:rPr lang="fr-FR" sz="1600">
                <a:solidFill>
                  <a:srgbClr val="C00000"/>
                </a:solidFill>
                <a:latin typeface="Lao UI" panose="020B0502040204020203" pitchFamily="34" charset="0"/>
                <a:cs typeface="Lao UI" panose="020B0502040204020203" pitchFamily="34" charset="0"/>
              </a:rPr>
              <a:t>// OK, j est une constante</a:t>
            </a:r>
          </a:p>
          <a:p>
            <a:pPr algn="l"/>
            <a:r>
              <a:rPr lang="fr-FR" sz="1600">
                <a:latin typeface="Lao UI" panose="020B0502040204020203" pitchFamily="34" charset="0"/>
                <a:cs typeface="Lao UI" panose="020B0502040204020203" pitchFamily="34" charset="0"/>
              </a:rPr>
              <a:t>i = 5; </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f = v.at(i);</a:t>
            </a:r>
          </a:p>
        </p:txBody>
      </p:sp>
      <p:sp>
        <p:nvSpPr>
          <p:cNvPr id="5" name="ZoneTexte 4">
            <a:extLst>
              <a:ext uri="{FF2B5EF4-FFF2-40B4-BE49-F238E27FC236}">
                <a16:creationId xmlns:a16="http://schemas.microsoft.com/office/drawing/2014/main" xmlns="" id="{B0C82710-186B-3C43-A5F0-57E36701DC63}"/>
              </a:ext>
            </a:extLst>
          </p:cNvPr>
          <p:cNvSpPr txBox="1"/>
          <p:nvPr/>
        </p:nvSpPr>
        <p:spPr>
          <a:xfrm>
            <a:off x="4564380" y="4517652"/>
            <a:ext cx="2209800"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400"/>
              <a:t>Bogue accès z, non détecté</a:t>
            </a:r>
          </a:p>
        </p:txBody>
      </p:sp>
      <p:cxnSp>
        <p:nvCxnSpPr>
          <p:cNvPr id="9" name="Connecteur droit avec flèche 8">
            <a:extLst>
              <a:ext uri="{FF2B5EF4-FFF2-40B4-BE49-F238E27FC236}">
                <a16:creationId xmlns:a16="http://schemas.microsoft.com/office/drawing/2014/main" xmlns="" id="{B1CEB4ED-2AA9-FE41-AF40-7B81EA660834}"/>
              </a:ext>
            </a:extLst>
          </p:cNvPr>
          <p:cNvCxnSpPr>
            <a:cxnSpLocks/>
            <a:stCxn id="5" idx="1"/>
          </p:cNvCxnSpPr>
          <p:nvPr/>
        </p:nvCxnSpPr>
        <p:spPr>
          <a:xfrm flipH="1">
            <a:off x="3817620" y="4671541"/>
            <a:ext cx="746760" cy="15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xmlns="" id="{A95D853C-ADE0-674F-91B6-B29152A1F786}"/>
              </a:ext>
            </a:extLst>
          </p:cNvPr>
          <p:cNvSpPr txBox="1"/>
          <p:nvPr/>
        </p:nvSpPr>
        <p:spPr>
          <a:xfrm>
            <a:off x="6979920" y="4450709"/>
            <a:ext cx="2118360"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400"/>
              <a:t>Erreur compilation pour c</a:t>
            </a:r>
          </a:p>
        </p:txBody>
      </p:sp>
      <p:cxnSp>
        <p:nvCxnSpPr>
          <p:cNvPr id="17" name="Connecteur : en angle 16">
            <a:extLst>
              <a:ext uri="{FF2B5EF4-FFF2-40B4-BE49-F238E27FC236}">
                <a16:creationId xmlns:a16="http://schemas.microsoft.com/office/drawing/2014/main" xmlns="" id="{5DC1AA25-C95C-914B-AD28-4CB9D2126CCF}"/>
              </a:ext>
            </a:extLst>
          </p:cNvPr>
          <p:cNvCxnSpPr>
            <a:cxnSpLocks/>
          </p:cNvCxnSpPr>
          <p:nvPr/>
        </p:nvCxnSpPr>
        <p:spPr>
          <a:xfrm rot="10800000" flipV="1">
            <a:off x="6248400" y="4796586"/>
            <a:ext cx="1874520" cy="163386"/>
          </a:xfrm>
          <a:prstGeom prst="bentConnector3">
            <a:avLst>
              <a:gd name="adj1" fmla="val -81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xmlns="" id="{E8D2A29B-C3EF-514F-8A1F-C708E616B8B7}"/>
              </a:ext>
            </a:extLst>
          </p:cNvPr>
          <p:cNvSpPr txBox="1"/>
          <p:nvPr/>
        </p:nvSpPr>
        <p:spPr>
          <a:xfrm>
            <a:off x="6850380" y="5026176"/>
            <a:ext cx="229362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400"/>
              <a:t>Erreur compilation indice non constant</a:t>
            </a:r>
          </a:p>
        </p:txBody>
      </p:sp>
      <p:cxnSp>
        <p:nvCxnSpPr>
          <p:cNvPr id="39" name="Connecteur droit avec flèche 38">
            <a:extLst>
              <a:ext uri="{FF2B5EF4-FFF2-40B4-BE49-F238E27FC236}">
                <a16:creationId xmlns:a16="http://schemas.microsoft.com/office/drawing/2014/main" xmlns="" id="{FA9108A3-9076-774F-AC76-EF2348329B35}"/>
              </a:ext>
            </a:extLst>
          </p:cNvPr>
          <p:cNvCxnSpPr>
            <a:cxnSpLocks/>
            <a:stCxn id="36" idx="1"/>
          </p:cNvCxnSpPr>
          <p:nvPr/>
        </p:nvCxnSpPr>
        <p:spPr>
          <a:xfrm flipH="1" flipV="1">
            <a:off x="4023362" y="5179246"/>
            <a:ext cx="2827018" cy="1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xmlns="" id="{E68129DB-C3BF-A843-A6FD-3F74A9BB45DA}"/>
              </a:ext>
            </a:extLst>
          </p:cNvPr>
          <p:cNvSpPr txBox="1"/>
          <p:nvPr/>
        </p:nvSpPr>
        <p:spPr>
          <a:xfrm>
            <a:off x="4084322" y="5608231"/>
            <a:ext cx="224790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400"/>
              <a:t>Erreur traitable ( exception ) lancée durant l’exécution</a:t>
            </a:r>
          </a:p>
        </p:txBody>
      </p:sp>
      <p:cxnSp>
        <p:nvCxnSpPr>
          <p:cNvPr id="49" name="Connecteur droit avec flèche 48">
            <a:extLst>
              <a:ext uri="{FF2B5EF4-FFF2-40B4-BE49-F238E27FC236}">
                <a16:creationId xmlns:a16="http://schemas.microsoft.com/office/drawing/2014/main" xmlns="" id="{9B6463A7-412A-CF44-87D0-BF6483983866}"/>
              </a:ext>
            </a:extLst>
          </p:cNvPr>
          <p:cNvCxnSpPr>
            <a:cxnSpLocks/>
            <a:stCxn id="46" idx="1"/>
          </p:cNvCxnSpPr>
          <p:nvPr/>
        </p:nvCxnSpPr>
        <p:spPr>
          <a:xfrm flipH="1" flipV="1">
            <a:off x="2987040" y="5699760"/>
            <a:ext cx="1097282" cy="17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xmlns="" id="{996D2621-3EBE-9343-8E77-A23ACF678A1D}"/>
              </a:ext>
            </a:extLst>
          </p:cNvPr>
          <p:cNvSpPr txBox="1"/>
          <p:nvPr/>
        </p:nvSpPr>
        <p:spPr>
          <a:xfrm>
            <a:off x="739139" y="6185754"/>
            <a:ext cx="3832861"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fr-FR" b="1" u="sng">
                <a:solidFill>
                  <a:schemeClr val="accent2"/>
                </a:solidFill>
              </a:rPr>
              <a:t>Efficacité </a:t>
            </a:r>
            <a:r>
              <a:rPr lang="fr-FR"/>
              <a:t>: </a:t>
            </a:r>
            <a:r>
              <a:rPr lang="fr-FR" sz="1600">
                <a:latin typeface="Lao UI" panose="020B0502040204020203" pitchFamily="34" charset="0"/>
                <a:cs typeface="Lao UI" panose="020B0502040204020203" pitchFamily="34" charset="0"/>
              </a:rPr>
              <a:t>std::get&lt;i&gt;(v)</a:t>
            </a:r>
            <a:r>
              <a:rPr lang="fr-FR"/>
              <a:t> </a:t>
            </a:r>
            <a:r>
              <a:rPr lang="fr-FR" sz="2000" b="1">
                <a:solidFill>
                  <a:schemeClr val="accent1"/>
                </a:solidFill>
              </a:rPr>
              <a:t>&gt;</a:t>
            </a:r>
            <a:r>
              <a:rPr lang="fr-FR"/>
              <a:t> </a:t>
            </a:r>
            <a:r>
              <a:rPr lang="fr-FR" sz="1600">
                <a:latin typeface="Lao UI" panose="020B0502040204020203" pitchFamily="34" charset="0"/>
                <a:cs typeface="Lao UI" panose="020B0502040204020203" pitchFamily="34" charset="0"/>
              </a:rPr>
              <a:t>v[i]</a:t>
            </a:r>
            <a:r>
              <a:rPr lang="fr-FR"/>
              <a:t> </a:t>
            </a:r>
            <a:r>
              <a:rPr lang="fr-FR" sz="2000" b="1">
                <a:solidFill>
                  <a:schemeClr val="accent1"/>
                </a:solidFill>
              </a:rPr>
              <a:t>&gt;</a:t>
            </a:r>
            <a:r>
              <a:rPr lang="fr-FR"/>
              <a:t> </a:t>
            </a:r>
            <a:r>
              <a:rPr lang="fr-FR" sz="1600">
                <a:latin typeface="Lao UI" panose="020B0502040204020203" pitchFamily="34" charset="0"/>
                <a:cs typeface="Lao UI" panose="020B0502040204020203" pitchFamily="34" charset="0"/>
              </a:rPr>
              <a:t>v.at(i)</a:t>
            </a:r>
            <a:r>
              <a:rPr lang="fr-FR"/>
              <a:t> </a:t>
            </a:r>
          </a:p>
        </p:txBody>
      </p:sp>
    </p:spTree>
    <p:extLst>
      <p:ext uri="{BB962C8B-B14F-4D97-AF65-F5344CB8AC3E}">
        <p14:creationId xmlns:p14="http://schemas.microsoft.com/office/powerpoint/2010/main" val="4277050159"/>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8A4F911-972B-124E-9E85-394516D99CE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Tableau statique C++ ( 2011 )</a:t>
            </a:r>
          </a:p>
        </p:txBody>
      </p:sp>
      <p:sp>
        <p:nvSpPr>
          <p:cNvPr id="3" name="Espace réservé du contenu 2">
            <a:extLst>
              <a:ext uri="{FF2B5EF4-FFF2-40B4-BE49-F238E27FC236}">
                <a16:creationId xmlns:a16="http://schemas.microsoft.com/office/drawing/2014/main" xmlns="" id="{850CEACB-5746-8944-84BD-001B80E44FD2}"/>
              </a:ext>
            </a:extLst>
          </p:cNvPr>
          <p:cNvSpPr>
            <a:spLocks noGrp="1"/>
          </p:cNvSpPr>
          <p:nvPr>
            <p:ph idx="1"/>
          </p:nvPr>
        </p:nvSpPr>
        <p:spPr>
          <a:xfrm>
            <a:off x="754380" y="1512593"/>
            <a:ext cx="2453640" cy="483847"/>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fr-FR" sz="2400">
                <a:solidFill>
                  <a:schemeClr val="tx1"/>
                </a:solidFill>
              </a:rPr>
              <a:t>Autres accesseurs</a:t>
            </a:r>
          </a:p>
          <a:p>
            <a:pPr marL="0" indent="0">
              <a:buNone/>
            </a:pPr>
            <a:endParaRPr lang="fr-FR" sz="1800"/>
          </a:p>
        </p:txBody>
      </p:sp>
      <p:sp>
        <p:nvSpPr>
          <p:cNvPr id="4" name="ZoneTexte 3">
            <a:extLst>
              <a:ext uri="{FF2B5EF4-FFF2-40B4-BE49-F238E27FC236}">
                <a16:creationId xmlns:a16="http://schemas.microsoft.com/office/drawing/2014/main" xmlns="" id="{7FBDAC8E-3487-B74B-8AAC-D7956DC2A059}"/>
              </a:ext>
            </a:extLst>
          </p:cNvPr>
          <p:cNvSpPr txBox="1"/>
          <p:nvPr/>
        </p:nvSpPr>
        <p:spPr>
          <a:xfrm>
            <a:off x="754380" y="2096401"/>
            <a:ext cx="2506980" cy="1077218"/>
          </a:xfrm>
          <a:prstGeom prst="rect">
            <a:avLst/>
          </a:prstGeom>
          <a:solidFill>
            <a:schemeClr val="accent6">
              <a:lumMod val="20000"/>
              <a:lumOff val="80000"/>
            </a:schemeClr>
          </a:solidFill>
        </p:spPr>
        <p:txBody>
          <a:bodyPr wrap="square" rtlCol="0">
            <a:spAutoFit/>
          </a:bodyPr>
          <a:lstStyle/>
          <a:p>
            <a:pPr algn="l"/>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x = v.front( );</a:t>
            </a:r>
          </a:p>
          <a:p>
            <a:pPr algn="l"/>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z = v.back( ); </a:t>
            </a:r>
          </a:p>
          <a:p>
            <a:pPr algn="l"/>
            <a:r>
              <a:rPr lang="fr-FR" sz="1600">
                <a:solidFill>
                  <a:schemeClr val="accent6">
                    <a:lumMod val="75000"/>
                  </a:schemeClr>
                </a:solidFill>
                <a:latin typeface="Lao UI" panose="020B0502040204020203" pitchFamily="34" charset="0"/>
                <a:cs typeface="Lao UI" panose="020B0502040204020203" pitchFamily="34" charset="0"/>
              </a:rPr>
              <a:t>std::size_t</a:t>
            </a:r>
            <a:r>
              <a:rPr lang="fr-FR" sz="1600">
                <a:latin typeface="Lao UI" panose="020B0502040204020203" pitchFamily="34" charset="0"/>
                <a:cs typeface="Lao UI" panose="020B0502040204020203" pitchFamily="34" charset="0"/>
              </a:rPr>
              <a:t> n = v.size ( );</a:t>
            </a:r>
          </a:p>
          <a:p>
            <a:pPr algn="l"/>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addr = v.data( );</a:t>
            </a:r>
          </a:p>
        </p:txBody>
      </p:sp>
      <p:sp>
        <p:nvSpPr>
          <p:cNvPr id="5" name="ZoneTexte 4">
            <a:extLst>
              <a:ext uri="{FF2B5EF4-FFF2-40B4-BE49-F238E27FC236}">
                <a16:creationId xmlns:a16="http://schemas.microsoft.com/office/drawing/2014/main" xmlns="" id="{EBEDCC6E-E283-ED42-BA62-D0FC91FDEF50}"/>
              </a:ext>
            </a:extLst>
          </p:cNvPr>
          <p:cNvSpPr txBox="1"/>
          <p:nvPr/>
        </p:nvSpPr>
        <p:spPr>
          <a:xfrm>
            <a:off x="4206240" y="2096401"/>
            <a:ext cx="207264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Renvoi premier élément</a:t>
            </a:r>
          </a:p>
        </p:txBody>
      </p:sp>
      <p:cxnSp>
        <p:nvCxnSpPr>
          <p:cNvPr id="6" name="Connecteur droit avec flèche 5">
            <a:extLst>
              <a:ext uri="{FF2B5EF4-FFF2-40B4-BE49-F238E27FC236}">
                <a16:creationId xmlns:a16="http://schemas.microsoft.com/office/drawing/2014/main" xmlns="" id="{15DB82B5-DD34-F944-9D95-63251849A329}"/>
              </a:ext>
            </a:extLst>
          </p:cNvPr>
          <p:cNvCxnSpPr>
            <a:cxnSpLocks/>
            <a:stCxn id="5" idx="1"/>
          </p:cNvCxnSpPr>
          <p:nvPr/>
        </p:nvCxnSpPr>
        <p:spPr>
          <a:xfrm flipH="1" flipV="1">
            <a:off x="2811780" y="2250289"/>
            <a:ext cx="1394460"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9" name="ZoneTexte 8">
            <a:extLst>
              <a:ext uri="{FF2B5EF4-FFF2-40B4-BE49-F238E27FC236}">
                <a16:creationId xmlns:a16="http://schemas.microsoft.com/office/drawing/2014/main" xmlns="" id="{B9C79A8C-9690-3F4C-A279-66499F5B9326}"/>
              </a:ext>
            </a:extLst>
          </p:cNvPr>
          <p:cNvSpPr txBox="1"/>
          <p:nvPr/>
        </p:nvSpPr>
        <p:spPr>
          <a:xfrm>
            <a:off x="6812280" y="2327233"/>
            <a:ext cx="195834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Renvoi dernier élément</a:t>
            </a:r>
          </a:p>
        </p:txBody>
      </p:sp>
      <p:cxnSp>
        <p:nvCxnSpPr>
          <p:cNvPr id="10" name="Connecteur droit avec flèche 9">
            <a:extLst>
              <a:ext uri="{FF2B5EF4-FFF2-40B4-BE49-F238E27FC236}">
                <a16:creationId xmlns:a16="http://schemas.microsoft.com/office/drawing/2014/main" xmlns="" id="{A6B63B73-BA2D-0849-AB8B-A9ADCBD2F196}"/>
              </a:ext>
            </a:extLst>
          </p:cNvPr>
          <p:cNvCxnSpPr>
            <a:cxnSpLocks/>
            <a:stCxn id="9" idx="1"/>
          </p:cNvCxnSpPr>
          <p:nvPr/>
        </p:nvCxnSpPr>
        <p:spPr>
          <a:xfrm flipH="1" flipV="1">
            <a:off x="2811780" y="2481121"/>
            <a:ext cx="4000500"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3" name="ZoneTexte 12">
            <a:extLst>
              <a:ext uri="{FF2B5EF4-FFF2-40B4-BE49-F238E27FC236}">
                <a16:creationId xmlns:a16="http://schemas.microsoft.com/office/drawing/2014/main" xmlns="" id="{C4B44A83-6626-DB47-BA87-34D70BEC4CBD}"/>
              </a:ext>
            </a:extLst>
          </p:cNvPr>
          <p:cNvSpPr txBox="1"/>
          <p:nvPr/>
        </p:nvSpPr>
        <p:spPr>
          <a:xfrm>
            <a:off x="3737610" y="2635009"/>
            <a:ext cx="3009900" cy="30776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Renvoi nombre d’éléments du tableau</a:t>
            </a:r>
          </a:p>
        </p:txBody>
      </p:sp>
      <p:cxnSp>
        <p:nvCxnSpPr>
          <p:cNvPr id="14" name="Connecteur droit avec flèche 13">
            <a:extLst>
              <a:ext uri="{FF2B5EF4-FFF2-40B4-BE49-F238E27FC236}">
                <a16:creationId xmlns:a16="http://schemas.microsoft.com/office/drawing/2014/main" xmlns="" id="{8D8BA9F8-76BF-F04B-A243-1E087F03DDD0}"/>
              </a:ext>
            </a:extLst>
          </p:cNvPr>
          <p:cNvCxnSpPr>
            <a:cxnSpLocks/>
            <a:stCxn id="13" idx="1"/>
          </p:cNvCxnSpPr>
          <p:nvPr/>
        </p:nvCxnSpPr>
        <p:spPr>
          <a:xfrm flipH="1" flipV="1">
            <a:off x="2897505" y="2788893"/>
            <a:ext cx="840105"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7" name="ZoneTexte 16">
            <a:extLst>
              <a:ext uri="{FF2B5EF4-FFF2-40B4-BE49-F238E27FC236}">
                <a16:creationId xmlns:a16="http://schemas.microsoft.com/office/drawing/2014/main" xmlns="" id="{DF1BF88C-6152-4641-AA5D-B24F2ECDD496}"/>
              </a:ext>
            </a:extLst>
          </p:cNvPr>
          <p:cNvSpPr txBox="1"/>
          <p:nvPr/>
        </p:nvSpPr>
        <p:spPr>
          <a:xfrm>
            <a:off x="6941820" y="2788893"/>
            <a:ext cx="182880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400"/>
              <a:t>Adresse premier élément du tableau</a:t>
            </a:r>
          </a:p>
        </p:txBody>
      </p:sp>
      <p:cxnSp>
        <p:nvCxnSpPr>
          <p:cNvPr id="18" name="Connecteur droit avec flèche 17">
            <a:extLst>
              <a:ext uri="{FF2B5EF4-FFF2-40B4-BE49-F238E27FC236}">
                <a16:creationId xmlns:a16="http://schemas.microsoft.com/office/drawing/2014/main" xmlns="" id="{2A90CC3D-CBB2-0F4F-9A8A-8D518431CC91}"/>
              </a:ext>
            </a:extLst>
          </p:cNvPr>
          <p:cNvCxnSpPr>
            <a:cxnSpLocks/>
            <a:stCxn id="17" idx="1"/>
          </p:cNvCxnSpPr>
          <p:nvPr/>
        </p:nvCxnSpPr>
        <p:spPr>
          <a:xfrm flipH="1">
            <a:off x="3261360" y="3050503"/>
            <a:ext cx="368046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2" name="ZoneTexte 21">
            <a:extLst>
              <a:ext uri="{FF2B5EF4-FFF2-40B4-BE49-F238E27FC236}">
                <a16:creationId xmlns:a16="http://schemas.microsoft.com/office/drawing/2014/main" xmlns="" id="{DDB9AD1A-4656-7B42-BCDD-E811F198FF51}"/>
              </a:ext>
            </a:extLst>
          </p:cNvPr>
          <p:cNvSpPr txBox="1"/>
          <p:nvPr/>
        </p:nvSpPr>
        <p:spPr>
          <a:xfrm>
            <a:off x="765810" y="3312114"/>
            <a:ext cx="303657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fr-FR" sz="2400"/>
              <a:t>Opérations disponibles</a:t>
            </a:r>
          </a:p>
        </p:txBody>
      </p:sp>
      <p:sp>
        <p:nvSpPr>
          <p:cNvPr id="23" name="ZoneTexte 22">
            <a:extLst>
              <a:ext uri="{FF2B5EF4-FFF2-40B4-BE49-F238E27FC236}">
                <a16:creationId xmlns:a16="http://schemas.microsoft.com/office/drawing/2014/main" xmlns="" id="{DA2737E2-2662-5748-8E0B-9FBA64F17835}"/>
              </a:ext>
            </a:extLst>
          </p:cNvPr>
          <p:cNvSpPr txBox="1"/>
          <p:nvPr/>
        </p:nvSpPr>
        <p:spPr>
          <a:xfrm>
            <a:off x="762000" y="3912274"/>
            <a:ext cx="2446020" cy="584775"/>
          </a:xfrm>
          <a:prstGeom prst="rect">
            <a:avLst/>
          </a:prstGeom>
          <a:solidFill>
            <a:schemeClr val="accent6">
              <a:lumMod val="20000"/>
              <a:lumOff val="80000"/>
            </a:schemeClr>
          </a:solidFill>
        </p:spPr>
        <p:txBody>
          <a:bodyPr wrap="square" rtlCol="0">
            <a:spAutoFit/>
          </a:bodyPr>
          <a:lstStyle/>
          <a:p>
            <a:pPr algn="l"/>
            <a:r>
              <a:rPr lang="fr-FR" sz="1600">
                <a:latin typeface="Lao UI" panose="020B0502040204020203" pitchFamily="34" charset="0"/>
                <a:cs typeface="Lao UI" panose="020B0502040204020203" pitchFamily="34" charset="0"/>
              </a:rPr>
              <a:t>v.fill( 3.14 ); ip.fill(0);</a:t>
            </a:r>
          </a:p>
          <a:p>
            <a:pPr algn="l"/>
            <a:r>
              <a:rPr lang="fr-FR" sz="1600">
                <a:latin typeface="Lao UI" panose="020B0502040204020203" pitchFamily="34" charset="0"/>
                <a:cs typeface="Lao UI" panose="020B0502040204020203" pitchFamily="34" charset="0"/>
              </a:rPr>
              <a:t>v.swap(w);</a:t>
            </a:r>
          </a:p>
        </p:txBody>
      </p:sp>
      <p:sp>
        <p:nvSpPr>
          <p:cNvPr id="24" name="ZoneTexte 23">
            <a:extLst>
              <a:ext uri="{FF2B5EF4-FFF2-40B4-BE49-F238E27FC236}">
                <a16:creationId xmlns:a16="http://schemas.microsoft.com/office/drawing/2014/main" xmlns="" id="{F7FC6EDC-7E62-0647-A5E9-5BE7A2F19D7D}"/>
              </a:ext>
            </a:extLst>
          </p:cNvPr>
          <p:cNvSpPr txBox="1"/>
          <p:nvPr/>
        </p:nvSpPr>
        <p:spPr>
          <a:xfrm>
            <a:off x="3939540" y="3815117"/>
            <a:ext cx="304800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Rempli v avec valeur 3.14 et ip avec 0</a:t>
            </a:r>
          </a:p>
        </p:txBody>
      </p:sp>
      <p:sp>
        <p:nvSpPr>
          <p:cNvPr id="25" name="ZoneTexte 24">
            <a:extLst>
              <a:ext uri="{FF2B5EF4-FFF2-40B4-BE49-F238E27FC236}">
                <a16:creationId xmlns:a16="http://schemas.microsoft.com/office/drawing/2014/main" xmlns="" id="{22D98E72-2025-BD4B-8279-924A4B0A8EBB}"/>
              </a:ext>
            </a:extLst>
          </p:cNvPr>
          <p:cNvSpPr txBox="1"/>
          <p:nvPr/>
        </p:nvSpPr>
        <p:spPr>
          <a:xfrm>
            <a:off x="5490210" y="4324350"/>
            <a:ext cx="3257550" cy="30776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Echange les valeurs de v avec celles de w</a:t>
            </a:r>
          </a:p>
        </p:txBody>
      </p:sp>
      <p:cxnSp>
        <p:nvCxnSpPr>
          <p:cNvPr id="26" name="Connecteur droit avec flèche 25">
            <a:extLst>
              <a:ext uri="{FF2B5EF4-FFF2-40B4-BE49-F238E27FC236}">
                <a16:creationId xmlns:a16="http://schemas.microsoft.com/office/drawing/2014/main" xmlns="" id="{8AB71BE7-21B4-E34D-BEC0-1E59974E0129}"/>
              </a:ext>
            </a:extLst>
          </p:cNvPr>
          <p:cNvCxnSpPr>
            <a:cxnSpLocks/>
            <a:stCxn id="24" idx="1"/>
          </p:cNvCxnSpPr>
          <p:nvPr/>
        </p:nvCxnSpPr>
        <p:spPr>
          <a:xfrm flipH="1">
            <a:off x="2598420" y="3969006"/>
            <a:ext cx="1341120" cy="66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Connecteur droit avec flèche 30">
            <a:extLst>
              <a:ext uri="{FF2B5EF4-FFF2-40B4-BE49-F238E27FC236}">
                <a16:creationId xmlns:a16="http://schemas.microsoft.com/office/drawing/2014/main" xmlns="" id="{6BB99F8A-9B27-4E4D-9CC4-E32F7FBD2412}"/>
              </a:ext>
            </a:extLst>
          </p:cNvPr>
          <p:cNvCxnSpPr>
            <a:cxnSpLocks/>
            <a:stCxn id="25" idx="1"/>
          </p:cNvCxnSpPr>
          <p:nvPr/>
        </p:nvCxnSpPr>
        <p:spPr>
          <a:xfrm flipH="1" flipV="1">
            <a:off x="1889760" y="4318121"/>
            <a:ext cx="3600450" cy="16010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7" name="ZoneTexte 36">
            <a:extLst>
              <a:ext uri="{FF2B5EF4-FFF2-40B4-BE49-F238E27FC236}">
                <a16:creationId xmlns:a16="http://schemas.microsoft.com/office/drawing/2014/main" xmlns="" id="{65DD42FA-3C06-E844-A1A7-016FF902F202}"/>
              </a:ext>
            </a:extLst>
          </p:cNvPr>
          <p:cNvSpPr txBox="1"/>
          <p:nvPr/>
        </p:nvSpPr>
        <p:spPr>
          <a:xfrm>
            <a:off x="769620" y="4632110"/>
            <a:ext cx="371094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fr-FR" sz="2400"/>
              <a:t>Opérations de comparaison</a:t>
            </a:r>
          </a:p>
        </p:txBody>
      </p:sp>
      <p:sp>
        <p:nvSpPr>
          <p:cNvPr id="38" name="ZoneTexte 37">
            <a:extLst>
              <a:ext uri="{FF2B5EF4-FFF2-40B4-BE49-F238E27FC236}">
                <a16:creationId xmlns:a16="http://schemas.microsoft.com/office/drawing/2014/main" xmlns="" id="{E52035E0-0E68-C349-932A-E7BCB9EF70EC}"/>
              </a:ext>
            </a:extLst>
          </p:cNvPr>
          <p:cNvSpPr txBox="1"/>
          <p:nvPr/>
        </p:nvSpPr>
        <p:spPr>
          <a:xfrm>
            <a:off x="754380" y="5227527"/>
            <a:ext cx="2446020" cy="1384995"/>
          </a:xfrm>
          <a:prstGeom prst="rect">
            <a:avLst/>
          </a:prstGeom>
          <a:solidFill>
            <a:schemeClr val="accent6">
              <a:lumMod val="20000"/>
              <a:lumOff val="80000"/>
            </a:schemeClr>
          </a:solidFill>
        </p:spPr>
        <p:txBody>
          <a:bodyPr wrap="square" rtlCol="0">
            <a:spAutoFit/>
          </a:bodyPr>
          <a:lstStyle/>
          <a:p>
            <a:pPr algn="l"/>
            <a:r>
              <a:rPr lang="fr-FR" sz="1400">
                <a:solidFill>
                  <a:schemeClr val="accent6">
                    <a:lumMod val="75000"/>
                  </a:schemeClr>
                </a:solidFill>
                <a:latin typeface="Lao UI" panose="020B0502040204020203" pitchFamily="34" charset="0"/>
                <a:cs typeface="Lao UI" panose="020B0502040204020203" pitchFamily="34" charset="0"/>
              </a:rPr>
              <a:t>bool</a:t>
            </a:r>
            <a:r>
              <a:rPr lang="fr-FR" sz="1400">
                <a:latin typeface="Lao UI" panose="020B0502040204020203" pitchFamily="34" charset="0"/>
                <a:cs typeface="Lao UI" panose="020B0502040204020203" pitchFamily="34" charset="0"/>
              </a:rPr>
              <a:t> b = (v==w);</a:t>
            </a:r>
          </a:p>
          <a:p>
            <a:pPr algn="l"/>
            <a:r>
              <a:rPr lang="fr-FR" sz="1400">
                <a:latin typeface="Lao UI" panose="020B0502040204020203" pitchFamily="34" charset="0"/>
                <a:cs typeface="Lao UI" panose="020B0502040204020203" pitchFamily="34" charset="0"/>
              </a:rPr>
              <a:t>b = (v&lt;w);</a:t>
            </a:r>
          </a:p>
          <a:p>
            <a:pPr algn="l"/>
            <a:r>
              <a:rPr lang="fr-FR" sz="1400">
                <a:latin typeface="Lao UI" panose="020B0502040204020203" pitchFamily="34" charset="0"/>
                <a:cs typeface="Lao UI" panose="020B0502040204020203" pitchFamily="34" charset="0"/>
              </a:rPr>
              <a:t>b = (v&lt;=w);</a:t>
            </a:r>
          </a:p>
          <a:p>
            <a:pPr algn="l"/>
            <a:r>
              <a:rPr lang="fr-FR" sz="1400">
                <a:latin typeface="Lao UI" panose="020B0502040204020203" pitchFamily="34" charset="0"/>
                <a:cs typeface="Lao UI" panose="020B0502040204020203" pitchFamily="34" charset="0"/>
              </a:rPr>
              <a:t>b = (v &gt; w);</a:t>
            </a:r>
          </a:p>
          <a:p>
            <a:pPr algn="l"/>
            <a:r>
              <a:rPr lang="fr-FR" sz="1400">
                <a:latin typeface="Lao UI" panose="020B0502040204020203" pitchFamily="34" charset="0"/>
                <a:cs typeface="Lao UI" panose="020B0502040204020203" pitchFamily="34" charset="0"/>
              </a:rPr>
              <a:t>b = (v &gt;= w );</a:t>
            </a:r>
          </a:p>
          <a:p>
            <a:pPr algn="l"/>
            <a:r>
              <a:rPr lang="fr-FR" sz="1400">
                <a:latin typeface="Lao UI" panose="020B0502040204020203" pitchFamily="34" charset="0"/>
                <a:cs typeface="Lao UI" panose="020B0502040204020203" pitchFamily="34" charset="0"/>
              </a:rPr>
              <a:t>b = ( v != w );</a:t>
            </a:r>
          </a:p>
        </p:txBody>
      </p:sp>
      <p:sp>
        <p:nvSpPr>
          <p:cNvPr id="40" name="ZoneTexte 39">
            <a:extLst>
              <a:ext uri="{FF2B5EF4-FFF2-40B4-BE49-F238E27FC236}">
                <a16:creationId xmlns:a16="http://schemas.microsoft.com/office/drawing/2014/main" xmlns="" id="{A0CF435D-6B71-6745-A9B2-BCCF34260132}"/>
              </a:ext>
            </a:extLst>
          </p:cNvPr>
          <p:cNvSpPr txBox="1"/>
          <p:nvPr/>
        </p:nvSpPr>
        <p:spPr>
          <a:xfrm>
            <a:off x="3370897" y="5181360"/>
            <a:ext cx="534162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t>Comparaison lexicographique/membre à membre</a:t>
            </a:r>
          </a:p>
          <a:p>
            <a:pPr marL="285750" indent="-285750" algn="l">
              <a:buFont typeface="Arial" panose="020B0604020202020204" pitchFamily="34" charset="0"/>
              <a:buChar char="•"/>
            </a:pPr>
            <a:r>
              <a:rPr lang="fr-FR"/>
              <a:t>Les tableaux doivent être de même taille !</a:t>
            </a:r>
          </a:p>
          <a:p>
            <a:pPr marL="285750" indent="-285750" algn="l">
              <a:buFont typeface="Arial" panose="020B0604020202020204" pitchFamily="34" charset="0"/>
              <a:buChar char="•"/>
            </a:pPr>
            <a:r>
              <a:rPr lang="fr-FR"/>
              <a:t>Opérateurs de comparaison possible si les éléments contenus sont comparables</a:t>
            </a:r>
          </a:p>
          <a:p>
            <a:pPr marL="285750" indent="-285750" algn="l">
              <a:buFont typeface="Arial" panose="020B0604020202020204" pitchFamily="34" charset="0"/>
              <a:buChar char="•"/>
            </a:pPr>
            <a:r>
              <a:rPr lang="fr-FR"/>
              <a:t> Complexité linéaire avec la taille</a:t>
            </a:r>
          </a:p>
        </p:txBody>
      </p:sp>
    </p:spTree>
    <p:extLst>
      <p:ext uri="{BB962C8B-B14F-4D97-AF65-F5344CB8AC3E}">
        <p14:creationId xmlns:p14="http://schemas.microsoft.com/office/powerpoint/2010/main" val="3806125409"/>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B77040D-5A16-C84D-B68F-3F04FAEB6339}"/>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Tableau dynamique en C++ ( 1998 et + )</a:t>
            </a:r>
          </a:p>
        </p:txBody>
      </p:sp>
      <p:sp>
        <p:nvSpPr>
          <p:cNvPr id="3" name="Espace réservé du contenu 2">
            <a:extLst>
              <a:ext uri="{FF2B5EF4-FFF2-40B4-BE49-F238E27FC236}">
                <a16:creationId xmlns:a16="http://schemas.microsoft.com/office/drawing/2014/main" xmlns="" id="{04AC8C65-0F97-F948-9CE4-5BAD6F515C5A}"/>
              </a:ext>
            </a:extLst>
          </p:cNvPr>
          <p:cNvSpPr>
            <a:spLocks noGrp="1"/>
          </p:cNvSpPr>
          <p:nvPr>
            <p:ph idx="1"/>
          </p:nvPr>
        </p:nvSpPr>
        <p:spPr>
          <a:xfrm>
            <a:off x="762000" y="1543072"/>
            <a:ext cx="8077200" cy="1459207"/>
          </a:xfrm>
        </p:spPr>
        <p:style>
          <a:lnRef idx="1">
            <a:schemeClr val="accent1"/>
          </a:lnRef>
          <a:fillRef idx="2">
            <a:schemeClr val="accent1"/>
          </a:fillRef>
          <a:effectRef idx="1">
            <a:schemeClr val="accent1"/>
          </a:effectRef>
          <a:fontRef idx="minor">
            <a:schemeClr val="dk1"/>
          </a:fontRef>
        </p:style>
        <p:txBody>
          <a:bodyPr>
            <a:normAutofit/>
          </a:bodyPr>
          <a:lstStyle/>
          <a:p>
            <a:r>
              <a:rPr lang="fr-FR" sz="1800"/>
              <a:t>Permet d’allouer et désallouer un tableau en cours d’exécution du programme;</a:t>
            </a:r>
          </a:p>
          <a:p>
            <a:r>
              <a:rPr lang="fr-FR" sz="1800"/>
              <a:t>Temps d’allocation non négligeable ( comme toute allocation dynamique );</a:t>
            </a:r>
          </a:p>
          <a:p>
            <a:r>
              <a:rPr lang="fr-FR" sz="1800"/>
              <a:t>Plus souple d’utilisation que les tableaux statiques, swap plus efficace.</a:t>
            </a:r>
          </a:p>
          <a:p>
            <a:r>
              <a:rPr lang="fr-FR" sz="1800"/>
              <a:t>Notion place allouée différente de nombre d’éléments du tableau.</a:t>
            </a:r>
          </a:p>
          <a:p>
            <a:endParaRPr lang="fr-FR" sz="1800"/>
          </a:p>
        </p:txBody>
      </p:sp>
      <p:sp>
        <p:nvSpPr>
          <p:cNvPr id="4" name="ZoneTexte 3">
            <a:extLst>
              <a:ext uri="{FF2B5EF4-FFF2-40B4-BE49-F238E27FC236}">
                <a16:creationId xmlns:a16="http://schemas.microsoft.com/office/drawing/2014/main" xmlns="" id="{28256DA4-0823-0B4D-B9D0-711B35C3B0E8}"/>
              </a:ext>
            </a:extLst>
          </p:cNvPr>
          <p:cNvSpPr txBox="1"/>
          <p:nvPr/>
        </p:nvSpPr>
        <p:spPr>
          <a:xfrm>
            <a:off x="762000" y="3524019"/>
            <a:ext cx="3665220" cy="1815882"/>
          </a:xfrm>
          <a:prstGeom prst="rect">
            <a:avLst/>
          </a:prstGeom>
          <a:solidFill>
            <a:schemeClr val="accent6">
              <a:lumMod val="20000"/>
              <a:lumOff val="80000"/>
            </a:schemeClr>
          </a:solidFill>
        </p:spPr>
        <p:txBody>
          <a:bodyPr wrap="square" rtlCol="0">
            <a:spAutoFit/>
          </a:bodyPr>
          <a:lstStyle/>
          <a:p>
            <a:pPr algn="l"/>
            <a:r>
              <a:rPr lang="fr-FR" sz="1600">
                <a:latin typeface="Lao UI" panose="020B0502040204020203" pitchFamily="34" charset="0"/>
                <a:cs typeface="Lao UI" panose="020B0502040204020203" pitchFamily="34" charset="0"/>
              </a:rPr>
              <a:t>#</a:t>
            </a:r>
            <a:r>
              <a:rPr lang="fr-FR" sz="1600">
                <a:solidFill>
                  <a:schemeClr val="accent2"/>
                </a:solidFill>
                <a:latin typeface="Lao UI" panose="020B0502040204020203" pitchFamily="34" charset="0"/>
                <a:cs typeface="Lao UI" panose="020B0502040204020203" pitchFamily="34" charset="0"/>
              </a:rPr>
              <a:t>include</a:t>
            </a:r>
            <a:r>
              <a:rPr lang="fr-FR" sz="1600">
                <a:latin typeface="Lao UI" panose="020B0502040204020203" pitchFamily="34" charset="0"/>
                <a:cs typeface="Lao UI" panose="020B0502040204020203" pitchFamily="34" charset="0"/>
              </a:rPr>
              <a:t> &lt;</a:t>
            </a:r>
            <a:r>
              <a:rPr lang="fr-FR" sz="1600">
                <a:solidFill>
                  <a:schemeClr val="accent5"/>
                </a:solidFill>
                <a:latin typeface="Lao UI" panose="020B0502040204020203" pitchFamily="34" charset="0"/>
                <a:cs typeface="Lao UI" panose="020B0502040204020203" pitchFamily="34" charset="0"/>
              </a:rPr>
              <a:t>vector</a:t>
            </a:r>
            <a:r>
              <a:rPr lang="fr-FR" sz="1600">
                <a:latin typeface="Lao UI" panose="020B0502040204020203" pitchFamily="34" charset="0"/>
                <a:cs typeface="Lao UI" panose="020B0502040204020203" pitchFamily="34" charset="0"/>
              </a:rPr>
              <a:t>&gt;</a:t>
            </a:r>
          </a:p>
          <a:p>
            <a:pPr algn="l"/>
            <a:r>
              <a:rPr lang="fr-FR" sz="1600">
                <a:latin typeface="Lao UI" panose="020B0502040204020203" pitchFamily="34" charset="0"/>
                <a:cs typeface="Lao UI" panose="020B0502040204020203" pitchFamily="34" charset="0"/>
              </a:rPr>
              <a:t>…</a:t>
            </a:r>
          </a:p>
          <a:p>
            <a:pPr algn="l"/>
            <a:r>
              <a:rPr lang="fr-FR" sz="1600">
                <a:latin typeface="Lao UI" panose="020B0502040204020203" pitchFamily="34" charset="0"/>
                <a:cs typeface="Lao UI" panose="020B0502040204020203" pitchFamily="34" charset="0"/>
              </a:rPr>
              <a:t>std::vector&lt;</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&gt; u;</a:t>
            </a:r>
          </a:p>
          <a:p>
            <a:pPr algn="l"/>
            <a:r>
              <a:rPr lang="fr-FR" sz="1600">
                <a:latin typeface="Lao UI" panose="020B0502040204020203" pitchFamily="34" charset="0"/>
                <a:cs typeface="Lao UI" panose="020B0502040204020203" pitchFamily="34" charset="0"/>
              </a:rPr>
              <a:t>std::vector&lt;</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&gt; v(10);</a:t>
            </a:r>
          </a:p>
          <a:p>
            <a:pPr algn="l"/>
            <a:r>
              <a:rPr lang="fr-FR" sz="1600">
                <a:solidFill>
                  <a:schemeClr val="accent6">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 n =5; std::vector&lt;</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&gt; w(n);</a:t>
            </a:r>
          </a:p>
          <a:p>
            <a:pPr algn="l"/>
            <a:r>
              <a:rPr lang="fr-FR" sz="1600">
                <a:latin typeface="Lao UI" panose="020B0502040204020203" pitchFamily="34" charset="0"/>
                <a:cs typeface="Lao UI" panose="020B0502040204020203" pitchFamily="34" charset="0"/>
              </a:rPr>
              <a:t>std::vector&lt;</a:t>
            </a:r>
            <a:r>
              <a:rPr lang="fr-FR" sz="1600">
                <a:solidFill>
                  <a:schemeClr val="accent6">
                    <a:lumMod val="75000"/>
                  </a:schemeClr>
                </a:solidFill>
                <a:latin typeface="Lao UI" panose="020B0502040204020203" pitchFamily="34" charset="0"/>
                <a:cs typeface="Lao UI" panose="020B0502040204020203" pitchFamily="34" charset="0"/>
              </a:rPr>
              <a:t>int</a:t>
            </a:r>
            <a:r>
              <a:rPr lang="fr-FR" sz="1600">
                <a:latin typeface="Lao UI" panose="020B0502040204020203" pitchFamily="34" charset="0"/>
                <a:cs typeface="Lao UI" panose="020B0502040204020203" pitchFamily="34" charset="0"/>
              </a:rPr>
              <a:t>&gt; ind(n, 0);</a:t>
            </a:r>
          </a:p>
          <a:p>
            <a:pPr algn="l"/>
            <a:r>
              <a:rPr lang="fr-FR" sz="1600">
                <a:latin typeface="Lao UI" panose="020B0502040204020203" pitchFamily="34" charset="0"/>
                <a:cs typeface="Lao UI" panose="020B0502040204020203" pitchFamily="34" charset="0"/>
              </a:rPr>
              <a:t>std::vector&lt;</a:t>
            </a:r>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&gt; e1{1.,0.,0.};</a:t>
            </a:r>
          </a:p>
        </p:txBody>
      </p:sp>
      <p:sp>
        <p:nvSpPr>
          <p:cNvPr id="5" name="ZoneTexte 4">
            <a:extLst>
              <a:ext uri="{FF2B5EF4-FFF2-40B4-BE49-F238E27FC236}">
                <a16:creationId xmlns:a16="http://schemas.microsoft.com/office/drawing/2014/main" xmlns="" id="{AD37D5EF-C416-1A42-9C90-F3AB4451A2AB}"/>
              </a:ext>
            </a:extLst>
          </p:cNvPr>
          <p:cNvSpPr txBox="1"/>
          <p:nvPr/>
        </p:nvSpPr>
        <p:spPr>
          <a:xfrm>
            <a:off x="762000" y="3078483"/>
            <a:ext cx="38785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a:t>Initialisation d’un vecteur dynamique</a:t>
            </a:r>
          </a:p>
        </p:txBody>
      </p:sp>
      <p:sp>
        <p:nvSpPr>
          <p:cNvPr id="6" name="ZoneTexte 5">
            <a:extLst>
              <a:ext uri="{FF2B5EF4-FFF2-40B4-BE49-F238E27FC236}">
                <a16:creationId xmlns:a16="http://schemas.microsoft.com/office/drawing/2014/main" xmlns="" id="{A003746D-F0BE-5D43-A6DA-BC536B070186}"/>
              </a:ext>
            </a:extLst>
          </p:cNvPr>
          <p:cNvSpPr txBox="1"/>
          <p:nvPr/>
        </p:nvSpPr>
        <p:spPr>
          <a:xfrm>
            <a:off x="4739644" y="3512820"/>
            <a:ext cx="4213856"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Bibliothèque à include avant toute utilisation de vector</a:t>
            </a:r>
          </a:p>
        </p:txBody>
      </p:sp>
      <p:cxnSp>
        <p:nvCxnSpPr>
          <p:cNvPr id="7" name="Connecteur droit avec flèche 6">
            <a:extLst>
              <a:ext uri="{FF2B5EF4-FFF2-40B4-BE49-F238E27FC236}">
                <a16:creationId xmlns:a16="http://schemas.microsoft.com/office/drawing/2014/main" xmlns="" id="{38E0544B-9F73-3F42-8CAA-94A84E004A77}"/>
              </a:ext>
            </a:extLst>
          </p:cNvPr>
          <p:cNvCxnSpPr>
            <a:cxnSpLocks/>
            <a:stCxn id="6" idx="1"/>
          </p:cNvCxnSpPr>
          <p:nvPr/>
        </p:nvCxnSpPr>
        <p:spPr>
          <a:xfrm flipH="1">
            <a:off x="2594610" y="3666709"/>
            <a:ext cx="214503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ZoneTexte 10">
            <a:extLst>
              <a:ext uri="{FF2B5EF4-FFF2-40B4-BE49-F238E27FC236}">
                <a16:creationId xmlns:a16="http://schemas.microsoft.com/office/drawing/2014/main" xmlns="" id="{8BFB2A8F-2453-4B4A-A275-20E53B0BD8DD}"/>
              </a:ext>
            </a:extLst>
          </p:cNvPr>
          <p:cNvSpPr txBox="1"/>
          <p:nvPr/>
        </p:nvSpPr>
        <p:spPr>
          <a:xfrm>
            <a:off x="4884420" y="3890010"/>
            <a:ext cx="336042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Création tableau de zéro élément ( vide )</a:t>
            </a:r>
          </a:p>
        </p:txBody>
      </p:sp>
      <p:cxnSp>
        <p:nvCxnSpPr>
          <p:cNvPr id="12" name="Connecteur droit avec flèche 11">
            <a:extLst>
              <a:ext uri="{FF2B5EF4-FFF2-40B4-BE49-F238E27FC236}">
                <a16:creationId xmlns:a16="http://schemas.microsoft.com/office/drawing/2014/main" xmlns="" id="{F150AF68-1DA3-4F46-BF5E-01815A82EB83}"/>
              </a:ext>
            </a:extLst>
          </p:cNvPr>
          <p:cNvCxnSpPr>
            <a:cxnSpLocks/>
            <a:stCxn id="11" idx="1"/>
          </p:cNvCxnSpPr>
          <p:nvPr/>
        </p:nvCxnSpPr>
        <p:spPr>
          <a:xfrm flipH="1">
            <a:off x="3063240" y="4043899"/>
            <a:ext cx="1821180" cy="861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7" name="ZoneTexte 16">
            <a:extLst>
              <a:ext uri="{FF2B5EF4-FFF2-40B4-BE49-F238E27FC236}">
                <a16:creationId xmlns:a16="http://schemas.microsoft.com/office/drawing/2014/main" xmlns="" id="{F01961A6-99BC-314B-AF4C-53C5114C7530}"/>
              </a:ext>
            </a:extLst>
          </p:cNvPr>
          <p:cNvSpPr txBox="1"/>
          <p:nvPr/>
        </p:nvSpPr>
        <p:spPr>
          <a:xfrm>
            <a:off x="4922520" y="4294527"/>
            <a:ext cx="239268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Création tableau 10 éléments</a:t>
            </a:r>
          </a:p>
        </p:txBody>
      </p:sp>
      <p:cxnSp>
        <p:nvCxnSpPr>
          <p:cNvPr id="19" name="Connecteur droit avec flèche 18">
            <a:extLst>
              <a:ext uri="{FF2B5EF4-FFF2-40B4-BE49-F238E27FC236}">
                <a16:creationId xmlns:a16="http://schemas.microsoft.com/office/drawing/2014/main" xmlns="" id="{8C89F1CC-E181-AE47-8FEA-DD9E47B44E82}"/>
              </a:ext>
            </a:extLst>
          </p:cNvPr>
          <p:cNvCxnSpPr>
            <a:cxnSpLocks/>
            <a:stCxn id="17" idx="1"/>
          </p:cNvCxnSpPr>
          <p:nvPr/>
        </p:nvCxnSpPr>
        <p:spPr>
          <a:xfrm flipH="1">
            <a:off x="3345180" y="4448416"/>
            <a:ext cx="157734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4" name="ZoneTexte 23">
            <a:extLst>
              <a:ext uri="{FF2B5EF4-FFF2-40B4-BE49-F238E27FC236}">
                <a16:creationId xmlns:a16="http://schemas.microsoft.com/office/drawing/2014/main" xmlns="" id="{E8342594-444A-D740-9D7A-C0DFE4C17044}"/>
              </a:ext>
            </a:extLst>
          </p:cNvPr>
          <p:cNvSpPr txBox="1"/>
          <p:nvPr/>
        </p:nvSpPr>
        <p:spPr>
          <a:xfrm>
            <a:off x="5044440" y="4715267"/>
            <a:ext cx="288036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Création de n éléments initialisés à 0</a:t>
            </a:r>
          </a:p>
        </p:txBody>
      </p:sp>
      <p:cxnSp>
        <p:nvCxnSpPr>
          <p:cNvPr id="25" name="Connecteur droit avec flèche 24">
            <a:extLst>
              <a:ext uri="{FF2B5EF4-FFF2-40B4-BE49-F238E27FC236}">
                <a16:creationId xmlns:a16="http://schemas.microsoft.com/office/drawing/2014/main" xmlns="" id="{E94B84BE-D9A3-ED45-A5CD-BB44CD2778D6}"/>
              </a:ext>
            </a:extLst>
          </p:cNvPr>
          <p:cNvCxnSpPr>
            <a:cxnSpLocks/>
            <a:stCxn id="24" idx="1"/>
          </p:cNvCxnSpPr>
          <p:nvPr/>
        </p:nvCxnSpPr>
        <p:spPr>
          <a:xfrm flipH="1">
            <a:off x="3124200" y="4869156"/>
            <a:ext cx="192024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ZoneTexte 29">
            <a:extLst>
              <a:ext uri="{FF2B5EF4-FFF2-40B4-BE49-F238E27FC236}">
                <a16:creationId xmlns:a16="http://schemas.microsoft.com/office/drawing/2014/main" xmlns="" id="{001CF6D4-C4F1-3F4C-B701-6BCE60A32779}"/>
              </a:ext>
            </a:extLst>
          </p:cNvPr>
          <p:cNvSpPr txBox="1"/>
          <p:nvPr/>
        </p:nvSpPr>
        <p:spPr>
          <a:xfrm>
            <a:off x="5029200" y="5122382"/>
            <a:ext cx="374142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Création tableau de 3 éléments initialisés (2011)</a:t>
            </a:r>
          </a:p>
        </p:txBody>
      </p:sp>
      <p:cxnSp>
        <p:nvCxnSpPr>
          <p:cNvPr id="31" name="Connecteur droit avec flèche 30">
            <a:extLst>
              <a:ext uri="{FF2B5EF4-FFF2-40B4-BE49-F238E27FC236}">
                <a16:creationId xmlns:a16="http://schemas.microsoft.com/office/drawing/2014/main" xmlns="" id="{A3E80EFE-B7CA-5643-8F33-FC8979DE2F91}"/>
              </a:ext>
            </a:extLst>
          </p:cNvPr>
          <p:cNvCxnSpPr>
            <a:cxnSpLocks/>
            <a:stCxn id="30" idx="1"/>
          </p:cNvCxnSpPr>
          <p:nvPr/>
        </p:nvCxnSpPr>
        <p:spPr>
          <a:xfrm flipH="1" flipV="1">
            <a:off x="3718560" y="5187533"/>
            <a:ext cx="1310640" cy="8873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5" name="ZoneTexte 34">
            <a:extLst>
              <a:ext uri="{FF2B5EF4-FFF2-40B4-BE49-F238E27FC236}">
                <a16:creationId xmlns:a16="http://schemas.microsoft.com/office/drawing/2014/main" xmlns="" id="{C8831D3E-9141-B444-AD9B-FBEB785C5DE8}"/>
              </a:ext>
            </a:extLst>
          </p:cNvPr>
          <p:cNvSpPr txBox="1"/>
          <p:nvPr/>
        </p:nvSpPr>
        <p:spPr>
          <a:xfrm>
            <a:off x="762000" y="5411987"/>
            <a:ext cx="22402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a:t>Accès aux éléments</a:t>
            </a:r>
          </a:p>
        </p:txBody>
      </p:sp>
      <p:sp>
        <p:nvSpPr>
          <p:cNvPr id="36" name="ZoneTexte 35">
            <a:extLst>
              <a:ext uri="{FF2B5EF4-FFF2-40B4-BE49-F238E27FC236}">
                <a16:creationId xmlns:a16="http://schemas.microsoft.com/office/drawing/2014/main" xmlns="" id="{A66D08A7-32A8-5B4A-8BFD-04AD7E39821D}"/>
              </a:ext>
            </a:extLst>
          </p:cNvPr>
          <p:cNvSpPr txBox="1"/>
          <p:nvPr/>
        </p:nvSpPr>
        <p:spPr>
          <a:xfrm>
            <a:off x="762000" y="5853405"/>
            <a:ext cx="3665220" cy="584775"/>
          </a:xfrm>
          <a:prstGeom prst="rect">
            <a:avLst/>
          </a:prstGeom>
          <a:solidFill>
            <a:schemeClr val="accent6">
              <a:lumMod val="20000"/>
              <a:lumOff val="80000"/>
            </a:schemeClr>
          </a:solidFill>
        </p:spPr>
        <p:txBody>
          <a:bodyPr wrap="square" rtlCol="0">
            <a:spAutoFit/>
          </a:bodyPr>
          <a:lstStyle/>
          <a:p>
            <a:pPr algn="l"/>
            <a:r>
              <a:rPr lang="fr-FR" sz="1600">
                <a:solidFill>
                  <a:schemeClr val="accent6">
                    <a:lumMod val="75000"/>
                  </a:schemeClr>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x = v[0], xn = v[11];</a:t>
            </a:r>
          </a:p>
          <a:p>
            <a:pPr algn="l"/>
            <a:r>
              <a:rPr lang="fr-FR" sz="1600">
                <a:latin typeface="Lao UI" panose="020B0502040204020203" pitchFamily="34" charset="0"/>
                <a:cs typeface="Lao UI" panose="020B0502040204020203" pitchFamily="34" charset="0"/>
              </a:rPr>
              <a:t>x = v.at(0); xn = v.at(10);</a:t>
            </a:r>
          </a:p>
        </p:txBody>
      </p:sp>
      <p:sp>
        <p:nvSpPr>
          <p:cNvPr id="37" name="ZoneTexte 36">
            <a:extLst>
              <a:ext uri="{FF2B5EF4-FFF2-40B4-BE49-F238E27FC236}">
                <a16:creationId xmlns:a16="http://schemas.microsoft.com/office/drawing/2014/main" xmlns="" id="{ADC73286-D40A-0646-AEDF-6DEBD8EEF3FD}"/>
              </a:ext>
            </a:extLst>
          </p:cNvPr>
          <p:cNvSpPr txBox="1"/>
          <p:nvPr/>
        </p:nvSpPr>
        <p:spPr>
          <a:xfrm>
            <a:off x="4777740" y="5824164"/>
            <a:ext cx="2979420"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400"/>
              <a:t>Accès sans contrôle. Bogue pour xn</a:t>
            </a:r>
          </a:p>
        </p:txBody>
      </p:sp>
      <p:sp>
        <p:nvSpPr>
          <p:cNvPr id="38" name="ZoneTexte 37">
            <a:extLst>
              <a:ext uri="{FF2B5EF4-FFF2-40B4-BE49-F238E27FC236}">
                <a16:creationId xmlns:a16="http://schemas.microsoft.com/office/drawing/2014/main" xmlns="" id="{B192AC53-2901-C140-99E6-03056331EF1B}"/>
              </a:ext>
            </a:extLst>
          </p:cNvPr>
          <p:cNvSpPr txBox="1"/>
          <p:nvPr/>
        </p:nvSpPr>
        <p:spPr>
          <a:xfrm>
            <a:off x="4800600" y="6203784"/>
            <a:ext cx="330708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a:t>Accès avec contrôle. Erreur levée pour xn</a:t>
            </a:r>
          </a:p>
        </p:txBody>
      </p:sp>
      <p:cxnSp>
        <p:nvCxnSpPr>
          <p:cNvPr id="39" name="Connecteur droit avec flèche 38">
            <a:extLst>
              <a:ext uri="{FF2B5EF4-FFF2-40B4-BE49-F238E27FC236}">
                <a16:creationId xmlns:a16="http://schemas.microsoft.com/office/drawing/2014/main" xmlns="" id="{0370EB34-4112-464D-A1D4-4465843378D4}"/>
              </a:ext>
            </a:extLst>
          </p:cNvPr>
          <p:cNvCxnSpPr>
            <a:cxnSpLocks/>
            <a:stCxn id="37" idx="1"/>
          </p:cNvCxnSpPr>
          <p:nvPr/>
        </p:nvCxnSpPr>
        <p:spPr>
          <a:xfrm flipH="1">
            <a:off x="3291840" y="5978053"/>
            <a:ext cx="14859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onnecteur droit avec flèche 41">
            <a:extLst>
              <a:ext uri="{FF2B5EF4-FFF2-40B4-BE49-F238E27FC236}">
                <a16:creationId xmlns:a16="http://schemas.microsoft.com/office/drawing/2014/main" xmlns="" id="{0859040E-353A-9D42-AF3E-A78D9765E65E}"/>
              </a:ext>
            </a:extLst>
          </p:cNvPr>
          <p:cNvCxnSpPr>
            <a:cxnSpLocks/>
          </p:cNvCxnSpPr>
          <p:nvPr/>
        </p:nvCxnSpPr>
        <p:spPr>
          <a:xfrm flipH="1">
            <a:off x="3002280" y="6289093"/>
            <a:ext cx="179832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18272298"/>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B4D003-C8AA-9847-98DE-3DDC14BDDBCE}"/>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fr-FR" sz="3200"/>
              <a:t>Tableau dynamique C++ ( 98 et + )</a:t>
            </a:r>
          </a:p>
        </p:txBody>
      </p:sp>
      <p:sp>
        <p:nvSpPr>
          <p:cNvPr id="3" name="Espace réservé du contenu 2">
            <a:extLst>
              <a:ext uri="{FF2B5EF4-FFF2-40B4-BE49-F238E27FC236}">
                <a16:creationId xmlns:a16="http://schemas.microsoft.com/office/drawing/2014/main" xmlns="" id="{790EA779-E203-C548-8A33-09D804D9F464}"/>
              </a:ext>
            </a:extLst>
          </p:cNvPr>
          <p:cNvSpPr>
            <a:spLocks noGrp="1"/>
          </p:cNvSpPr>
          <p:nvPr>
            <p:ph idx="1"/>
          </p:nvPr>
        </p:nvSpPr>
        <p:spPr>
          <a:xfrm>
            <a:off x="953142" y="1482113"/>
            <a:ext cx="3176257" cy="506707"/>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fr-FR" sz="2400"/>
              <a:t>Accesseurs/Modifieurs</a:t>
            </a:r>
          </a:p>
        </p:txBody>
      </p:sp>
      <p:sp>
        <p:nvSpPr>
          <p:cNvPr id="4" name="ZoneTexte 3">
            <a:extLst>
              <a:ext uri="{FF2B5EF4-FFF2-40B4-BE49-F238E27FC236}">
                <a16:creationId xmlns:a16="http://schemas.microsoft.com/office/drawing/2014/main" xmlns="" id="{B3E32247-5132-8948-92EE-DB15777B4931}"/>
              </a:ext>
            </a:extLst>
          </p:cNvPr>
          <p:cNvSpPr txBox="1"/>
          <p:nvPr/>
        </p:nvSpPr>
        <p:spPr>
          <a:xfrm>
            <a:off x="762000" y="2129790"/>
            <a:ext cx="3367399" cy="2800767"/>
          </a:xfrm>
          <a:prstGeom prst="rect">
            <a:avLst/>
          </a:prstGeom>
          <a:solidFill>
            <a:schemeClr val="accent6">
              <a:lumMod val="20000"/>
              <a:lumOff val="80000"/>
            </a:schemeClr>
          </a:solidFill>
        </p:spPr>
        <p:txBody>
          <a:bodyPr wrap="square" rtlCol="0">
            <a:spAutoFit/>
          </a:bodyPr>
          <a:lstStyle/>
          <a:p>
            <a:pPr algn="l"/>
            <a:r>
              <a:rPr lang="fr-FR" sz="1600">
                <a:latin typeface="Lao UI" panose="020B0502040204020203" pitchFamily="34" charset="0"/>
                <a:cs typeface="Lao UI" panose="020B0502040204020203" pitchFamily="34" charset="0"/>
              </a:rPr>
              <a:t>u.reserve(20);</a:t>
            </a:r>
          </a:p>
          <a:p>
            <a:pPr algn="l"/>
            <a:r>
              <a:rPr lang="fr-FR" sz="1600">
                <a:latin typeface="Lao UI" panose="020B0502040204020203" pitchFamily="34" charset="0"/>
                <a:cs typeface="Lao UI" panose="020B0502040204020203" pitchFamily="34" charset="0"/>
              </a:rPr>
              <a:t>double err = u.at(0);</a:t>
            </a:r>
          </a:p>
          <a:p>
            <a:pPr algn="l"/>
            <a:r>
              <a:rPr lang="fr-FR" sz="1600">
                <a:solidFill>
                  <a:srgbClr val="C00000"/>
                </a:solidFill>
                <a:latin typeface="Lao UI" panose="020B0502040204020203" pitchFamily="34" charset="0"/>
                <a:cs typeface="Lao UI" panose="020B0502040204020203" pitchFamily="34" charset="0"/>
              </a:rPr>
              <a:t>std::size_t</a:t>
            </a:r>
            <a:r>
              <a:rPr lang="fr-FR" sz="1600">
                <a:latin typeface="Lao UI" panose="020B0502040204020203" pitchFamily="34" charset="0"/>
                <a:cs typeface="Lao UI" panose="020B0502040204020203" pitchFamily="34" charset="0"/>
              </a:rPr>
              <a:t> alloc_size = u.capacity();</a:t>
            </a:r>
          </a:p>
          <a:p>
            <a:pPr algn="l"/>
            <a:r>
              <a:rPr lang="fr-FR" sz="1600">
                <a:solidFill>
                  <a:srgbClr val="C00000"/>
                </a:solidFill>
                <a:latin typeface="Lao UI" panose="020B0502040204020203" pitchFamily="34" charset="0"/>
                <a:cs typeface="Lao UI" panose="020B0502040204020203" pitchFamily="34" charset="0"/>
              </a:rPr>
              <a:t>std::size_t</a:t>
            </a:r>
            <a:r>
              <a:rPr lang="fr-FR" sz="1600">
                <a:latin typeface="Lao UI" panose="020B0502040204020203" pitchFamily="34" charset="0"/>
                <a:cs typeface="Lao UI" panose="020B0502040204020203" pitchFamily="34" charset="0"/>
              </a:rPr>
              <a:t> u_size = u.size();</a:t>
            </a:r>
          </a:p>
          <a:p>
            <a:pPr algn="l"/>
            <a:r>
              <a:rPr lang="fr-FR" sz="1600">
                <a:latin typeface="Lao UI" panose="020B0502040204020203" pitchFamily="34" charset="0"/>
                <a:cs typeface="Lao UI" panose="020B0502040204020203" pitchFamily="34" charset="0"/>
              </a:rPr>
              <a:t>u.push_back(3.14);</a:t>
            </a:r>
          </a:p>
          <a:p>
            <a:pPr algn="l"/>
            <a:r>
              <a:rPr lang="fr-FR" sz="1600">
                <a:latin typeface="Lao UI" panose="020B0502040204020203" pitchFamily="34" charset="0"/>
                <a:cs typeface="Lao UI" panose="020B0502040204020203" pitchFamily="34" charset="0"/>
              </a:rPr>
              <a:t>u.push_front(-1.);</a:t>
            </a:r>
          </a:p>
          <a:p>
            <a:pPr algn="l"/>
            <a:r>
              <a:rPr lang="fr-FR" sz="1600">
                <a:solidFill>
                  <a:srgbClr val="C00000"/>
                </a:solidFill>
                <a:latin typeface="Lao UI" panose="020B0502040204020203" pitchFamily="34" charset="0"/>
                <a:cs typeface="Lao UI" panose="020B0502040204020203" pitchFamily="34" charset="0"/>
              </a:rPr>
              <a:t>double</a:t>
            </a:r>
            <a:r>
              <a:rPr lang="fr-FR" sz="1600">
                <a:latin typeface="Lao UI" panose="020B0502040204020203" pitchFamily="34" charset="0"/>
                <a:cs typeface="Lao UI" panose="020B0502040204020203" pitchFamily="34" charset="0"/>
              </a:rPr>
              <a:t> x = u.front();</a:t>
            </a:r>
          </a:p>
          <a:p>
            <a:pPr algn="l"/>
            <a:r>
              <a:rPr lang="fr-FR" sz="1600">
                <a:latin typeface="Lao UI" panose="020B0502040204020203" pitchFamily="34" charset="0"/>
                <a:cs typeface="Lao UI" panose="020B0502040204020203" pitchFamily="34" charset="0"/>
              </a:rPr>
              <a:t>u.back() = 3.151452;</a:t>
            </a:r>
          </a:p>
          <a:p>
            <a:pPr algn="l"/>
            <a:r>
              <a:rPr lang="fr-FR" sz="1600">
                <a:solidFill>
                  <a:srgbClr val="C00000"/>
                </a:solidFill>
                <a:latin typeface="Lao UI" panose="020B0502040204020203" pitchFamily="34" charset="0"/>
                <a:cs typeface="Lao UI" panose="020B0502040204020203" pitchFamily="34" charset="0"/>
              </a:rPr>
              <a:t>bool</a:t>
            </a:r>
            <a:r>
              <a:rPr lang="fr-FR" sz="1600">
                <a:latin typeface="Lao UI" panose="020B0502040204020203" pitchFamily="34" charset="0"/>
                <a:cs typeface="Lao UI" panose="020B0502040204020203" pitchFamily="34" charset="0"/>
              </a:rPr>
              <a:t> empt = u.empty();</a:t>
            </a:r>
          </a:p>
          <a:p>
            <a:pPr algn="l"/>
            <a:r>
              <a:rPr lang="fr-FR" sz="1600">
                <a:latin typeface="Lao UI" panose="020B0502040204020203" pitchFamily="34" charset="0"/>
                <a:cs typeface="Lao UI" panose="020B0502040204020203" pitchFamily="34" charset="0"/>
              </a:rPr>
              <a:t>u.pop_back();</a:t>
            </a:r>
          </a:p>
          <a:p>
            <a:pPr algn="l"/>
            <a:r>
              <a:rPr lang="fr-FR" sz="1600">
                <a:latin typeface="Lao UI" panose="020B0502040204020203" pitchFamily="34" charset="0"/>
                <a:cs typeface="Lao UI" panose="020B0502040204020203" pitchFamily="34" charset="0"/>
              </a:rPr>
              <a:t>u.pop_front();</a:t>
            </a:r>
          </a:p>
        </p:txBody>
      </p:sp>
      <p:sp>
        <p:nvSpPr>
          <p:cNvPr id="5" name="ZoneTexte 4">
            <a:extLst>
              <a:ext uri="{FF2B5EF4-FFF2-40B4-BE49-F238E27FC236}">
                <a16:creationId xmlns:a16="http://schemas.microsoft.com/office/drawing/2014/main" xmlns="" id="{BA935404-058F-0A42-8C7B-5F60818A1A4E}"/>
              </a:ext>
            </a:extLst>
          </p:cNvPr>
          <p:cNvSpPr txBox="1"/>
          <p:nvPr/>
        </p:nvSpPr>
        <p:spPr>
          <a:xfrm>
            <a:off x="5951220" y="1764053"/>
            <a:ext cx="283464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Alloue de la place pour 20 éléments</a:t>
            </a:r>
          </a:p>
        </p:txBody>
      </p:sp>
      <p:cxnSp>
        <p:nvCxnSpPr>
          <p:cNvPr id="6" name="Connecteur droit avec flèche 5">
            <a:extLst>
              <a:ext uri="{FF2B5EF4-FFF2-40B4-BE49-F238E27FC236}">
                <a16:creationId xmlns:a16="http://schemas.microsoft.com/office/drawing/2014/main" xmlns="" id="{3215EA08-8BB8-8B4D-A710-0FF3631EBD9B}"/>
              </a:ext>
            </a:extLst>
          </p:cNvPr>
          <p:cNvCxnSpPr>
            <a:cxnSpLocks/>
            <a:stCxn id="5" idx="1"/>
          </p:cNvCxnSpPr>
          <p:nvPr/>
        </p:nvCxnSpPr>
        <p:spPr>
          <a:xfrm flipH="1">
            <a:off x="2110740" y="1917942"/>
            <a:ext cx="3840480" cy="4222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7" name="ZoneTexte 6">
            <a:extLst>
              <a:ext uri="{FF2B5EF4-FFF2-40B4-BE49-F238E27FC236}">
                <a16:creationId xmlns:a16="http://schemas.microsoft.com/office/drawing/2014/main" xmlns="" id="{2BA92560-05E5-8B49-AB17-C934D7E4F139}"/>
              </a:ext>
            </a:extLst>
          </p:cNvPr>
          <p:cNvSpPr txBox="1"/>
          <p:nvPr/>
        </p:nvSpPr>
        <p:spPr>
          <a:xfrm>
            <a:off x="5654040" y="2263231"/>
            <a:ext cx="2217420"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400" b="1"/>
              <a:t>Erreur, u est de taille nulle !</a:t>
            </a:r>
          </a:p>
        </p:txBody>
      </p:sp>
      <p:cxnSp>
        <p:nvCxnSpPr>
          <p:cNvPr id="8" name="Connecteur droit avec flèche 7">
            <a:extLst>
              <a:ext uri="{FF2B5EF4-FFF2-40B4-BE49-F238E27FC236}">
                <a16:creationId xmlns:a16="http://schemas.microsoft.com/office/drawing/2014/main" xmlns="" id="{F9C2896F-9B0F-454C-BD45-E0DCAA61747E}"/>
              </a:ext>
            </a:extLst>
          </p:cNvPr>
          <p:cNvCxnSpPr>
            <a:cxnSpLocks/>
            <a:stCxn id="7" idx="1"/>
          </p:cNvCxnSpPr>
          <p:nvPr/>
        </p:nvCxnSpPr>
        <p:spPr>
          <a:xfrm flipH="1">
            <a:off x="2773680" y="2417120"/>
            <a:ext cx="2880360" cy="15388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ZoneTexte 11">
            <a:extLst>
              <a:ext uri="{FF2B5EF4-FFF2-40B4-BE49-F238E27FC236}">
                <a16:creationId xmlns:a16="http://schemas.microsoft.com/office/drawing/2014/main" xmlns="" id="{EFA3C345-F703-F148-BAF6-CF92E24FB5CB}"/>
              </a:ext>
            </a:extLst>
          </p:cNvPr>
          <p:cNvSpPr txBox="1"/>
          <p:nvPr/>
        </p:nvSpPr>
        <p:spPr>
          <a:xfrm>
            <a:off x="5848350" y="2623393"/>
            <a:ext cx="299085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Retourne nombre d’éléments alloués</a:t>
            </a:r>
          </a:p>
        </p:txBody>
      </p:sp>
      <p:cxnSp>
        <p:nvCxnSpPr>
          <p:cNvPr id="13" name="Connecteur droit avec flèche 12">
            <a:extLst>
              <a:ext uri="{FF2B5EF4-FFF2-40B4-BE49-F238E27FC236}">
                <a16:creationId xmlns:a16="http://schemas.microsoft.com/office/drawing/2014/main" xmlns="" id="{3E87A5F7-C83A-524D-8600-F90B45EC8E0C}"/>
              </a:ext>
            </a:extLst>
          </p:cNvPr>
          <p:cNvCxnSpPr>
            <a:cxnSpLocks/>
            <a:stCxn id="12" idx="1"/>
          </p:cNvCxnSpPr>
          <p:nvPr/>
        </p:nvCxnSpPr>
        <p:spPr>
          <a:xfrm flipH="1">
            <a:off x="4046220" y="2777282"/>
            <a:ext cx="1802130" cy="232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8" name="ZoneTexte 17">
            <a:extLst>
              <a:ext uri="{FF2B5EF4-FFF2-40B4-BE49-F238E27FC236}">
                <a16:creationId xmlns:a16="http://schemas.microsoft.com/office/drawing/2014/main" xmlns="" id="{988A0219-0C59-6148-8311-DD37EB9A67C3}"/>
              </a:ext>
            </a:extLst>
          </p:cNvPr>
          <p:cNvSpPr txBox="1"/>
          <p:nvPr/>
        </p:nvSpPr>
        <p:spPr>
          <a:xfrm>
            <a:off x="3600450" y="2891804"/>
            <a:ext cx="240030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Nombre d’éléments contenus</a:t>
            </a:r>
          </a:p>
        </p:txBody>
      </p:sp>
      <p:cxnSp>
        <p:nvCxnSpPr>
          <p:cNvPr id="19" name="Connecteur droit avec flèche 18">
            <a:extLst>
              <a:ext uri="{FF2B5EF4-FFF2-40B4-BE49-F238E27FC236}">
                <a16:creationId xmlns:a16="http://schemas.microsoft.com/office/drawing/2014/main" xmlns="" id="{5CEA8E89-CA63-D943-9B6A-DBCD4DCBEE7D}"/>
              </a:ext>
            </a:extLst>
          </p:cNvPr>
          <p:cNvCxnSpPr>
            <a:cxnSpLocks/>
            <a:stCxn id="18" idx="1"/>
          </p:cNvCxnSpPr>
          <p:nvPr/>
        </p:nvCxnSpPr>
        <p:spPr>
          <a:xfrm flipH="1">
            <a:off x="3284220" y="3045693"/>
            <a:ext cx="316230" cy="1170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4" name="ZoneTexte 23">
            <a:extLst>
              <a:ext uri="{FF2B5EF4-FFF2-40B4-BE49-F238E27FC236}">
                <a16:creationId xmlns:a16="http://schemas.microsoft.com/office/drawing/2014/main" xmlns="" id="{68122112-E99A-2741-AECF-37F07AA22E97}"/>
              </a:ext>
            </a:extLst>
          </p:cNvPr>
          <p:cNvSpPr txBox="1"/>
          <p:nvPr/>
        </p:nvSpPr>
        <p:spPr>
          <a:xfrm>
            <a:off x="6949438" y="3064694"/>
            <a:ext cx="1621254"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400" b="1"/>
              <a:t>Rajoute un élt à la fin du vecteur</a:t>
            </a:r>
          </a:p>
        </p:txBody>
      </p:sp>
      <p:cxnSp>
        <p:nvCxnSpPr>
          <p:cNvPr id="25" name="Connecteur droit avec flèche 24">
            <a:extLst>
              <a:ext uri="{FF2B5EF4-FFF2-40B4-BE49-F238E27FC236}">
                <a16:creationId xmlns:a16="http://schemas.microsoft.com/office/drawing/2014/main" xmlns="" id="{6138E9C7-6550-0B4D-A6C1-42F44713A4BA}"/>
              </a:ext>
            </a:extLst>
          </p:cNvPr>
          <p:cNvCxnSpPr>
            <a:cxnSpLocks/>
            <a:stCxn id="24" idx="1"/>
          </p:cNvCxnSpPr>
          <p:nvPr/>
        </p:nvCxnSpPr>
        <p:spPr>
          <a:xfrm flipH="1" flipV="1">
            <a:off x="2811780" y="3253814"/>
            <a:ext cx="4137658" cy="724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9" name="ZoneTexte 28">
            <a:extLst>
              <a:ext uri="{FF2B5EF4-FFF2-40B4-BE49-F238E27FC236}">
                <a16:creationId xmlns:a16="http://schemas.microsoft.com/office/drawing/2014/main" xmlns="" id="{22649672-1874-0F4A-982B-FEFB49C9492E}"/>
              </a:ext>
            </a:extLst>
          </p:cNvPr>
          <p:cNvSpPr txBox="1"/>
          <p:nvPr/>
        </p:nvSpPr>
        <p:spPr>
          <a:xfrm>
            <a:off x="3581400" y="2518410"/>
            <a:ext cx="1828800" cy="1828800"/>
          </a:xfrm>
          <a:prstGeom prst="rect">
            <a:avLst/>
          </a:prstGeom>
          <a:noFill/>
        </p:spPr>
        <p:txBody>
          <a:bodyPr wrap="square" rtlCol="0">
            <a:spAutoFit/>
          </a:bodyPr>
          <a:lstStyle/>
          <a:p>
            <a:pPr algn="l"/>
            <a:endParaRPr lang="fr-FR"/>
          </a:p>
        </p:txBody>
      </p:sp>
      <p:sp>
        <p:nvSpPr>
          <p:cNvPr id="30" name="ZoneTexte 29">
            <a:extLst>
              <a:ext uri="{FF2B5EF4-FFF2-40B4-BE49-F238E27FC236}">
                <a16:creationId xmlns:a16="http://schemas.microsoft.com/office/drawing/2014/main" xmlns="" id="{128B7163-ACD0-FF4F-97E1-10FBFB410C99}"/>
              </a:ext>
            </a:extLst>
          </p:cNvPr>
          <p:cNvSpPr txBox="1"/>
          <p:nvPr/>
        </p:nvSpPr>
        <p:spPr>
          <a:xfrm>
            <a:off x="2934181" y="3386900"/>
            <a:ext cx="2586029"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Rajoute élt au début du vecteur</a:t>
            </a:r>
          </a:p>
        </p:txBody>
      </p:sp>
      <p:cxnSp>
        <p:nvCxnSpPr>
          <p:cNvPr id="31" name="Connecteur droit avec flèche 30">
            <a:extLst>
              <a:ext uri="{FF2B5EF4-FFF2-40B4-BE49-F238E27FC236}">
                <a16:creationId xmlns:a16="http://schemas.microsoft.com/office/drawing/2014/main" xmlns="" id="{7B0D6674-980E-3B4E-973F-B230FBFB7D7F}"/>
              </a:ext>
            </a:extLst>
          </p:cNvPr>
          <p:cNvCxnSpPr>
            <a:cxnSpLocks/>
            <a:stCxn id="30" idx="1"/>
          </p:cNvCxnSpPr>
          <p:nvPr/>
        </p:nvCxnSpPr>
        <p:spPr>
          <a:xfrm flipH="1" flipV="1">
            <a:off x="2430780" y="3522719"/>
            <a:ext cx="503401" cy="1807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9" name="ZoneTexte 8">
            <a:extLst>
              <a:ext uri="{FF2B5EF4-FFF2-40B4-BE49-F238E27FC236}">
                <a16:creationId xmlns:a16="http://schemas.microsoft.com/office/drawing/2014/main" xmlns="" id="{BC9CD8AA-7B8C-E54C-8BBE-D379ECF999CB}"/>
              </a:ext>
            </a:extLst>
          </p:cNvPr>
          <p:cNvSpPr txBox="1"/>
          <p:nvPr/>
        </p:nvSpPr>
        <p:spPr>
          <a:xfrm>
            <a:off x="5656847" y="3638820"/>
            <a:ext cx="191589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Accès premier élément</a:t>
            </a:r>
          </a:p>
        </p:txBody>
      </p:sp>
      <p:cxnSp>
        <p:nvCxnSpPr>
          <p:cNvPr id="10" name="Connecteur droit avec flèche 9">
            <a:extLst>
              <a:ext uri="{FF2B5EF4-FFF2-40B4-BE49-F238E27FC236}">
                <a16:creationId xmlns:a16="http://schemas.microsoft.com/office/drawing/2014/main" xmlns="" id="{D1741F87-35C5-864E-8625-7BDA112906C5}"/>
              </a:ext>
            </a:extLst>
          </p:cNvPr>
          <p:cNvCxnSpPr>
            <a:cxnSpLocks/>
          </p:cNvCxnSpPr>
          <p:nvPr/>
        </p:nvCxnSpPr>
        <p:spPr>
          <a:xfrm flipH="1">
            <a:off x="2709703" y="3762229"/>
            <a:ext cx="2947144" cy="330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ZoneTexte 14">
            <a:extLst>
              <a:ext uri="{FF2B5EF4-FFF2-40B4-BE49-F238E27FC236}">
                <a16:creationId xmlns:a16="http://schemas.microsoft.com/office/drawing/2014/main" xmlns="" id="{9F322812-C44D-B649-904E-A6079476495E}"/>
              </a:ext>
            </a:extLst>
          </p:cNvPr>
          <p:cNvSpPr txBox="1"/>
          <p:nvPr/>
        </p:nvSpPr>
        <p:spPr>
          <a:xfrm>
            <a:off x="3693469" y="3870242"/>
            <a:ext cx="191589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Accès dernier élément</a:t>
            </a:r>
          </a:p>
        </p:txBody>
      </p:sp>
      <p:cxnSp>
        <p:nvCxnSpPr>
          <p:cNvPr id="16" name="Connecteur droit avec flèche 15">
            <a:extLst>
              <a:ext uri="{FF2B5EF4-FFF2-40B4-BE49-F238E27FC236}">
                <a16:creationId xmlns:a16="http://schemas.microsoft.com/office/drawing/2014/main" xmlns="" id="{A735C871-D96B-5C46-878B-76CC3B9E74F4}"/>
              </a:ext>
            </a:extLst>
          </p:cNvPr>
          <p:cNvCxnSpPr>
            <a:cxnSpLocks/>
          </p:cNvCxnSpPr>
          <p:nvPr/>
        </p:nvCxnSpPr>
        <p:spPr>
          <a:xfrm flipH="1">
            <a:off x="2708755" y="4016479"/>
            <a:ext cx="983766" cy="1530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2" name="ZoneTexte 21">
            <a:extLst>
              <a:ext uri="{FF2B5EF4-FFF2-40B4-BE49-F238E27FC236}">
                <a16:creationId xmlns:a16="http://schemas.microsoft.com/office/drawing/2014/main" xmlns="" id="{A5EC6F99-BF79-F941-917A-5425B5BE2749}"/>
              </a:ext>
            </a:extLst>
          </p:cNvPr>
          <p:cNvSpPr txBox="1"/>
          <p:nvPr/>
        </p:nvSpPr>
        <p:spPr>
          <a:xfrm>
            <a:off x="5669280" y="4138222"/>
            <a:ext cx="1132169"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Taille nulle ?</a:t>
            </a:r>
          </a:p>
        </p:txBody>
      </p:sp>
      <p:cxnSp>
        <p:nvCxnSpPr>
          <p:cNvPr id="23" name="Connecteur droit avec flèche 22">
            <a:extLst>
              <a:ext uri="{FF2B5EF4-FFF2-40B4-BE49-F238E27FC236}">
                <a16:creationId xmlns:a16="http://schemas.microsoft.com/office/drawing/2014/main" xmlns="" id="{B7CA6F06-1DEF-934E-80C8-3C59102E641D}"/>
              </a:ext>
            </a:extLst>
          </p:cNvPr>
          <p:cNvCxnSpPr>
            <a:cxnSpLocks/>
            <a:stCxn id="22" idx="1"/>
          </p:cNvCxnSpPr>
          <p:nvPr/>
        </p:nvCxnSpPr>
        <p:spPr>
          <a:xfrm flipH="1">
            <a:off x="3027046" y="4292111"/>
            <a:ext cx="2642234" cy="105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2" name="ZoneTexte 31">
            <a:extLst>
              <a:ext uri="{FF2B5EF4-FFF2-40B4-BE49-F238E27FC236}">
                <a16:creationId xmlns:a16="http://schemas.microsoft.com/office/drawing/2014/main" xmlns="" id="{0E1D5DB7-FA9D-D142-B927-F6C8ABAE929D}"/>
              </a:ext>
            </a:extLst>
          </p:cNvPr>
          <p:cNvSpPr txBox="1"/>
          <p:nvPr/>
        </p:nvSpPr>
        <p:spPr>
          <a:xfrm>
            <a:off x="6898100" y="4384120"/>
            <a:ext cx="1672592"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Retire le dernier élt</a:t>
            </a:r>
          </a:p>
        </p:txBody>
      </p:sp>
      <p:sp>
        <p:nvSpPr>
          <p:cNvPr id="34" name="ZoneTexte 33">
            <a:extLst>
              <a:ext uri="{FF2B5EF4-FFF2-40B4-BE49-F238E27FC236}">
                <a16:creationId xmlns:a16="http://schemas.microsoft.com/office/drawing/2014/main" xmlns="" id="{893C8663-3C78-E845-828C-58B8F4DEB996}"/>
              </a:ext>
            </a:extLst>
          </p:cNvPr>
          <p:cNvSpPr txBox="1"/>
          <p:nvPr/>
        </p:nvSpPr>
        <p:spPr>
          <a:xfrm>
            <a:off x="4492588" y="4610607"/>
            <a:ext cx="1508162"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Retire premier élt</a:t>
            </a:r>
          </a:p>
        </p:txBody>
      </p:sp>
      <p:cxnSp>
        <p:nvCxnSpPr>
          <p:cNvPr id="35" name="Connecteur droit avec flèche 34">
            <a:extLst>
              <a:ext uri="{FF2B5EF4-FFF2-40B4-BE49-F238E27FC236}">
                <a16:creationId xmlns:a16="http://schemas.microsoft.com/office/drawing/2014/main" xmlns="" id="{71B7734F-BCDC-474C-B003-47A2D98D73FC}"/>
              </a:ext>
            </a:extLst>
          </p:cNvPr>
          <p:cNvCxnSpPr>
            <a:cxnSpLocks/>
          </p:cNvCxnSpPr>
          <p:nvPr/>
        </p:nvCxnSpPr>
        <p:spPr>
          <a:xfrm flipH="1" flipV="1">
            <a:off x="2329911" y="4499752"/>
            <a:ext cx="4568189" cy="3063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Connecteur droit avec flèche 37">
            <a:extLst>
              <a:ext uri="{FF2B5EF4-FFF2-40B4-BE49-F238E27FC236}">
                <a16:creationId xmlns:a16="http://schemas.microsoft.com/office/drawing/2014/main" xmlns="" id="{8061A3AC-E5AB-F24A-B3E4-64A19934057A}"/>
              </a:ext>
            </a:extLst>
          </p:cNvPr>
          <p:cNvCxnSpPr>
            <a:cxnSpLocks/>
            <a:stCxn id="34" idx="1"/>
          </p:cNvCxnSpPr>
          <p:nvPr/>
        </p:nvCxnSpPr>
        <p:spPr>
          <a:xfrm flipH="1" flipV="1">
            <a:off x="2195201" y="4733859"/>
            <a:ext cx="2297387" cy="3063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9" name="ZoneTexte 48">
            <a:extLst>
              <a:ext uri="{FF2B5EF4-FFF2-40B4-BE49-F238E27FC236}">
                <a16:creationId xmlns:a16="http://schemas.microsoft.com/office/drawing/2014/main" xmlns="" id="{E42BA02F-FD30-1941-952B-A4DC59CB6DD6}"/>
              </a:ext>
            </a:extLst>
          </p:cNvPr>
          <p:cNvSpPr txBox="1"/>
          <p:nvPr/>
        </p:nvSpPr>
        <p:spPr>
          <a:xfrm>
            <a:off x="762000" y="5033184"/>
            <a:ext cx="802386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t>Si assez de mémoire réservée, </a:t>
            </a:r>
            <a:r>
              <a:rPr lang="fr-FR">
                <a:solidFill>
                  <a:schemeClr val="accent1">
                    <a:lumMod val="75000"/>
                  </a:schemeClr>
                </a:solidFill>
              </a:rPr>
              <a:t>push_back</a:t>
            </a:r>
            <a:r>
              <a:rPr lang="fr-FR"/>
              <a:t> ne fait pas d’allocation</a:t>
            </a:r>
          </a:p>
          <a:p>
            <a:pPr marL="285750" indent="-285750" algn="l">
              <a:buFont typeface="Arial" panose="020B0604020202020204" pitchFamily="34" charset="0"/>
              <a:buChar char="•"/>
            </a:pPr>
            <a:r>
              <a:rPr lang="fr-FR"/>
              <a:t>Retirer un élément avec </a:t>
            </a:r>
            <a:r>
              <a:rPr lang="fr-FR">
                <a:solidFill>
                  <a:schemeClr val="accent1">
                    <a:lumMod val="75000"/>
                  </a:schemeClr>
                </a:solidFill>
              </a:rPr>
              <a:t>pop_back</a:t>
            </a:r>
            <a:r>
              <a:rPr lang="fr-FR"/>
              <a:t> conserve la place mémoire allouée</a:t>
            </a:r>
          </a:p>
          <a:p>
            <a:pPr marL="285750" indent="-285750" algn="l">
              <a:buFont typeface="Arial" panose="020B0604020202020204" pitchFamily="34" charset="0"/>
              <a:buChar char="•"/>
            </a:pPr>
            <a:r>
              <a:rPr lang="fr-FR"/>
              <a:t>Combiner reserve avec </a:t>
            </a:r>
            <a:r>
              <a:rPr lang="fr-FR">
                <a:solidFill>
                  <a:schemeClr val="accent1">
                    <a:lumMod val="75000"/>
                  </a:schemeClr>
                </a:solidFill>
              </a:rPr>
              <a:t>push_back </a:t>
            </a:r>
            <a:r>
              <a:rPr lang="fr-FR"/>
              <a:t>permet de rajouter très efficacement des éléments à la fin d’un tableau</a:t>
            </a:r>
          </a:p>
          <a:p>
            <a:pPr marL="285750" indent="-285750" algn="l">
              <a:buFont typeface="Arial" panose="020B0604020202020204" pitchFamily="34" charset="0"/>
              <a:buChar char="•"/>
            </a:pPr>
            <a:r>
              <a:rPr lang="fr-FR"/>
              <a:t>En revanche, </a:t>
            </a:r>
            <a:r>
              <a:rPr lang="fr-FR">
                <a:solidFill>
                  <a:schemeClr val="accent1">
                    <a:lumMod val="75000"/>
                  </a:schemeClr>
                </a:solidFill>
              </a:rPr>
              <a:t>push_front</a:t>
            </a:r>
            <a:r>
              <a:rPr lang="fr-FR"/>
              <a:t> et </a:t>
            </a:r>
            <a:r>
              <a:rPr lang="fr-FR">
                <a:solidFill>
                  <a:schemeClr val="accent1">
                    <a:lumMod val="75000"/>
                  </a:schemeClr>
                </a:solidFill>
              </a:rPr>
              <a:t>pop_front</a:t>
            </a:r>
            <a:r>
              <a:rPr lang="fr-FR"/>
              <a:t> demande de déplacer des données en mémoire ( complexité en </a:t>
            </a:r>
            <a:r>
              <a:rPr lang="fr-FR" i="1">
                <a:solidFill>
                  <a:schemeClr val="accent2">
                    <a:lumMod val="75000"/>
                  </a:schemeClr>
                </a:solidFill>
              </a:rPr>
              <a:t>O(n)</a:t>
            </a:r>
            <a:r>
              <a:rPr lang="fr-FR"/>
              <a:t> )</a:t>
            </a:r>
          </a:p>
        </p:txBody>
      </p:sp>
    </p:spTree>
    <p:extLst>
      <p:ext uri="{BB962C8B-B14F-4D97-AF65-F5344CB8AC3E}">
        <p14:creationId xmlns:p14="http://schemas.microsoft.com/office/powerpoint/2010/main" val="3036281087"/>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5622BFA-ADE8-EE41-BC11-0D85B89C5B86}"/>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Tableau dynamique ( C++ 98 et + )</a:t>
            </a:r>
          </a:p>
        </p:txBody>
      </p:sp>
      <p:sp>
        <p:nvSpPr>
          <p:cNvPr id="3" name="Espace réservé du contenu 2">
            <a:extLst>
              <a:ext uri="{FF2B5EF4-FFF2-40B4-BE49-F238E27FC236}">
                <a16:creationId xmlns:a16="http://schemas.microsoft.com/office/drawing/2014/main" xmlns="" id="{F86DD8E0-4288-454C-9B94-A802A50019AE}"/>
              </a:ext>
            </a:extLst>
          </p:cNvPr>
          <p:cNvSpPr>
            <a:spLocks noGrp="1"/>
          </p:cNvSpPr>
          <p:nvPr>
            <p:ph idx="1"/>
          </p:nvPr>
        </p:nvSpPr>
        <p:spPr>
          <a:xfrm>
            <a:off x="762000" y="1489733"/>
            <a:ext cx="3596640" cy="468607"/>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fr-FR"/>
              <a:t>Autres fonctionnalités</a:t>
            </a:r>
          </a:p>
        </p:txBody>
      </p:sp>
      <p:sp>
        <p:nvSpPr>
          <p:cNvPr id="4" name="ZoneTexte 3">
            <a:extLst>
              <a:ext uri="{FF2B5EF4-FFF2-40B4-BE49-F238E27FC236}">
                <a16:creationId xmlns:a16="http://schemas.microsoft.com/office/drawing/2014/main" xmlns="" id="{467CB484-8A60-FC43-8E07-E6D7C996079B}"/>
              </a:ext>
            </a:extLst>
          </p:cNvPr>
          <p:cNvSpPr txBox="1"/>
          <p:nvPr/>
        </p:nvSpPr>
        <p:spPr>
          <a:xfrm>
            <a:off x="762000" y="2035441"/>
            <a:ext cx="1813560" cy="1323439"/>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u.swap(w);</a:t>
            </a:r>
          </a:p>
          <a:p>
            <a:pPr algn="l"/>
            <a:r>
              <a:rPr lang="fr-FR" sz="1600" b="1">
                <a:latin typeface="Lao UI" panose="020B0502040204020203" pitchFamily="34" charset="0"/>
                <a:cs typeface="Lao UI" panose="020B0502040204020203" pitchFamily="34" charset="0"/>
              </a:rPr>
              <a:t>u.fill(0.5);</a:t>
            </a:r>
          </a:p>
          <a:p>
            <a:pPr algn="l"/>
            <a:r>
              <a:rPr lang="fr-FR" sz="1600" b="1">
                <a:latin typeface="Lao UI" panose="020B0502040204020203" pitchFamily="34" charset="0"/>
                <a:cs typeface="Lao UI" panose="020B0502040204020203" pitchFamily="34" charset="0"/>
              </a:rPr>
              <a:t>u.shrink_to_fit();</a:t>
            </a:r>
          </a:p>
          <a:p>
            <a:pPr algn="l"/>
            <a:r>
              <a:rPr lang="fr-FR" sz="1600" b="1">
                <a:latin typeface="Lao UI" panose="020B0502040204020203" pitchFamily="34" charset="0"/>
                <a:cs typeface="Lao UI" panose="020B0502040204020203" pitchFamily="34" charset="0"/>
              </a:rPr>
              <a:t>u.data();</a:t>
            </a:r>
          </a:p>
          <a:p>
            <a:pPr algn="l"/>
            <a:r>
              <a:rPr lang="fr-FR" sz="1600" b="1">
                <a:latin typeface="Lao UI" panose="020B0502040204020203" pitchFamily="34" charset="0"/>
                <a:cs typeface="Lao UI" panose="020B0502040204020203" pitchFamily="34" charset="0"/>
              </a:rPr>
              <a:t>u.resize(10);</a:t>
            </a:r>
          </a:p>
        </p:txBody>
      </p:sp>
      <p:sp>
        <p:nvSpPr>
          <p:cNvPr id="5" name="ZoneTexte 4">
            <a:extLst>
              <a:ext uri="{FF2B5EF4-FFF2-40B4-BE49-F238E27FC236}">
                <a16:creationId xmlns:a16="http://schemas.microsoft.com/office/drawing/2014/main" xmlns="" id="{74D70EC9-52C2-774C-8999-EE64198FDDBD}"/>
              </a:ext>
            </a:extLst>
          </p:cNvPr>
          <p:cNvSpPr txBox="1"/>
          <p:nvPr/>
        </p:nvSpPr>
        <p:spPr>
          <a:xfrm>
            <a:off x="2476500" y="2061210"/>
            <a:ext cx="144780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Interverti u et w</a:t>
            </a:r>
          </a:p>
        </p:txBody>
      </p:sp>
      <p:cxnSp>
        <p:nvCxnSpPr>
          <p:cNvPr id="6" name="Connecteur droit avec flèche 5">
            <a:extLst>
              <a:ext uri="{FF2B5EF4-FFF2-40B4-BE49-F238E27FC236}">
                <a16:creationId xmlns:a16="http://schemas.microsoft.com/office/drawing/2014/main" xmlns="" id="{927554ED-DF02-1749-9445-C16713D3612A}"/>
              </a:ext>
            </a:extLst>
          </p:cNvPr>
          <p:cNvCxnSpPr>
            <a:cxnSpLocks/>
            <a:stCxn id="5" idx="1"/>
          </p:cNvCxnSpPr>
          <p:nvPr/>
        </p:nvCxnSpPr>
        <p:spPr>
          <a:xfrm flipH="1">
            <a:off x="1935480" y="2215099"/>
            <a:ext cx="54102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9" name="ZoneTexte 8">
            <a:extLst>
              <a:ext uri="{FF2B5EF4-FFF2-40B4-BE49-F238E27FC236}">
                <a16:creationId xmlns:a16="http://schemas.microsoft.com/office/drawing/2014/main" xmlns="" id="{586E3B37-A4A6-2D4D-87B6-BA1C4154C0FF}"/>
              </a:ext>
            </a:extLst>
          </p:cNvPr>
          <p:cNvSpPr txBox="1"/>
          <p:nvPr/>
        </p:nvSpPr>
        <p:spPr>
          <a:xfrm>
            <a:off x="3970020" y="2274570"/>
            <a:ext cx="216408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Rempli u avec la valeur 0.5</a:t>
            </a:r>
          </a:p>
        </p:txBody>
      </p:sp>
      <p:sp>
        <p:nvSpPr>
          <p:cNvPr id="10" name="ZoneTexte 9">
            <a:extLst>
              <a:ext uri="{FF2B5EF4-FFF2-40B4-BE49-F238E27FC236}">
                <a16:creationId xmlns:a16="http://schemas.microsoft.com/office/drawing/2014/main" xmlns="" id="{F9B216C2-1CA7-5143-8514-8EC7B046930A}"/>
              </a:ext>
            </a:extLst>
          </p:cNvPr>
          <p:cNvSpPr txBox="1"/>
          <p:nvPr/>
        </p:nvSpPr>
        <p:spPr>
          <a:xfrm>
            <a:off x="6480810" y="2368987"/>
            <a:ext cx="2095500" cy="53340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400" b="1"/>
              <a:t>Ajuste la place réservé à la taille du tableau</a:t>
            </a:r>
          </a:p>
        </p:txBody>
      </p:sp>
      <p:sp>
        <p:nvSpPr>
          <p:cNvPr id="11" name="ZoneTexte 10">
            <a:extLst>
              <a:ext uri="{FF2B5EF4-FFF2-40B4-BE49-F238E27FC236}">
                <a16:creationId xmlns:a16="http://schemas.microsoft.com/office/drawing/2014/main" xmlns="" id="{1A66AE5E-97A6-5045-A289-8E9675FE8F23}"/>
              </a:ext>
            </a:extLst>
          </p:cNvPr>
          <p:cNvSpPr txBox="1"/>
          <p:nvPr/>
        </p:nvSpPr>
        <p:spPr>
          <a:xfrm>
            <a:off x="2686050" y="2819080"/>
            <a:ext cx="239649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Retourne l’adresse du tableau</a:t>
            </a:r>
          </a:p>
        </p:txBody>
      </p:sp>
      <p:sp>
        <p:nvSpPr>
          <p:cNvPr id="12" name="ZoneTexte 11">
            <a:extLst>
              <a:ext uri="{FF2B5EF4-FFF2-40B4-BE49-F238E27FC236}">
                <a16:creationId xmlns:a16="http://schemas.microsoft.com/office/drawing/2014/main" xmlns="" id="{216EC9DA-4C5F-E842-9B50-29BFCEC72DDF}"/>
              </a:ext>
            </a:extLst>
          </p:cNvPr>
          <p:cNvSpPr txBox="1"/>
          <p:nvPr/>
        </p:nvSpPr>
        <p:spPr>
          <a:xfrm>
            <a:off x="5486400" y="3056788"/>
            <a:ext cx="2781300"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400" b="1"/>
              <a:t>Redimensionne la taille du tableau</a:t>
            </a:r>
          </a:p>
        </p:txBody>
      </p:sp>
      <p:cxnSp>
        <p:nvCxnSpPr>
          <p:cNvPr id="13" name="Connecteur droit avec flèche 12">
            <a:extLst>
              <a:ext uri="{FF2B5EF4-FFF2-40B4-BE49-F238E27FC236}">
                <a16:creationId xmlns:a16="http://schemas.microsoft.com/office/drawing/2014/main" xmlns="" id="{3521898C-28ED-DA40-9F45-BFA8DFB9B7C1}"/>
              </a:ext>
            </a:extLst>
          </p:cNvPr>
          <p:cNvCxnSpPr>
            <a:cxnSpLocks/>
            <a:stCxn id="9" idx="1"/>
          </p:cNvCxnSpPr>
          <p:nvPr/>
        </p:nvCxnSpPr>
        <p:spPr>
          <a:xfrm flipH="1">
            <a:off x="1828800" y="2428459"/>
            <a:ext cx="214122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Connecteur droit avec flèche 15">
            <a:extLst>
              <a:ext uri="{FF2B5EF4-FFF2-40B4-BE49-F238E27FC236}">
                <a16:creationId xmlns:a16="http://schemas.microsoft.com/office/drawing/2014/main" xmlns="" id="{321132AD-0900-3A4C-A4A9-EDA9586E49D1}"/>
              </a:ext>
            </a:extLst>
          </p:cNvPr>
          <p:cNvCxnSpPr>
            <a:cxnSpLocks/>
            <a:stCxn id="10" idx="1"/>
            <a:endCxn id="4" idx="3"/>
          </p:cNvCxnSpPr>
          <p:nvPr/>
        </p:nvCxnSpPr>
        <p:spPr>
          <a:xfrm flipH="1">
            <a:off x="2575560" y="2635687"/>
            <a:ext cx="3905250" cy="614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Connecteur droit avec flèche 18">
            <a:extLst>
              <a:ext uri="{FF2B5EF4-FFF2-40B4-BE49-F238E27FC236}">
                <a16:creationId xmlns:a16="http://schemas.microsoft.com/office/drawing/2014/main" xmlns="" id="{8B897589-7E59-6D45-A1F7-EB2F8EB9B631}"/>
              </a:ext>
            </a:extLst>
          </p:cNvPr>
          <p:cNvCxnSpPr>
            <a:cxnSpLocks/>
            <a:stCxn id="11" idx="1"/>
          </p:cNvCxnSpPr>
          <p:nvPr/>
        </p:nvCxnSpPr>
        <p:spPr>
          <a:xfrm flipH="1">
            <a:off x="1706880" y="2972969"/>
            <a:ext cx="979170" cy="23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Connecteur droit avec flèche 21">
            <a:extLst>
              <a:ext uri="{FF2B5EF4-FFF2-40B4-BE49-F238E27FC236}">
                <a16:creationId xmlns:a16="http://schemas.microsoft.com/office/drawing/2014/main" xmlns="" id="{688903D9-055A-AC4B-976A-B2A7AE39CD72}"/>
              </a:ext>
            </a:extLst>
          </p:cNvPr>
          <p:cNvCxnSpPr>
            <a:cxnSpLocks/>
            <a:stCxn id="12" idx="1"/>
          </p:cNvCxnSpPr>
          <p:nvPr/>
        </p:nvCxnSpPr>
        <p:spPr>
          <a:xfrm flipH="1">
            <a:off x="2080260" y="3210677"/>
            <a:ext cx="340614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ZoneTexte 24">
            <a:extLst>
              <a:ext uri="{FF2B5EF4-FFF2-40B4-BE49-F238E27FC236}">
                <a16:creationId xmlns:a16="http://schemas.microsoft.com/office/drawing/2014/main" xmlns="" id="{68853172-2E97-0740-9190-36FE20C0AA97}"/>
              </a:ext>
            </a:extLst>
          </p:cNvPr>
          <p:cNvSpPr txBox="1"/>
          <p:nvPr/>
        </p:nvSpPr>
        <p:spPr>
          <a:xfrm>
            <a:off x="762000" y="3519873"/>
            <a:ext cx="80772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t>L’échange de tableau avec </a:t>
            </a:r>
            <a:r>
              <a:rPr lang="fr-FR" sz="1600" b="1">
                <a:latin typeface="Lao UI" panose="020B0502040204020203" pitchFamily="34" charset="0"/>
                <a:cs typeface="Lao UI" panose="020B0502040204020203" pitchFamily="34" charset="0"/>
              </a:rPr>
              <a:t>swap</a:t>
            </a:r>
            <a:r>
              <a:rPr lang="fr-FR"/>
              <a:t> est très efficace. Performant même pour reallouer un tableau en perdant ses données !</a:t>
            </a:r>
          </a:p>
          <a:p>
            <a:pPr algn="l"/>
            <a:r>
              <a:rPr lang="fr-FR"/>
              <a:t>	</a:t>
            </a:r>
            <a:r>
              <a:rPr lang="fr-FR" sz="1600" b="1">
                <a:latin typeface="Lao UI" panose="020B0502040204020203" pitchFamily="34" charset="0"/>
                <a:cs typeface="Lao UI" panose="020B0502040204020203" pitchFamily="34" charset="0"/>
              </a:rPr>
              <a:t>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&gt;(20).swap(u);</a:t>
            </a:r>
            <a:r>
              <a:rPr lang="fr-FR" sz="1600" b="1">
                <a:solidFill>
                  <a:schemeClr val="accent2"/>
                </a:solidFill>
                <a:latin typeface="Lao UI" panose="020B0502040204020203" pitchFamily="34" charset="0"/>
                <a:cs typeface="Lao UI" panose="020B0502040204020203" pitchFamily="34" charset="0"/>
              </a:rPr>
              <a:t>// Realloue 20 éléments pour u</a:t>
            </a:r>
          </a:p>
          <a:p>
            <a:pPr marL="285750" indent="-285750" algn="l">
              <a:buFont typeface="Arial" panose="020B0604020202020204" pitchFamily="34" charset="0"/>
              <a:buChar char="•"/>
            </a:pPr>
            <a:r>
              <a:rPr lang="fr-FR" sz="1600" b="1">
                <a:latin typeface="Lao UI" panose="020B0502040204020203" pitchFamily="34" charset="0"/>
                <a:cs typeface="Lao UI" panose="020B0502040204020203" pitchFamily="34" charset="0"/>
              </a:rPr>
              <a:t>shrink_to_fit</a:t>
            </a:r>
            <a:r>
              <a:rPr lang="fr-FR">
                <a:latin typeface="+mn-lt"/>
                <a:cs typeface="Lao UI" panose="020B0502040204020203" pitchFamily="34" charset="0"/>
              </a:rPr>
              <a:t> realloue et copie les éléments du tableau ( </a:t>
            </a:r>
            <a:r>
              <a:rPr lang="fr-FR">
                <a:solidFill>
                  <a:srgbClr val="FF0000"/>
                </a:solidFill>
                <a:latin typeface="+mn-lt"/>
                <a:cs typeface="Lao UI" panose="020B0502040204020203" pitchFamily="34" charset="0"/>
              </a:rPr>
              <a:t>uniquement C++11 ou + </a:t>
            </a:r>
            <a:r>
              <a:rPr lang="fr-FR">
                <a:latin typeface="+mn-lt"/>
                <a:cs typeface="Lao UI" panose="020B0502040204020203" pitchFamily="34" charset="0"/>
              </a:rPr>
              <a:t>)</a:t>
            </a:r>
          </a:p>
          <a:p>
            <a:pPr marL="285750" indent="-285750" algn="l">
              <a:buFont typeface="Arial" panose="020B0604020202020204" pitchFamily="34" charset="0"/>
              <a:buChar char="•"/>
            </a:pPr>
            <a:r>
              <a:rPr lang="fr-FR">
                <a:latin typeface="+mn-lt"/>
                <a:cs typeface="Lao UI" panose="020B0502040204020203" pitchFamily="34" charset="0"/>
              </a:rPr>
              <a:t>Le redimensionnement du tableau avec </a:t>
            </a:r>
            <a:r>
              <a:rPr lang="fr-FR" sz="1600" b="1">
                <a:latin typeface="Lao UI" panose="020B0502040204020203" pitchFamily="34" charset="0"/>
                <a:cs typeface="Lao UI" panose="020B0502040204020203" pitchFamily="34" charset="0"/>
              </a:rPr>
              <a:t>resize</a:t>
            </a:r>
            <a:r>
              <a:rPr lang="fr-FR">
                <a:latin typeface="+mn-lt"/>
                <a:cs typeface="Lao UI" panose="020B0502040204020203" pitchFamily="34" charset="0"/>
              </a:rPr>
              <a:t> très efficace si la taille demandée est inférieure à la taille allouée, sinon déclenche une reallocation avec copie des éléments.</a:t>
            </a:r>
            <a:endParaRPr lang="fr-FR">
              <a:latin typeface="+mn-lt"/>
            </a:endParaRPr>
          </a:p>
        </p:txBody>
      </p:sp>
    </p:spTree>
    <p:extLst>
      <p:ext uri="{BB962C8B-B14F-4D97-AF65-F5344CB8AC3E}">
        <p14:creationId xmlns:p14="http://schemas.microsoft.com/office/powerpoint/2010/main" val="2856489081"/>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A3E118D-F6BE-8041-883E-B492C57B7364}"/>
              </a:ext>
            </a:extLst>
          </p:cNvPr>
          <p:cNvSpPr>
            <a:spLocks noGrp="1"/>
          </p:cNvSpPr>
          <p:nvPr>
            <p:ph type="title"/>
          </p:nvPr>
        </p:nvSpPr>
        <p:spPr>
          <a:xfrm>
            <a:off x="762000" y="318809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tableaux avec GNU C++ (g++)</a:t>
            </a:r>
          </a:p>
        </p:txBody>
      </p:sp>
      <p:sp>
        <p:nvSpPr>
          <p:cNvPr id="3" name="Espace réservé du contenu 2">
            <a:extLst>
              <a:ext uri="{FF2B5EF4-FFF2-40B4-BE49-F238E27FC236}">
                <a16:creationId xmlns:a16="http://schemas.microsoft.com/office/drawing/2014/main" xmlns="" id="{64CC2F81-CB36-D345-9BD4-1A6CBA76FCE3}"/>
              </a:ext>
            </a:extLst>
          </p:cNvPr>
          <p:cNvSpPr>
            <a:spLocks noGrp="1"/>
          </p:cNvSpPr>
          <p:nvPr>
            <p:ph idx="1"/>
          </p:nvPr>
        </p:nvSpPr>
        <p:spPr>
          <a:xfrm>
            <a:off x="762000" y="4636793"/>
            <a:ext cx="8077200" cy="170304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Possiblité de déboguer l’accès aux tableaux statiques et dynamiques avec g++</a:t>
            </a:r>
          </a:p>
          <a:p>
            <a:r>
              <a:rPr lang="fr-FR" sz="1800"/>
              <a:t>Rajouter l’option </a:t>
            </a:r>
            <a:r>
              <a:rPr lang="fr-FR" sz="1600">
                <a:latin typeface="Lao UI" panose="020B0502040204020203" pitchFamily="34" charset="0"/>
                <a:cs typeface="Lao UI" panose="020B0502040204020203" pitchFamily="34" charset="0"/>
              </a:rPr>
              <a:t>–D_GLIBCXX_DEBUG</a:t>
            </a:r>
            <a:r>
              <a:rPr lang="fr-FR" sz="1800">
                <a:cs typeface="Lao UI" panose="020B0502040204020203" pitchFamily="34" charset="0"/>
              </a:rPr>
              <a:t> permet de vérifier l’accès aux éléments même sans utiliser la fonction </a:t>
            </a:r>
            <a:r>
              <a:rPr lang="fr-FR" sz="1600" b="1">
                <a:latin typeface="Lao UI" panose="020B0502040204020203" pitchFamily="34" charset="0"/>
                <a:cs typeface="Lao UI" panose="020B0502040204020203" pitchFamily="34" charset="0"/>
              </a:rPr>
              <a:t>at()</a:t>
            </a:r>
            <a:r>
              <a:rPr lang="fr-FR" sz="1800">
                <a:cs typeface="Lao UI" panose="020B0502040204020203" pitchFamily="34" charset="0"/>
              </a:rPr>
              <a:t>;</a:t>
            </a:r>
          </a:p>
          <a:p>
            <a:r>
              <a:rPr lang="fr-FR" sz="1800">
                <a:latin typeface="Lao UI" panose="020B0502040204020203" pitchFamily="34" charset="0"/>
                <a:cs typeface="Lao UI" panose="020B0502040204020203" pitchFamily="34" charset="0"/>
              </a:rPr>
              <a:t>Rajouter l’option –D_GLIBCXX_DEBUG_PEDANTIC vérifie encore plus de choses lors de l’utilisation des bibliothèques standards du C++</a:t>
            </a:r>
            <a:endParaRPr lang="fr-FR" sz="1600">
              <a:latin typeface="Lao UI" panose="020B0502040204020203" pitchFamily="34" charset="0"/>
              <a:cs typeface="Lao UI" panose="020B0502040204020203" pitchFamily="34" charset="0"/>
            </a:endParaRPr>
          </a:p>
        </p:txBody>
      </p:sp>
      <p:sp>
        <p:nvSpPr>
          <p:cNvPr id="5" name="Titre 1">
            <a:extLst>
              <a:ext uri="{FF2B5EF4-FFF2-40B4-BE49-F238E27FC236}">
                <a16:creationId xmlns:a16="http://schemas.microsoft.com/office/drawing/2014/main" xmlns="" id="{D4ACE07F-049A-B14D-8896-034E01B15032}"/>
              </a:ext>
            </a:extLst>
          </p:cNvPr>
          <p:cNvSpPr txBox="1">
            <a:spLocks/>
          </p:cNvSpPr>
          <p:nvPr/>
        </p:nvSpPr>
        <p:spPr bwMode="auto">
          <a:xfrm>
            <a:off x="754380" y="132472"/>
            <a:ext cx="8077200" cy="1143000"/>
          </a:xfrm>
          <a:prstGeom prst="rect">
            <a:avLst/>
          </a:prstGeom>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latinLnBrk="0" hangingPunct="1">
              <a:spcBef>
                <a:spcPct val="0"/>
              </a:spcBef>
              <a:spcAft>
                <a:spcPct val="0"/>
              </a:spcAft>
              <a:defRPr kumimoji="0" lang="fr-FR" sz="4400" kern="1200">
                <a:solidFill>
                  <a:schemeClr val="lt1"/>
                </a:solidFill>
                <a:latin typeface="+mn-lt"/>
                <a:ea typeface="+mn-ea"/>
                <a:cs typeface="+mn-cs"/>
              </a:defRPr>
            </a:lvl1pPr>
            <a:lvl2pPr algn="l" rtl="0" eaLnBrk="0" fontAlgn="base" hangingPunct="0">
              <a:spcBef>
                <a:spcPct val="0"/>
              </a:spcBef>
              <a:spcAft>
                <a:spcPct val="0"/>
              </a:spcAft>
              <a:defRPr sz="4400">
                <a:solidFill>
                  <a:schemeClr val="lt1"/>
                </a:solidFill>
                <a:latin typeface="+mn-lt"/>
                <a:ea typeface="+mn-ea"/>
                <a:cs typeface="+mn-cs"/>
              </a:defRPr>
            </a:lvl2pPr>
            <a:lvl3pPr algn="l" rtl="0" eaLnBrk="0" fontAlgn="base" hangingPunct="0">
              <a:spcBef>
                <a:spcPct val="0"/>
              </a:spcBef>
              <a:spcAft>
                <a:spcPct val="0"/>
              </a:spcAft>
              <a:defRPr sz="4400">
                <a:solidFill>
                  <a:schemeClr val="lt1"/>
                </a:solidFill>
                <a:latin typeface="+mn-lt"/>
                <a:ea typeface="+mn-ea"/>
                <a:cs typeface="+mn-cs"/>
              </a:defRPr>
            </a:lvl3pPr>
            <a:lvl4pPr algn="l" rtl="0" eaLnBrk="0" fontAlgn="base" hangingPunct="0">
              <a:spcBef>
                <a:spcPct val="0"/>
              </a:spcBef>
              <a:spcAft>
                <a:spcPct val="0"/>
              </a:spcAft>
              <a:defRPr sz="4400">
                <a:solidFill>
                  <a:schemeClr val="lt1"/>
                </a:solidFill>
                <a:latin typeface="+mn-lt"/>
                <a:ea typeface="+mn-ea"/>
                <a:cs typeface="+mn-cs"/>
              </a:defRPr>
            </a:lvl4pPr>
            <a:lvl5pPr algn="l" rtl="0" eaLnBrk="0" fontAlgn="base" hangingPunct="0">
              <a:spcBef>
                <a:spcPct val="0"/>
              </a:spcBef>
              <a:spcAft>
                <a:spcPct val="0"/>
              </a:spcAft>
              <a:defRPr sz="4400">
                <a:solidFill>
                  <a:schemeClr val="lt1"/>
                </a:solidFill>
                <a:latin typeface="+mn-lt"/>
                <a:ea typeface="+mn-ea"/>
                <a:cs typeface="+mn-cs"/>
              </a:defRPr>
            </a:lvl5pPr>
            <a:lvl6pPr marL="457200" algn="l" rtl="0" fontAlgn="base">
              <a:spcBef>
                <a:spcPct val="0"/>
              </a:spcBef>
              <a:spcAft>
                <a:spcPct val="0"/>
              </a:spcAft>
              <a:defRPr sz="4400">
                <a:solidFill>
                  <a:schemeClr val="lt1"/>
                </a:solidFill>
                <a:latin typeface="+mn-lt"/>
                <a:ea typeface="+mn-ea"/>
                <a:cs typeface="+mn-cs"/>
              </a:defRPr>
            </a:lvl6pPr>
            <a:lvl7pPr marL="914400" algn="l" rtl="0" fontAlgn="base">
              <a:spcBef>
                <a:spcPct val="0"/>
              </a:spcBef>
              <a:spcAft>
                <a:spcPct val="0"/>
              </a:spcAft>
              <a:defRPr sz="4400">
                <a:solidFill>
                  <a:schemeClr val="lt1"/>
                </a:solidFill>
                <a:latin typeface="+mn-lt"/>
                <a:ea typeface="+mn-ea"/>
                <a:cs typeface="+mn-cs"/>
              </a:defRPr>
            </a:lvl7pPr>
            <a:lvl8pPr marL="1371600" algn="l" rtl="0" fontAlgn="base">
              <a:spcBef>
                <a:spcPct val="0"/>
              </a:spcBef>
              <a:spcAft>
                <a:spcPct val="0"/>
              </a:spcAft>
              <a:defRPr sz="4400">
                <a:solidFill>
                  <a:schemeClr val="lt1"/>
                </a:solidFill>
                <a:latin typeface="+mn-lt"/>
                <a:ea typeface="+mn-ea"/>
                <a:cs typeface="+mn-cs"/>
              </a:defRPr>
            </a:lvl8pPr>
            <a:lvl9pPr marL="1828800" algn="l" rtl="0" fontAlgn="base">
              <a:spcBef>
                <a:spcPct val="0"/>
              </a:spcBef>
              <a:spcAft>
                <a:spcPct val="0"/>
              </a:spcAft>
              <a:defRPr sz="4400">
                <a:solidFill>
                  <a:schemeClr val="lt1"/>
                </a:solidFill>
                <a:latin typeface="+mn-lt"/>
                <a:ea typeface="+mn-ea"/>
                <a:cs typeface="+mn-cs"/>
              </a:defRPr>
            </a:lvl9pPr>
          </a:lstStyle>
          <a:p>
            <a:pPr algn="ctr"/>
            <a:r>
              <a:rPr lang="fr-FR" sz="3200"/>
              <a:t>Autres accesseurs/modifieurs</a:t>
            </a:r>
          </a:p>
        </p:txBody>
      </p:sp>
      <p:sp>
        <p:nvSpPr>
          <p:cNvPr id="6" name="ZoneTexte 5">
            <a:extLst>
              <a:ext uri="{FF2B5EF4-FFF2-40B4-BE49-F238E27FC236}">
                <a16:creationId xmlns:a16="http://schemas.microsoft.com/office/drawing/2014/main" xmlns="" id="{AF185406-3D40-4446-A665-F530D88822FC}"/>
              </a:ext>
            </a:extLst>
          </p:cNvPr>
          <p:cNvSpPr txBox="1"/>
          <p:nvPr/>
        </p:nvSpPr>
        <p:spPr>
          <a:xfrm>
            <a:off x="754380" y="1497330"/>
            <a:ext cx="8077200" cy="1323439"/>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std::vector&lt;std::vector&lt;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&gt;&gt; matrix(3);</a:t>
            </a:r>
          </a:p>
          <a:p>
            <a:pPr algn="l"/>
            <a:r>
              <a:rPr lang="fr-FR" sz="1600" b="1">
                <a:latin typeface="Lao UI" panose="020B0502040204020203" pitchFamily="34" charset="0"/>
                <a:cs typeface="Lao UI" panose="020B0502040204020203" pitchFamily="34" charset="0"/>
              </a:rPr>
              <a:t>matrix.reserve(3);</a:t>
            </a:r>
          </a:p>
          <a:p>
            <a:pPr algn="l"/>
            <a:r>
              <a:rPr lang="fr-FR" sz="1600" b="1">
                <a:latin typeface="Lao UI" panose="020B0502040204020203" pitchFamily="34" charset="0"/>
                <a:cs typeface="Lao UI" panose="020B0502040204020203" pitchFamily="34" charset="0"/>
              </a:rPr>
              <a:t>matrix.emplace_back(std::vector&lt;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&gt;{1.,0.,0.});</a:t>
            </a:r>
          </a:p>
          <a:p>
            <a:pPr algn="l"/>
            <a:r>
              <a:rPr lang="fr-FR" sz="1600" b="1">
                <a:latin typeface="Lao UI" panose="020B0502040204020203" pitchFamily="34" charset="0"/>
                <a:cs typeface="Lao UI" panose="020B0502040204020203" pitchFamily="34" charset="0"/>
              </a:rPr>
              <a:t>matrix.emplace_back(std::vector&lt;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{0.,1.,0.});</a:t>
            </a:r>
          </a:p>
          <a:p>
            <a:r>
              <a:rPr lang="fr-FR" sz="1600" b="1">
                <a:latin typeface="Lao UI" panose="020B0502040204020203" pitchFamily="34" charset="0"/>
                <a:cs typeface="Lao UI" panose="020B0502040204020203" pitchFamily="34" charset="0"/>
              </a:rPr>
              <a:t>matrix.emplace_back(std::vector&lt;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{0.,0.,1.});</a:t>
            </a:r>
          </a:p>
        </p:txBody>
      </p:sp>
    </p:spTree>
    <p:extLst>
      <p:ext uri="{BB962C8B-B14F-4D97-AF65-F5344CB8AC3E}">
        <p14:creationId xmlns:p14="http://schemas.microsoft.com/office/powerpoint/2010/main" val="409250467"/>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A96B31-63EB-E343-981D-B269569C2895}"/>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boucles en C++</a:t>
            </a:r>
          </a:p>
        </p:txBody>
      </p:sp>
      <p:sp>
        <p:nvSpPr>
          <p:cNvPr id="3" name="Espace réservé du contenu 2">
            <a:extLst>
              <a:ext uri="{FF2B5EF4-FFF2-40B4-BE49-F238E27FC236}">
                <a16:creationId xmlns:a16="http://schemas.microsoft.com/office/drawing/2014/main" xmlns="" id="{B93B0536-493D-414B-9C4D-36194D22F226}"/>
              </a:ext>
            </a:extLst>
          </p:cNvPr>
          <p:cNvSpPr>
            <a:spLocks noGrp="1"/>
          </p:cNvSpPr>
          <p:nvPr>
            <p:ph idx="1"/>
          </p:nvPr>
        </p:nvSpPr>
        <p:spPr>
          <a:xfrm>
            <a:off x="762000" y="1527833"/>
            <a:ext cx="8077200" cy="1634467"/>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fr-FR" sz="2000"/>
              <a:t>Quatre types de boucles en C++ :</a:t>
            </a:r>
          </a:p>
          <a:p>
            <a:pPr lvl="1"/>
            <a:r>
              <a:rPr lang="fr-FR" sz="1800"/>
              <a:t>Les boucles de type</a:t>
            </a:r>
            <a:r>
              <a:rPr lang="fr-FR"/>
              <a:t> </a:t>
            </a:r>
            <a:r>
              <a:rPr lang="fr-FR" sz="1600" b="1">
                <a:latin typeface="Lao UI" panose="020B0502040204020203" pitchFamily="34" charset="0"/>
                <a:cs typeface="Lao UI" panose="020B0502040204020203" pitchFamily="34" charset="0"/>
              </a:rPr>
              <a:t>do { … } while (  cond );</a:t>
            </a:r>
          </a:p>
          <a:p>
            <a:pPr lvl="1"/>
            <a:r>
              <a:rPr lang="fr-FR" sz="1800">
                <a:cs typeface="Lao UI" panose="020B0502040204020203" pitchFamily="34" charset="0"/>
              </a:rPr>
              <a:t>Les boucles de type </a:t>
            </a:r>
            <a:r>
              <a:rPr lang="fr-FR" sz="1600" b="1">
                <a:latin typeface="Lao UI" panose="020B0502040204020203" pitchFamily="34" charset="0"/>
                <a:cs typeface="Lao UI" panose="020B0502040204020203" pitchFamily="34" charset="0"/>
              </a:rPr>
              <a:t>while(cond) { … }</a:t>
            </a:r>
          </a:p>
          <a:p>
            <a:pPr lvl="1"/>
            <a:r>
              <a:rPr lang="fr-FR" sz="1800">
                <a:cs typeface="Lao UI" panose="020B0502040204020203" pitchFamily="34" charset="0"/>
              </a:rPr>
              <a:t>Les boucles de type </a:t>
            </a:r>
            <a:r>
              <a:rPr lang="fr-FR" sz="1600" b="1">
                <a:latin typeface="Lao UI" panose="020B0502040204020203" pitchFamily="34" charset="0"/>
                <a:cs typeface="Lao UI" panose="020B0502040204020203" pitchFamily="34" charset="0"/>
              </a:rPr>
              <a:t>for ( init ; cond; incrément ) { … }</a:t>
            </a:r>
          </a:p>
          <a:p>
            <a:pPr lvl="1"/>
            <a:r>
              <a:rPr lang="fr-FR" sz="1900">
                <a:cs typeface="Lao UI" panose="020B0502040204020203" pitchFamily="34" charset="0"/>
              </a:rPr>
              <a:t>Les boucles de type</a:t>
            </a:r>
            <a:r>
              <a:rPr lang="fr-FR" sz="1600" b="1">
                <a:latin typeface="Lao UI" panose="020B0502040204020203" pitchFamily="34" charset="0"/>
                <a:cs typeface="Lao UI" panose="020B0502040204020203" pitchFamily="34" charset="0"/>
              </a:rPr>
              <a:t> for ( variable : conteneur ) { } ( C++11 ou + )</a:t>
            </a:r>
          </a:p>
        </p:txBody>
      </p:sp>
      <p:sp>
        <p:nvSpPr>
          <p:cNvPr id="4" name="ZoneTexte 3">
            <a:extLst>
              <a:ext uri="{FF2B5EF4-FFF2-40B4-BE49-F238E27FC236}">
                <a16:creationId xmlns:a16="http://schemas.microsoft.com/office/drawing/2014/main" xmlns="" id="{B1392AE4-1EA0-974A-85A0-B886DC672AE3}"/>
              </a:ext>
            </a:extLst>
          </p:cNvPr>
          <p:cNvSpPr txBox="1"/>
          <p:nvPr/>
        </p:nvSpPr>
        <p:spPr>
          <a:xfrm>
            <a:off x="762000" y="3277502"/>
            <a:ext cx="484632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fr-FR"/>
              <a:t>Boucles do { … } while( cond ); et while(cond) { … }</a:t>
            </a:r>
          </a:p>
        </p:txBody>
      </p:sp>
      <p:sp>
        <p:nvSpPr>
          <p:cNvPr id="5" name="ZoneTexte 4">
            <a:extLst>
              <a:ext uri="{FF2B5EF4-FFF2-40B4-BE49-F238E27FC236}">
                <a16:creationId xmlns:a16="http://schemas.microsoft.com/office/drawing/2014/main" xmlns="" id="{8847120C-0F47-6B44-B129-6FE1D49B7E5F}"/>
              </a:ext>
            </a:extLst>
          </p:cNvPr>
          <p:cNvSpPr txBox="1"/>
          <p:nvPr/>
        </p:nvSpPr>
        <p:spPr>
          <a:xfrm>
            <a:off x="762000" y="3762036"/>
            <a:ext cx="3939540" cy="181588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u{1.,3.,2.,-4.,9.,1.};</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a:t>
            </a:r>
          </a:p>
          <a:p>
            <a:pPr algn="l"/>
            <a:r>
              <a:rPr lang="fr-FR" sz="1600" b="1">
                <a:solidFill>
                  <a:schemeClr val="accent5"/>
                </a:solidFill>
                <a:latin typeface="Lao UI" panose="020B0502040204020203" pitchFamily="34" charset="0"/>
                <a:cs typeface="Lao UI" panose="020B0502040204020203" pitchFamily="34" charset="0"/>
              </a:rPr>
              <a:t>do</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x = u.back();</a:t>
            </a:r>
          </a:p>
          <a:p>
            <a:pPr algn="l"/>
            <a:r>
              <a:rPr lang="fr-FR" sz="1600" b="1">
                <a:latin typeface="Lao UI" panose="020B0502040204020203" pitchFamily="34" charset="0"/>
                <a:cs typeface="Lao UI" panose="020B0502040204020203" pitchFamily="34" charset="0"/>
              </a:rPr>
              <a:t>    u.pop_back();</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while</a:t>
            </a:r>
            <a:r>
              <a:rPr lang="fr-FR" sz="1600" b="1">
                <a:latin typeface="Lao UI" panose="020B0502040204020203" pitchFamily="34" charset="0"/>
                <a:cs typeface="Lao UI" panose="020B0502040204020203" pitchFamily="34" charset="0"/>
              </a:rPr>
              <a:t> (x&gt;0);</a:t>
            </a:r>
          </a:p>
        </p:txBody>
      </p:sp>
      <p:sp>
        <p:nvSpPr>
          <p:cNvPr id="7" name="ZoneTexte 6">
            <a:extLst>
              <a:ext uri="{FF2B5EF4-FFF2-40B4-BE49-F238E27FC236}">
                <a16:creationId xmlns:a16="http://schemas.microsoft.com/office/drawing/2014/main" xmlns="" id="{D8DED25D-D9AF-D44C-AE7A-8AB1A737DD0B}"/>
              </a:ext>
            </a:extLst>
          </p:cNvPr>
          <p:cNvSpPr txBox="1"/>
          <p:nvPr/>
        </p:nvSpPr>
        <p:spPr>
          <a:xfrm>
            <a:off x="4800600" y="3762036"/>
            <a:ext cx="3939540" cy="181588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u{1.,3.,2.,-4.,9.,1.};</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 u.back();</a:t>
            </a:r>
          </a:p>
          <a:p>
            <a:pPr algn="l"/>
            <a:r>
              <a:rPr lang="fr-FR" sz="1600" b="1">
                <a:solidFill>
                  <a:schemeClr val="accent5"/>
                </a:solidFill>
                <a:latin typeface="Lao UI" panose="020B0502040204020203" pitchFamily="34" charset="0"/>
                <a:cs typeface="Lao UI" panose="020B0502040204020203" pitchFamily="34" charset="0"/>
              </a:rPr>
              <a:t>while</a:t>
            </a:r>
            <a:r>
              <a:rPr lang="fr-FR" sz="1600" b="1">
                <a:latin typeface="Lao UI" panose="020B0502040204020203" pitchFamily="34" charset="0"/>
                <a:cs typeface="Lao UI" panose="020B0502040204020203" pitchFamily="34" charset="0"/>
              </a:rPr>
              <a:t> (x&gt;0)</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u.pop_back();</a:t>
            </a:r>
          </a:p>
          <a:p>
            <a:pPr algn="l"/>
            <a:r>
              <a:rPr lang="fr-FR" sz="1600" b="1">
                <a:latin typeface="Lao UI" panose="020B0502040204020203" pitchFamily="34" charset="0"/>
                <a:cs typeface="Lao UI" panose="020B0502040204020203" pitchFamily="34" charset="0"/>
              </a:rPr>
              <a:t>    x = u.back();</a:t>
            </a:r>
          </a:p>
          <a:p>
            <a:pPr algn="l"/>
            <a:r>
              <a:rPr lang="fr-FR" sz="1600" b="1">
                <a:latin typeface="Lao UI" panose="020B0502040204020203" pitchFamily="34" charset="0"/>
                <a:cs typeface="Lao UI" panose="020B0502040204020203" pitchFamily="34" charset="0"/>
              </a:rPr>
              <a:t>}</a:t>
            </a:r>
          </a:p>
        </p:txBody>
      </p:sp>
      <p:sp>
        <p:nvSpPr>
          <p:cNvPr id="8" name="ZoneTexte 7">
            <a:extLst>
              <a:ext uri="{FF2B5EF4-FFF2-40B4-BE49-F238E27FC236}">
                <a16:creationId xmlns:a16="http://schemas.microsoft.com/office/drawing/2014/main" xmlns="" id="{DE1CA76A-3918-2543-823E-0684904CDCBC}"/>
              </a:ext>
            </a:extLst>
          </p:cNvPr>
          <p:cNvSpPr txBox="1"/>
          <p:nvPr/>
        </p:nvSpPr>
        <p:spPr>
          <a:xfrm>
            <a:off x="762000" y="5693120"/>
            <a:ext cx="393954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a:solidFill>
                  <a:schemeClr val="accent2"/>
                </a:solidFill>
              </a:rPr>
              <a:t>En sortie</a:t>
            </a:r>
            <a:r>
              <a:rPr lang="fr-FR"/>
              <a:t> : </a:t>
            </a:r>
            <a:r>
              <a:rPr lang="fr-FR" sz="1600" b="1">
                <a:latin typeface="Lao UI" panose="020B0502040204020203" pitchFamily="34" charset="0"/>
                <a:cs typeface="Lao UI" panose="020B0502040204020203" pitchFamily="34" charset="0"/>
              </a:rPr>
              <a:t>u = { 1., 3., 2. };</a:t>
            </a:r>
          </a:p>
        </p:txBody>
      </p:sp>
      <p:sp>
        <p:nvSpPr>
          <p:cNvPr id="10" name="ZoneTexte 9">
            <a:extLst>
              <a:ext uri="{FF2B5EF4-FFF2-40B4-BE49-F238E27FC236}">
                <a16:creationId xmlns:a16="http://schemas.microsoft.com/office/drawing/2014/main" xmlns="" id="{3FC799D7-ECA8-4042-ADCE-C6DB32882BCD}"/>
              </a:ext>
            </a:extLst>
          </p:cNvPr>
          <p:cNvSpPr txBox="1"/>
          <p:nvPr/>
        </p:nvSpPr>
        <p:spPr>
          <a:xfrm>
            <a:off x="4800600" y="5693120"/>
            <a:ext cx="39395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a:solidFill>
                  <a:schemeClr val="accent2"/>
                </a:solidFill>
              </a:rPr>
              <a:t>En sortie</a:t>
            </a:r>
            <a:r>
              <a:rPr lang="fr-FR"/>
              <a:t> : </a:t>
            </a:r>
            <a:r>
              <a:rPr lang="fr-FR" sz="1600" b="1">
                <a:latin typeface="Lao UI" panose="020B0502040204020203" pitchFamily="34" charset="0"/>
                <a:cs typeface="Lao UI" panose="020B0502040204020203" pitchFamily="34" charset="0"/>
              </a:rPr>
              <a:t>u = { 1., 3., 2.,-4. };</a:t>
            </a:r>
          </a:p>
        </p:txBody>
      </p:sp>
    </p:spTree>
    <p:extLst>
      <p:ext uri="{BB962C8B-B14F-4D97-AF65-F5344CB8AC3E}">
        <p14:creationId xmlns:p14="http://schemas.microsoft.com/office/powerpoint/2010/main" val="4197446534"/>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B37D4F6-26D1-9B4D-8F5A-FCC00459B1DD}"/>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La boucle for ( init; cond; incrément ) en C++</a:t>
            </a:r>
          </a:p>
        </p:txBody>
      </p:sp>
      <p:sp>
        <p:nvSpPr>
          <p:cNvPr id="3" name="Espace réservé du contenu 2">
            <a:extLst>
              <a:ext uri="{FF2B5EF4-FFF2-40B4-BE49-F238E27FC236}">
                <a16:creationId xmlns:a16="http://schemas.microsoft.com/office/drawing/2014/main" xmlns="" id="{B378F899-50FB-BE4B-A2FA-C4C704236CE4}"/>
              </a:ext>
            </a:extLst>
          </p:cNvPr>
          <p:cNvSpPr>
            <a:spLocks noGrp="1"/>
          </p:cNvSpPr>
          <p:nvPr>
            <p:ph idx="1"/>
          </p:nvPr>
        </p:nvSpPr>
        <p:spPr>
          <a:xfrm>
            <a:off x="762000" y="1489733"/>
            <a:ext cx="8077200" cy="167256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Boucle très généraliste et puissante en C ( et C++ )</a:t>
            </a:r>
          </a:p>
          <a:p>
            <a:r>
              <a:rPr lang="fr-FR" sz="1800"/>
              <a:t>On peut y initialiser plusieurs variables comme en C</a:t>
            </a:r>
          </a:p>
          <a:p>
            <a:r>
              <a:rPr lang="fr-FR" sz="1800"/>
              <a:t>Possibilité de déclarer une variable dans la partie d’initialisation, mais portée de la variable uniquement dans le corps de la boucle</a:t>
            </a:r>
          </a:p>
          <a:p>
            <a:r>
              <a:rPr lang="fr-FR" sz="1800"/>
              <a:t>L’incrément accepte n’importe quelle expression arithmétique !</a:t>
            </a:r>
          </a:p>
        </p:txBody>
      </p:sp>
      <p:sp>
        <p:nvSpPr>
          <p:cNvPr id="4" name="ZoneTexte 3">
            <a:extLst>
              <a:ext uri="{FF2B5EF4-FFF2-40B4-BE49-F238E27FC236}">
                <a16:creationId xmlns:a16="http://schemas.microsoft.com/office/drawing/2014/main" xmlns="" id="{C5252ED8-972D-4041-8E5B-987A25C26834}"/>
              </a:ext>
            </a:extLst>
          </p:cNvPr>
          <p:cNvSpPr txBox="1"/>
          <p:nvPr/>
        </p:nvSpPr>
        <p:spPr>
          <a:xfrm>
            <a:off x="762000" y="3346080"/>
            <a:ext cx="8077200" cy="2554545"/>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std::vector&lt;</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&gt; ui{3,6,9,12,15,18,21,24}, vi{7,14,21,28,35};</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val = -1;</a:t>
            </a:r>
          </a:p>
          <a:p>
            <a:pPr algn="l"/>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a:t>
            </a:r>
            <a:r>
              <a:rPr lang="fr-FR" sz="1600" b="1">
                <a:solidFill>
                  <a:schemeClr val="accent4"/>
                </a:solidFill>
                <a:latin typeface="Lao UI" panose="020B0502040204020203" pitchFamily="34" charset="0"/>
                <a:cs typeface="Lao UI" panose="020B0502040204020203" pitchFamily="34" charset="0"/>
              </a:rPr>
              <a:t>int i = 0, j = 0</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(i &lt; ui.size()) and (j &lt; vi.size()) and (ui[i] != vi[j])</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i++,j++</a:t>
            </a:r>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val = ui[i];</a:t>
            </a:r>
          </a:p>
          <a:p>
            <a:pPr algn="l"/>
            <a:r>
              <a:rPr lang="fr-FR" sz="1600" b="1">
                <a:latin typeface="Lao UI" panose="020B0502040204020203" pitchFamily="34" charset="0"/>
                <a:cs typeface="Lao UI" panose="020B0502040204020203" pitchFamily="34" charset="0"/>
              </a:rPr>
              <a:t>}</a:t>
            </a:r>
          </a:p>
          <a:p>
            <a:pPr algn="l"/>
            <a:endParaRPr lang="fr-FR" sz="1600" b="1">
              <a:latin typeface="Lao UI" panose="020B0502040204020203" pitchFamily="34" charset="0"/>
              <a:cs typeface="Lao UI" panose="020B0502040204020203" pitchFamily="34" charset="0"/>
            </a:endParaRPr>
          </a:p>
          <a:p>
            <a:pPr algn="l"/>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val = 3072; val %2 == 0; val /= 2 );</a:t>
            </a:r>
          </a:p>
          <a:p>
            <a:pPr algn="l"/>
            <a:r>
              <a:rPr lang="fr-FR" sz="1600" b="1">
                <a:latin typeface="Lao UI" panose="020B0502040204020203" pitchFamily="34" charset="0"/>
                <a:cs typeface="Lao UI" panose="020B0502040204020203" pitchFamily="34" charset="0"/>
              </a:rPr>
              <a:t>val = 135:</a:t>
            </a:r>
          </a:p>
          <a:p>
            <a:pPr algn="l"/>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 val%3 == 0; val /= 3 );</a:t>
            </a:r>
          </a:p>
        </p:txBody>
      </p:sp>
      <p:sp>
        <p:nvSpPr>
          <p:cNvPr id="5" name="ZoneTexte 4">
            <a:extLst>
              <a:ext uri="{FF2B5EF4-FFF2-40B4-BE49-F238E27FC236}">
                <a16:creationId xmlns:a16="http://schemas.microsoft.com/office/drawing/2014/main" xmlns="" id="{3590230B-07B9-314F-9C92-5191F81C1106}"/>
              </a:ext>
            </a:extLst>
          </p:cNvPr>
          <p:cNvSpPr txBox="1"/>
          <p:nvPr/>
        </p:nvSpPr>
        <p:spPr>
          <a:xfrm>
            <a:off x="2118360" y="4560571"/>
            <a:ext cx="1120140" cy="30777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l"/>
            <a:r>
              <a:rPr lang="fr-FR" sz="1400" b="1"/>
              <a:t>Initialisation</a:t>
            </a:r>
          </a:p>
        </p:txBody>
      </p:sp>
      <p:cxnSp>
        <p:nvCxnSpPr>
          <p:cNvPr id="6" name="Connecteur droit avec flèche 5">
            <a:extLst>
              <a:ext uri="{FF2B5EF4-FFF2-40B4-BE49-F238E27FC236}">
                <a16:creationId xmlns:a16="http://schemas.microsoft.com/office/drawing/2014/main" xmlns="" id="{640507A1-9B45-1841-A784-BD5196F86DE1}"/>
              </a:ext>
            </a:extLst>
          </p:cNvPr>
          <p:cNvCxnSpPr>
            <a:cxnSpLocks/>
            <a:stCxn id="5" idx="0"/>
          </p:cNvCxnSpPr>
          <p:nvPr/>
        </p:nvCxnSpPr>
        <p:spPr>
          <a:xfrm flipH="1" flipV="1">
            <a:off x="2202180" y="4206240"/>
            <a:ext cx="476250" cy="3543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ZoneTexte 9">
            <a:extLst>
              <a:ext uri="{FF2B5EF4-FFF2-40B4-BE49-F238E27FC236}">
                <a16:creationId xmlns:a16="http://schemas.microsoft.com/office/drawing/2014/main" xmlns="" id="{34D8B340-A33B-7F4A-B1D9-EB1146532305}"/>
              </a:ext>
            </a:extLst>
          </p:cNvPr>
          <p:cNvSpPr txBox="1"/>
          <p:nvPr/>
        </p:nvSpPr>
        <p:spPr>
          <a:xfrm>
            <a:off x="3764280" y="4560571"/>
            <a:ext cx="2019300"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l"/>
            <a:r>
              <a:rPr lang="fr-FR" sz="1400" b="1"/>
              <a:t>Condition de continuité</a:t>
            </a:r>
          </a:p>
        </p:txBody>
      </p:sp>
      <p:cxnSp>
        <p:nvCxnSpPr>
          <p:cNvPr id="11" name="Connecteur droit avec flèche 10">
            <a:extLst>
              <a:ext uri="{FF2B5EF4-FFF2-40B4-BE49-F238E27FC236}">
                <a16:creationId xmlns:a16="http://schemas.microsoft.com/office/drawing/2014/main" xmlns="" id="{76234D8F-7C84-5049-9161-35E7F0112F12}"/>
              </a:ext>
            </a:extLst>
          </p:cNvPr>
          <p:cNvCxnSpPr>
            <a:cxnSpLocks/>
            <a:stCxn id="10" idx="0"/>
          </p:cNvCxnSpPr>
          <p:nvPr/>
        </p:nvCxnSpPr>
        <p:spPr>
          <a:xfrm flipV="1">
            <a:off x="4773930" y="4252794"/>
            <a:ext cx="0" cy="3077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ZoneTexte 13">
            <a:extLst>
              <a:ext uri="{FF2B5EF4-FFF2-40B4-BE49-F238E27FC236}">
                <a16:creationId xmlns:a16="http://schemas.microsoft.com/office/drawing/2014/main" xmlns="" id="{60781DA3-2314-8244-9089-2FD3080F125C}"/>
              </a:ext>
            </a:extLst>
          </p:cNvPr>
          <p:cNvSpPr txBox="1"/>
          <p:nvPr/>
        </p:nvSpPr>
        <p:spPr>
          <a:xfrm>
            <a:off x="7330440" y="4560571"/>
            <a:ext cx="1143000"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l"/>
            <a:r>
              <a:rPr lang="fr-FR" sz="1400"/>
              <a:t>Incrément(s)</a:t>
            </a:r>
          </a:p>
        </p:txBody>
      </p:sp>
      <p:cxnSp>
        <p:nvCxnSpPr>
          <p:cNvPr id="15" name="Connecteur droit avec flèche 14">
            <a:extLst>
              <a:ext uri="{FF2B5EF4-FFF2-40B4-BE49-F238E27FC236}">
                <a16:creationId xmlns:a16="http://schemas.microsoft.com/office/drawing/2014/main" xmlns="" id="{F4FF68F8-DD15-F341-9821-CB96A1DA97C9}"/>
              </a:ext>
            </a:extLst>
          </p:cNvPr>
          <p:cNvCxnSpPr>
            <a:cxnSpLocks/>
          </p:cNvCxnSpPr>
          <p:nvPr/>
        </p:nvCxnSpPr>
        <p:spPr>
          <a:xfrm flipV="1">
            <a:off x="7909560" y="4206240"/>
            <a:ext cx="0" cy="3543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ZoneTexte 17">
            <a:extLst>
              <a:ext uri="{FF2B5EF4-FFF2-40B4-BE49-F238E27FC236}">
                <a16:creationId xmlns:a16="http://schemas.microsoft.com/office/drawing/2014/main" xmlns="" id="{A238F20E-6B2D-DA4B-98B5-704A0A153394}"/>
              </a:ext>
            </a:extLst>
          </p:cNvPr>
          <p:cNvSpPr txBox="1"/>
          <p:nvPr/>
        </p:nvSpPr>
        <p:spPr>
          <a:xfrm>
            <a:off x="762000" y="6141720"/>
            <a:ext cx="8077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a:t>La variable i n’est visible que dans sa boucle, tandis que val est de portée globale.</a:t>
            </a:r>
          </a:p>
        </p:txBody>
      </p:sp>
    </p:spTree>
    <p:extLst>
      <p:ext uri="{BB962C8B-B14F-4D97-AF65-F5344CB8AC3E}">
        <p14:creationId xmlns:p14="http://schemas.microsoft.com/office/powerpoint/2010/main" val="58993394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BD8E3229-4CE3-448D-BFB9-D79EB98716EB}"/>
              </a:ext>
            </a:extLst>
          </p:cNvPr>
          <p:cNvSpPr txBox="1"/>
          <p:nvPr/>
        </p:nvSpPr>
        <p:spPr>
          <a:xfrm>
            <a:off x="0" y="0"/>
            <a:ext cx="9144000" cy="792163"/>
          </a:xfrm>
          <a:prstGeom prst="rect">
            <a:avLst/>
          </a:prstGeom>
          <a:solidFill>
            <a:schemeClr val="accent1"/>
          </a:solidFill>
        </p:spPr>
        <p:txBody>
          <a:bodyPr>
            <a:normAutofit fontScale="85000" lnSpcReduction="20000"/>
          </a:bodyPr>
          <a:lstStyle/>
          <a:p>
            <a:pPr algn="ctr" fontAlgn="auto">
              <a:spcBef>
                <a:spcPts val="0"/>
              </a:spcBef>
              <a:spcAft>
                <a:spcPts val="0"/>
              </a:spcAft>
              <a:defRPr/>
            </a:pPr>
            <a:r>
              <a:rPr lang="fr-FR" sz="6200" dirty="0">
                <a:latin typeface="+mn-lt"/>
                <a:cs typeface="+mn-cs"/>
              </a:rPr>
              <a:t>Pour commencer…</a:t>
            </a:r>
            <a:endParaRPr lang="fr-FR" sz="7200" dirty="0">
              <a:latin typeface="+mn-lt"/>
              <a:cs typeface="+mn-cs"/>
            </a:endParaRPr>
          </a:p>
        </p:txBody>
      </p:sp>
      <p:sp>
        <p:nvSpPr>
          <p:cNvPr id="9219" name="ZoneTexte 1">
            <a:extLst>
              <a:ext uri="{FF2B5EF4-FFF2-40B4-BE49-F238E27FC236}">
                <a16:creationId xmlns:a16="http://schemas.microsoft.com/office/drawing/2014/main" xmlns="" id="{1B72B090-A711-4641-9E2D-8F7958BA96C2}"/>
              </a:ext>
            </a:extLst>
          </p:cNvPr>
          <p:cNvSpPr txBox="1">
            <a:spLocks noChangeArrowheads="1"/>
          </p:cNvSpPr>
          <p:nvPr/>
        </p:nvSpPr>
        <p:spPr bwMode="auto">
          <a:xfrm>
            <a:off x="1655763" y="1125538"/>
            <a:ext cx="6048375" cy="400050"/>
          </a:xfrm>
          <a:prstGeom prst="rect">
            <a:avLst/>
          </a:prstGeom>
          <a:gradFill rotWithShape="0">
            <a:gsLst>
              <a:gs pos="0">
                <a:srgbClr val="FFEFD1"/>
              </a:gs>
              <a:gs pos="64999">
                <a:srgbClr val="F0EBD5"/>
              </a:gs>
              <a:gs pos="100000">
                <a:srgbClr val="D1C39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2000" b="1"/>
              <a:t>Où chercher des tutoriaux et des conseils ?</a:t>
            </a:r>
          </a:p>
        </p:txBody>
      </p:sp>
      <p:sp>
        <p:nvSpPr>
          <p:cNvPr id="9220" name="ZoneTexte 2">
            <a:extLst>
              <a:ext uri="{FF2B5EF4-FFF2-40B4-BE49-F238E27FC236}">
                <a16:creationId xmlns:a16="http://schemas.microsoft.com/office/drawing/2014/main" xmlns="" id="{D17085D2-A7AA-4A51-9EEE-B1AB46E51EFE}"/>
              </a:ext>
            </a:extLst>
          </p:cNvPr>
          <p:cNvSpPr txBox="1">
            <a:spLocks noChangeArrowheads="1"/>
          </p:cNvSpPr>
          <p:nvPr/>
        </p:nvSpPr>
        <p:spPr bwMode="auto">
          <a:xfrm>
            <a:off x="611188" y="1700213"/>
            <a:ext cx="813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fr-FR" altLang="fr-FR" sz="2000" u="sng"/>
              <a:t>Site du journal Dr Dobbs</a:t>
            </a:r>
            <a:r>
              <a:rPr lang="fr-FR" altLang="fr-FR" sz="2000"/>
              <a:t> : 	</a:t>
            </a:r>
            <a:r>
              <a:rPr lang="fr-FR" altLang="fr-FR" sz="2000">
                <a:hlinkClick r:id="rId3"/>
              </a:rPr>
              <a:t>http://www.drdobbs.com/cpp</a:t>
            </a:r>
            <a:endParaRPr lang="fr-FR" altLang="fr-FR" sz="2000"/>
          </a:p>
        </p:txBody>
      </p:sp>
      <p:sp>
        <p:nvSpPr>
          <p:cNvPr id="9221" name="ZoneTexte 3">
            <a:extLst>
              <a:ext uri="{FF2B5EF4-FFF2-40B4-BE49-F238E27FC236}">
                <a16:creationId xmlns:a16="http://schemas.microsoft.com/office/drawing/2014/main" xmlns="" id="{F9A04BD1-F2FF-470F-8A5F-C890587B8697}"/>
              </a:ext>
            </a:extLst>
          </p:cNvPr>
          <p:cNvSpPr txBox="1">
            <a:spLocks noChangeArrowheads="1"/>
          </p:cNvSpPr>
          <p:nvPr/>
        </p:nvSpPr>
        <p:spPr bwMode="auto">
          <a:xfrm>
            <a:off x="611188" y="2205038"/>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fr-FR" altLang="fr-FR" sz="2000" u="sng"/>
              <a:t>Blog de Herb Sutter</a:t>
            </a:r>
            <a:r>
              <a:rPr lang="fr-FR" altLang="fr-FR" sz="2000"/>
              <a:t> : 	</a:t>
            </a:r>
            <a:r>
              <a:rPr lang="fr-FR" altLang="fr-FR" sz="2000">
                <a:hlinkClick r:id="rId4"/>
              </a:rPr>
              <a:t>https://herbsutter.com/</a:t>
            </a:r>
            <a:endParaRPr lang="fr-FR" altLang="fr-FR" sz="2000"/>
          </a:p>
        </p:txBody>
      </p:sp>
      <p:sp>
        <p:nvSpPr>
          <p:cNvPr id="9222" name="ZoneTexte 5">
            <a:extLst>
              <a:ext uri="{FF2B5EF4-FFF2-40B4-BE49-F238E27FC236}">
                <a16:creationId xmlns:a16="http://schemas.microsoft.com/office/drawing/2014/main" xmlns="" id="{21BCBADF-DAEA-4B1E-A83C-A114A2BB602E}"/>
              </a:ext>
            </a:extLst>
          </p:cNvPr>
          <p:cNvSpPr txBox="1">
            <a:spLocks noChangeArrowheads="1"/>
          </p:cNvSpPr>
          <p:nvPr/>
        </p:nvSpPr>
        <p:spPr bwMode="auto">
          <a:xfrm>
            <a:off x="2627313" y="2938463"/>
            <a:ext cx="4465637" cy="400050"/>
          </a:xfrm>
          <a:prstGeom prst="rect">
            <a:avLst/>
          </a:prstGeom>
          <a:gradFill rotWithShape="0">
            <a:gsLst>
              <a:gs pos="0">
                <a:srgbClr val="FFEFD1"/>
              </a:gs>
              <a:gs pos="64999">
                <a:srgbClr val="F0EBD5"/>
              </a:gs>
              <a:gs pos="100000">
                <a:srgbClr val="D1C39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2000" b="1"/>
              <a:t>Guide de programmation C++</a:t>
            </a:r>
            <a:endParaRPr lang="fr-FR" altLang="fr-FR" sz="2400" b="1"/>
          </a:p>
        </p:txBody>
      </p:sp>
      <p:sp>
        <p:nvSpPr>
          <p:cNvPr id="8" name="ZoneTexte 7">
            <a:extLst>
              <a:ext uri="{FF2B5EF4-FFF2-40B4-BE49-F238E27FC236}">
                <a16:creationId xmlns:a16="http://schemas.microsoft.com/office/drawing/2014/main" xmlns="" id="{EC8AD5C7-E611-41F2-AF46-0186A47850AC}"/>
              </a:ext>
            </a:extLst>
          </p:cNvPr>
          <p:cNvSpPr txBox="1"/>
          <p:nvPr/>
        </p:nvSpPr>
        <p:spPr>
          <a:xfrm>
            <a:off x="179388" y="3500438"/>
            <a:ext cx="8713787" cy="1293812"/>
          </a:xfrm>
          <a:prstGeom prst="rect">
            <a:avLst/>
          </a:prstGeom>
          <a:noFill/>
        </p:spPr>
        <p:txBody>
          <a:bodyPr>
            <a:spAutoFit/>
          </a:bodyPr>
          <a:lstStyle/>
          <a:p>
            <a:pPr algn="just" fontAlgn="auto">
              <a:spcBef>
                <a:spcPts val="0"/>
              </a:spcBef>
              <a:spcAft>
                <a:spcPts val="0"/>
              </a:spcAft>
              <a:defRPr/>
            </a:pPr>
            <a:r>
              <a:rPr lang="fr-FR" sz="2000" dirty="0">
                <a:latin typeface="+mn-lt"/>
                <a:cs typeface="+mn-cs"/>
              </a:rPr>
              <a:t>Guide de programmation communautaire supervisé par </a:t>
            </a:r>
            <a:r>
              <a:rPr lang="fr-FR" sz="2000" b="1" dirty="0" err="1">
                <a:solidFill>
                  <a:schemeClr val="tx2">
                    <a:lumMod val="75000"/>
                  </a:schemeClr>
                </a:solidFill>
                <a:latin typeface="+mn-lt"/>
                <a:cs typeface="+mn-cs"/>
              </a:rPr>
              <a:t>Herb</a:t>
            </a:r>
            <a:r>
              <a:rPr lang="fr-FR" sz="2000" b="1" dirty="0">
                <a:solidFill>
                  <a:schemeClr val="tx2">
                    <a:lumMod val="75000"/>
                  </a:schemeClr>
                </a:solidFill>
                <a:latin typeface="+mn-lt"/>
                <a:cs typeface="+mn-cs"/>
              </a:rPr>
              <a:t> </a:t>
            </a:r>
            <a:r>
              <a:rPr lang="fr-FR" sz="2000" b="1" dirty="0" err="1">
                <a:solidFill>
                  <a:schemeClr val="tx2">
                    <a:lumMod val="75000"/>
                  </a:schemeClr>
                </a:solidFill>
                <a:latin typeface="+mn-lt"/>
                <a:cs typeface="+mn-cs"/>
              </a:rPr>
              <a:t>Sutter</a:t>
            </a:r>
            <a:r>
              <a:rPr lang="fr-FR" sz="2000" b="1" dirty="0">
                <a:solidFill>
                  <a:schemeClr val="tx2">
                    <a:lumMod val="75000"/>
                  </a:schemeClr>
                </a:solidFill>
                <a:latin typeface="+mn-lt"/>
                <a:cs typeface="+mn-cs"/>
              </a:rPr>
              <a:t> </a:t>
            </a:r>
            <a:r>
              <a:rPr lang="fr-FR" sz="2000" dirty="0">
                <a:latin typeface="+mn-lt"/>
                <a:cs typeface="+mn-cs"/>
              </a:rPr>
              <a:t>et </a:t>
            </a:r>
            <a:r>
              <a:rPr lang="fr-FR" sz="2000" b="1" dirty="0" err="1">
                <a:solidFill>
                  <a:schemeClr val="tx2">
                    <a:lumMod val="75000"/>
                  </a:schemeClr>
                </a:solidFill>
                <a:latin typeface="+mn-lt"/>
                <a:cs typeface="+mn-cs"/>
              </a:rPr>
              <a:t>Bjarn</a:t>
            </a:r>
            <a:r>
              <a:rPr lang="fr-FR" sz="2000" b="1" dirty="0">
                <a:solidFill>
                  <a:schemeClr val="tx2">
                    <a:lumMod val="75000"/>
                  </a:schemeClr>
                </a:solidFill>
                <a:latin typeface="+mn-lt"/>
                <a:cs typeface="+mn-cs"/>
              </a:rPr>
              <a:t> </a:t>
            </a:r>
            <a:r>
              <a:rPr lang="fr-FR" sz="2000" b="1" dirty="0" err="1">
                <a:solidFill>
                  <a:schemeClr val="tx2">
                    <a:lumMod val="75000"/>
                  </a:schemeClr>
                </a:solidFill>
                <a:latin typeface="+mn-lt"/>
                <a:cs typeface="+mn-cs"/>
              </a:rPr>
              <a:t>Stroustrup</a:t>
            </a:r>
            <a:r>
              <a:rPr lang="fr-FR" sz="2000" dirty="0">
                <a:latin typeface="+mn-lt"/>
                <a:cs typeface="+mn-cs"/>
              </a:rPr>
              <a:t>, équivalent aux </a:t>
            </a:r>
            <a:r>
              <a:rPr lang="fr-FR" sz="2000" b="1" dirty="0" err="1">
                <a:latin typeface="+mn-lt"/>
                <a:cs typeface="+mn-cs"/>
              </a:rPr>
              <a:t>PEPs</a:t>
            </a:r>
            <a:r>
              <a:rPr lang="fr-FR" sz="2000" dirty="0">
                <a:latin typeface="+mn-lt"/>
                <a:cs typeface="+mn-cs"/>
              </a:rPr>
              <a:t> de </a:t>
            </a:r>
            <a:r>
              <a:rPr lang="fr-FR" sz="2000" b="1" dirty="0">
                <a:solidFill>
                  <a:schemeClr val="accent2">
                    <a:lumMod val="50000"/>
                  </a:schemeClr>
                </a:solidFill>
                <a:latin typeface="+mn-lt"/>
                <a:cs typeface="+mn-cs"/>
              </a:rPr>
              <a:t>Python</a:t>
            </a:r>
          </a:p>
          <a:p>
            <a:pPr fontAlgn="auto">
              <a:spcBef>
                <a:spcPts val="0"/>
              </a:spcBef>
              <a:spcAft>
                <a:spcPts val="0"/>
              </a:spcAft>
              <a:defRPr/>
            </a:pPr>
            <a:endParaRPr lang="fr-FR" dirty="0">
              <a:latin typeface="+mn-lt"/>
              <a:cs typeface="+mn-cs"/>
            </a:endParaRPr>
          </a:p>
          <a:p>
            <a:pPr algn="ctr" fontAlgn="auto">
              <a:spcBef>
                <a:spcPts val="0"/>
              </a:spcBef>
              <a:spcAft>
                <a:spcPts val="0"/>
              </a:spcAft>
              <a:defRPr/>
            </a:pPr>
            <a:r>
              <a:rPr lang="fr-FR" sz="2000" dirty="0">
                <a:latin typeface="+mn-lt"/>
                <a:cs typeface="+mn-cs"/>
                <a:hlinkClick r:id="rId5"/>
              </a:rPr>
              <a:t>https://github.com/isocpp/CppCoreGuidelines</a:t>
            </a:r>
            <a:endParaRPr lang="fr-FR" sz="2000" dirty="0">
              <a:latin typeface="+mn-lt"/>
              <a:cs typeface="+mn-cs"/>
            </a:endParaRPr>
          </a:p>
        </p:txBody>
      </p:sp>
      <p:sp>
        <p:nvSpPr>
          <p:cNvPr id="9224" name="ZoneTexte 9">
            <a:extLst>
              <a:ext uri="{FF2B5EF4-FFF2-40B4-BE49-F238E27FC236}">
                <a16:creationId xmlns:a16="http://schemas.microsoft.com/office/drawing/2014/main" xmlns="" id="{F7F2CD86-F506-4B11-89C2-F74A094B54C8}"/>
              </a:ext>
            </a:extLst>
          </p:cNvPr>
          <p:cNvSpPr txBox="1">
            <a:spLocks noChangeArrowheads="1"/>
          </p:cNvSpPr>
          <p:nvPr/>
        </p:nvSpPr>
        <p:spPr bwMode="auto">
          <a:xfrm>
            <a:off x="760413" y="5137150"/>
            <a:ext cx="7993062" cy="400050"/>
          </a:xfrm>
          <a:prstGeom prst="rect">
            <a:avLst/>
          </a:prstGeom>
          <a:gradFill rotWithShape="0">
            <a:gsLst>
              <a:gs pos="0">
                <a:srgbClr val="FFEFD1"/>
              </a:gs>
              <a:gs pos="64999">
                <a:srgbClr val="F0EBD5"/>
              </a:gs>
              <a:gs pos="100000">
                <a:srgbClr val="D1C39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2000" b="1"/>
              <a:t>Sites de référence pour la norme ISO du C++ ( 98, 11, 14, 17, … )</a:t>
            </a:r>
            <a:endParaRPr lang="fr-FR" altLang="fr-FR" sz="1800" b="1"/>
          </a:p>
        </p:txBody>
      </p:sp>
      <p:sp>
        <p:nvSpPr>
          <p:cNvPr id="9225" name="ZoneTexte 11">
            <a:extLst>
              <a:ext uri="{FF2B5EF4-FFF2-40B4-BE49-F238E27FC236}">
                <a16:creationId xmlns:a16="http://schemas.microsoft.com/office/drawing/2014/main" xmlns="" id="{3A60686B-C865-4B07-9868-2838B4EE41D3}"/>
              </a:ext>
            </a:extLst>
          </p:cNvPr>
          <p:cNvSpPr txBox="1">
            <a:spLocks noChangeArrowheads="1"/>
          </p:cNvSpPr>
          <p:nvPr/>
        </p:nvSpPr>
        <p:spPr bwMode="auto">
          <a:xfrm>
            <a:off x="773113" y="5575300"/>
            <a:ext cx="78501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2000">
                <a:hlinkClick r:id="rId6"/>
              </a:rPr>
              <a:t>http://en.cppreference.com/w/</a:t>
            </a:r>
            <a:endParaRPr lang="fr-FR" altLang="fr-FR" sz="2000"/>
          </a:p>
          <a:p>
            <a:pPr eaLnBrk="1" hangingPunct="1">
              <a:spcBef>
                <a:spcPct val="0"/>
              </a:spcBef>
              <a:buFontTx/>
              <a:buNone/>
            </a:pPr>
            <a:endParaRPr lang="fr-FR" altLang="fr-FR" sz="2000"/>
          </a:p>
          <a:p>
            <a:pPr algn="ctr" eaLnBrk="1" hangingPunct="1">
              <a:spcBef>
                <a:spcPct val="0"/>
              </a:spcBef>
              <a:buFontTx/>
              <a:buNone/>
            </a:pPr>
            <a:r>
              <a:rPr lang="fr-FR" altLang="fr-FR" sz="2000">
                <a:hlinkClick r:id="rId7"/>
              </a:rPr>
              <a:t>http://www.cplusplus.com/</a:t>
            </a:r>
            <a:endParaRPr lang="fr-FR" altLang="fr-FR" sz="2000"/>
          </a:p>
          <a:p>
            <a:pPr eaLnBrk="1" hangingPunct="1">
              <a:spcBef>
                <a:spcPct val="0"/>
              </a:spcBef>
              <a:buFontTx/>
              <a:buNone/>
            </a:pPr>
            <a:endParaRPr lang="fr-FR" altLang="fr-FR" sz="2000"/>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8F2F4E2-1221-B945-A8E8-DD2A2F52DC06}"/>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La boucle for ( var : conteneur ) en C++11</a:t>
            </a:r>
          </a:p>
        </p:txBody>
      </p:sp>
      <p:sp>
        <p:nvSpPr>
          <p:cNvPr id="3" name="Espace réservé du contenu 2">
            <a:extLst>
              <a:ext uri="{FF2B5EF4-FFF2-40B4-BE49-F238E27FC236}">
                <a16:creationId xmlns:a16="http://schemas.microsoft.com/office/drawing/2014/main" xmlns="" id="{01C3354B-9A31-9C4A-BC2C-BF684E8A4680}"/>
              </a:ext>
            </a:extLst>
          </p:cNvPr>
          <p:cNvSpPr>
            <a:spLocks noGrp="1"/>
          </p:cNvSpPr>
          <p:nvPr>
            <p:ph idx="1"/>
          </p:nvPr>
        </p:nvSpPr>
        <p:spPr>
          <a:xfrm>
            <a:off x="762000" y="1543073"/>
            <a:ext cx="8077200" cy="161922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Permet de parcourir en lecture/écriture les éléments d’un conteneur ( tableaux entre autre );</a:t>
            </a:r>
          </a:p>
          <a:p>
            <a:r>
              <a:rPr lang="fr-FR" sz="1800"/>
              <a:t>La variable déclarée dans la boucle peut soit prendre successivement toutes les valeurs contenus ( pour la lecture ) soit y référer ( voir plus loin ) pour l’écriture et lecture.</a:t>
            </a:r>
          </a:p>
        </p:txBody>
      </p:sp>
      <p:sp>
        <p:nvSpPr>
          <p:cNvPr id="4" name="ZoneTexte 3">
            <a:extLst>
              <a:ext uri="{FF2B5EF4-FFF2-40B4-BE49-F238E27FC236}">
                <a16:creationId xmlns:a16="http://schemas.microsoft.com/office/drawing/2014/main" xmlns="" id="{465948FB-4178-C34E-99B0-3181127EE1DC}"/>
              </a:ext>
            </a:extLst>
          </p:cNvPr>
          <p:cNvSpPr txBox="1"/>
          <p:nvPr/>
        </p:nvSpPr>
        <p:spPr>
          <a:xfrm>
            <a:off x="762000" y="3265170"/>
            <a:ext cx="3482340" cy="2246769"/>
          </a:xfrm>
          <a:prstGeom prst="rect">
            <a:avLst/>
          </a:prstGeom>
          <a:solidFill>
            <a:schemeClr val="accent6">
              <a:lumMod val="20000"/>
              <a:lumOff val="80000"/>
            </a:schemeClr>
          </a:solidFill>
        </p:spPr>
        <p:txBody>
          <a:bodyPr wrap="square" rtlCol="0">
            <a:spAutoFit/>
          </a:bodyPr>
          <a:lstStyle/>
          <a:p>
            <a:pPr algn="l"/>
            <a:r>
              <a:rPr lang="fr-FR" sz="1400" b="1">
                <a:latin typeface="Lao UI" panose="020B0502040204020203" pitchFamily="34" charset="0"/>
                <a:cs typeface="Lao UI" panose="020B0502040204020203" pitchFamily="34" charset="0"/>
              </a:rPr>
              <a:t>std::vector&lt;</a:t>
            </a:r>
            <a:r>
              <a:rPr lang="fr-FR" sz="1400" b="1">
                <a:solidFill>
                  <a:schemeClr val="accent6"/>
                </a:solidFill>
                <a:latin typeface="Lao UI" panose="020B0502040204020203" pitchFamily="34" charset="0"/>
                <a:cs typeface="Lao UI" panose="020B0502040204020203" pitchFamily="34" charset="0"/>
              </a:rPr>
              <a:t>double</a:t>
            </a:r>
            <a:r>
              <a:rPr lang="fr-FR" sz="1400" b="1">
                <a:latin typeface="Lao UI" panose="020B0502040204020203" pitchFamily="34" charset="0"/>
                <a:cs typeface="Lao UI" panose="020B0502040204020203" pitchFamily="34" charset="0"/>
              </a:rPr>
              <a:t>&gt; u{1.,3.,5.,7.,9.};</a:t>
            </a:r>
          </a:p>
          <a:p>
            <a:pPr algn="l"/>
            <a:r>
              <a:rPr lang="fr-FR" sz="1400" b="1">
                <a:solidFill>
                  <a:schemeClr val="accent6"/>
                </a:solidFill>
                <a:latin typeface="Lao UI" panose="020B0502040204020203" pitchFamily="34" charset="0"/>
                <a:cs typeface="Lao UI" panose="020B0502040204020203" pitchFamily="34" charset="0"/>
              </a:rPr>
              <a:t>double</a:t>
            </a:r>
            <a:r>
              <a:rPr lang="fr-FR" sz="1400" b="1">
                <a:latin typeface="Lao UI" panose="020B0502040204020203" pitchFamily="34" charset="0"/>
                <a:cs typeface="Lao UI" panose="020B0502040204020203" pitchFamily="34" charset="0"/>
              </a:rPr>
              <a:t> sum = 0.;</a:t>
            </a:r>
          </a:p>
          <a:p>
            <a:pPr algn="l"/>
            <a:r>
              <a:rPr lang="fr-FR" sz="1400" b="1">
                <a:solidFill>
                  <a:schemeClr val="accent5"/>
                </a:solidFill>
                <a:latin typeface="Lao UI" panose="020B0502040204020203" pitchFamily="34" charset="0"/>
                <a:cs typeface="Lao UI" panose="020B0502040204020203" pitchFamily="34" charset="0"/>
              </a:rPr>
              <a:t>for</a:t>
            </a:r>
            <a:r>
              <a:rPr lang="fr-FR" sz="1400" b="1">
                <a:latin typeface="Lao UI" panose="020B0502040204020203" pitchFamily="34" charset="0"/>
                <a:cs typeface="Lao UI" panose="020B0502040204020203" pitchFamily="34" charset="0"/>
              </a:rPr>
              <a:t> ( </a:t>
            </a:r>
            <a:r>
              <a:rPr lang="fr-FR" sz="1400" b="1">
                <a:solidFill>
                  <a:schemeClr val="accent5"/>
                </a:solidFill>
                <a:latin typeface="Lao UI" panose="020B0502040204020203" pitchFamily="34" charset="0"/>
                <a:cs typeface="Lao UI" panose="020B0502040204020203" pitchFamily="34" charset="0"/>
              </a:rPr>
              <a:t>auto</a:t>
            </a:r>
            <a:r>
              <a:rPr lang="fr-FR" sz="1400" b="1">
                <a:latin typeface="Lao UI" panose="020B0502040204020203" pitchFamily="34" charset="0"/>
                <a:cs typeface="Lao UI" panose="020B0502040204020203" pitchFamily="34" charset="0"/>
              </a:rPr>
              <a:t> val : u ) sum += val;</a:t>
            </a:r>
          </a:p>
          <a:p>
            <a:pPr algn="l"/>
            <a:r>
              <a:rPr lang="fr-FR" sz="1400" b="1">
                <a:solidFill>
                  <a:schemeClr val="accent6"/>
                </a:solidFill>
                <a:latin typeface="Lao UI" panose="020B0502040204020203" pitchFamily="34" charset="0"/>
                <a:cs typeface="Lao UI" panose="020B0502040204020203" pitchFamily="34" charset="0"/>
              </a:rPr>
              <a:t>double</a:t>
            </a:r>
            <a:r>
              <a:rPr lang="fr-FR" sz="1400" b="1">
                <a:latin typeface="Lao UI" panose="020B0502040204020203" pitchFamily="34" charset="0"/>
                <a:cs typeface="Lao UI" panose="020B0502040204020203" pitchFamily="34" charset="0"/>
              </a:rPr>
              <a:t> x = 0;</a:t>
            </a:r>
          </a:p>
          <a:p>
            <a:pPr algn="l"/>
            <a:r>
              <a:rPr lang="fr-FR" sz="1400" b="1">
                <a:solidFill>
                  <a:schemeClr val="accent5"/>
                </a:solidFill>
                <a:latin typeface="Lao UI" panose="020B0502040204020203" pitchFamily="34" charset="0"/>
                <a:cs typeface="Lao UI" panose="020B0502040204020203" pitchFamily="34" charset="0"/>
              </a:rPr>
              <a:t>for</a:t>
            </a:r>
            <a:r>
              <a:rPr lang="fr-FR" sz="1400" b="1">
                <a:latin typeface="Lao UI" panose="020B0502040204020203" pitchFamily="34" charset="0"/>
                <a:cs typeface="Lao UI" panose="020B0502040204020203" pitchFamily="34" charset="0"/>
              </a:rPr>
              <a:t> ( </a:t>
            </a:r>
            <a:r>
              <a:rPr lang="fr-FR" sz="1400" b="1">
                <a:solidFill>
                  <a:schemeClr val="accent5"/>
                </a:solidFill>
                <a:latin typeface="Lao UI" panose="020B0502040204020203" pitchFamily="34" charset="0"/>
                <a:cs typeface="Lao UI" panose="020B0502040204020203" pitchFamily="34" charset="0"/>
              </a:rPr>
              <a:t>auto</a:t>
            </a:r>
            <a:r>
              <a:rPr lang="fr-FR" sz="1400" b="1">
                <a:latin typeface="Lao UI" panose="020B0502040204020203" pitchFamily="34" charset="0"/>
                <a:cs typeface="Lao UI" panose="020B0502040204020203" pitchFamily="34" charset="0"/>
              </a:rPr>
              <a:t>&amp; val : u )</a:t>
            </a:r>
          </a:p>
          <a:p>
            <a:pPr algn="l"/>
            <a:r>
              <a:rPr lang="fr-FR" sz="1400" b="1">
                <a:latin typeface="Lao UI" panose="020B0502040204020203" pitchFamily="34" charset="0"/>
                <a:cs typeface="Lao UI" panose="020B0502040204020203" pitchFamily="34" charset="0"/>
              </a:rPr>
              <a:t>{</a:t>
            </a:r>
          </a:p>
          <a:p>
            <a:pPr algn="l"/>
            <a:r>
              <a:rPr lang="fr-FR" sz="1400" b="1">
                <a:latin typeface="Lao UI" panose="020B0502040204020203" pitchFamily="34" charset="0"/>
                <a:cs typeface="Lao UI" panose="020B0502040204020203" pitchFamily="34" charset="0"/>
              </a:rPr>
              <a:t>   </a:t>
            </a:r>
            <a:r>
              <a:rPr lang="fr-FR" sz="1400" b="1">
                <a:solidFill>
                  <a:schemeClr val="accent6"/>
                </a:solidFill>
                <a:latin typeface="Lao UI" panose="020B0502040204020203" pitchFamily="34" charset="0"/>
                <a:cs typeface="Lao UI" panose="020B0502040204020203" pitchFamily="34" charset="0"/>
              </a:rPr>
              <a:t>double</a:t>
            </a:r>
            <a:r>
              <a:rPr lang="fr-FR" sz="1400" b="1">
                <a:latin typeface="Lao UI" panose="020B0502040204020203" pitchFamily="34" charset="0"/>
                <a:cs typeface="Lao UI" panose="020B0502040204020203" pitchFamily="34" charset="0"/>
              </a:rPr>
              <a:t> y = x;</a:t>
            </a:r>
          </a:p>
          <a:p>
            <a:pPr algn="l"/>
            <a:r>
              <a:rPr lang="fr-FR" sz="1400" b="1">
                <a:latin typeface="Lao UI" panose="020B0502040204020203" pitchFamily="34" charset="0"/>
                <a:cs typeface="Lao UI" panose="020B0502040204020203" pitchFamily="34" charset="0"/>
              </a:rPr>
              <a:t>   x = val;</a:t>
            </a:r>
          </a:p>
          <a:p>
            <a:pPr algn="l"/>
            <a:r>
              <a:rPr lang="fr-FR" sz="1400" b="1">
                <a:latin typeface="Lao UI" panose="020B0502040204020203" pitchFamily="34" charset="0"/>
                <a:cs typeface="Lao UI" panose="020B0502040204020203" pitchFamily="34" charset="0"/>
              </a:rPr>
              <a:t>   val = val + y;</a:t>
            </a:r>
          </a:p>
          <a:p>
            <a:pPr algn="l"/>
            <a:r>
              <a:rPr lang="fr-FR" sz="1400" b="1">
                <a:latin typeface="Lao UI" panose="020B0502040204020203" pitchFamily="34" charset="0"/>
                <a:cs typeface="Lao UI" panose="020B0502040204020203" pitchFamily="34" charset="0"/>
              </a:rPr>
              <a:t>}</a:t>
            </a:r>
          </a:p>
        </p:txBody>
      </p:sp>
      <p:sp>
        <p:nvSpPr>
          <p:cNvPr id="5" name="ZoneTexte 4">
            <a:extLst>
              <a:ext uri="{FF2B5EF4-FFF2-40B4-BE49-F238E27FC236}">
                <a16:creationId xmlns:a16="http://schemas.microsoft.com/office/drawing/2014/main" xmlns="" id="{24E38043-7B21-6245-B184-CEE76EF54BB3}"/>
              </a:ext>
            </a:extLst>
          </p:cNvPr>
          <p:cNvSpPr txBox="1"/>
          <p:nvPr/>
        </p:nvSpPr>
        <p:spPr>
          <a:xfrm>
            <a:off x="5631180" y="3493770"/>
            <a:ext cx="275082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400" b="1"/>
              <a:t>val prend successivement toutes les valeurs contenues dans u.</a:t>
            </a:r>
          </a:p>
        </p:txBody>
      </p:sp>
      <p:sp>
        <p:nvSpPr>
          <p:cNvPr id="6" name="ZoneTexte 5">
            <a:extLst>
              <a:ext uri="{FF2B5EF4-FFF2-40B4-BE49-F238E27FC236}">
                <a16:creationId xmlns:a16="http://schemas.microsoft.com/office/drawing/2014/main" xmlns="" id="{B4D7B3D1-CE81-7944-AD24-30133E7EBF6B}"/>
              </a:ext>
            </a:extLst>
          </p:cNvPr>
          <p:cNvSpPr txBox="1"/>
          <p:nvPr/>
        </p:nvSpPr>
        <p:spPr>
          <a:xfrm>
            <a:off x="5631180" y="4119860"/>
            <a:ext cx="275082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400" b="1"/>
              <a:t>val « devient » successivement chaque valeur contenue dans u</a:t>
            </a:r>
          </a:p>
        </p:txBody>
      </p:sp>
      <p:cxnSp>
        <p:nvCxnSpPr>
          <p:cNvPr id="7" name="Connecteur droit avec flèche 6">
            <a:extLst>
              <a:ext uri="{FF2B5EF4-FFF2-40B4-BE49-F238E27FC236}">
                <a16:creationId xmlns:a16="http://schemas.microsoft.com/office/drawing/2014/main" xmlns="" id="{6B56FEBE-A80B-D143-884C-939C3C67BA7E}"/>
              </a:ext>
            </a:extLst>
          </p:cNvPr>
          <p:cNvCxnSpPr>
            <a:cxnSpLocks/>
            <a:stCxn id="5" idx="1"/>
          </p:cNvCxnSpPr>
          <p:nvPr/>
        </p:nvCxnSpPr>
        <p:spPr>
          <a:xfrm flipH="1">
            <a:off x="3413760" y="3755380"/>
            <a:ext cx="2217420" cy="7748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Connecteur droit avec flèche 9">
            <a:extLst>
              <a:ext uri="{FF2B5EF4-FFF2-40B4-BE49-F238E27FC236}">
                <a16:creationId xmlns:a16="http://schemas.microsoft.com/office/drawing/2014/main" xmlns="" id="{28C82361-1659-4E47-A4E3-E0710028F13A}"/>
              </a:ext>
            </a:extLst>
          </p:cNvPr>
          <p:cNvCxnSpPr>
            <a:cxnSpLocks/>
            <a:stCxn id="6" idx="1"/>
          </p:cNvCxnSpPr>
          <p:nvPr/>
        </p:nvCxnSpPr>
        <p:spPr>
          <a:xfrm flipH="1" flipV="1">
            <a:off x="2552700" y="4303990"/>
            <a:ext cx="3078480" cy="774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ZoneTexte 12">
            <a:extLst>
              <a:ext uri="{FF2B5EF4-FFF2-40B4-BE49-F238E27FC236}">
                <a16:creationId xmlns:a16="http://schemas.microsoft.com/office/drawing/2014/main" xmlns="" id="{FA8B79FA-C554-494F-BEB8-99D688CE0205}"/>
              </a:ext>
            </a:extLst>
          </p:cNvPr>
          <p:cNvSpPr txBox="1"/>
          <p:nvPr/>
        </p:nvSpPr>
        <p:spPr>
          <a:xfrm>
            <a:off x="723900" y="5593362"/>
            <a:ext cx="81153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t>Le type de val sera déduit par le compilateur selon le type contenu dans u;</a:t>
            </a:r>
          </a:p>
          <a:p>
            <a:pPr marL="285750" indent="-285750" algn="l">
              <a:buFont typeface="Arial" panose="020B0604020202020204" pitchFamily="34" charset="0"/>
              <a:buChar char="•"/>
            </a:pPr>
            <a:r>
              <a:rPr lang="fr-FR"/>
              <a:t>Val est de portée locale dans chaque boucle</a:t>
            </a:r>
          </a:p>
          <a:p>
            <a:pPr marL="285750" indent="-285750" algn="l">
              <a:buFont typeface="Arial" panose="020B0604020202020204" pitchFamily="34" charset="0"/>
              <a:buChar char="•"/>
            </a:pPr>
            <a:r>
              <a:rPr lang="fr-FR"/>
              <a:t>Ce type de boucle ne se limite pas qu’aux tableaux, mais pourra être utilisé pour les listes C++, des dictionnaires, … et même des types définis par le programmeur.</a:t>
            </a:r>
          </a:p>
        </p:txBody>
      </p:sp>
      <p:sp>
        <p:nvSpPr>
          <p:cNvPr id="14" name="ZoneTexte 13">
            <a:extLst>
              <a:ext uri="{FF2B5EF4-FFF2-40B4-BE49-F238E27FC236}">
                <a16:creationId xmlns:a16="http://schemas.microsoft.com/office/drawing/2014/main" xmlns="" id="{7F976F48-5839-5A4B-AFA4-2B082EF7DE08}"/>
              </a:ext>
            </a:extLst>
          </p:cNvPr>
          <p:cNvSpPr txBox="1"/>
          <p:nvPr/>
        </p:nvSpPr>
        <p:spPr>
          <a:xfrm>
            <a:off x="5631180" y="4767500"/>
            <a:ext cx="27508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fr-FR" sz="1400" b="1"/>
              <a:t>Ici, on modifie bien des valeurs stockées dans u !</a:t>
            </a:r>
          </a:p>
        </p:txBody>
      </p:sp>
      <p:cxnSp>
        <p:nvCxnSpPr>
          <p:cNvPr id="15" name="Connecteur droit avec flèche 14">
            <a:extLst>
              <a:ext uri="{FF2B5EF4-FFF2-40B4-BE49-F238E27FC236}">
                <a16:creationId xmlns:a16="http://schemas.microsoft.com/office/drawing/2014/main" xmlns="" id="{8E9AD752-AA1C-A44F-84CD-057FB4F8A9EC}"/>
              </a:ext>
            </a:extLst>
          </p:cNvPr>
          <p:cNvCxnSpPr>
            <a:cxnSpLocks/>
            <a:stCxn id="14" idx="1"/>
          </p:cNvCxnSpPr>
          <p:nvPr/>
        </p:nvCxnSpPr>
        <p:spPr>
          <a:xfrm flipH="1">
            <a:off x="2148840" y="5029110"/>
            <a:ext cx="3482340" cy="851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13301377"/>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conversions de type</a:t>
            </a:r>
            <a:endParaRPr lang="fr-FR" dirty="0"/>
          </a:p>
        </p:txBody>
      </p:sp>
      <p:sp>
        <p:nvSpPr>
          <p:cNvPr id="3" name="Espace réservé du contenu 2"/>
          <p:cNvSpPr>
            <a:spLocks noGrp="1"/>
          </p:cNvSpPr>
          <p:nvPr>
            <p:ph idx="1"/>
          </p:nvPr>
        </p:nvSpPr>
        <p:spPr/>
        <p:txBody>
          <a:bodyPr/>
          <a:lstStyle/>
          <a:p>
            <a:r>
              <a:rPr lang="fr-FR" dirty="0" smtClean="0"/>
              <a:t>A faire…</a:t>
            </a:r>
            <a:endParaRPr lang="fr-FR" dirty="0"/>
          </a:p>
        </p:txBody>
      </p:sp>
    </p:spTree>
    <p:extLst>
      <p:ext uri="{BB962C8B-B14F-4D97-AF65-F5344CB8AC3E}">
        <p14:creationId xmlns:p14="http://schemas.microsoft.com/office/powerpoint/2010/main" val="3863858501"/>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95CC-0184-9B46-894B-AFEEFD826B6D}"/>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Exercices récapulatifs</a:t>
            </a:r>
          </a:p>
        </p:txBody>
      </p:sp>
      <p:sp>
        <p:nvSpPr>
          <p:cNvPr id="3" name="Espace réservé du contenu 2">
            <a:extLst>
              <a:ext uri="{FF2B5EF4-FFF2-40B4-BE49-F238E27FC236}">
                <a16:creationId xmlns:a16="http://schemas.microsoft.com/office/drawing/2014/main" xmlns="" id="{67F63216-9359-9B47-BA48-0E6F1D475983}"/>
              </a:ext>
            </a:extLst>
          </p:cNvPr>
          <p:cNvSpPr>
            <a:spLocks noGrp="1"/>
          </p:cNvSpPr>
          <p:nvPr>
            <p:ph idx="1"/>
          </p:nvPr>
        </p:nvSpPr>
        <p:spPr>
          <a:xfrm>
            <a:off x="762000" y="1771673"/>
            <a:ext cx="8077200" cy="1143001"/>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fr-FR" sz="2400">
                <a:solidFill>
                  <a:schemeClr val="tx2"/>
                </a:solidFill>
              </a:rPr>
              <a:t>Nombres impairs</a:t>
            </a:r>
          </a:p>
          <a:p>
            <a:pPr marL="400050" lvl="1" indent="0">
              <a:buNone/>
            </a:pPr>
            <a:r>
              <a:rPr lang="fr-FR" sz="1800"/>
              <a:t>Ecrire un programme stockant les nombres impairs en mémoire ( au moins trois solutions );</a:t>
            </a:r>
          </a:p>
          <a:p>
            <a:endParaRPr lang="fr-FR" sz="1800"/>
          </a:p>
          <a:p>
            <a:endParaRPr lang="fr-FR"/>
          </a:p>
        </p:txBody>
      </p:sp>
      <p:sp>
        <p:nvSpPr>
          <p:cNvPr id="4" name="ZoneTexte 3">
            <a:extLst>
              <a:ext uri="{FF2B5EF4-FFF2-40B4-BE49-F238E27FC236}">
                <a16:creationId xmlns:a16="http://schemas.microsoft.com/office/drawing/2014/main" xmlns="" id="{E98463C4-5C19-D34D-9E3F-217C72792BC8}"/>
              </a:ext>
            </a:extLst>
          </p:cNvPr>
          <p:cNvSpPr txBox="1"/>
          <p:nvPr/>
        </p:nvSpPr>
        <p:spPr>
          <a:xfrm>
            <a:off x="754380" y="3570895"/>
            <a:ext cx="80772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fr-FR" sz="2400">
                <a:solidFill>
                  <a:schemeClr val="accent4"/>
                </a:solidFill>
              </a:rPr>
              <a:t>Crible d’Erasthotène</a:t>
            </a:r>
          </a:p>
          <a:p>
            <a:pPr lvl="1"/>
            <a:r>
              <a:rPr lang="fr-FR"/>
              <a:t>Ecrire un programme qui calcule les nombres premiers compris entre 2 et un entier n choisi par l’utilisateur, en utilisant le crible d’Erasthotène :</a:t>
            </a:r>
          </a:p>
          <a:p>
            <a:pPr marL="742950" lvl="1" indent="-285750">
              <a:buFont typeface="Arial" panose="020B0604020202020204" pitchFamily="34" charset="0"/>
              <a:buChar char="•"/>
            </a:pPr>
            <a:r>
              <a:rPr lang="fr-FR"/>
              <a:t>Construire un tableau contenant tous les nombres entiers compris entre 2 et n</a:t>
            </a:r>
          </a:p>
          <a:p>
            <a:pPr marL="742950" lvl="1" indent="-285750">
              <a:buFont typeface="Arial" panose="020B0604020202020204" pitchFamily="34" charset="0"/>
              <a:buChar char="•"/>
            </a:pPr>
            <a:r>
              <a:rPr lang="fr-FR"/>
              <a:t>Supprimer tous les multiples de 2 en les mettant à la valeur nulle;</a:t>
            </a:r>
          </a:p>
          <a:p>
            <a:pPr marL="742950" lvl="1" indent="-285750">
              <a:buFont typeface="Arial" panose="020B0604020202020204" pitchFamily="34" charset="0"/>
              <a:buChar char="•"/>
            </a:pPr>
            <a:r>
              <a:rPr lang="fr-FR"/>
              <a:t>Puis supprimer les multiples du prochain entier non encore supprimé par les étapes précédentes et recommencer jusqu’à atteindre un entier supérieur à la racine carré de n.</a:t>
            </a:r>
          </a:p>
        </p:txBody>
      </p:sp>
    </p:spTree>
    <p:extLst>
      <p:ext uri="{BB962C8B-B14F-4D97-AF65-F5344CB8AC3E}">
        <p14:creationId xmlns:p14="http://schemas.microsoft.com/office/powerpoint/2010/main" val="3519559845"/>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F507C1-6E12-D74A-8943-0CD7399FAE1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Autres conteneurs proposés par le C++</a:t>
            </a:r>
          </a:p>
        </p:txBody>
      </p:sp>
      <p:sp>
        <p:nvSpPr>
          <p:cNvPr id="3" name="Espace réservé du contenu 2">
            <a:extLst>
              <a:ext uri="{FF2B5EF4-FFF2-40B4-BE49-F238E27FC236}">
                <a16:creationId xmlns:a16="http://schemas.microsoft.com/office/drawing/2014/main" xmlns="" id="{ED4E633A-3652-0B4C-A37A-F40474FEA58A}"/>
              </a:ext>
            </a:extLst>
          </p:cNvPr>
          <p:cNvSpPr>
            <a:spLocks noGrp="1"/>
          </p:cNvSpPr>
          <p:nvPr>
            <p:ph idx="1"/>
          </p:nvPr>
        </p:nvSpPr>
        <p:spPr>
          <a:xfrm>
            <a:off x="762000" y="1617713"/>
            <a:ext cx="4046220" cy="426006"/>
          </a:xfrm>
        </p:spPr>
        <p:style>
          <a:lnRef idx="2">
            <a:schemeClr val="accent5">
              <a:shade val="50000"/>
            </a:schemeClr>
          </a:lnRef>
          <a:fillRef idx="1">
            <a:schemeClr val="accent5"/>
          </a:fillRef>
          <a:effectRef idx="0">
            <a:schemeClr val="accent5"/>
          </a:effectRef>
          <a:fontRef idx="minor">
            <a:schemeClr val="lt1"/>
          </a:fontRef>
        </p:style>
        <p:txBody>
          <a:bodyPr>
            <a:normAutofit lnSpcReduction="10000"/>
          </a:bodyPr>
          <a:lstStyle/>
          <a:p>
            <a:pPr marL="0" indent="0">
              <a:buNone/>
            </a:pPr>
            <a:r>
              <a:rPr lang="fr-FR" sz="2400"/>
              <a:t>Les listes doublement chaînées</a:t>
            </a:r>
          </a:p>
        </p:txBody>
      </p:sp>
      <p:sp>
        <p:nvSpPr>
          <p:cNvPr id="4" name="ZoneTexte 3">
            <a:extLst>
              <a:ext uri="{FF2B5EF4-FFF2-40B4-BE49-F238E27FC236}">
                <a16:creationId xmlns:a16="http://schemas.microsoft.com/office/drawing/2014/main" xmlns="" id="{00799F29-82D4-2042-808E-13E9227A3101}"/>
              </a:ext>
            </a:extLst>
          </p:cNvPr>
          <p:cNvSpPr txBox="1"/>
          <p:nvPr/>
        </p:nvSpPr>
        <p:spPr>
          <a:xfrm>
            <a:off x="4884420" y="1512570"/>
            <a:ext cx="3954780" cy="181588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#include &lt;list&gt;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std::list&lt;int&gt; li{1,2,5,7};</a:t>
            </a:r>
          </a:p>
          <a:p>
            <a:pPr algn="l"/>
            <a:r>
              <a:rPr lang="fr-FR" sz="1600" b="1">
                <a:latin typeface="Lao UI" panose="020B0502040204020203" pitchFamily="34" charset="0"/>
                <a:cs typeface="Lao UI" panose="020B0502040204020203" pitchFamily="34" charset="0"/>
              </a:rPr>
              <a:t>li.push_back(9); li.pop_front();</a:t>
            </a:r>
          </a:p>
          <a:p>
            <a:pPr algn="l"/>
            <a:r>
              <a:rPr lang="fr-FR" sz="1600" b="1">
                <a:latin typeface="Lao UI" panose="020B0502040204020203" pitchFamily="34" charset="0"/>
                <a:cs typeface="Lao UI" panose="020B0502040204020203" pitchFamily="34" charset="0"/>
              </a:rPr>
              <a:t>li.pop_back(); li.push_front(-1);</a:t>
            </a:r>
          </a:p>
          <a:p>
            <a:pPr algn="l"/>
            <a:r>
              <a:rPr lang="fr-FR" sz="1600" b="1">
                <a:latin typeface="Lao UI" panose="020B0502040204020203" pitchFamily="34" charset="0"/>
                <a:cs typeface="Lao UI" panose="020B0502040204020203" pitchFamily="34" charset="0"/>
              </a:rPr>
              <a:t>li.emplace_back(2);li.emplace_front(1);</a:t>
            </a:r>
          </a:p>
          <a:p>
            <a:pPr algn="l"/>
            <a:r>
              <a:rPr lang="fr-FR" sz="1600" b="1">
                <a:latin typeface="Lao UI" panose="020B0502040204020203" pitchFamily="34" charset="0"/>
                <a:cs typeface="Lao UI" panose="020B0502040204020203" pitchFamily="34" charset="0"/>
              </a:rPr>
              <a:t>for ( auto v : li ) std::cout &lt;&lt; v &lt;&lt; «  « ;</a:t>
            </a:r>
          </a:p>
        </p:txBody>
      </p:sp>
      <p:sp>
        <p:nvSpPr>
          <p:cNvPr id="6" name="Espace réservé du contenu 2">
            <a:extLst>
              <a:ext uri="{FF2B5EF4-FFF2-40B4-BE49-F238E27FC236}">
                <a16:creationId xmlns:a16="http://schemas.microsoft.com/office/drawing/2014/main" xmlns="" id="{EC855BD6-8863-A64B-83DD-5A05D541D000}"/>
              </a:ext>
            </a:extLst>
          </p:cNvPr>
          <p:cNvSpPr txBox="1">
            <a:spLocks/>
          </p:cNvSpPr>
          <p:nvPr/>
        </p:nvSpPr>
        <p:spPr bwMode="auto">
          <a:xfrm>
            <a:off x="800100" y="3431273"/>
            <a:ext cx="4046220" cy="426006"/>
          </a:xfrm>
          <a:prstGeom prst="rect">
            <a:avLst/>
          </a:prstGeom>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latinLnBrk="0" hangingPunct="1">
              <a:spcBef>
                <a:spcPct val="20000"/>
              </a:spcBef>
              <a:spcAft>
                <a:spcPct val="0"/>
              </a:spcAft>
              <a:buFont typeface="Arial" panose="020B0604020202020204" pitchFamily="34" charset="0"/>
              <a:buChar char="•"/>
              <a:defRPr kumimoji="0" lang="fr-FR" sz="3200" kern="1200">
                <a:solidFill>
                  <a:schemeClr val="lt1"/>
                </a:solidFill>
                <a:latin typeface="+mn-lt"/>
                <a:ea typeface="+mn-ea"/>
                <a:cs typeface="+mn-cs"/>
              </a:defRPr>
            </a:lvl1pPr>
            <a:lvl2pPr marL="742950" indent="-285750" algn="l" rtl="0" eaLnBrk="1" fontAlgn="base" latinLnBrk="0" hangingPunct="1">
              <a:spcBef>
                <a:spcPct val="20000"/>
              </a:spcBef>
              <a:spcAft>
                <a:spcPct val="0"/>
              </a:spcAft>
              <a:buFont typeface="Arial" panose="020B0604020202020204" pitchFamily="34" charset="0"/>
              <a:buChar char="–"/>
              <a:defRPr kumimoji="0" lang="fr-FR" sz="2800" kern="1200">
                <a:solidFill>
                  <a:schemeClr val="lt1"/>
                </a:solidFill>
                <a:latin typeface="+mn-lt"/>
                <a:ea typeface="+mn-ea"/>
                <a:cs typeface="+mn-cs"/>
              </a:defRPr>
            </a:lvl2pPr>
            <a:lvl3pPr marL="11430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lt1"/>
                </a:solidFill>
                <a:latin typeface="+mn-lt"/>
                <a:ea typeface="+mn-ea"/>
                <a:cs typeface="+mn-cs"/>
              </a:defRPr>
            </a:lvl3pPr>
            <a:lvl4pPr marL="16002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lt1"/>
                </a:solidFill>
                <a:latin typeface="+mn-lt"/>
                <a:ea typeface="+mn-ea"/>
                <a:cs typeface="+mn-cs"/>
              </a:defRPr>
            </a:lvl4pPr>
            <a:lvl5pPr marL="20574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9pPr>
          </a:lstStyle>
          <a:p>
            <a:pPr marL="0" indent="0">
              <a:buFont typeface="Arial" panose="020B0604020202020204" pitchFamily="34" charset="0"/>
              <a:buNone/>
            </a:pPr>
            <a:r>
              <a:rPr lang="fr-FR" sz="2400"/>
              <a:t>Les ensembles ordonnés</a:t>
            </a:r>
          </a:p>
        </p:txBody>
      </p:sp>
      <p:sp>
        <p:nvSpPr>
          <p:cNvPr id="8" name="ZoneTexte 7">
            <a:extLst>
              <a:ext uri="{FF2B5EF4-FFF2-40B4-BE49-F238E27FC236}">
                <a16:creationId xmlns:a16="http://schemas.microsoft.com/office/drawing/2014/main" xmlns="" id="{EB818244-0CA8-3B41-A216-BA98A338407A}"/>
              </a:ext>
            </a:extLst>
          </p:cNvPr>
          <p:cNvSpPr txBox="1"/>
          <p:nvPr/>
        </p:nvSpPr>
        <p:spPr>
          <a:xfrm>
            <a:off x="4884420" y="1466850"/>
            <a:ext cx="3954780" cy="181588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#include &lt;list&gt;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std::list&lt;int&gt; li{1,2,5,7};</a:t>
            </a:r>
          </a:p>
          <a:p>
            <a:pPr algn="l"/>
            <a:r>
              <a:rPr lang="fr-FR" sz="1600" b="1">
                <a:latin typeface="Lao UI" panose="020B0502040204020203" pitchFamily="34" charset="0"/>
                <a:cs typeface="Lao UI" panose="020B0502040204020203" pitchFamily="34" charset="0"/>
              </a:rPr>
              <a:t>li.push_back(9); li.pop_front();</a:t>
            </a:r>
          </a:p>
          <a:p>
            <a:pPr algn="l"/>
            <a:r>
              <a:rPr lang="fr-FR" sz="1600" b="1">
                <a:latin typeface="Lao UI" panose="020B0502040204020203" pitchFamily="34" charset="0"/>
                <a:cs typeface="Lao UI" panose="020B0502040204020203" pitchFamily="34" charset="0"/>
              </a:rPr>
              <a:t>li.pop_back(); li.push_front(-1);</a:t>
            </a:r>
          </a:p>
          <a:p>
            <a:pPr algn="l"/>
            <a:r>
              <a:rPr lang="fr-FR" sz="1600" b="1">
                <a:latin typeface="Lao UI" panose="020B0502040204020203" pitchFamily="34" charset="0"/>
                <a:cs typeface="Lao UI" panose="020B0502040204020203" pitchFamily="34" charset="0"/>
              </a:rPr>
              <a:t>li.emplace_back(2);li.emplace_front(1);</a:t>
            </a:r>
          </a:p>
          <a:p>
            <a:pPr algn="l"/>
            <a:r>
              <a:rPr lang="fr-FR" sz="1600" b="1">
                <a:latin typeface="Lao UI" panose="020B0502040204020203" pitchFamily="34" charset="0"/>
                <a:cs typeface="Lao UI" panose="020B0502040204020203" pitchFamily="34" charset="0"/>
              </a:rPr>
              <a:t>for ( auto v : li ) std::cout &lt;&lt; v &lt;&lt; «  « ;</a:t>
            </a:r>
          </a:p>
        </p:txBody>
      </p:sp>
      <p:sp>
        <p:nvSpPr>
          <p:cNvPr id="10" name="ZoneTexte 9">
            <a:extLst>
              <a:ext uri="{FF2B5EF4-FFF2-40B4-BE49-F238E27FC236}">
                <a16:creationId xmlns:a16="http://schemas.microsoft.com/office/drawing/2014/main" xmlns="" id="{DBE0B1FE-F58F-6744-9016-448168E9A4FC}"/>
              </a:ext>
            </a:extLst>
          </p:cNvPr>
          <p:cNvSpPr txBox="1"/>
          <p:nvPr/>
        </p:nvSpPr>
        <p:spPr>
          <a:xfrm>
            <a:off x="4907280" y="3379470"/>
            <a:ext cx="3954780" cy="1323439"/>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#include &lt;set&gt;// unordered_set sinon</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std::set&lt;int&gt; si{1,2,5,7};</a:t>
            </a:r>
          </a:p>
          <a:p>
            <a:pPr algn="l"/>
            <a:r>
              <a:rPr lang="fr-FR" sz="1600" b="1">
                <a:latin typeface="Lao UI" panose="020B0502040204020203" pitchFamily="34" charset="0"/>
                <a:cs typeface="Lao UI" panose="020B0502040204020203" pitchFamily="34" charset="0"/>
              </a:rPr>
              <a:t>si.insert(3); si.insert(5);</a:t>
            </a:r>
          </a:p>
          <a:p>
            <a:pPr algn="l"/>
            <a:r>
              <a:rPr lang="fr-FR" sz="1600" b="1">
                <a:latin typeface="Lao UI" panose="020B0502040204020203" pitchFamily="34" charset="0"/>
                <a:cs typeface="Lao UI" panose="020B0502040204020203" pitchFamily="34" charset="0"/>
              </a:rPr>
              <a:t>for ( auto v : si ) std::cout &lt;&lt; v &lt;&lt; "  " ;</a:t>
            </a:r>
          </a:p>
        </p:txBody>
      </p:sp>
      <p:sp>
        <p:nvSpPr>
          <p:cNvPr id="11" name="ZoneTexte 10">
            <a:extLst>
              <a:ext uri="{FF2B5EF4-FFF2-40B4-BE49-F238E27FC236}">
                <a16:creationId xmlns:a16="http://schemas.microsoft.com/office/drawing/2014/main" xmlns="" id="{7284B63E-A500-EE46-B65E-DF65ACA8D986}"/>
              </a:ext>
            </a:extLst>
          </p:cNvPr>
          <p:cNvSpPr txBox="1"/>
          <p:nvPr/>
        </p:nvSpPr>
        <p:spPr>
          <a:xfrm>
            <a:off x="784860" y="3972609"/>
            <a:ext cx="406908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t>Valeurs uniques dans l’ensemble</a:t>
            </a:r>
          </a:p>
          <a:p>
            <a:pPr marL="285750" indent="-285750" algn="l">
              <a:buFont typeface="Arial" panose="020B0604020202020204" pitchFamily="34" charset="0"/>
              <a:buChar char="•"/>
            </a:pPr>
            <a:r>
              <a:rPr lang="fr-FR"/>
              <a:t>Existe en version non ordonnés</a:t>
            </a:r>
          </a:p>
        </p:txBody>
      </p:sp>
      <p:sp>
        <p:nvSpPr>
          <p:cNvPr id="15" name="Espace réservé du contenu 2">
            <a:extLst>
              <a:ext uri="{FF2B5EF4-FFF2-40B4-BE49-F238E27FC236}">
                <a16:creationId xmlns:a16="http://schemas.microsoft.com/office/drawing/2014/main" xmlns="" id="{C1D5676C-5EB5-EA42-91F7-FD03C41160D0}"/>
              </a:ext>
            </a:extLst>
          </p:cNvPr>
          <p:cNvSpPr txBox="1">
            <a:spLocks/>
          </p:cNvSpPr>
          <p:nvPr/>
        </p:nvSpPr>
        <p:spPr bwMode="auto">
          <a:xfrm>
            <a:off x="784860" y="4734270"/>
            <a:ext cx="4046220" cy="426006"/>
          </a:xfrm>
          <a:prstGeom prst="rect">
            <a:avLst/>
          </a:prstGeom>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latinLnBrk="0" hangingPunct="1">
              <a:spcBef>
                <a:spcPct val="20000"/>
              </a:spcBef>
              <a:spcAft>
                <a:spcPct val="0"/>
              </a:spcAft>
              <a:buFont typeface="Arial" panose="020B0604020202020204" pitchFamily="34" charset="0"/>
              <a:buChar char="•"/>
              <a:defRPr kumimoji="0" lang="fr-FR" sz="3200" kern="1200">
                <a:solidFill>
                  <a:schemeClr val="lt1"/>
                </a:solidFill>
                <a:latin typeface="+mn-lt"/>
                <a:ea typeface="+mn-ea"/>
                <a:cs typeface="+mn-cs"/>
              </a:defRPr>
            </a:lvl1pPr>
            <a:lvl2pPr marL="742950" indent="-285750" algn="l" rtl="0" eaLnBrk="1" fontAlgn="base" latinLnBrk="0" hangingPunct="1">
              <a:spcBef>
                <a:spcPct val="20000"/>
              </a:spcBef>
              <a:spcAft>
                <a:spcPct val="0"/>
              </a:spcAft>
              <a:buFont typeface="Arial" panose="020B0604020202020204" pitchFamily="34" charset="0"/>
              <a:buChar char="–"/>
              <a:defRPr kumimoji="0" lang="fr-FR" sz="2800" kern="1200">
                <a:solidFill>
                  <a:schemeClr val="lt1"/>
                </a:solidFill>
                <a:latin typeface="+mn-lt"/>
                <a:ea typeface="+mn-ea"/>
                <a:cs typeface="+mn-cs"/>
              </a:defRPr>
            </a:lvl2pPr>
            <a:lvl3pPr marL="11430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lt1"/>
                </a:solidFill>
                <a:latin typeface="+mn-lt"/>
                <a:ea typeface="+mn-ea"/>
                <a:cs typeface="+mn-cs"/>
              </a:defRPr>
            </a:lvl3pPr>
            <a:lvl4pPr marL="16002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lt1"/>
                </a:solidFill>
                <a:latin typeface="+mn-lt"/>
                <a:ea typeface="+mn-ea"/>
                <a:cs typeface="+mn-cs"/>
              </a:defRPr>
            </a:lvl4pPr>
            <a:lvl5pPr marL="20574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lt1"/>
                </a:solidFill>
                <a:latin typeface="+mn-lt"/>
                <a:ea typeface="+mn-ea"/>
                <a:cs typeface="+mn-cs"/>
              </a:defRPr>
            </a:lvl9pPr>
          </a:lstStyle>
          <a:p>
            <a:pPr marL="0" indent="0">
              <a:buFont typeface="Arial" panose="020B0604020202020204" pitchFamily="34" charset="0"/>
              <a:buNone/>
            </a:pPr>
            <a:r>
              <a:rPr lang="fr-FR" sz="2400"/>
              <a:t>Les dictionnaires ordonnés</a:t>
            </a:r>
          </a:p>
        </p:txBody>
      </p:sp>
      <p:sp>
        <p:nvSpPr>
          <p:cNvPr id="17" name="ZoneTexte 16">
            <a:extLst>
              <a:ext uri="{FF2B5EF4-FFF2-40B4-BE49-F238E27FC236}">
                <a16:creationId xmlns:a16="http://schemas.microsoft.com/office/drawing/2014/main" xmlns="" id="{8DBA98A6-15BE-A346-A0DF-6AEBBD1247CD}"/>
              </a:ext>
            </a:extLst>
          </p:cNvPr>
          <p:cNvSpPr txBox="1"/>
          <p:nvPr/>
        </p:nvSpPr>
        <p:spPr>
          <a:xfrm>
            <a:off x="4907280" y="4761547"/>
            <a:ext cx="3954780" cy="2062103"/>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#include &lt;map&gt;//unordered_map else</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std::map&lt;std::string,int&gt; di;</a:t>
            </a:r>
          </a:p>
          <a:p>
            <a:pPr algn="l"/>
            <a:r>
              <a:rPr lang="fr-FR" sz="1600" b="1">
                <a:latin typeface="Lao UI" panose="020B0502040204020203" pitchFamily="34" charset="0"/>
                <a:cs typeface="Lao UI" panose="020B0502040204020203" pitchFamily="34" charset="0"/>
              </a:rPr>
              <a:t>di["hector"] = 843404;</a:t>
            </a:r>
          </a:p>
          <a:p>
            <a:pPr algn="l"/>
            <a:r>
              <a:rPr lang="fr-FR" sz="1600" b="1">
                <a:latin typeface="Lao UI" panose="020B0502040204020203" pitchFamily="34" charset="0"/>
                <a:cs typeface="Lao UI" panose="020B0502040204020203" pitchFamily="34" charset="0"/>
              </a:rPr>
              <a:t>for ( auto v : si ) </a:t>
            </a:r>
          </a:p>
          <a:p>
            <a:pPr algn="l"/>
            <a:r>
              <a:rPr lang="fr-FR" sz="1600" b="1">
                <a:latin typeface="Lao UI" panose="020B0502040204020203" pitchFamily="34" charset="0"/>
                <a:cs typeface="Lao UI" panose="020B0502040204020203" pitchFamily="34" charset="0"/>
              </a:rPr>
              <a:t>std::cout &lt;&lt; v.first </a:t>
            </a:r>
          </a:p>
          <a:p>
            <a:pPr algn="l"/>
            <a:r>
              <a:rPr lang="fr-FR" sz="1600" b="1">
                <a:latin typeface="Lao UI" panose="020B0502040204020203" pitchFamily="34" charset="0"/>
                <a:cs typeface="Lao UI" panose="020B0502040204020203" pitchFamily="34" charset="0"/>
              </a:rPr>
              <a:t>                &lt;&lt; " -&gt; " &lt;&lt; v.second </a:t>
            </a:r>
          </a:p>
          <a:p>
            <a:pPr algn="l"/>
            <a:r>
              <a:rPr lang="fr-FR" sz="1600" b="1">
                <a:latin typeface="Lao UI" panose="020B0502040204020203" pitchFamily="34" charset="0"/>
                <a:cs typeface="Lao UI" panose="020B0502040204020203" pitchFamily="34" charset="0"/>
              </a:rPr>
              <a:t>                &lt;&lt; "  " ;</a:t>
            </a:r>
          </a:p>
        </p:txBody>
      </p:sp>
      <p:sp>
        <p:nvSpPr>
          <p:cNvPr id="18" name="ZoneTexte 17">
            <a:extLst>
              <a:ext uri="{FF2B5EF4-FFF2-40B4-BE49-F238E27FC236}">
                <a16:creationId xmlns:a16="http://schemas.microsoft.com/office/drawing/2014/main" xmlns="" id="{6565655C-208D-A34D-A318-5C0AACA6669A}"/>
              </a:ext>
            </a:extLst>
          </p:cNvPr>
          <p:cNvSpPr txBox="1"/>
          <p:nvPr/>
        </p:nvSpPr>
        <p:spPr>
          <a:xfrm>
            <a:off x="784860" y="5275606"/>
            <a:ext cx="402336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t>Dictionnaire : clef + valeur</a:t>
            </a:r>
          </a:p>
          <a:p>
            <a:pPr marL="285750" indent="-285750" algn="l">
              <a:buFont typeface="Arial" panose="020B0604020202020204" pitchFamily="34" charset="0"/>
              <a:buChar char="•"/>
            </a:pPr>
            <a:r>
              <a:rPr lang="fr-FR"/>
              <a:t>Existe en non ordonné</a:t>
            </a:r>
          </a:p>
          <a:p>
            <a:pPr marL="285750" indent="-285750" algn="l">
              <a:buFont typeface="Arial" panose="020B0604020202020204" pitchFamily="34" charset="0"/>
              <a:buChar char="•"/>
            </a:pPr>
            <a:r>
              <a:rPr lang="fr-FR"/>
              <a:t>Clef de type comparable, si entier, indices pas nécessairement continus</a:t>
            </a:r>
          </a:p>
        </p:txBody>
      </p:sp>
      <p:sp>
        <p:nvSpPr>
          <p:cNvPr id="5" name="ZoneTexte 4">
            <a:extLst>
              <a:ext uri="{FF2B5EF4-FFF2-40B4-BE49-F238E27FC236}">
                <a16:creationId xmlns:a16="http://schemas.microsoft.com/office/drawing/2014/main" xmlns="" id="{F3D3DA18-594F-714D-B790-8F5F28E4FEBB}"/>
              </a:ext>
            </a:extLst>
          </p:cNvPr>
          <p:cNvSpPr txBox="1"/>
          <p:nvPr/>
        </p:nvSpPr>
        <p:spPr>
          <a:xfrm>
            <a:off x="746760" y="2159049"/>
            <a:ext cx="408432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t>Moins performantes que vector</a:t>
            </a:r>
          </a:p>
          <a:p>
            <a:pPr marL="285750" indent="-285750" algn="l">
              <a:buFont typeface="Arial" panose="020B0604020202020204" pitchFamily="34" charset="0"/>
              <a:buChar char="•"/>
            </a:pPr>
            <a:r>
              <a:rPr lang="fr-FR"/>
              <a:t>A n’utiliser que si on doit faire beaucoup d’insertion dans la liste…</a:t>
            </a:r>
          </a:p>
        </p:txBody>
      </p:sp>
    </p:spTree>
    <p:extLst>
      <p:ext uri="{BB962C8B-B14F-4D97-AF65-F5344CB8AC3E}">
        <p14:creationId xmlns:p14="http://schemas.microsoft.com/office/powerpoint/2010/main" val="3814103236"/>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91288BF-2DAB-0447-A420-29572D5FBDC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Autres conteneurs</a:t>
            </a:r>
          </a:p>
        </p:txBody>
      </p:sp>
      <p:sp>
        <p:nvSpPr>
          <p:cNvPr id="3" name="Espace réservé du contenu 2">
            <a:extLst>
              <a:ext uri="{FF2B5EF4-FFF2-40B4-BE49-F238E27FC236}">
                <a16:creationId xmlns:a16="http://schemas.microsoft.com/office/drawing/2014/main" xmlns="" id="{C021BE6B-BB92-B643-B854-314E113B74AD}"/>
              </a:ext>
            </a:extLst>
          </p:cNvPr>
          <p:cNvSpPr>
            <a:spLocks noGrp="1"/>
          </p:cNvSpPr>
          <p:nvPr>
            <p:ph idx="1"/>
          </p:nvPr>
        </p:nvSpPr>
        <p:spPr>
          <a:xfrm>
            <a:off x="772788" y="1565350"/>
            <a:ext cx="1327164" cy="416432"/>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buNone/>
            </a:pPr>
            <a:r>
              <a:rPr lang="fr-FR" sz="2000"/>
              <a:t>Les paires</a:t>
            </a:r>
          </a:p>
        </p:txBody>
      </p:sp>
      <p:sp>
        <p:nvSpPr>
          <p:cNvPr id="7" name="ZoneTexte 6">
            <a:extLst>
              <a:ext uri="{FF2B5EF4-FFF2-40B4-BE49-F238E27FC236}">
                <a16:creationId xmlns:a16="http://schemas.microsoft.com/office/drawing/2014/main" xmlns="" id="{6FA83682-F5BE-5A4E-8B4E-D2D8E4A5A197}"/>
              </a:ext>
            </a:extLst>
          </p:cNvPr>
          <p:cNvSpPr txBox="1"/>
          <p:nvPr/>
        </p:nvSpPr>
        <p:spPr>
          <a:xfrm>
            <a:off x="2269617" y="1598252"/>
            <a:ext cx="6563107" cy="181588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a:t>
            </a:r>
            <a:r>
              <a:rPr lang="fr-FR" sz="1600" b="1">
                <a:solidFill>
                  <a:schemeClr val="accent4"/>
                </a:solidFill>
                <a:latin typeface="Lao UI" panose="020B0502040204020203" pitchFamily="34" charset="0"/>
                <a:cs typeface="Lao UI" panose="020B0502040204020203" pitchFamily="34" charset="0"/>
              </a:rPr>
              <a:t>include</a:t>
            </a:r>
            <a:r>
              <a:rPr lang="fr-FR" sz="1600" b="1">
                <a:latin typeface="Lao UI" panose="020B0502040204020203" pitchFamily="34" charset="0"/>
                <a:cs typeface="Lao UI" panose="020B0502040204020203" pitchFamily="34" charset="0"/>
              </a:rPr>
              <a:t> &lt;</a:t>
            </a:r>
            <a:r>
              <a:rPr lang="fr-FR" sz="1600" b="1">
                <a:solidFill>
                  <a:schemeClr val="accent1"/>
                </a:solidFill>
                <a:latin typeface="Lao UI" panose="020B0502040204020203" pitchFamily="34" charset="0"/>
                <a:cs typeface="Lao UI" panose="020B0502040204020203" pitchFamily="34" charset="0"/>
              </a:rPr>
              <a:t>utility</a:t>
            </a:r>
            <a:r>
              <a:rPr lang="fr-FR" sz="1600" b="1">
                <a:latin typeface="Lao UI" panose="020B0502040204020203" pitchFamily="34" charset="0"/>
                <a:cs typeface="Lao UI" panose="020B0502040204020203" pitchFamily="34" charset="0"/>
              </a:rPr>
              <a:t>&gt;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std:pair&lt;</a:t>
            </a:r>
            <a:r>
              <a:rPr lang="fr-FR" sz="1600" b="1">
                <a:solidFill>
                  <a:schemeClr val="accent6"/>
                </a:solidFill>
                <a:latin typeface="Lao UI" panose="020B0502040204020203" pitchFamily="34" charset="0"/>
                <a:cs typeface="Lao UI" panose="020B0502040204020203" pitchFamily="34" charset="0"/>
              </a:rPr>
              <a:t>long</a:t>
            </a:r>
            <a:r>
              <a:rPr lang="fr-FR" sz="1600" b="1">
                <a:latin typeface="Lao UI" panose="020B0502040204020203" pitchFamily="34" charset="0"/>
                <a:cs typeface="Lao UI" panose="020B0502040204020203" pitchFamily="34" charset="0"/>
              </a:rPr>
              <a:t>,std::string&gt; badge_id;</a:t>
            </a:r>
          </a:p>
          <a:p>
            <a:pPr algn="l"/>
            <a:r>
              <a:rPr lang="fr-FR" sz="1600" b="1">
                <a:latin typeface="Lao UI" panose="020B0502040204020203" pitchFamily="34" charset="0"/>
                <a:cs typeface="Lao UI" panose="020B0502040204020203" pitchFamily="34" charset="0"/>
              </a:rPr>
              <a:t>badge_id.first = 1664;</a:t>
            </a:r>
          </a:p>
          <a:p>
            <a:pPr algn="l"/>
            <a:r>
              <a:rPr lang="fr-FR" sz="1600" b="1">
                <a:latin typeface="Lao UI" panose="020B0502040204020203" pitchFamily="34" charset="0"/>
                <a:cs typeface="Lao UI" panose="020B0502040204020203" pitchFamily="34" charset="0"/>
              </a:rPr>
              <a:t>badge_id.second = "</a:t>
            </a:r>
            <a:r>
              <a:rPr lang="fr-FR" sz="1600" b="1">
                <a:solidFill>
                  <a:schemeClr val="accent2"/>
                </a:solidFill>
                <a:latin typeface="Lao UI" panose="020B0502040204020203" pitchFamily="34" charset="0"/>
                <a:cs typeface="Lao UI" panose="020B0502040204020203" pitchFamily="34" charset="0"/>
              </a:rPr>
              <a:t>François</a:t>
            </a:r>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std::pair&lt;std::string,std::vector&lt;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&gt;&gt; named_vect =</a:t>
            </a:r>
          </a:p>
          <a:p>
            <a:pPr algn="l"/>
            <a:r>
              <a:rPr lang="fr-FR" sz="1600" b="1">
                <a:latin typeface="Lao UI" panose="020B0502040204020203" pitchFamily="34" charset="0"/>
                <a:cs typeface="Lao UI" panose="020B0502040204020203" pitchFamily="34" charset="0"/>
              </a:rPr>
              <a:t>                         {"</a:t>
            </a:r>
            <a:r>
              <a:rPr lang="fr-FR" sz="1600" b="1">
                <a:solidFill>
                  <a:schemeClr val="accent2"/>
                </a:solidFill>
                <a:latin typeface="Lao UI" panose="020B0502040204020203" pitchFamily="34" charset="0"/>
                <a:cs typeface="Lao UI" panose="020B0502040204020203" pitchFamily="34" charset="0"/>
              </a:rPr>
              <a:t>Magnetic field</a:t>
            </a:r>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&gt;{1.,2.,3.,4.} };  </a:t>
            </a:r>
          </a:p>
        </p:txBody>
      </p:sp>
      <p:sp>
        <p:nvSpPr>
          <p:cNvPr id="8" name="ZoneTexte 7">
            <a:extLst>
              <a:ext uri="{FF2B5EF4-FFF2-40B4-BE49-F238E27FC236}">
                <a16:creationId xmlns:a16="http://schemas.microsoft.com/office/drawing/2014/main" xmlns="" id="{488E3EB3-DFA4-F446-AEC8-BE7C4C3C24EC}"/>
              </a:ext>
            </a:extLst>
          </p:cNvPr>
          <p:cNvSpPr txBox="1"/>
          <p:nvPr/>
        </p:nvSpPr>
        <p:spPr>
          <a:xfrm>
            <a:off x="791157" y="3720507"/>
            <a:ext cx="1511406"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l"/>
            <a:r>
              <a:rPr lang="fr-FR" sz="2400"/>
              <a:t>Les tuples</a:t>
            </a:r>
          </a:p>
        </p:txBody>
      </p:sp>
      <p:sp>
        <p:nvSpPr>
          <p:cNvPr id="10" name="ZoneTexte 9">
            <a:extLst>
              <a:ext uri="{FF2B5EF4-FFF2-40B4-BE49-F238E27FC236}">
                <a16:creationId xmlns:a16="http://schemas.microsoft.com/office/drawing/2014/main" xmlns="" id="{F4C768B1-D788-7342-9230-A2DDF40EA714}"/>
              </a:ext>
            </a:extLst>
          </p:cNvPr>
          <p:cNvSpPr txBox="1"/>
          <p:nvPr/>
        </p:nvSpPr>
        <p:spPr>
          <a:xfrm>
            <a:off x="2427087" y="3728127"/>
            <a:ext cx="6370087" cy="2800767"/>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a:t>
            </a:r>
            <a:r>
              <a:rPr lang="fr-FR" sz="1600" b="1">
                <a:solidFill>
                  <a:schemeClr val="accent4"/>
                </a:solidFill>
                <a:latin typeface="Lao UI" panose="020B0502040204020203" pitchFamily="34" charset="0"/>
                <a:cs typeface="Lao UI" panose="020B0502040204020203" pitchFamily="34" charset="0"/>
              </a:rPr>
              <a:t>include</a:t>
            </a:r>
            <a:r>
              <a:rPr lang="fr-FR" sz="1600" b="1">
                <a:latin typeface="Lao UI" panose="020B0502040204020203" pitchFamily="34" charset="0"/>
                <a:cs typeface="Lao UI" panose="020B0502040204020203" pitchFamily="34" charset="0"/>
              </a:rPr>
              <a:t> &lt;</a:t>
            </a:r>
            <a:r>
              <a:rPr lang="fr-FR" sz="1600" b="1">
                <a:solidFill>
                  <a:schemeClr val="tx2"/>
                </a:solidFill>
                <a:latin typeface="Lao UI" panose="020B0502040204020203" pitchFamily="34" charset="0"/>
                <a:cs typeface="Lao UI" panose="020B0502040204020203" pitchFamily="34" charset="0"/>
              </a:rPr>
              <a:t>tuple</a:t>
            </a:r>
            <a:r>
              <a:rPr lang="fr-FR" sz="1600" b="1">
                <a:latin typeface="Lao UI" panose="020B0502040204020203" pitchFamily="34" charset="0"/>
                <a:cs typeface="Lao UI" panose="020B0502040204020203" pitchFamily="34" charset="0"/>
              </a:rPr>
              <a:t>&gt;</a:t>
            </a:r>
          </a:p>
          <a:p>
            <a:pPr algn="l"/>
            <a:r>
              <a:rPr lang="fr-FR" sz="1600" b="1">
                <a:latin typeface="Lao UI" panose="020B0502040204020203" pitchFamily="34" charset="0"/>
                <a:cs typeface="Lao UI" panose="020B0502040204020203" pitchFamily="34" charset="0"/>
              </a:rPr>
              <a:t>…</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tples = std::make_tuple("</a:t>
            </a:r>
            <a:r>
              <a:rPr lang="fr-FR" sz="1600" b="1">
                <a:solidFill>
                  <a:schemeClr val="accent2"/>
                </a:solidFill>
                <a:latin typeface="Lao UI" panose="020B0502040204020203" pitchFamily="34" charset="0"/>
                <a:cs typeface="Lao UI" panose="020B0502040204020203" pitchFamily="34" charset="0"/>
              </a:rPr>
              <a:t>Energy</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&gt;{1.,2.,3.4.},</a:t>
            </a:r>
          </a:p>
          <a:p>
            <a:pPr algn="l"/>
            <a:r>
              <a:rPr lang="fr-FR" sz="1600" b="1">
                <a:latin typeface="Lao UI" panose="020B0502040204020203" pitchFamily="34" charset="0"/>
                <a:cs typeface="Lao UI" panose="020B0502040204020203" pitchFamily="34" charset="0"/>
              </a:rPr>
              <a:t>                                                    3.1415, 10 };</a:t>
            </a:r>
          </a:p>
          <a:p>
            <a:pPr algn="l"/>
            <a:r>
              <a:rPr lang="fr-FR" sz="1600" b="1">
                <a:latin typeface="Lao UI" panose="020B0502040204020203" pitchFamily="34" charset="0"/>
                <a:cs typeface="Lao UI" panose="020B0502040204020203" pitchFamily="34" charset="0"/>
              </a:rPr>
              <a:t>std::string name = std::get&lt;0&gt;(tples);</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time; </a:t>
            </a:r>
          </a:p>
          <a:p>
            <a:pPr algn="l"/>
            <a:r>
              <a:rPr lang="fr-FR" sz="1600" b="1">
                <a:latin typeface="Lao UI" panose="020B0502040204020203" pitchFamily="34" charset="0"/>
                <a:cs typeface="Lao UI" panose="020B0502040204020203" pitchFamily="34" charset="0"/>
              </a:rPr>
              <a:t>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field; </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id_block;</a:t>
            </a:r>
          </a:p>
          <a:p>
            <a:pPr algn="l"/>
            <a:r>
              <a:rPr lang="fr-FR" sz="1600" b="1">
                <a:latin typeface="Lao UI" panose="020B0502040204020203" pitchFamily="34" charset="0"/>
                <a:cs typeface="Lao UI" panose="020B0502040204020203" pitchFamily="34" charset="0"/>
              </a:rPr>
              <a:t>std::tie(std::ignore, field, time, id_block) = tples;</a:t>
            </a:r>
          </a:p>
          <a:p>
            <a:pPr algn="l"/>
            <a:r>
              <a:rPr lang="fr-FR" sz="1600" b="1">
                <a:solidFill>
                  <a:schemeClr val="accent6"/>
                </a:solidFill>
                <a:latin typeface="Lao UI" panose="020B0502040204020203" pitchFamily="34" charset="0"/>
                <a:cs typeface="Lao UI" panose="020B0502040204020203" pitchFamily="34" charset="0"/>
              </a:rPr>
              <a:t>std::size_t</a:t>
            </a:r>
            <a:r>
              <a:rPr lang="fr-FR" sz="1600" b="1">
                <a:latin typeface="Lao UI" panose="020B0502040204020203" pitchFamily="34" charset="0"/>
                <a:cs typeface="Lao UI" panose="020B0502040204020203" pitchFamily="34" charset="0"/>
              </a:rPr>
              <a:t> sz = std::tuple_size&lt;</a:t>
            </a:r>
            <a:r>
              <a:rPr lang="fr-FR" sz="1600" b="1">
                <a:solidFill>
                  <a:schemeClr val="accent5"/>
                </a:solidFill>
                <a:latin typeface="Lao UI" panose="020B0502040204020203" pitchFamily="34" charset="0"/>
                <a:cs typeface="Lao UI" panose="020B0502040204020203" pitchFamily="34" charset="0"/>
              </a:rPr>
              <a:t>decltype</a:t>
            </a:r>
            <a:r>
              <a:rPr lang="fr-FR" sz="1600" b="1">
                <a:latin typeface="Lao UI" panose="020B0502040204020203" pitchFamily="34" charset="0"/>
                <a:cs typeface="Lao UI" panose="020B0502040204020203" pitchFamily="34" charset="0"/>
              </a:rPr>
              <a:t>(tples)&gt;::value;</a:t>
            </a:r>
          </a:p>
        </p:txBody>
      </p:sp>
    </p:spTree>
    <p:extLst>
      <p:ext uri="{BB962C8B-B14F-4D97-AF65-F5344CB8AC3E}">
        <p14:creationId xmlns:p14="http://schemas.microsoft.com/office/powerpoint/2010/main" val="3738303821"/>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24825EC-11CE-F943-82B4-689A2ACF6B6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Exercices sur les conteneurs</a:t>
            </a:r>
          </a:p>
        </p:txBody>
      </p:sp>
      <p:sp>
        <p:nvSpPr>
          <p:cNvPr id="3" name="Espace réservé du contenu 2">
            <a:extLst>
              <a:ext uri="{FF2B5EF4-FFF2-40B4-BE49-F238E27FC236}">
                <a16:creationId xmlns:a16="http://schemas.microsoft.com/office/drawing/2014/main" xmlns="" id="{86665C3B-8C19-0B43-AD7E-853FA1B33885}"/>
              </a:ext>
            </a:extLst>
          </p:cNvPr>
          <p:cNvSpPr>
            <a:spLocks noGrp="1"/>
          </p:cNvSpPr>
          <p:nvPr>
            <p:ph idx="1"/>
          </p:nvPr>
        </p:nvSpPr>
        <p:spPr>
          <a:xfrm>
            <a:off x="762000" y="1497353"/>
            <a:ext cx="8077200" cy="2045947"/>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fr-FR" sz="2400" u="sng">
                <a:solidFill>
                  <a:schemeClr val="accent1"/>
                </a:solidFill>
              </a:rPr>
              <a:t>Statistiques sur une chaîne de caractères</a:t>
            </a:r>
          </a:p>
          <a:p>
            <a:r>
              <a:rPr lang="fr-FR" sz="1800"/>
              <a:t>Compter le nombre de minuscules, de majuscules, de chiffres ou d’autres caractères;</a:t>
            </a:r>
          </a:p>
          <a:p>
            <a:r>
              <a:rPr lang="fr-FR" sz="1800"/>
              <a:t>Afficher en fin de programme les caractères trouvés en un seul exemplaire chacun</a:t>
            </a:r>
          </a:p>
          <a:p>
            <a:pPr marL="0" indent="0">
              <a:buNone/>
            </a:pPr>
            <a:r>
              <a:rPr lang="fr-FR" sz="1800" b="1" u="sng">
                <a:solidFill>
                  <a:srgbClr val="FF0000"/>
                </a:solidFill>
              </a:rPr>
              <a:t>Conseil </a:t>
            </a:r>
            <a:r>
              <a:rPr lang="fr-FR" sz="1800" b="1">
                <a:solidFill>
                  <a:srgbClr val="FF0000"/>
                </a:solidFill>
              </a:rPr>
              <a:t>:</a:t>
            </a:r>
            <a:r>
              <a:rPr lang="fr-FR" sz="1800"/>
              <a:t> Regarder sur internet la documentation de la librairie </a:t>
            </a:r>
            <a:r>
              <a:rPr lang="fr-FR" sz="1800">
                <a:solidFill>
                  <a:schemeClr val="accent4"/>
                </a:solidFill>
              </a:rPr>
              <a:t>cctype</a:t>
            </a:r>
            <a:endParaRPr lang="fr-FR" sz="1800" b="1">
              <a:solidFill>
                <a:schemeClr val="accent4"/>
              </a:solidFill>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xmlns="" id="{D3EC6A66-6C11-894E-8E87-3DC674D65614}"/>
                  </a:ext>
                </a:extLst>
              </p:cNvPr>
              <p:cNvSpPr txBox="1"/>
              <p:nvPr/>
            </p:nvSpPr>
            <p:spPr>
              <a:xfrm>
                <a:off x="762000" y="3623310"/>
                <a:ext cx="8077200" cy="31502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sz="2400" u="sng">
                    <a:solidFill>
                      <a:schemeClr val="accent1"/>
                    </a:solidFill>
                  </a:rPr>
                  <a:t>Suite de Syracuse</a:t>
                </a:r>
              </a:p>
              <a:p>
                <a:r>
                  <a:rPr lang="fr-FR"/>
                  <a:t>On considère la suite de Syracuse : </a:t>
                </a:r>
              </a:p>
              <a:p>
                <a:pPr/>
                <a14:m>
                  <m:oMathPara xmlns:m="http://schemas.openxmlformats.org/officeDocument/2006/math">
                    <m:oMathParaPr>
                      <m:jc m:val="centerGroup"/>
                    </m:oMathParaPr>
                    <m:oMath xmlns:m="http://schemas.openxmlformats.org/officeDocument/2006/math">
                      <m:sSub>
                        <m:sSubPr>
                          <m:ctrlPr>
                            <a:rPr lang="fr-FR" sz="1800" i="1" smtClean="0">
                              <a:effectLst/>
                              <a:latin typeface="Cambria Math"/>
                              <a:ea typeface="Times New Roman" panose="02020603050405020304" pitchFamily="18" charset="0"/>
                              <a:cs typeface="Times New Roman" panose="02020603050405020304" pitchFamily="18" charset="0"/>
                            </a:rPr>
                          </m:ctrlPr>
                        </m:sSubPr>
                        <m:e>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𝑢</m:t>
                          </m:r>
                        </m:e>
                        <m: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𝑛</m:t>
                          </m:r>
                        </m:sub>
                      </m:s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=3</m:t>
                      </m:r>
                      <m:sSub>
                        <m:sSubPr>
                          <m:ctrlPr>
                            <a:rPr lang="fr-FR" sz="1800" i="1">
                              <a:effectLst/>
                              <a:latin typeface="Cambria Math"/>
                              <a:ea typeface="Times New Roman" panose="02020603050405020304" pitchFamily="18" charset="0"/>
                              <a:cs typeface="Times New Roman" panose="02020603050405020304" pitchFamily="18" charset="0"/>
                            </a:rPr>
                          </m:ctrlPr>
                        </m:sSubPr>
                        <m:e>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𝑢</m:t>
                          </m:r>
                        </m:e>
                        <m: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𝑛</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−1</m:t>
                          </m:r>
                        </m:sub>
                      </m:s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+1 </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𝑠𝑖</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 </m:t>
                      </m:r>
                      <m:sSub>
                        <m:sSubPr>
                          <m:ctrlPr>
                            <a:rPr lang="fr-FR" sz="1800" i="1">
                              <a:effectLst/>
                              <a:latin typeface="Cambria Math"/>
                              <a:ea typeface="Times New Roman" panose="02020603050405020304" pitchFamily="18" charset="0"/>
                              <a:cs typeface="Times New Roman" panose="02020603050405020304" pitchFamily="18" charset="0"/>
                            </a:rPr>
                          </m:ctrlPr>
                        </m:sSubPr>
                        <m:e>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𝑢</m:t>
                          </m:r>
                        </m:e>
                        <m: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𝑛</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−1</m:t>
                          </m:r>
                        </m:sub>
                      </m:s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 </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𝑒𝑠𝑡</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 </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𝑖𝑚𝑝𝑎𝑖𝑟</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m:t>
                      </m:r>
                      <m:f>
                        <m:fPr>
                          <m:ctrlPr>
                            <a:rPr lang="fr-FR" sz="1800" i="1">
                              <a:effectLst/>
                              <a:latin typeface="Cambria Math"/>
                              <a:ea typeface="Times New Roman" panose="02020603050405020304" pitchFamily="18" charset="0"/>
                              <a:cs typeface="Times New Roman" panose="02020603050405020304" pitchFamily="18" charset="0"/>
                            </a:rPr>
                          </m:ctrlPr>
                        </m:fPr>
                        <m:num>
                          <m:sSub>
                            <m:sSubPr>
                              <m:ctrlPr>
                                <a:rPr lang="fr-FR" sz="1800" i="1">
                                  <a:effectLst/>
                                  <a:latin typeface="Cambria Math"/>
                                  <a:ea typeface="Times New Roman" panose="02020603050405020304" pitchFamily="18" charset="0"/>
                                  <a:cs typeface="Times New Roman" panose="02020603050405020304" pitchFamily="18" charset="0"/>
                                </a:rPr>
                              </m:ctrlPr>
                            </m:sSubPr>
                            <m:e>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𝑢</m:t>
                              </m:r>
                            </m:e>
                            <m: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𝑛</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−1</m:t>
                              </m:r>
                            </m:sub>
                          </m:sSub>
                        </m:num>
                        <m:den>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2</m:t>
                          </m:r>
                        </m:den>
                      </m:f>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𝑠𝑖</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 </m:t>
                      </m:r>
                      <m:sSub>
                        <m:sSubPr>
                          <m:ctrlPr>
                            <a:rPr lang="fr-FR" sz="1800" i="1">
                              <a:effectLst/>
                              <a:latin typeface="Cambria Math"/>
                              <a:ea typeface="Times New Roman" panose="02020603050405020304" pitchFamily="18" charset="0"/>
                              <a:cs typeface="Times New Roman" panose="02020603050405020304" pitchFamily="18" charset="0"/>
                            </a:rPr>
                          </m:ctrlPr>
                        </m:sSubPr>
                        <m:e>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𝑢</m:t>
                          </m:r>
                        </m:e>
                        <m: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𝑛</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−1 </m:t>
                          </m:r>
                        </m:sub>
                      </m:sSub>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𝑒𝑠𝑡</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 </m:t>
                      </m:r>
                      <m:r>
                        <a:rPr lang="fr-FR" sz="1800" i="1">
                          <a:effectLst/>
                          <a:latin typeface="Cambria Math" panose="020F0502020204030204" pitchFamily="34" charset="0"/>
                          <a:ea typeface="Times New Roman" panose="02020603050405020304" pitchFamily="18" charset="0"/>
                          <a:cs typeface="Times New Roman" panose="02020603050405020304" pitchFamily="18" charset="0"/>
                        </a:rPr>
                        <m:t>𝑝𝑎𝑖𝑟</m:t>
                      </m:r>
                    </m:oMath>
                  </m:oMathPara>
                </a14:m>
                <a:endParaRPr lang="fr-FR"/>
              </a:p>
              <a:p>
                <a:pPr algn="l"/>
                <a:r>
                  <a:rPr lang="fr-FR"/>
                  <a:t>Avec u</a:t>
                </a:r>
                <a:r>
                  <a:rPr lang="fr-FR" baseline="-25000"/>
                  <a:t>0</a:t>
                </a:r>
                <a:r>
                  <a:rPr lang="fr-FR"/>
                  <a:t> choisi  </a:t>
                </a:r>
              </a:p>
              <a:p>
                <a:pPr marL="285750" indent="-285750" algn="l">
                  <a:buFont typeface="Arial" panose="020B0604020202020204" pitchFamily="34" charset="0"/>
                  <a:buChar char="•"/>
                </a:pPr>
                <a:r>
                  <a:rPr lang="fr-FR"/>
                  <a:t>Ecrire un programme qui fait varier u</a:t>
                </a:r>
                <a:r>
                  <a:rPr lang="fr-FR" baseline="-25000"/>
                  <a:t>0</a:t>
                </a:r>
                <a:r>
                  <a:rPr lang="fr-FR"/>
                  <a:t> de 5 à 10000 et qui itère pour chaque u</a:t>
                </a:r>
                <a:r>
                  <a:rPr lang="fr-FR" baseline="-25000"/>
                  <a:t>0</a:t>
                </a:r>
                <a:r>
                  <a:rPr lang="fr-FR"/>
                  <a:t> jusqu’à tomber sur la valeur 1;</a:t>
                </a:r>
              </a:p>
              <a:p>
                <a:pPr marL="285750" indent="-285750" algn="l">
                  <a:buFont typeface="Arial" panose="020B0604020202020204" pitchFamily="34" charset="0"/>
                  <a:buChar char="•"/>
                </a:pPr>
                <a:r>
                  <a:rPr lang="fr-FR"/>
                  <a:t>Calculer la valeur maximale et le nombre d’itérations de la suite;</a:t>
                </a:r>
              </a:p>
              <a:p>
                <a:pPr marL="285750" indent="-285750" algn="l">
                  <a:buFont typeface="Arial" panose="020B0604020202020204" pitchFamily="34" charset="0"/>
                  <a:buChar char="•"/>
                </a:pPr>
                <a:r>
                  <a:rPr lang="fr-FR"/>
                  <a:t>Conserver les deux suites représentant celle ayant atteint la plus grande valeur possible et celle ayant itéré le plus;</a:t>
                </a:r>
              </a:p>
              <a:p>
                <a:pPr marL="285750" indent="-285750" algn="l">
                  <a:buFont typeface="Arial" panose="020B0604020202020204" pitchFamily="34" charset="0"/>
                  <a:buChar char="•"/>
                </a:pPr>
                <a:r>
                  <a:rPr lang="fr-FR"/>
                  <a:t>Afficher les deux suites.</a:t>
                </a:r>
              </a:p>
            </p:txBody>
          </p:sp>
        </mc:Choice>
        <mc:Fallback xmlns="">
          <p:sp>
            <p:nvSpPr>
              <p:cNvPr id="4" name="ZoneTexte 3">
                <a:extLst>
                  <a:ext uri="{FF2B5EF4-FFF2-40B4-BE49-F238E27FC236}">
                    <a16:creationId xmlns:a16="http://schemas.microsoft.com/office/drawing/2014/main" id="{D3EC6A66-6C11-894E-8E87-3DC674D65614}"/>
                  </a:ext>
                </a:extLst>
              </p:cNvPr>
              <p:cNvSpPr txBox="1">
                <a:spLocks noRot="1" noChangeAspect="1" noMove="1" noResize="1" noEditPoints="1" noAdjustHandles="1" noChangeArrowheads="1" noChangeShapeType="1" noTextEdit="1"/>
              </p:cNvSpPr>
              <p:nvPr/>
            </p:nvSpPr>
            <p:spPr>
              <a:xfrm>
                <a:off x="762000" y="3623310"/>
                <a:ext cx="8077200" cy="3150221"/>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771984488"/>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79812A3F-8832-1D42-B27D-062C280FBE3F}"/>
              </a:ext>
            </a:extLst>
          </p:cNvPr>
          <p:cNvSpPr>
            <a:spLocks noGrp="1"/>
          </p:cNvSpPr>
          <p:nvPr>
            <p:ph type="title"/>
          </p:nvPr>
        </p:nvSpPr>
        <p:spPr>
          <a:xfrm>
            <a:off x="762000" y="63257"/>
            <a:ext cx="8077200" cy="1143000"/>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fr-FR" sz="3600" b="1"/>
              <a:t>Pointeurs en C++</a:t>
            </a:r>
          </a:p>
        </p:txBody>
      </p:sp>
      <p:sp>
        <p:nvSpPr>
          <p:cNvPr id="5" name="Espace réservé du contenu 4">
            <a:extLst>
              <a:ext uri="{FF2B5EF4-FFF2-40B4-BE49-F238E27FC236}">
                <a16:creationId xmlns:a16="http://schemas.microsoft.com/office/drawing/2014/main" xmlns="" id="{FDAD28A4-A9A0-2848-95FF-D25F8E7BD545}"/>
              </a:ext>
            </a:extLst>
          </p:cNvPr>
          <p:cNvSpPr>
            <a:spLocks noGrp="1"/>
          </p:cNvSpPr>
          <p:nvPr>
            <p:ph idx="1"/>
          </p:nvPr>
        </p:nvSpPr>
        <p:spPr>
          <a:xfrm>
            <a:off x="777240" y="2155150"/>
            <a:ext cx="8077200" cy="3130652"/>
          </a:xfrm>
        </p:spPr>
        <p:style>
          <a:lnRef idx="1">
            <a:schemeClr val="accent3"/>
          </a:lnRef>
          <a:fillRef idx="2">
            <a:schemeClr val="accent3"/>
          </a:fillRef>
          <a:effectRef idx="1">
            <a:schemeClr val="accent3"/>
          </a:effectRef>
          <a:fontRef idx="minor">
            <a:schemeClr val="dk1"/>
          </a:fontRef>
        </p:style>
        <p:txBody>
          <a:bodyPr/>
          <a:lstStyle/>
          <a:p>
            <a:r>
              <a:rPr lang="fr-FR" sz="1800"/>
              <a:t>Variable entière longue non signée désignant une case de la mémoire virtuelle;</a:t>
            </a:r>
          </a:p>
          <a:p>
            <a:r>
              <a:rPr lang="fr-FR" sz="1800"/>
              <a:t>Plusieurs types de pointeurs :</a:t>
            </a:r>
          </a:p>
          <a:p>
            <a:pPr marL="914400" lvl="1" indent="-514350">
              <a:buFont typeface="+mj-lt"/>
              <a:buAutoNum type="arabicPeriod"/>
            </a:pPr>
            <a:r>
              <a:rPr lang="fr-FR" sz="1800" b="1">
                <a:solidFill>
                  <a:srgbClr val="009ED6"/>
                </a:solidFill>
              </a:rPr>
              <a:t>Pointeur C</a:t>
            </a:r>
            <a:r>
              <a:rPr lang="fr-FR" sz="1800">
                <a:solidFill>
                  <a:schemeClr val="accent1"/>
                </a:solidFill>
              </a:rPr>
              <a:t> </a:t>
            </a:r>
            <a:r>
              <a:rPr lang="fr-FR" sz="1800">
                <a:solidFill>
                  <a:srgbClr val="003300"/>
                </a:solidFill>
              </a:rPr>
              <a:t>( </a:t>
            </a:r>
            <a:r>
              <a:rPr lang="fr-FR" sz="1800" b="1">
                <a:solidFill>
                  <a:srgbClr val="003300"/>
                </a:solidFill>
              </a:rPr>
              <a:t>P</a:t>
            </a:r>
            <a:r>
              <a:rPr lang="fr-FR" sz="1800">
                <a:solidFill>
                  <a:srgbClr val="003300"/>
                </a:solidFill>
              </a:rPr>
              <a:t>lain </a:t>
            </a:r>
            <a:r>
              <a:rPr lang="fr-FR" sz="1800" b="1">
                <a:solidFill>
                  <a:srgbClr val="003300"/>
                </a:solidFill>
              </a:rPr>
              <a:t>O</a:t>
            </a:r>
            <a:r>
              <a:rPr lang="fr-FR" sz="1800">
                <a:solidFill>
                  <a:srgbClr val="003300"/>
                </a:solidFill>
              </a:rPr>
              <a:t>ld </a:t>
            </a:r>
            <a:r>
              <a:rPr lang="fr-FR" sz="1800" b="1">
                <a:solidFill>
                  <a:srgbClr val="003300"/>
                </a:solidFill>
              </a:rPr>
              <a:t>D</a:t>
            </a:r>
            <a:r>
              <a:rPr lang="fr-FR" sz="1800">
                <a:solidFill>
                  <a:srgbClr val="003300"/>
                </a:solidFill>
              </a:rPr>
              <a:t>ata type ) : Simple entier long non signé pouvant pointer ou non sur une variable.</a:t>
            </a:r>
          </a:p>
          <a:p>
            <a:pPr marL="914400" lvl="1" indent="-514350">
              <a:buFont typeface="+mj-lt"/>
              <a:buAutoNum type="arabicPeriod"/>
            </a:pPr>
            <a:r>
              <a:rPr lang="fr-FR" sz="1800" b="1">
                <a:solidFill>
                  <a:srgbClr val="009ED6"/>
                </a:solidFill>
              </a:rPr>
              <a:t>Pointeur unique </a:t>
            </a:r>
            <a:r>
              <a:rPr lang="fr-FR" sz="1800">
                <a:solidFill>
                  <a:srgbClr val="003300"/>
                </a:solidFill>
              </a:rPr>
              <a:t>: Un seul pointeur de ce type peut pointer simultanément sur une valeur donnée. La valeur est détruite dès qu’aucun pointeur ne pointe dessus.</a:t>
            </a:r>
          </a:p>
          <a:p>
            <a:pPr marL="914400" lvl="1" indent="-514350">
              <a:buFont typeface="+mj-lt"/>
              <a:buAutoNum type="arabicPeriod"/>
            </a:pPr>
            <a:r>
              <a:rPr lang="fr-FR" sz="1800" b="1">
                <a:solidFill>
                  <a:srgbClr val="009ED6"/>
                </a:solidFill>
              </a:rPr>
              <a:t>Pointeur partagé</a:t>
            </a:r>
            <a:r>
              <a:rPr lang="fr-FR" sz="1800">
                <a:solidFill>
                  <a:srgbClr val="003300"/>
                </a:solidFill>
              </a:rPr>
              <a:t> : Plusieurs pointeurs peuvent pointer sur une même valeur qui sera détruite dès qu’aucun pointeur pointe dessus.</a:t>
            </a:r>
            <a:endParaRPr lang="fr-FR" sz="1800">
              <a:solidFill>
                <a:srgbClr val="009ED6"/>
              </a:solidFill>
            </a:endParaRPr>
          </a:p>
        </p:txBody>
      </p:sp>
      <p:sp>
        <p:nvSpPr>
          <p:cNvPr id="3" name="ZoneTexte 2">
            <a:extLst>
              <a:ext uri="{FF2B5EF4-FFF2-40B4-BE49-F238E27FC236}">
                <a16:creationId xmlns:a16="http://schemas.microsoft.com/office/drawing/2014/main" xmlns="" id="{48F70107-E0A9-6E46-A628-9D6BFD02B4A5}"/>
              </a:ext>
            </a:extLst>
          </p:cNvPr>
          <p:cNvSpPr txBox="1"/>
          <p:nvPr/>
        </p:nvSpPr>
        <p:spPr>
          <a:xfrm>
            <a:off x="762000" y="5474970"/>
            <a:ext cx="8061960" cy="1200329"/>
          </a:xfrm>
          <a:prstGeom prst="rect">
            <a:avLst/>
          </a:prstGeom>
          <a:solidFill>
            <a:schemeClr val="accent1">
              <a:lumMod val="20000"/>
              <a:lumOff val="80000"/>
            </a:schemeClr>
          </a:solidFill>
        </p:spPr>
        <p:txBody>
          <a:bodyPr wrap="square" rtlCol="0">
            <a:spAutoFit/>
          </a:bodyPr>
          <a:lstStyle/>
          <a:p>
            <a:pPr algn="l"/>
            <a:r>
              <a:rPr lang="fr-FR" b="1" u="sng">
                <a:solidFill>
                  <a:srgbClr val="C00000"/>
                </a:solidFill>
              </a:rPr>
              <a:t>Une valeur de pointeur particulière</a:t>
            </a:r>
            <a:r>
              <a:rPr lang="fr-FR"/>
              <a:t> : le pointeur  </a:t>
            </a:r>
            <a:r>
              <a:rPr lang="fr-FR" b="1">
                <a:solidFill>
                  <a:schemeClr val="accent6"/>
                </a:solidFill>
                <a:latin typeface="Courier New" panose="02070309020205020404" pitchFamily="49" charset="0"/>
                <a:cs typeface="Courier New" panose="02070309020205020404" pitchFamily="49" charset="0"/>
              </a:rPr>
              <a:t>nullptr</a:t>
            </a:r>
          </a:p>
          <a:p>
            <a:pPr marL="285750" indent="-285750" algn="l">
              <a:buFont typeface="Arial" panose="020B0604020202020204" pitchFamily="34" charset="0"/>
              <a:buChar char="•"/>
            </a:pPr>
            <a:r>
              <a:rPr lang="fr-FR"/>
              <a:t>Garantit de ne pointer sur aucune valeur en particulier</a:t>
            </a:r>
          </a:p>
          <a:p>
            <a:pPr marL="285750" indent="-285750" algn="l">
              <a:buFont typeface="Arial" panose="020B0604020202020204" pitchFamily="34" charset="0"/>
              <a:buChar char="•"/>
            </a:pPr>
            <a:r>
              <a:rPr lang="fr-FR"/>
              <a:t>Possède un type de valeur particulier </a:t>
            </a:r>
            <a:r>
              <a:rPr lang="fr-FR" b="1">
                <a:solidFill>
                  <a:schemeClr val="accent6">
                    <a:lumMod val="75000"/>
                  </a:schemeClr>
                </a:solidFill>
                <a:latin typeface="Courier New" panose="02070309020205020404" pitchFamily="49" charset="0"/>
                <a:cs typeface="Courier New" panose="02070309020205020404" pitchFamily="49" charset="0"/>
              </a:rPr>
              <a:t>nullptr_t</a:t>
            </a:r>
            <a:r>
              <a:rPr lang="fr-FR"/>
              <a:t> convertible en n’importe quel autre type de pointeur</a:t>
            </a:r>
          </a:p>
        </p:txBody>
      </p:sp>
      <p:graphicFrame>
        <p:nvGraphicFramePr>
          <p:cNvPr id="10" name="Tableau 10">
            <a:extLst>
              <a:ext uri="{FF2B5EF4-FFF2-40B4-BE49-F238E27FC236}">
                <a16:creationId xmlns:a16="http://schemas.microsoft.com/office/drawing/2014/main" xmlns="" id="{BA8A8B41-BEF4-7C42-9E95-112C8684242C}"/>
              </a:ext>
            </a:extLst>
          </p:cNvPr>
          <p:cNvGraphicFramePr>
            <a:graphicFrameLocks noGrp="1"/>
          </p:cNvGraphicFramePr>
          <p:nvPr>
            <p:extLst>
              <p:ext uri="{D42A27DB-BD31-4B8C-83A1-F6EECF244321}">
                <p14:modId xmlns:p14="http://schemas.microsoft.com/office/powerpoint/2010/main" val="3833672226"/>
              </p:ext>
            </p:extLst>
          </p:nvPr>
        </p:nvGraphicFramePr>
        <p:xfrm>
          <a:off x="6085840" y="1309863"/>
          <a:ext cx="2738120" cy="370840"/>
        </p:xfrm>
        <a:graphic>
          <a:graphicData uri="http://schemas.openxmlformats.org/drawingml/2006/table">
            <a:tbl>
              <a:tblPr firstRow="1" bandRow="1">
                <a:tableStyleId>{5C22544A-7EE6-4342-B048-85BDC9FD1C3A}</a:tableStyleId>
              </a:tblPr>
              <a:tblGrid>
                <a:gridCol w="1369060">
                  <a:extLst>
                    <a:ext uri="{9D8B030D-6E8A-4147-A177-3AD203B41FA5}">
                      <a16:colId xmlns:a16="http://schemas.microsoft.com/office/drawing/2014/main" xmlns="" val="1255963882"/>
                    </a:ext>
                  </a:extLst>
                </a:gridCol>
                <a:gridCol w="1369060">
                  <a:extLst>
                    <a:ext uri="{9D8B030D-6E8A-4147-A177-3AD203B41FA5}">
                      <a16:colId xmlns:a16="http://schemas.microsoft.com/office/drawing/2014/main" xmlns="" val="2552657869"/>
                    </a:ext>
                  </a:extLst>
                </a:gridCol>
              </a:tblGrid>
              <a:tr h="370840">
                <a:tc>
                  <a:txBody>
                    <a:bodyPr/>
                    <a:lstStyle/>
                    <a:p>
                      <a:pPr algn="ctr"/>
                      <a:r>
                        <a:rPr lang="fr-FR">
                          <a:solidFill>
                            <a:srgbClr val="003300"/>
                          </a:solidFill>
                        </a:rPr>
                        <a:t>0x0F</a:t>
                      </a:r>
                    </a:p>
                  </a:txBody>
                  <a:tcPr>
                    <a:solidFill>
                      <a:schemeClr val="bg2"/>
                    </a:solidFill>
                  </a:tcPr>
                </a:tc>
                <a:tc>
                  <a:txBody>
                    <a:bodyPr/>
                    <a:lstStyle/>
                    <a:p>
                      <a:pPr algn="ctr"/>
                      <a:r>
                        <a:rPr lang="fr-FR">
                          <a:solidFill>
                            <a:srgbClr val="003300"/>
                          </a:solidFill>
                        </a:rPr>
                        <a:t>0x00</a:t>
                      </a:r>
                    </a:p>
                  </a:txBody>
                  <a:tcPr>
                    <a:solidFill>
                      <a:schemeClr val="bg2"/>
                    </a:solidFill>
                  </a:tcPr>
                </a:tc>
                <a:extLst>
                  <a:ext uri="{0D108BD9-81ED-4DB2-BD59-A6C34878D82A}">
                    <a16:rowId xmlns:a16="http://schemas.microsoft.com/office/drawing/2014/main" xmlns="" val="3457369884"/>
                  </a:ext>
                </a:extLst>
              </a:tr>
            </a:tbl>
          </a:graphicData>
        </a:graphic>
      </p:graphicFrame>
      <p:sp>
        <p:nvSpPr>
          <p:cNvPr id="12" name="ZoneTexte 11">
            <a:extLst>
              <a:ext uri="{FF2B5EF4-FFF2-40B4-BE49-F238E27FC236}">
                <a16:creationId xmlns:a16="http://schemas.microsoft.com/office/drawing/2014/main" xmlns="" id="{96CCDEC5-A99A-7747-9127-9EF68FB58E36}"/>
              </a:ext>
            </a:extLst>
          </p:cNvPr>
          <p:cNvSpPr txBox="1"/>
          <p:nvPr/>
        </p:nvSpPr>
        <p:spPr>
          <a:xfrm>
            <a:off x="3581400" y="2518410"/>
            <a:ext cx="1828800" cy="1828800"/>
          </a:xfrm>
          <a:prstGeom prst="rect">
            <a:avLst/>
          </a:prstGeom>
          <a:noFill/>
        </p:spPr>
        <p:txBody>
          <a:bodyPr wrap="square" rtlCol="0">
            <a:spAutoFit/>
          </a:bodyPr>
          <a:lstStyle/>
          <a:p>
            <a:pPr algn="l"/>
            <a:endParaRPr lang="fr-FR"/>
          </a:p>
        </p:txBody>
      </p:sp>
      <p:sp>
        <p:nvSpPr>
          <p:cNvPr id="2" name="ZoneTexte 1">
            <a:extLst>
              <a:ext uri="{FF2B5EF4-FFF2-40B4-BE49-F238E27FC236}">
                <a16:creationId xmlns:a16="http://schemas.microsoft.com/office/drawing/2014/main" xmlns="" id="{4A8EAE5A-A085-5B44-92D4-20CB7A4BBAF5}"/>
              </a:ext>
            </a:extLst>
          </p:cNvPr>
          <p:cNvSpPr txBox="1"/>
          <p:nvPr/>
        </p:nvSpPr>
        <p:spPr>
          <a:xfrm>
            <a:off x="6085840" y="1784309"/>
            <a:ext cx="2738120" cy="369332"/>
          </a:xfrm>
          <a:prstGeom prst="rect">
            <a:avLst/>
          </a:prstGeom>
          <a:noFill/>
        </p:spPr>
        <p:txBody>
          <a:bodyPr wrap="square" rtlCol="0">
            <a:spAutoFit/>
          </a:bodyPr>
          <a:lstStyle/>
          <a:p>
            <a:pPr algn="l"/>
            <a:r>
              <a:rPr lang="fr-FR" b="1">
                <a:solidFill>
                  <a:schemeClr val="accent6"/>
                </a:solidFill>
                <a:latin typeface="Courier New" panose="02070309020205020404" pitchFamily="49" charset="0"/>
                <a:cs typeface="Courier New" panose="02070309020205020404" pitchFamily="49" charset="0"/>
              </a:rPr>
              <a:t>int16_t</a:t>
            </a:r>
            <a:r>
              <a:rPr lang="fr-FR" b="1">
                <a:latin typeface="Courier New" panose="02070309020205020404" pitchFamily="49" charset="0"/>
                <a:cs typeface="Courier New" panose="02070309020205020404" pitchFamily="49" charset="0"/>
              </a:rPr>
              <a:t> i = </a:t>
            </a:r>
            <a:r>
              <a:rPr lang="fr-FR" b="1">
                <a:solidFill>
                  <a:schemeClr val="accent1"/>
                </a:solidFill>
                <a:latin typeface="Courier New" panose="02070309020205020404" pitchFamily="49" charset="0"/>
                <a:cs typeface="Courier New" panose="02070309020205020404" pitchFamily="49" charset="0"/>
              </a:rPr>
              <a:t>255</a:t>
            </a:r>
            <a:r>
              <a:rPr lang="fr-FR" b="1">
                <a:latin typeface="Courier New" panose="02070309020205020404" pitchFamily="49" charset="0"/>
                <a:cs typeface="Courier New" panose="02070309020205020404" pitchFamily="49" charset="0"/>
              </a:rPr>
              <a:t>;</a:t>
            </a:r>
          </a:p>
        </p:txBody>
      </p:sp>
      <p:sp>
        <p:nvSpPr>
          <p:cNvPr id="6" name="ZoneTexte 5">
            <a:extLst>
              <a:ext uri="{FF2B5EF4-FFF2-40B4-BE49-F238E27FC236}">
                <a16:creationId xmlns:a16="http://schemas.microsoft.com/office/drawing/2014/main" xmlns="" id="{B63856F0-1123-6F4C-A279-D0E41B30F08F}"/>
              </a:ext>
            </a:extLst>
          </p:cNvPr>
          <p:cNvSpPr txBox="1"/>
          <p:nvPr/>
        </p:nvSpPr>
        <p:spPr>
          <a:xfrm>
            <a:off x="883920" y="1784309"/>
            <a:ext cx="3124200" cy="369332"/>
          </a:xfrm>
          <a:prstGeom prst="rect">
            <a:avLst/>
          </a:prstGeom>
          <a:noFill/>
        </p:spPr>
        <p:txBody>
          <a:bodyPr wrap="square" rtlCol="0">
            <a:spAutoFit/>
          </a:bodyPr>
          <a:lstStyle/>
          <a:p>
            <a:pPr algn="l"/>
            <a:r>
              <a:rPr lang="fr-FR" b="1">
                <a:solidFill>
                  <a:schemeClr val="accent6"/>
                </a:solidFill>
                <a:latin typeface="Courier New" panose="02070309020205020404" pitchFamily="49" charset="0"/>
                <a:cs typeface="Courier New" panose="02070309020205020404" pitchFamily="49" charset="0"/>
              </a:rPr>
              <a:t>int16_t </a:t>
            </a:r>
            <a:r>
              <a:rPr lang="fr-FR" b="1">
                <a:latin typeface="Courier New" panose="02070309020205020404" pitchFamily="49" charset="0"/>
                <a:cs typeface="Courier New" panose="02070309020205020404" pitchFamily="49" charset="0"/>
              </a:rPr>
              <a:t>*pt_i = &amp;i;</a:t>
            </a:r>
          </a:p>
        </p:txBody>
      </p:sp>
      <p:graphicFrame>
        <p:nvGraphicFramePr>
          <p:cNvPr id="7" name="Tableau 7">
            <a:extLst>
              <a:ext uri="{FF2B5EF4-FFF2-40B4-BE49-F238E27FC236}">
                <a16:creationId xmlns:a16="http://schemas.microsoft.com/office/drawing/2014/main" xmlns="" id="{F2CF41B1-2248-524C-A368-BAE32A90B1B4}"/>
              </a:ext>
            </a:extLst>
          </p:cNvPr>
          <p:cNvGraphicFramePr>
            <a:graphicFrameLocks noGrp="1"/>
          </p:cNvGraphicFramePr>
          <p:nvPr>
            <p:extLst>
              <p:ext uri="{D42A27DB-BD31-4B8C-83A1-F6EECF244321}">
                <p14:modId xmlns:p14="http://schemas.microsoft.com/office/powerpoint/2010/main" val="841506215"/>
              </p:ext>
            </p:extLst>
          </p:nvPr>
        </p:nvGraphicFramePr>
        <p:xfrm>
          <a:off x="883920" y="1309863"/>
          <a:ext cx="4000504"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250097585"/>
                    </a:ext>
                  </a:extLst>
                </a:gridCol>
                <a:gridCol w="390526">
                  <a:extLst>
                    <a:ext uri="{9D8B030D-6E8A-4147-A177-3AD203B41FA5}">
                      <a16:colId xmlns:a16="http://schemas.microsoft.com/office/drawing/2014/main" xmlns="" val="2324823056"/>
                    </a:ext>
                  </a:extLst>
                </a:gridCol>
                <a:gridCol w="500063">
                  <a:extLst>
                    <a:ext uri="{9D8B030D-6E8A-4147-A177-3AD203B41FA5}">
                      <a16:colId xmlns:a16="http://schemas.microsoft.com/office/drawing/2014/main" xmlns="" val="3372560825"/>
                    </a:ext>
                  </a:extLst>
                </a:gridCol>
                <a:gridCol w="500063">
                  <a:extLst>
                    <a:ext uri="{9D8B030D-6E8A-4147-A177-3AD203B41FA5}">
                      <a16:colId xmlns:a16="http://schemas.microsoft.com/office/drawing/2014/main" xmlns="" val="1015277837"/>
                    </a:ext>
                  </a:extLst>
                </a:gridCol>
                <a:gridCol w="500063">
                  <a:extLst>
                    <a:ext uri="{9D8B030D-6E8A-4147-A177-3AD203B41FA5}">
                      <a16:colId xmlns:a16="http://schemas.microsoft.com/office/drawing/2014/main" xmlns="" val="3489501328"/>
                    </a:ext>
                  </a:extLst>
                </a:gridCol>
                <a:gridCol w="500063">
                  <a:extLst>
                    <a:ext uri="{9D8B030D-6E8A-4147-A177-3AD203B41FA5}">
                      <a16:colId xmlns:a16="http://schemas.microsoft.com/office/drawing/2014/main" xmlns="" val="3345833933"/>
                    </a:ext>
                  </a:extLst>
                </a:gridCol>
                <a:gridCol w="500063">
                  <a:extLst>
                    <a:ext uri="{9D8B030D-6E8A-4147-A177-3AD203B41FA5}">
                      <a16:colId xmlns:a16="http://schemas.microsoft.com/office/drawing/2014/main" xmlns="" val="495215608"/>
                    </a:ext>
                  </a:extLst>
                </a:gridCol>
                <a:gridCol w="500063">
                  <a:extLst>
                    <a:ext uri="{9D8B030D-6E8A-4147-A177-3AD203B41FA5}">
                      <a16:colId xmlns:a16="http://schemas.microsoft.com/office/drawing/2014/main" xmlns="" val="2731459520"/>
                    </a:ext>
                  </a:extLst>
                </a:gridCol>
              </a:tblGrid>
              <a:tr h="370840">
                <a:tc>
                  <a:txBody>
                    <a:bodyPr/>
                    <a:lstStyle/>
                    <a:p>
                      <a:r>
                        <a:rPr lang="fr-FR" sz="1400">
                          <a:solidFill>
                            <a:srgbClr val="003300"/>
                          </a:solidFill>
                        </a:rPr>
                        <a:t>0xFF</a:t>
                      </a:r>
                    </a:p>
                  </a:txBody>
                  <a:tcPr>
                    <a:solidFill>
                      <a:schemeClr val="bg2"/>
                    </a:solidFill>
                  </a:tcPr>
                </a:tc>
                <a:tc>
                  <a:txBody>
                    <a:bodyPr/>
                    <a:lstStyle/>
                    <a:p>
                      <a:r>
                        <a:rPr lang="fr-FR" sz="1400">
                          <a:solidFill>
                            <a:srgbClr val="003300"/>
                          </a:solidFill>
                        </a:rPr>
                        <a:t>AE</a:t>
                      </a:r>
                    </a:p>
                  </a:txBody>
                  <a:tcPr>
                    <a:solidFill>
                      <a:schemeClr val="bg2"/>
                    </a:solidFill>
                  </a:tcPr>
                </a:tc>
                <a:tc>
                  <a:txBody>
                    <a:bodyPr/>
                    <a:lstStyle/>
                    <a:p>
                      <a:r>
                        <a:rPr lang="fr-FR" sz="1400">
                          <a:solidFill>
                            <a:srgbClr val="003300"/>
                          </a:solidFill>
                        </a:rPr>
                        <a:t>08</a:t>
                      </a:r>
                    </a:p>
                  </a:txBody>
                  <a:tcPr>
                    <a:solidFill>
                      <a:schemeClr val="bg2"/>
                    </a:solidFill>
                  </a:tcPr>
                </a:tc>
                <a:tc>
                  <a:txBody>
                    <a:bodyPr/>
                    <a:lstStyle/>
                    <a:p>
                      <a:r>
                        <a:rPr lang="fr-FR" sz="1400">
                          <a:solidFill>
                            <a:srgbClr val="003300"/>
                          </a:solidFill>
                        </a:rPr>
                        <a:t>4A</a:t>
                      </a:r>
                    </a:p>
                  </a:txBody>
                  <a:tcPr>
                    <a:solidFill>
                      <a:schemeClr val="bg2"/>
                    </a:solidFill>
                  </a:tcPr>
                </a:tc>
                <a:tc>
                  <a:txBody>
                    <a:bodyPr/>
                    <a:lstStyle/>
                    <a:p>
                      <a:r>
                        <a:rPr lang="fr-FR" sz="1400">
                          <a:solidFill>
                            <a:srgbClr val="003300"/>
                          </a:solidFill>
                        </a:rPr>
                        <a:t>9B</a:t>
                      </a:r>
                    </a:p>
                  </a:txBody>
                  <a:tcPr>
                    <a:solidFill>
                      <a:schemeClr val="bg2"/>
                    </a:solidFill>
                  </a:tcPr>
                </a:tc>
                <a:tc>
                  <a:txBody>
                    <a:bodyPr/>
                    <a:lstStyle/>
                    <a:p>
                      <a:r>
                        <a:rPr lang="fr-FR" sz="1400">
                          <a:solidFill>
                            <a:srgbClr val="003300"/>
                          </a:solidFill>
                        </a:rPr>
                        <a:t>0F</a:t>
                      </a:r>
                    </a:p>
                  </a:txBody>
                  <a:tcPr>
                    <a:solidFill>
                      <a:schemeClr val="bg2"/>
                    </a:solidFill>
                  </a:tcPr>
                </a:tc>
                <a:tc>
                  <a:txBody>
                    <a:bodyPr/>
                    <a:lstStyle/>
                    <a:p>
                      <a:r>
                        <a:rPr lang="fr-FR" sz="1400">
                          <a:solidFill>
                            <a:srgbClr val="003300"/>
                          </a:solidFill>
                        </a:rPr>
                        <a:t>CA</a:t>
                      </a:r>
                    </a:p>
                  </a:txBody>
                  <a:tcPr>
                    <a:solidFill>
                      <a:schemeClr val="bg2"/>
                    </a:solidFill>
                  </a:tcPr>
                </a:tc>
                <a:tc>
                  <a:txBody>
                    <a:bodyPr/>
                    <a:lstStyle/>
                    <a:p>
                      <a:r>
                        <a:rPr lang="fr-FR" sz="1400">
                          <a:solidFill>
                            <a:srgbClr val="003300"/>
                          </a:solidFill>
                        </a:rPr>
                        <a:t>04</a:t>
                      </a:r>
                    </a:p>
                  </a:txBody>
                  <a:tcPr>
                    <a:solidFill>
                      <a:schemeClr val="bg2"/>
                    </a:solidFill>
                  </a:tcPr>
                </a:tc>
                <a:extLst>
                  <a:ext uri="{0D108BD9-81ED-4DB2-BD59-A6C34878D82A}">
                    <a16:rowId xmlns:a16="http://schemas.microsoft.com/office/drawing/2014/main" xmlns="" val="968478685"/>
                  </a:ext>
                </a:extLst>
              </a:tr>
            </a:tbl>
          </a:graphicData>
        </a:graphic>
      </p:graphicFrame>
      <p:cxnSp>
        <p:nvCxnSpPr>
          <p:cNvPr id="9" name="Connecteur droit avec flèche 8">
            <a:extLst>
              <a:ext uri="{FF2B5EF4-FFF2-40B4-BE49-F238E27FC236}">
                <a16:creationId xmlns:a16="http://schemas.microsoft.com/office/drawing/2014/main" xmlns="" id="{83D3F60A-CD96-3B42-8A2E-70A847DC3EB6}"/>
              </a:ext>
            </a:extLst>
          </p:cNvPr>
          <p:cNvCxnSpPr>
            <a:cxnSpLocks/>
            <a:stCxn id="7" idx="3"/>
            <a:endCxn id="10" idx="1"/>
          </p:cNvCxnSpPr>
          <p:nvPr/>
        </p:nvCxnSpPr>
        <p:spPr>
          <a:xfrm>
            <a:off x="4884424" y="1495283"/>
            <a:ext cx="120141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01167913"/>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6C2C033-A8BE-A343-881D-D78B0692E600}"/>
              </a:ext>
            </a:extLst>
          </p:cNvPr>
          <p:cNvSpPr>
            <a:spLocks noGrp="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fr-FR" sz="3600" b="1">
                <a:solidFill>
                  <a:schemeClr val="bg1"/>
                </a:solidFill>
              </a:rPr>
              <a:t>P.O.D</a:t>
            </a:r>
            <a:r>
              <a:rPr lang="fr-FR" sz="3600">
                <a:solidFill>
                  <a:schemeClr val="bg1"/>
                </a:solidFill>
              </a:rPr>
              <a:t> pointer ( Pointeur C )</a:t>
            </a:r>
          </a:p>
        </p:txBody>
      </p:sp>
      <p:sp>
        <p:nvSpPr>
          <p:cNvPr id="3" name="Espace réservé du contenu 2">
            <a:extLst>
              <a:ext uri="{FF2B5EF4-FFF2-40B4-BE49-F238E27FC236}">
                <a16:creationId xmlns:a16="http://schemas.microsoft.com/office/drawing/2014/main" xmlns="" id="{1D8D5AF7-1F11-4E43-93E4-0A9A7F1664C2}"/>
              </a:ext>
            </a:extLst>
          </p:cNvPr>
          <p:cNvSpPr>
            <a:spLocks noGrp="1"/>
          </p:cNvSpPr>
          <p:nvPr>
            <p:ph idx="1"/>
          </p:nvPr>
        </p:nvSpPr>
        <p:spPr>
          <a:xfrm>
            <a:off x="762000" y="1458813"/>
            <a:ext cx="8077200" cy="506707"/>
          </a:xfrm>
        </p:spPr>
        <p:txBody>
          <a:bodyPr>
            <a:normAutofit/>
          </a:bodyPr>
          <a:lstStyle/>
          <a:p>
            <a:pPr marL="0" indent="0">
              <a:buNone/>
            </a:pPr>
            <a:r>
              <a:rPr lang="fr-FR" sz="2400" b="1" u="sng">
                <a:solidFill>
                  <a:srgbClr val="C00000"/>
                </a:solidFill>
              </a:rPr>
              <a:t>Déclaration</a:t>
            </a:r>
          </a:p>
        </p:txBody>
      </p:sp>
      <p:sp>
        <p:nvSpPr>
          <p:cNvPr id="5" name="ZoneTexte 4">
            <a:extLst>
              <a:ext uri="{FF2B5EF4-FFF2-40B4-BE49-F238E27FC236}">
                <a16:creationId xmlns:a16="http://schemas.microsoft.com/office/drawing/2014/main" xmlns="" id="{1C98FFA4-BD2F-BF4F-B7D9-E5528D338B6C}"/>
              </a:ext>
            </a:extLst>
          </p:cNvPr>
          <p:cNvSpPr txBox="1"/>
          <p:nvPr/>
        </p:nvSpPr>
        <p:spPr>
          <a:xfrm>
            <a:off x="762000" y="1971330"/>
            <a:ext cx="8023860" cy="2031325"/>
          </a:xfrm>
          <a:prstGeom prst="rect">
            <a:avLst/>
          </a:prstGeom>
          <a:solidFill>
            <a:schemeClr val="accent6">
              <a:lumMod val="20000"/>
              <a:lumOff val="80000"/>
            </a:schemeClr>
          </a:solidFill>
        </p:spPr>
        <p:txBody>
          <a:bodyPr wrap="square" rtlCol="0">
            <a:spAutoFit/>
          </a:bodyPr>
          <a:lstStyle/>
          <a:p>
            <a:pPr algn="l"/>
            <a:r>
              <a:rPr lang="fr-FR" b="1">
                <a:solidFill>
                  <a:schemeClr val="accent3">
                    <a:lumMod val="75000"/>
                  </a:schemeClr>
                </a:solidFill>
                <a:latin typeface="Courier New" panose="02070309020205020404" pitchFamily="49" charset="0"/>
                <a:cs typeface="Courier New" panose="02070309020205020404" pitchFamily="49" charset="0"/>
              </a:rPr>
              <a:t>double</a:t>
            </a:r>
            <a:r>
              <a:rPr lang="fr-FR" b="1">
                <a:latin typeface="Courier New" panose="02070309020205020404" pitchFamily="49" charset="0"/>
                <a:cs typeface="Courier New" panose="02070309020205020404" pitchFamily="49" charset="0"/>
              </a:rPr>
              <a:t> x = 3.14, y = 1.5, z = 2.1;</a:t>
            </a:r>
          </a:p>
          <a:p>
            <a:pPr algn="l"/>
            <a:r>
              <a:rPr lang="fr-FR" b="1">
                <a:solidFill>
                  <a:schemeClr val="accent3">
                    <a:lumMod val="75000"/>
                  </a:schemeClr>
                </a:solidFill>
                <a:latin typeface="Courier New" panose="02070309020205020404" pitchFamily="49" charset="0"/>
                <a:cs typeface="Courier New" panose="02070309020205020404" pitchFamily="49" charset="0"/>
              </a:rPr>
              <a:t>int</a:t>
            </a:r>
            <a:r>
              <a:rPr lang="fr-FR" b="1">
                <a:latin typeface="Courier New" panose="02070309020205020404" pitchFamily="49" charset="0"/>
                <a:cs typeface="Courier New" panose="02070309020205020404" pitchFamily="49" charset="0"/>
              </a:rPr>
              <a:t>    i  = 2;</a:t>
            </a:r>
          </a:p>
          <a:p>
            <a:pPr algn="l"/>
            <a:r>
              <a:rPr lang="fr-FR" b="1">
                <a:solidFill>
                  <a:schemeClr val="accent3">
                    <a:lumMod val="75000"/>
                  </a:schemeClr>
                </a:solidFill>
                <a:latin typeface="Courier New" panose="02070309020205020404" pitchFamily="49" charset="0"/>
                <a:cs typeface="Courier New" panose="02070309020205020404" pitchFamily="49" charset="0"/>
              </a:rPr>
              <a:t>float</a:t>
            </a:r>
            <a:r>
              <a:rPr lang="fr-FR" b="1">
                <a:latin typeface="Courier New" panose="02070309020205020404" pitchFamily="49" charset="0"/>
                <a:cs typeface="Courier New" panose="02070309020205020404" pitchFamily="49" charset="0"/>
              </a:rPr>
              <a:t>  tab[] = { 1.0f, 2.0f, 3.0f };</a:t>
            </a:r>
          </a:p>
          <a:p>
            <a:pPr algn="l"/>
            <a:r>
              <a:rPr lang="fr-FR" b="1">
                <a:solidFill>
                  <a:schemeClr val="accent3">
                    <a:lumMod val="75000"/>
                  </a:schemeClr>
                </a:solidFill>
                <a:latin typeface="Courier New" panose="02070309020205020404" pitchFamily="49" charset="0"/>
                <a:cs typeface="Courier New" panose="02070309020205020404" pitchFamily="49" charset="0"/>
              </a:rPr>
              <a:t>void</a:t>
            </a:r>
            <a:r>
              <a:rPr lang="fr-FR" b="1">
                <a:latin typeface="Courier New" panose="02070309020205020404" pitchFamily="49" charset="0"/>
                <a:cs typeface="Courier New" panose="02070309020205020404" pitchFamily="49" charset="0"/>
              </a:rPr>
              <a:t>   *ptr = </a:t>
            </a:r>
            <a:r>
              <a:rPr lang="fr-FR" b="1">
                <a:solidFill>
                  <a:schemeClr val="accent1"/>
                </a:solidFill>
                <a:latin typeface="Courier New" panose="02070309020205020404" pitchFamily="49" charset="0"/>
                <a:cs typeface="Courier New" panose="02070309020205020404" pitchFamily="49" charset="0"/>
              </a:rPr>
              <a:t>nullptr</a:t>
            </a:r>
            <a:r>
              <a:rPr lang="fr-FR" b="1">
                <a:latin typeface="Courier New" panose="02070309020205020404" pitchFamily="49" charset="0"/>
                <a:cs typeface="Courier New" panose="02070309020205020404" pitchFamily="49" charset="0"/>
              </a:rPr>
              <a:t>;</a:t>
            </a:r>
            <a:r>
              <a:rPr lang="fr-FR" b="1">
                <a:solidFill>
                  <a:schemeClr val="accent2"/>
                </a:solidFill>
                <a:latin typeface="Courier New" panose="02070309020205020404" pitchFamily="49" charset="0"/>
                <a:cs typeface="Courier New" panose="02070309020205020404" pitchFamily="49" charset="0"/>
              </a:rPr>
              <a:t>// void : pointeur non typé…</a:t>
            </a:r>
          </a:p>
          <a:p>
            <a:pPr algn="l"/>
            <a:r>
              <a:rPr lang="fr-FR" b="1">
                <a:solidFill>
                  <a:schemeClr val="accent3">
                    <a:lumMod val="75000"/>
                  </a:schemeClr>
                </a:solidFill>
                <a:latin typeface="Courier New" panose="02070309020205020404" pitchFamily="49" charset="0"/>
                <a:cs typeface="Courier New" panose="02070309020205020404" pitchFamily="49" charset="0"/>
              </a:rPr>
              <a:t>double</a:t>
            </a:r>
            <a:r>
              <a:rPr lang="fr-FR" b="1">
                <a:latin typeface="Courier New" panose="02070309020205020404" pitchFamily="49" charset="0"/>
                <a:cs typeface="Courier New" panose="02070309020205020404" pitchFamily="49" charset="0"/>
              </a:rPr>
              <a:t> *pt_x=&amp;x, *pt_y=&amp;y, *pt_z=&amp;z, *pt_w=</a:t>
            </a:r>
            <a:r>
              <a:rPr lang="fr-FR" b="1">
                <a:solidFill>
                  <a:schemeClr val="accent1"/>
                </a:solidFill>
                <a:latin typeface="Courier New" panose="02070309020205020404" pitchFamily="49" charset="0"/>
                <a:cs typeface="Courier New" panose="02070309020205020404" pitchFamily="49" charset="0"/>
              </a:rPr>
              <a:t>nullptr</a:t>
            </a:r>
            <a:r>
              <a:rPr lang="fr-FR" b="1">
                <a:latin typeface="Courier New" panose="02070309020205020404" pitchFamily="49" charset="0"/>
                <a:cs typeface="Courier New" panose="02070309020205020404" pitchFamily="49" charset="0"/>
              </a:rPr>
              <a:t>;</a:t>
            </a:r>
          </a:p>
          <a:p>
            <a:pPr algn="l"/>
            <a:r>
              <a:rPr lang="fr-FR" b="1">
                <a:solidFill>
                  <a:schemeClr val="accent3">
                    <a:lumMod val="75000"/>
                  </a:schemeClr>
                </a:solidFill>
                <a:latin typeface="Courier New" panose="02070309020205020404" pitchFamily="49" charset="0"/>
                <a:cs typeface="Courier New" panose="02070309020205020404" pitchFamily="49" charset="0"/>
              </a:rPr>
              <a:t>int</a:t>
            </a:r>
            <a:r>
              <a:rPr lang="fr-FR" b="1">
                <a:latin typeface="Courier New" panose="02070309020205020404" pitchFamily="49" charset="0"/>
                <a:cs typeface="Courier New" panose="02070309020205020404" pitchFamily="49" charset="0"/>
              </a:rPr>
              <a:t>    *pt_i = &amp;i;</a:t>
            </a:r>
          </a:p>
          <a:p>
            <a:pPr algn="l"/>
            <a:r>
              <a:rPr lang="fr-FR" b="1">
                <a:solidFill>
                  <a:schemeClr val="accent3">
                    <a:lumMod val="75000"/>
                  </a:schemeClr>
                </a:solidFill>
                <a:latin typeface="Courier New" panose="02070309020205020404" pitchFamily="49" charset="0"/>
                <a:cs typeface="Courier New" panose="02070309020205020404" pitchFamily="49" charset="0"/>
              </a:rPr>
              <a:t>float</a:t>
            </a:r>
            <a:r>
              <a:rPr lang="fr-FR" b="1">
                <a:latin typeface="Courier New" panose="02070309020205020404" pitchFamily="49" charset="0"/>
                <a:cs typeface="Courier New" panose="02070309020205020404" pitchFamily="49" charset="0"/>
              </a:rPr>
              <a:t>  *pt_tab = tab;</a:t>
            </a:r>
          </a:p>
        </p:txBody>
      </p:sp>
      <p:sp>
        <p:nvSpPr>
          <p:cNvPr id="7" name="Espace réservé du contenu 2">
            <a:extLst>
              <a:ext uri="{FF2B5EF4-FFF2-40B4-BE49-F238E27FC236}">
                <a16:creationId xmlns:a16="http://schemas.microsoft.com/office/drawing/2014/main" xmlns="" id="{4269FC7A-A0FD-3343-8A5F-4D3C8EE22D36}"/>
              </a:ext>
            </a:extLst>
          </p:cNvPr>
          <p:cNvSpPr txBox="1">
            <a:spLocks/>
          </p:cNvSpPr>
          <p:nvPr/>
        </p:nvSpPr>
        <p:spPr bwMode="auto">
          <a:xfrm>
            <a:off x="708660" y="3992618"/>
            <a:ext cx="8077200" cy="5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latinLnBrk="0" hangingPunct="1">
              <a:spcBef>
                <a:spcPct val="20000"/>
              </a:spcBef>
              <a:spcAft>
                <a:spcPct val="0"/>
              </a:spcAft>
              <a:buFont typeface="Arial" panose="020B0604020202020204" pitchFamily="34" charset="0"/>
              <a:buChar char="•"/>
              <a:defRPr kumimoji="0" lang="fr-FR" sz="3200" kern="1200">
                <a:solidFill>
                  <a:schemeClr val="tx1"/>
                </a:solidFill>
                <a:latin typeface="+mn-lt"/>
                <a:ea typeface="+mn-ea"/>
                <a:cs typeface="+mn-cs"/>
              </a:defRPr>
            </a:lvl1pPr>
            <a:lvl2pPr marL="742950" indent="-285750" algn="l" rtl="0" eaLnBrk="1" fontAlgn="base" latinLnBrk="0" hangingPunct="1">
              <a:spcBef>
                <a:spcPct val="20000"/>
              </a:spcBef>
              <a:spcAft>
                <a:spcPct val="0"/>
              </a:spcAft>
              <a:buFont typeface="Arial" panose="020B0604020202020204" pitchFamily="34" charset="0"/>
              <a:buChar char="–"/>
              <a:defRPr kumimoji="0" lang="fr-FR" sz="2800" kern="1200">
                <a:solidFill>
                  <a:schemeClr val="tx1"/>
                </a:solidFill>
                <a:latin typeface="+mn-lt"/>
                <a:ea typeface="+mn-ea"/>
                <a:cs typeface="+mn-cs"/>
              </a:defRPr>
            </a:lvl2pPr>
            <a:lvl3pPr marL="11430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tx1"/>
                </a:solidFill>
                <a:latin typeface="+mn-lt"/>
                <a:ea typeface="+mn-ea"/>
                <a:cs typeface="+mn-cs"/>
              </a:defRPr>
            </a:lvl3pPr>
            <a:lvl4pPr marL="16002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tx1"/>
                </a:solidFill>
                <a:latin typeface="+mn-lt"/>
                <a:ea typeface="+mn-ea"/>
                <a:cs typeface="+mn-cs"/>
              </a:defRPr>
            </a:lvl4pPr>
            <a:lvl5pPr marL="20574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pPr marL="0" indent="0">
              <a:buFont typeface="Arial" panose="020B0604020202020204" pitchFamily="34" charset="0"/>
              <a:buNone/>
            </a:pPr>
            <a:r>
              <a:rPr lang="fr-FR" sz="2400" b="1" u="sng">
                <a:solidFill>
                  <a:srgbClr val="C00000"/>
                </a:solidFill>
              </a:rPr>
              <a:t>Accès à la valeur pointée</a:t>
            </a:r>
          </a:p>
        </p:txBody>
      </p:sp>
      <p:sp>
        <p:nvSpPr>
          <p:cNvPr id="9" name="ZoneTexte 8">
            <a:extLst>
              <a:ext uri="{FF2B5EF4-FFF2-40B4-BE49-F238E27FC236}">
                <a16:creationId xmlns:a16="http://schemas.microsoft.com/office/drawing/2014/main" xmlns="" id="{90B28E3C-AB53-1843-A21D-77FE0E5E2D6A}"/>
              </a:ext>
            </a:extLst>
          </p:cNvPr>
          <p:cNvSpPr txBox="1"/>
          <p:nvPr/>
        </p:nvSpPr>
        <p:spPr>
          <a:xfrm>
            <a:off x="762000" y="4556653"/>
            <a:ext cx="8077200" cy="2031325"/>
          </a:xfrm>
          <a:prstGeom prst="rect">
            <a:avLst/>
          </a:prstGeom>
          <a:solidFill>
            <a:schemeClr val="accent6">
              <a:lumMod val="20000"/>
              <a:lumOff val="80000"/>
            </a:schemeClr>
          </a:solidFill>
        </p:spPr>
        <p:txBody>
          <a:bodyPr wrap="square" rtlCol="0">
            <a:spAutoFit/>
          </a:bodyPr>
          <a:lstStyle/>
          <a:p>
            <a:pPr algn="l"/>
            <a:r>
              <a:rPr lang="fr-FR" b="1">
                <a:latin typeface="Courier New" panose="02070309020205020404" pitchFamily="49" charset="0"/>
                <a:cs typeface="Courier New" panose="02070309020205020404" pitchFamily="49" charset="0"/>
              </a:rPr>
              <a:t>*pt_x = 3.15;                </a:t>
            </a:r>
            <a:r>
              <a:rPr lang="fr-FR" b="1">
                <a:solidFill>
                  <a:srgbClr val="C00000"/>
                </a:solidFill>
                <a:latin typeface="Courier New" panose="02070309020205020404" pitchFamily="49" charset="0"/>
                <a:cs typeface="Courier New" panose="02070309020205020404" pitchFamily="49" charset="0"/>
              </a:rPr>
              <a:t>// Maintenant, x vaut 3.15 !</a:t>
            </a:r>
          </a:p>
          <a:p>
            <a:pPr algn="l"/>
            <a:r>
              <a:rPr lang="fr-FR" b="1">
                <a:solidFill>
                  <a:schemeClr val="accent3">
                    <a:lumMod val="75000"/>
                  </a:schemeClr>
                </a:solidFill>
                <a:latin typeface="Courier New" panose="02070309020205020404" pitchFamily="49" charset="0"/>
                <a:cs typeface="Courier New" panose="02070309020205020404" pitchFamily="49" charset="0"/>
              </a:rPr>
              <a:t>double</a:t>
            </a:r>
            <a:r>
              <a:rPr lang="fr-FR" b="1">
                <a:latin typeface="Courier New" panose="02070309020205020404" pitchFamily="49" charset="0"/>
                <a:cs typeface="Courier New" panose="02070309020205020404" pitchFamily="49" charset="0"/>
              </a:rPr>
              <a:t> w = (*pt_y) + (*pt_z);</a:t>
            </a:r>
            <a:r>
              <a:rPr lang="fr-FR" b="1">
                <a:solidFill>
                  <a:srgbClr val="C00000"/>
                </a:solidFill>
                <a:latin typeface="Courier New" panose="02070309020205020404" pitchFamily="49" charset="0"/>
                <a:cs typeface="Courier New" panose="02070309020205020404" pitchFamily="49" charset="0"/>
              </a:rPr>
              <a:t>// w vaut 3.6</a:t>
            </a:r>
          </a:p>
          <a:p>
            <a:pPr algn="l"/>
            <a:r>
              <a:rPr lang="fr-FR" b="1">
                <a:latin typeface="Courier New" panose="02070309020205020404" pitchFamily="49" charset="0"/>
                <a:cs typeface="Courier New" panose="02070309020205020404" pitchFamily="49" charset="0"/>
              </a:rPr>
              <a:t>*ptr = 2;             </a:t>
            </a:r>
            <a:r>
              <a:rPr lang="fr-FR" b="1">
                <a:solidFill>
                  <a:srgbClr val="C00000"/>
                </a:solidFill>
                <a:latin typeface="Courier New" panose="02070309020205020404" pitchFamily="49" charset="0"/>
                <a:cs typeface="Courier New" panose="02070309020205020404" pitchFamily="49" charset="0"/>
              </a:rPr>
              <a:t>// </a:t>
            </a:r>
            <a:r>
              <a:rPr lang="fr-FR" b="1" u="sng">
                <a:solidFill>
                  <a:srgbClr val="C00000"/>
                </a:solidFill>
                <a:latin typeface="Courier New" panose="02070309020205020404" pitchFamily="49" charset="0"/>
                <a:cs typeface="Courier New" panose="02070309020205020404" pitchFamily="49" charset="0"/>
              </a:rPr>
              <a:t>Erreur, ptr pointe sur nullptr !</a:t>
            </a:r>
          </a:p>
          <a:p>
            <a:pPr algn="l"/>
            <a:r>
              <a:rPr lang="fr-FR" b="1">
                <a:latin typeface="Courier New" panose="02070309020205020404" pitchFamily="49" charset="0"/>
                <a:cs typeface="Courier New" panose="02070309020205020404" pitchFamily="49" charset="0"/>
              </a:rPr>
              <a:t>pt_tab[1] = -2.0f;    </a:t>
            </a:r>
            <a:r>
              <a:rPr lang="fr-FR" b="1">
                <a:solidFill>
                  <a:srgbClr val="C00000"/>
                </a:solidFill>
                <a:latin typeface="Courier New" panose="02070309020205020404" pitchFamily="49" charset="0"/>
                <a:cs typeface="Courier New" panose="02070309020205020404" pitchFamily="49" charset="0"/>
              </a:rPr>
              <a:t>// Le 2e élt de tab devient -2.0f</a:t>
            </a:r>
          </a:p>
          <a:p>
            <a:pPr algn="l"/>
            <a:r>
              <a:rPr lang="fr-FR" b="1">
                <a:latin typeface="Courier New" panose="02070309020205020404" pitchFamily="49" charset="0"/>
                <a:cs typeface="Courier New" panose="02070309020205020404" pitchFamily="49" charset="0"/>
              </a:rPr>
              <a:t>pt_z[0] = 2.2;        </a:t>
            </a:r>
            <a:r>
              <a:rPr lang="fr-FR" b="1">
                <a:solidFill>
                  <a:srgbClr val="C00000"/>
                </a:solidFill>
                <a:latin typeface="Courier New" panose="02070309020205020404" pitchFamily="49" charset="0"/>
                <a:cs typeface="Courier New" panose="02070309020205020404" pitchFamily="49" charset="0"/>
              </a:rPr>
              <a:t>// z vaut maintenant 2.2</a:t>
            </a:r>
          </a:p>
          <a:p>
            <a:pPr algn="l"/>
            <a:r>
              <a:rPr lang="fr-FR" b="1">
                <a:latin typeface="Courier New" panose="02070309020205020404" pitchFamily="49" charset="0"/>
                <a:cs typeface="Courier New" panose="02070309020205020404" pitchFamily="49" charset="0"/>
              </a:rPr>
              <a:t>pt_z[1] = 3.3;      </a:t>
            </a:r>
            <a:r>
              <a:rPr lang="fr-FR" b="1">
                <a:solidFill>
                  <a:srgbClr val="C00000"/>
                </a:solidFill>
                <a:latin typeface="Courier New" panose="02070309020205020404" pitchFamily="49" charset="0"/>
                <a:cs typeface="Courier New" panose="02070309020205020404" pitchFamily="49" charset="0"/>
              </a:rPr>
              <a:t>//</a:t>
            </a:r>
            <a:r>
              <a:rPr lang="fr-FR" b="1">
                <a:latin typeface="Courier New" panose="02070309020205020404" pitchFamily="49" charset="0"/>
                <a:cs typeface="Courier New" panose="02070309020205020404" pitchFamily="49" charset="0"/>
              </a:rPr>
              <a:t> </a:t>
            </a:r>
            <a:r>
              <a:rPr lang="fr-FR" b="1">
                <a:solidFill>
                  <a:srgbClr val="C00000"/>
                </a:solidFill>
                <a:latin typeface="Courier New" panose="02070309020205020404" pitchFamily="49" charset="0"/>
                <a:cs typeface="Courier New" panose="02070309020205020404" pitchFamily="49" charset="0"/>
              </a:rPr>
              <a:t>Erreur, pt_z ne pointe que sur une</a:t>
            </a:r>
            <a:r>
              <a:rPr lang="fr-FR" b="1">
                <a:latin typeface="Courier New" panose="02070309020205020404" pitchFamily="49" charset="0"/>
                <a:cs typeface="Courier New" panose="02070309020205020404" pitchFamily="49" charset="0"/>
              </a:rPr>
              <a:t> </a:t>
            </a:r>
          </a:p>
          <a:p>
            <a:pPr algn="l"/>
            <a:r>
              <a:rPr lang="fr-FR" b="1">
                <a:latin typeface="Courier New" panose="02070309020205020404" pitchFamily="49" charset="0"/>
                <a:cs typeface="Courier New" panose="02070309020205020404" pitchFamily="49" charset="0"/>
              </a:rPr>
              <a:t>                    </a:t>
            </a:r>
            <a:r>
              <a:rPr lang="fr-FR" b="1">
                <a:solidFill>
                  <a:srgbClr val="C00000"/>
                </a:solidFill>
                <a:latin typeface="Courier New" panose="02070309020205020404" pitchFamily="49" charset="0"/>
                <a:cs typeface="Courier New" panose="02070309020205020404" pitchFamily="49" charset="0"/>
              </a:rPr>
              <a:t>//</a:t>
            </a:r>
            <a:r>
              <a:rPr lang="fr-FR" b="1">
                <a:latin typeface="Courier New" panose="02070309020205020404" pitchFamily="49" charset="0"/>
                <a:cs typeface="Courier New" panose="02070309020205020404" pitchFamily="49" charset="0"/>
              </a:rPr>
              <a:t> </a:t>
            </a:r>
            <a:r>
              <a:rPr lang="fr-FR" b="1">
                <a:solidFill>
                  <a:srgbClr val="C00000"/>
                </a:solidFill>
                <a:latin typeface="Courier New" panose="02070309020205020404" pitchFamily="49" charset="0"/>
                <a:cs typeface="Courier New" panose="02070309020205020404" pitchFamily="49" charset="0"/>
              </a:rPr>
              <a:t>variable, pas un tableau</a:t>
            </a:r>
          </a:p>
        </p:txBody>
      </p:sp>
    </p:spTree>
    <p:extLst>
      <p:ext uri="{BB962C8B-B14F-4D97-AF65-F5344CB8AC3E}">
        <p14:creationId xmlns:p14="http://schemas.microsoft.com/office/powerpoint/2010/main" val="1996112353"/>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AAF2289-B3A9-9743-9AAC-9252FE142C44}"/>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b="1"/>
              <a:t>Pointeurs P.O.D</a:t>
            </a:r>
          </a:p>
        </p:txBody>
      </p:sp>
      <p:sp>
        <p:nvSpPr>
          <p:cNvPr id="3" name="Espace réservé du contenu 2">
            <a:extLst>
              <a:ext uri="{FF2B5EF4-FFF2-40B4-BE49-F238E27FC236}">
                <a16:creationId xmlns:a16="http://schemas.microsoft.com/office/drawing/2014/main" xmlns="" id="{E3187E36-D8AE-D242-8595-E0C853763559}"/>
              </a:ext>
            </a:extLst>
          </p:cNvPr>
          <p:cNvSpPr>
            <a:spLocks noGrp="1"/>
          </p:cNvSpPr>
          <p:nvPr>
            <p:ph idx="1"/>
          </p:nvPr>
        </p:nvSpPr>
        <p:spPr>
          <a:xfrm>
            <a:off x="782910" y="1543072"/>
            <a:ext cx="3570061" cy="468608"/>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marL="0" indent="0">
              <a:buNone/>
            </a:pPr>
            <a:r>
              <a:rPr lang="fr-FR" sz="2400"/>
              <a:t>Arithmétique de pointeur</a:t>
            </a:r>
          </a:p>
        </p:txBody>
      </p:sp>
      <p:sp>
        <p:nvSpPr>
          <p:cNvPr id="4" name="ZoneTexte 3">
            <a:extLst>
              <a:ext uri="{FF2B5EF4-FFF2-40B4-BE49-F238E27FC236}">
                <a16:creationId xmlns:a16="http://schemas.microsoft.com/office/drawing/2014/main" xmlns="" id="{45B58D93-5463-E648-A0A1-349E6CD358D3}"/>
              </a:ext>
            </a:extLst>
          </p:cNvPr>
          <p:cNvSpPr txBox="1"/>
          <p:nvPr/>
        </p:nvSpPr>
        <p:spPr>
          <a:xfrm>
            <a:off x="782910" y="2142120"/>
            <a:ext cx="4573950" cy="2062103"/>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std::vector&lt;double&gt; u{1.,2.,3.,4.,5.,6.,7.,8.,9.};</a:t>
            </a:r>
          </a:p>
          <a:p>
            <a:pPr algn="l"/>
            <a:r>
              <a:rPr lang="fr-FR" sz="1600" b="1">
                <a:latin typeface="Lao UI" panose="020B0502040204020203" pitchFamily="34" charset="0"/>
                <a:cs typeface="Lao UI" panose="020B0502040204020203" pitchFamily="34" charset="0"/>
              </a:rPr>
              <a:t>double* pt_u = u.data();</a:t>
            </a:r>
          </a:p>
          <a:p>
            <a:pPr algn="l"/>
            <a:r>
              <a:rPr lang="fr-FR" sz="1600" b="1">
                <a:latin typeface="Lao UI" panose="020B0502040204020203" pitchFamily="34" charset="0"/>
                <a:cs typeface="Lao UI" panose="020B0502040204020203" pitchFamily="34" charset="0"/>
              </a:rPr>
              <a:t>pt_u += 5; double v = *pt_u;</a:t>
            </a:r>
          </a:p>
          <a:p>
            <a:pPr algn="l"/>
            <a:r>
              <a:rPr lang="fr-FR" sz="1600" b="1">
                <a:latin typeface="Lao UI" panose="020B0502040204020203" pitchFamily="34" charset="0"/>
                <a:cs typeface="Lao UI" panose="020B0502040204020203" pitchFamily="34" charset="0"/>
              </a:rPr>
              <a:t>pt_u -= 2;  v = *pt_u;</a:t>
            </a:r>
          </a:p>
          <a:p>
            <a:pPr algn="l"/>
            <a:r>
              <a:rPr lang="fr-FR" sz="1600" b="1">
                <a:latin typeface="Lao UI" panose="020B0502040204020203" pitchFamily="34" charset="0"/>
                <a:cs typeface="Lao UI" panose="020B0502040204020203" pitchFamily="34" charset="0"/>
              </a:rPr>
              <a:t>Double* pt_v = pt_u + 5;</a:t>
            </a:r>
          </a:p>
          <a:p>
            <a:pPr algn="l"/>
            <a:r>
              <a:rPr lang="fr-FR" sz="1600" b="1">
                <a:latin typeface="Lao UI" panose="020B0502040204020203" pitchFamily="34" charset="0"/>
                <a:cs typeface="Lao UI" panose="020B0502040204020203" pitchFamily="34" charset="0"/>
              </a:rPr>
              <a:t>Long distance = pt_v – pt_u;</a:t>
            </a:r>
          </a:p>
          <a:p>
            <a:pPr algn="l"/>
            <a:r>
              <a:rPr lang="fr-FR" sz="1600" b="1">
                <a:latin typeface="Lao UI" panose="020B0502040204020203" pitchFamily="34" charset="0"/>
                <a:cs typeface="Lao UI" panose="020B0502040204020203" pitchFamily="34" charset="0"/>
              </a:rPr>
              <a:t>Double* pt_w = pt_u++;</a:t>
            </a:r>
          </a:p>
          <a:p>
            <a:pPr algn="l"/>
            <a:r>
              <a:rPr lang="fr-FR" sz="1600" b="1">
                <a:latin typeface="Lao UI" panose="020B0502040204020203" pitchFamily="34" charset="0"/>
                <a:cs typeface="Lao UI" panose="020B0502040204020203" pitchFamily="34" charset="0"/>
              </a:rPr>
              <a:t>Double* pt_x = --pt_v;</a:t>
            </a:r>
          </a:p>
        </p:txBody>
      </p:sp>
      <p:sp>
        <p:nvSpPr>
          <p:cNvPr id="5" name="ZoneTexte 4">
            <a:extLst>
              <a:ext uri="{FF2B5EF4-FFF2-40B4-BE49-F238E27FC236}">
                <a16:creationId xmlns:a16="http://schemas.microsoft.com/office/drawing/2014/main" xmlns="" id="{ED033E80-A9AA-AF4F-8C81-DA42A5027738}"/>
              </a:ext>
            </a:extLst>
          </p:cNvPr>
          <p:cNvSpPr txBox="1"/>
          <p:nvPr/>
        </p:nvSpPr>
        <p:spPr>
          <a:xfrm>
            <a:off x="5489448" y="2397151"/>
            <a:ext cx="348234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sz="1600"/>
              <a:t>pt_u pointe sur le premier élt de u</a:t>
            </a:r>
          </a:p>
          <a:p>
            <a:pPr algn="l"/>
            <a:r>
              <a:rPr lang="fr-FR" sz="1600"/>
              <a:t>pt_u pointe maintenant sur le 6</a:t>
            </a:r>
            <a:r>
              <a:rPr lang="fr-FR" sz="1600" baseline="30000"/>
              <a:t>e</a:t>
            </a:r>
            <a:r>
              <a:rPr lang="fr-FR" sz="1600"/>
              <a:t> élt</a:t>
            </a:r>
          </a:p>
          <a:p>
            <a:pPr algn="l"/>
            <a:r>
              <a:rPr lang="fr-FR" sz="1600"/>
              <a:t>pt_u pointe maintenant sur le 4</a:t>
            </a:r>
            <a:r>
              <a:rPr lang="fr-FR" sz="1600" baseline="30000"/>
              <a:t>e</a:t>
            </a:r>
            <a:r>
              <a:rPr lang="fr-FR" sz="1600"/>
              <a:t> élt</a:t>
            </a:r>
          </a:p>
          <a:p>
            <a:pPr algn="l"/>
            <a:r>
              <a:rPr lang="fr-FR" sz="1600"/>
              <a:t>pt_v pointe sur le 9</a:t>
            </a:r>
            <a:r>
              <a:rPr lang="fr-FR" sz="1600" baseline="30000"/>
              <a:t>e</a:t>
            </a:r>
            <a:r>
              <a:rPr lang="fr-FR" sz="1600"/>
              <a:t> élt de u</a:t>
            </a:r>
          </a:p>
          <a:p>
            <a:pPr algn="l"/>
            <a:r>
              <a:rPr lang="fr-FR" sz="1600"/>
              <a:t>distance = 5 ( 5 élt entre u et v )</a:t>
            </a:r>
          </a:p>
          <a:p>
            <a:pPr algn="l"/>
            <a:r>
              <a:rPr lang="fr-FR" sz="1600"/>
              <a:t>pt_w pointe 4</a:t>
            </a:r>
            <a:r>
              <a:rPr lang="fr-FR" sz="1600" baseline="30000"/>
              <a:t>e</a:t>
            </a:r>
            <a:r>
              <a:rPr lang="fr-FR" sz="1600"/>
              <a:t> élt, pt_u 5</a:t>
            </a:r>
            <a:r>
              <a:rPr lang="fr-FR" sz="1600" baseline="30000"/>
              <a:t>e</a:t>
            </a:r>
            <a:r>
              <a:rPr lang="fr-FR" sz="1600"/>
              <a:t> élt</a:t>
            </a:r>
          </a:p>
          <a:p>
            <a:pPr algn="l"/>
            <a:r>
              <a:rPr lang="fr-FR" sz="1600"/>
              <a:t>pt_x et pt_v pointent le 8</a:t>
            </a:r>
            <a:r>
              <a:rPr lang="fr-FR" sz="1600" baseline="30000"/>
              <a:t>e</a:t>
            </a:r>
            <a:r>
              <a:rPr lang="fr-FR" sz="1600"/>
              <a:t> élt.</a:t>
            </a:r>
          </a:p>
        </p:txBody>
      </p:sp>
      <p:cxnSp>
        <p:nvCxnSpPr>
          <p:cNvPr id="6" name="Connecteur droit avec flèche 5">
            <a:extLst>
              <a:ext uri="{FF2B5EF4-FFF2-40B4-BE49-F238E27FC236}">
                <a16:creationId xmlns:a16="http://schemas.microsoft.com/office/drawing/2014/main" xmlns="" id="{B2685F7B-DA0F-0442-906E-359EF643D114}"/>
              </a:ext>
            </a:extLst>
          </p:cNvPr>
          <p:cNvCxnSpPr>
            <a:cxnSpLocks/>
          </p:cNvCxnSpPr>
          <p:nvPr/>
        </p:nvCxnSpPr>
        <p:spPr>
          <a:xfrm flipH="1">
            <a:off x="3243072" y="2560320"/>
            <a:ext cx="224637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Connecteur droit avec flèche 13">
            <a:extLst>
              <a:ext uri="{FF2B5EF4-FFF2-40B4-BE49-F238E27FC236}">
                <a16:creationId xmlns:a16="http://schemas.microsoft.com/office/drawing/2014/main" xmlns="" id="{9E2775AF-4173-D349-8BB3-8CB0EA2EA641}"/>
              </a:ext>
            </a:extLst>
          </p:cNvPr>
          <p:cNvCxnSpPr>
            <a:cxnSpLocks/>
          </p:cNvCxnSpPr>
          <p:nvPr/>
        </p:nvCxnSpPr>
        <p:spPr>
          <a:xfrm flipH="1">
            <a:off x="3628506" y="2804160"/>
            <a:ext cx="1856509"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Connecteur droit avec flèche 15">
            <a:extLst>
              <a:ext uri="{FF2B5EF4-FFF2-40B4-BE49-F238E27FC236}">
                <a16:creationId xmlns:a16="http://schemas.microsoft.com/office/drawing/2014/main" xmlns="" id="{33749FDF-47A8-CA4B-8668-D7CF336985B5}"/>
              </a:ext>
            </a:extLst>
          </p:cNvPr>
          <p:cNvCxnSpPr>
            <a:cxnSpLocks/>
          </p:cNvCxnSpPr>
          <p:nvPr/>
        </p:nvCxnSpPr>
        <p:spPr>
          <a:xfrm flipH="1">
            <a:off x="3008833" y="3048000"/>
            <a:ext cx="247101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Connecteur droit avec flèche 17">
            <a:extLst>
              <a:ext uri="{FF2B5EF4-FFF2-40B4-BE49-F238E27FC236}">
                <a16:creationId xmlns:a16="http://schemas.microsoft.com/office/drawing/2014/main" xmlns="" id="{D843226B-B49F-9445-93D4-C168EA696ECC}"/>
              </a:ext>
            </a:extLst>
          </p:cNvPr>
          <p:cNvCxnSpPr>
            <a:cxnSpLocks/>
          </p:cNvCxnSpPr>
          <p:nvPr/>
        </p:nvCxnSpPr>
        <p:spPr>
          <a:xfrm flipH="1">
            <a:off x="3235452" y="3291840"/>
            <a:ext cx="224637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cteur droit avec flèche 19">
            <a:extLst>
              <a:ext uri="{FF2B5EF4-FFF2-40B4-BE49-F238E27FC236}">
                <a16:creationId xmlns:a16="http://schemas.microsoft.com/office/drawing/2014/main" xmlns="" id="{68F0C5D2-1688-BF4D-B88F-A1C246BCF4A7}"/>
              </a:ext>
            </a:extLst>
          </p:cNvPr>
          <p:cNvCxnSpPr>
            <a:cxnSpLocks/>
          </p:cNvCxnSpPr>
          <p:nvPr/>
        </p:nvCxnSpPr>
        <p:spPr>
          <a:xfrm flipH="1">
            <a:off x="3628506" y="3543300"/>
            <a:ext cx="1856509"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1" name="ZoneTexte 20">
            <a:extLst>
              <a:ext uri="{FF2B5EF4-FFF2-40B4-BE49-F238E27FC236}">
                <a16:creationId xmlns:a16="http://schemas.microsoft.com/office/drawing/2014/main" xmlns="" id="{92CC495C-57B8-264E-A57F-67A61668FD92}"/>
              </a:ext>
            </a:extLst>
          </p:cNvPr>
          <p:cNvSpPr txBox="1"/>
          <p:nvPr/>
        </p:nvSpPr>
        <p:spPr>
          <a:xfrm>
            <a:off x="836250" y="4729089"/>
            <a:ext cx="8056290"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285750" indent="-285750" algn="l">
              <a:buFont typeface="Arial" panose="020B0604020202020204" pitchFamily="34" charset="0"/>
              <a:buChar char="•"/>
            </a:pPr>
            <a:r>
              <a:rPr lang="fr-FR"/>
              <a:t>Arithmétique puissante mais de bas niveau ( proche de l’assembleur );</a:t>
            </a:r>
          </a:p>
          <a:p>
            <a:pPr marL="285750" indent="-285750" algn="l">
              <a:buFont typeface="Arial" panose="020B0604020202020204" pitchFamily="34" charset="0"/>
              <a:buChar char="•"/>
            </a:pPr>
            <a:r>
              <a:rPr lang="fr-FR"/>
              <a:t>Pas de garde fou pour les dépassements mémoire;</a:t>
            </a:r>
          </a:p>
          <a:p>
            <a:pPr marL="285750" indent="-285750" algn="l">
              <a:buFont typeface="Arial" panose="020B0604020202020204" pitchFamily="34" charset="0"/>
              <a:buChar char="•"/>
            </a:pPr>
            <a:r>
              <a:rPr lang="fr-FR"/>
              <a:t>Ne marche pas avec le pointeur non typé </a:t>
            </a:r>
            <a:r>
              <a:rPr lang="fr-FR" sz="1600">
                <a:latin typeface="Lao UI" panose="020B0502040204020203" pitchFamily="34" charset="0"/>
                <a:cs typeface="Lao UI" panose="020B0502040204020203" pitchFamily="34" charset="0"/>
              </a:rPr>
              <a:t>void*</a:t>
            </a:r>
            <a:r>
              <a:rPr lang="fr-FR"/>
              <a:t>;</a:t>
            </a:r>
          </a:p>
          <a:p>
            <a:pPr marL="285750" indent="-285750" algn="l">
              <a:buFont typeface="Arial" panose="020B0604020202020204" pitchFamily="34" charset="0"/>
              <a:buChar char="•"/>
            </a:pPr>
            <a:r>
              <a:rPr lang="fr-FR"/>
              <a:t>Pointeurs P.O.D sont les seuls à pouvoir utiliser l’arithmétique de pointeur.</a:t>
            </a:r>
          </a:p>
        </p:txBody>
      </p:sp>
      <p:cxnSp>
        <p:nvCxnSpPr>
          <p:cNvPr id="23" name="Connecteur droit avec flèche 22">
            <a:extLst>
              <a:ext uri="{FF2B5EF4-FFF2-40B4-BE49-F238E27FC236}">
                <a16:creationId xmlns:a16="http://schemas.microsoft.com/office/drawing/2014/main" xmlns="" id="{40DE0F89-3270-CF49-83E8-3ABA9668572A}"/>
              </a:ext>
            </a:extLst>
          </p:cNvPr>
          <p:cNvCxnSpPr>
            <a:cxnSpLocks/>
          </p:cNvCxnSpPr>
          <p:nvPr/>
        </p:nvCxnSpPr>
        <p:spPr>
          <a:xfrm flipH="1">
            <a:off x="3250692" y="3787140"/>
            <a:ext cx="224637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Connecteur droit avec flèche 24">
            <a:extLst>
              <a:ext uri="{FF2B5EF4-FFF2-40B4-BE49-F238E27FC236}">
                <a16:creationId xmlns:a16="http://schemas.microsoft.com/office/drawing/2014/main" xmlns="" id="{9A6407E6-C58E-4A41-9A21-4FC33F5AE13D}"/>
              </a:ext>
            </a:extLst>
          </p:cNvPr>
          <p:cNvCxnSpPr>
            <a:cxnSpLocks/>
          </p:cNvCxnSpPr>
          <p:nvPr/>
        </p:nvCxnSpPr>
        <p:spPr>
          <a:xfrm flipH="1">
            <a:off x="3024073" y="4038600"/>
            <a:ext cx="247101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16603795"/>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22CCC7D-D0E7-A44A-B315-9E598C5AB0DE}"/>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Pointeurs uniques en C++ 11</a:t>
            </a:r>
          </a:p>
        </p:txBody>
      </p:sp>
      <p:sp>
        <p:nvSpPr>
          <p:cNvPr id="3" name="Espace réservé du contenu 2">
            <a:extLst>
              <a:ext uri="{FF2B5EF4-FFF2-40B4-BE49-F238E27FC236}">
                <a16:creationId xmlns:a16="http://schemas.microsoft.com/office/drawing/2014/main" xmlns="" id="{4A7531FB-B1E9-C642-ABCE-D05F8ECF1FF8}"/>
              </a:ext>
            </a:extLst>
          </p:cNvPr>
          <p:cNvSpPr>
            <a:spLocks noGrp="1"/>
          </p:cNvSpPr>
          <p:nvPr>
            <p:ph idx="1"/>
          </p:nvPr>
        </p:nvSpPr>
        <p:spPr>
          <a:xfrm>
            <a:off x="762000" y="1504973"/>
            <a:ext cx="8077200" cy="1733527"/>
          </a:xfrm>
        </p:spPr>
        <p:style>
          <a:lnRef idx="1">
            <a:schemeClr val="accent5"/>
          </a:lnRef>
          <a:fillRef idx="2">
            <a:schemeClr val="accent5"/>
          </a:fillRef>
          <a:effectRef idx="1">
            <a:schemeClr val="accent5"/>
          </a:effectRef>
          <a:fontRef idx="minor">
            <a:schemeClr val="dk1"/>
          </a:fontRef>
        </p:style>
        <p:txBody>
          <a:bodyPr>
            <a:normAutofit/>
          </a:bodyPr>
          <a:lstStyle/>
          <a:p>
            <a:r>
              <a:rPr lang="fr-FR" sz="1800"/>
              <a:t>Doit include l’entête de la bibliothèque memory;</a:t>
            </a:r>
          </a:p>
          <a:p>
            <a:r>
              <a:rPr lang="fr-FR" sz="1800"/>
              <a:t>Permet de construire une valeur dynamiquement;</a:t>
            </a:r>
          </a:p>
          <a:p>
            <a:r>
              <a:rPr lang="fr-FR" sz="1800"/>
              <a:t>Une seule variable peut pointer à la fois sur cette valeur;</a:t>
            </a:r>
          </a:p>
          <a:p>
            <a:r>
              <a:rPr lang="fr-FR" sz="1800"/>
              <a:t>Quand plus aucune variable ne pointe dessus, la valeur est détruite;</a:t>
            </a:r>
          </a:p>
          <a:p>
            <a:r>
              <a:rPr lang="fr-FR" sz="1800"/>
              <a:t>Pas d’arithmétique de pointeur pour ce type de pointeur.</a:t>
            </a:r>
          </a:p>
        </p:txBody>
      </p:sp>
      <p:sp>
        <p:nvSpPr>
          <p:cNvPr id="4" name="ZoneTexte 3">
            <a:extLst>
              <a:ext uri="{FF2B5EF4-FFF2-40B4-BE49-F238E27FC236}">
                <a16:creationId xmlns:a16="http://schemas.microsoft.com/office/drawing/2014/main" xmlns="" id="{6497A319-6DD9-0144-A103-7BFCC201411F}"/>
              </a:ext>
            </a:extLst>
          </p:cNvPr>
          <p:cNvSpPr txBox="1"/>
          <p:nvPr/>
        </p:nvSpPr>
        <p:spPr>
          <a:xfrm>
            <a:off x="755766" y="3330841"/>
            <a:ext cx="5361709" cy="181588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#include &lt;</a:t>
            </a:r>
            <a:r>
              <a:rPr lang="fr-FR" sz="1600" b="1">
                <a:solidFill>
                  <a:schemeClr val="tx2"/>
                </a:solidFill>
                <a:latin typeface="Lao UI" panose="020B0502040204020203" pitchFamily="34" charset="0"/>
                <a:cs typeface="Lao UI" panose="020B0502040204020203" pitchFamily="34" charset="0"/>
              </a:rPr>
              <a:t>memory</a:t>
            </a:r>
            <a:r>
              <a:rPr lang="fr-FR" sz="1600" b="1">
                <a:latin typeface="Lao UI" panose="020B0502040204020203" pitchFamily="34" charset="0"/>
                <a:cs typeface="Lao UI" panose="020B0502040204020203" pitchFamily="34" charset="0"/>
              </a:rPr>
              <a:t>&gt;</a:t>
            </a:r>
          </a:p>
          <a:p>
            <a:pPr algn="l"/>
            <a:endParaRPr lang="fr-FR" sz="1600" b="1">
              <a:latin typeface="Lao UI" panose="020B0502040204020203" pitchFamily="34" charset="0"/>
              <a:cs typeface="Lao UI" panose="020B0502040204020203" pitchFamily="34" charset="0"/>
            </a:endParaRPr>
          </a:p>
          <a:p>
            <a:pPr algn="l"/>
            <a:r>
              <a:rPr lang="fr-FR" sz="1600" b="1">
                <a:latin typeface="Lao UI" panose="020B0502040204020203" pitchFamily="34" charset="0"/>
                <a:cs typeface="Lao UI" panose="020B0502040204020203" pitchFamily="34" charset="0"/>
              </a:rPr>
              <a:t>std::unique_ptr&lt;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&gt;un_pt; </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un_pt_v=std::make_unique&lt;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&gt;(4.56);</a:t>
            </a:r>
          </a:p>
          <a:p>
            <a:pPr algn="l"/>
            <a:r>
              <a:rPr lang="fr-FR" sz="1600" b="1">
                <a:latin typeface="Lao UI" panose="020B0502040204020203" pitchFamily="34" charset="0"/>
                <a:cs typeface="Lao UI" panose="020B0502040204020203" pitchFamily="34" charset="0"/>
              </a:rPr>
              <a:t>std::unique_ptr&lt;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&gt;un_pt_w=std::move(un_pt_v);</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a=un_pt_w[0];</a:t>
            </a:r>
          </a:p>
          <a:p>
            <a:pPr algn="l"/>
            <a:r>
              <a:rPr lang="fr-FR" sz="1600" b="1">
                <a:latin typeface="Lao UI" panose="020B0502040204020203" pitchFamily="34" charset="0"/>
                <a:cs typeface="Lao UI" panose="020B0502040204020203" pitchFamily="34" charset="0"/>
              </a:rPr>
              <a:t>std::cout&lt;&lt;*un_pt_w;</a:t>
            </a:r>
          </a:p>
        </p:txBody>
      </p:sp>
      <p:sp>
        <p:nvSpPr>
          <p:cNvPr id="5" name="ZoneTexte 4">
            <a:extLst>
              <a:ext uri="{FF2B5EF4-FFF2-40B4-BE49-F238E27FC236}">
                <a16:creationId xmlns:a16="http://schemas.microsoft.com/office/drawing/2014/main" xmlns="" id="{7EA71A28-123A-234E-A1FD-9CDEFD05BABF}"/>
              </a:ext>
            </a:extLst>
          </p:cNvPr>
          <p:cNvSpPr txBox="1"/>
          <p:nvPr/>
        </p:nvSpPr>
        <p:spPr>
          <a:xfrm>
            <a:off x="6484620" y="3531870"/>
            <a:ext cx="2362200"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Pointe sur valeur nulle</a:t>
            </a:r>
          </a:p>
        </p:txBody>
      </p:sp>
      <p:sp>
        <p:nvSpPr>
          <p:cNvPr id="6" name="ZoneTexte 5">
            <a:extLst>
              <a:ext uri="{FF2B5EF4-FFF2-40B4-BE49-F238E27FC236}">
                <a16:creationId xmlns:a16="http://schemas.microsoft.com/office/drawing/2014/main" xmlns="" id="{31365E1D-0580-994F-A892-EB021E69C4BC}"/>
              </a:ext>
            </a:extLst>
          </p:cNvPr>
          <p:cNvSpPr txBox="1"/>
          <p:nvPr/>
        </p:nvSpPr>
        <p:spPr>
          <a:xfrm>
            <a:off x="6355080" y="4067333"/>
            <a:ext cx="2567940"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Pointe sur la valeurs 4.56</a:t>
            </a:r>
          </a:p>
        </p:txBody>
      </p:sp>
      <p:sp>
        <p:nvSpPr>
          <p:cNvPr id="7" name="ZoneTexte 6">
            <a:extLst>
              <a:ext uri="{FF2B5EF4-FFF2-40B4-BE49-F238E27FC236}">
                <a16:creationId xmlns:a16="http://schemas.microsoft.com/office/drawing/2014/main" xmlns="" id="{0C9D5DD4-514F-7B4B-95A3-9A16C4942532}"/>
              </a:ext>
            </a:extLst>
          </p:cNvPr>
          <p:cNvSpPr txBox="1"/>
          <p:nvPr/>
        </p:nvSpPr>
        <p:spPr>
          <a:xfrm>
            <a:off x="6492239" y="4600197"/>
            <a:ext cx="2536075" cy="58477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un_pt_w pointe sur 4.56, un_pt_v sur nullptr;</a:t>
            </a:r>
          </a:p>
        </p:txBody>
      </p:sp>
      <p:sp>
        <p:nvSpPr>
          <p:cNvPr id="8" name="ZoneTexte 7">
            <a:extLst>
              <a:ext uri="{FF2B5EF4-FFF2-40B4-BE49-F238E27FC236}">
                <a16:creationId xmlns:a16="http://schemas.microsoft.com/office/drawing/2014/main" xmlns="" id="{EB577289-7014-1E48-B599-B1653505B7BC}"/>
              </a:ext>
            </a:extLst>
          </p:cNvPr>
          <p:cNvSpPr txBox="1"/>
          <p:nvPr/>
        </p:nvSpPr>
        <p:spPr>
          <a:xfrm>
            <a:off x="2552700" y="5353027"/>
            <a:ext cx="3276600"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Même interface que pointeur P.O.D</a:t>
            </a:r>
          </a:p>
        </p:txBody>
      </p:sp>
      <p:cxnSp>
        <p:nvCxnSpPr>
          <p:cNvPr id="9" name="Connecteur droit avec flèche 8">
            <a:extLst>
              <a:ext uri="{FF2B5EF4-FFF2-40B4-BE49-F238E27FC236}">
                <a16:creationId xmlns:a16="http://schemas.microsoft.com/office/drawing/2014/main" xmlns="" id="{6AA67CD3-EE62-2148-B445-2F83CF9A3E49}"/>
              </a:ext>
            </a:extLst>
          </p:cNvPr>
          <p:cNvCxnSpPr>
            <a:cxnSpLocks/>
            <a:stCxn id="5" idx="1"/>
          </p:cNvCxnSpPr>
          <p:nvPr/>
        </p:nvCxnSpPr>
        <p:spPr>
          <a:xfrm flipH="1">
            <a:off x="4023360" y="3701147"/>
            <a:ext cx="2461260" cy="2616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Connecteur droit avec flèche 12">
            <a:extLst>
              <a:ext uri="{FF2B5EF4-FFF2-40B4-BE49-F238E27FC236}">
                <a16:creationId xmlns:a16="http://schemas.microsoft.com/office/drawing/2014/main" xmlns="" id="{C5ADEDA6-050D-B149-BBB1-169D7CFA2F8E}"/>
              </a:ext>
            </a:extLst>
          </p:cNvPr>
          <p:cNvCxnSpPr>
            <a:cxnSpLocks/>
          </p:cNvCxnSpPr>
          <p:nvPr/>
        </p:nvCxnSpPr>
        <p:spPr>
          <a:xfrm flipH="1">
            <a:off x="5570220" y="4236610"/>
            <a:ext cx="78486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eur droit avec flèche 15">
            <a:extLst>
              <a:ext uri="{FF2B5EF4-FFF2-40B4-BE49-F238E27FC236}">
                <a16:creationId xmlns:a16="http://schemas.microsoft.com/office/drawing/2014/main" xmlns="" id="{7A1295BD-EA34-9747-9956-C59BA35F447E}"/>
              </a:ext>
            </a:extLst>
          </p:cNvPr>
          <p:cNvCxnSpPr>
            <a:cxnSpLocks/>
          </p:cNvCxnSpPr>
          <p:nvPr/>
        </p:nvCxnSpPr>
        <p:spPr>
          <a:xfrm flipH="1" flipV="1">
            <a:off x="4975860" y="4599955"/>
            <a:ext cx="1534046" cy="2926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Connecteur : en angle 18">
            <a:extLst>
              <a:ext uri="{FF2B5EF4-FFF2-40B4-BE49-F238E27FC236}">
                <a16:creationId xmlns:a16="http://schemas.microsoft.com/office/drawing/2014/main" xmlns="" id="{24C1921D-E293-7248-B4D5-1256D2D113BA}"/>
              </a:ext>
            </a:extLst>
          </p:cNvPr>
          <p:cNvCxnSpPr>
            <a:cxnSpLocks/>
          </p:cNvCxnSpPr>
          <p:nvPr/>
        </p:nvCxnSpPr>
        <p:spPr>
          <a:xfrm rot="16200000" flipV="1">
            <a:off x="3327552" y="4493046"/>
            <a:ext cx="530556" cy="1189406"/>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ZoneTexte 22">
            <a:extLst>
              <a:ext uri="{FF2B5EF4-FFF2-40B4-BE49-F238E27FC236}">
                <a16:creationId xmlns:a16="http://schemas.microsoft.com/office/drawing/2014/main" xmlns="" id="{181E4631-4302-C948-9455-9CAC6E9BD79F}"/>
              </a:ext>
            </a:extLst>
          </p:cNvPr>
          <p:cNvSpPr txBox="1"/>
          <p:nvPr/>
        </p:nvSpPr>
        <p:spPr>
          <a:xfrm>
            <a:off x="843122" y="5807478"/>
            <a:ext cx="7966938"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285750" indent="-285750" algn="l">
              <a:buFont typeface="Arial" panose="020B0604020202020204" pitchFamily="34" charset="0"/>
              <a:buChar char="•"/>
            </a:pPr>
            <a:r>
              <a:rPr lang="fr-FR"/>
              <a:t>Pas d’incrémentation/décrémentation possible</a:t>
            </a:r>
          </a:p>
          <a:p>
            <a:pPr marL="285750" indent="-285750" algn="l">
              <a:buFont typeface="Arial" panose="020B0604020202020204" pitchFamily="34" charset="0"/>
              <a:buChar char="•"/>
            </a:pPr>
            <a:r>
              <a:rPr lang="fr-FR"/>
              <a:t>Un pointeur unique déclaré dans un bloc détruit la variable sur laquelle elle pointe à la fin de ce bloc.</a:t>
            </a:r>
          </a:p>
        </p:txBody>
      </p:sp>
    </p:spTree>
    <p:extLst>
      <p:ext uri="{BB962C8B-B14F-4D97-AF65-F5344CB8AC3E}">
        <p14:creationId xmlns:p14="http://schemas.microsoft.com/office/powerpoint/2010/main" val="335450274"/>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0E906E5-DC89-4D31-BEED-7ED3600D5CBA}"/>
              </a:ext>
            </a:extLst>
          </p:cNvPr>
          <p:cNvSpPr txBox="1"/>
          <p:nvPr/>
        </p:nvSpPr>
        <p:spPr>
          <a:xfrm>
            <a:off x="0" y="33338"/>
            <a:ext cx="9144000" cy="731837"/>
          </a:xfrm>
          <a:prstGeom prst="rect">
            <a:avLst/>
          </a:prstGeom>
          <a:solidFill>
            <a:schemeClr val="accent1"/>
          </a:solidFill>
        </p:spPr>
        <p:txBody>
          <a:bodyPr>
            <a:normAutofit fontScale="70000" lnSpcReduction="20000"/>
          </a:bodyPr>
          <a:lstStyle/>
          <a:p>
            <a:pPr algn="ctr" fontAlgn="auto">
              <a:spcBef>
                <a:spcPts val="0"/>
              </a:spcBef>
              <a:spcAft>
                <a:spcPts val="0"/>
              </a:spcAft>
              <a:defRPr/>
            </a:pPr>
            <a:r>
              <a:rPr lang="fr-FR" sz="7200" dirty="0">
                <a:latin typeface="+mn-lt"/>
                <a:cs typeface="+mn-cs"/>
              </a:rPr>
              <a:t>Le C++ en quelques points</a:t>
            </a:r>
          </a:p>
        </p:txBody>
      </p:sp>
      <p:sp>
        <p:nvSpPr>
          <p:cNvPr id="2" name="ZoneTexte 1">
            <a:extLst>
              <a:ext uri="{FF2B5EF4-FFF2-40B4-BE49-F238E27FC236}">
                <a16:creationId xmlns:a16="http://schemas.microsoft.com/office/drawing/2014/main" xmlns="" id="{4FD4D4D8-FF2B-415D-BF9E-456AF4BCB75A}"/>
              </a:ext>
            </a:extLst>
          </p:cNvPr>
          <p:cNvSpPr txBox="1"/>
          <p:nvPr/>
        </p:nvSpPr>
        <p:spPr>
          <a:xfrm>
            <a:off x="107950" y="908050"/>
            <a:ext cx="3384550" cy="2555875"/>
          </a:xfrm>
          <a:prstGeom prst="rect">
            <a:avLst/>
          </a:prstGeom>
          <a:solidFill>
            <a:schemeClr val="accent6">
              <a:lumMod val="40000"/>
              <a:lumOff val="60000"/>
            </a:schemeClr>
          </a:solidFill>
        </p:spPr>
        <p:txBody>
          <a:bodyPr>
            <a:spAutoFit/>
          </a:bodyPr>
          <a:lstStyle/>
          <a:p>
            <a:pPr fontAlgn="auto">
              <a:spcBef>
                <a:spcPts val="0"/>
              </a:spcBef>
              <a:spcAft>
                <a:spcPts val="0"/>
              </a:spcAft>
              <a:defRPr/>
            </a:pPr>
            <a:r>
              <a:rPr lang="fr-FR" sz="2000" b="1" u="sng" dirty="0">
                <a:solidFill>
                  <a:schemeClr val="tx2">
                    <a:lumMod val="75000"/>
                  </a:schemeClr>
                </a:solidFill>
                <a:latin typeface="+mn-lt"/>
                <a:cs typeface="+mn-cs"/>
              </a:rPr>
              <a:t>Le C++ est un langage</a:t>
            </a:r>
            <a:r>
              <a:rPr lang="fr-FR" sz="2000" b="1" dirty="0">
                <a:solidFill>
                  <a:schemeClr val="tx2">
                    <a:lumMod val="75000"/>
                  </a:schemeClr>
                </a:solidFill>
                <a:latin typeface="+mn-lt"/>
                <a:cs typeface="+mn-cs"/>
              </a:rPr>
              <a:t> </a:t>
            </a:r>
            <a:r>
              <a:rPr lang="fr-FR" sz="2000" dirty="0">
                <a:latin typeface="+mn-lt"/>
                <a:cs typeface="+mn-cs"/>
              </a:rPr>
              <a:t>:</a:t>
            </a:r>
          </a:p>
          <a:p>
            <a:pPr fontAlgn="auto">
              <a:spcBef>
                <a:spcPts val="0"/>
              </a:spcBef>
              <a:spcAft>
                <a:spcPts val="0"/>
              </a:spcAft>
              <a:defRPr/>
            </a:pPr>
            <a:endParaRPr lang="fr-FR" sz="2000" dirty="0">
              <a:latin typeface="+mn-lt"/>
              <a:cs typeface="+mn-cs"/>
            </a:endParaRPr>
          </a:p>
          <a:p>
            <a:pPr marL="1714500" lvl="3" indent="-342900" fontAlgn="auto">
              <a:spcBef>
                <a:spcPts val="0"/>
              </a:spcBef>
              <a:spcAft>
                <a:spcPts val="0"/>
              </a:spcAft>
              <a:buFont typeface="Wingdings" panose="05000000000000000000" pitchFamily="2" charset="2"/>
              <a:buChar char="ü"/>
              <a:defRPr/>
            </a:pPr>
            <a:r>
              <a:rPr lang="fr-FR" sz="2000" dirty="0">
                <a:latin typeface="+mn-lt"/>
                <a:cs typeface="+mn-cs"/>
              </a:rPr>
              <a:t>Compilé;</a:t>
            </a:r>
          </a:p>
          <a:p>
            <a:pPr marL="1714500" lvl="3" indent="-342900" fontAlgn="auto">
              <a:spcBef>
                <a:spcPts val="0"/>
              </a:spcBef>
              <a:spcAft>
                <a:spcPts val="0"/>
              </a:spcAft>
              <a:buFont typeface="Wingdings" panose="05000000000000000000" pitchFamily="2" charset="2"/>
              <a:buChar char="ü"/>
              <a:defRPr/>
            </a:pPr>
            <a:r>
              <a:rPr lang="fr-FR" sz="2000" dirty="0">
                <a:latin typeface="+mn-lt"/>
                <a:cs typeface="+mn-cs"/>
              </a:rPr>
              <a:t>Procédural;</a:t>
            </a:r>
          </a:p>
          <a:p>
            <a:pPr marL="1714500" lvl="3" indent="-342900" fontAlgn="auto">
              <a:spcBef>
                <a:spcPts val="0"/>
              </a:spcBef>
              <a:spcAft>
                <a:spcPts val="0"/>
              </a:spcAft>
              <a:buFont typeface="Wingdings" panose="05000000000000000000" pitchFamily="2" charset="2"/>
              <a:buChar char="ü"/>
              <a:defRPr/>
            </a:pPr>
            <a:r>
              <a:rPr lang="fr-FR" sz="2000" dirty="0">
                <a:latin typeface="+mn-lt"/>
                <a:cs typeface="+mn-cs"/>
              </a:rPr>
              <a:t>Structuré;</a:t>
            </a:r>
          </a:p>
          <a:p>
            <a:pPr marL="1714500" lvl="3" indent="-342900" fontAlgn="auto">
              <a:spcBef>
                <a:spcPts val="0"/>
              </a:spcBef>
              <a:spcAft>
                <a:spcPts val="0"/>
              </a:spcAft>
              <a:buFont typeface="Wingdings" panose="05000000000000000000" pitchFamily="2" charset="2"/>
              <a:buChar char="ü"/>
              <a:defRPr/>
            </a:pPr>
            <a:r>
              <a:rPr lang="fr-FR" sz="2000" dirty="0">
                <a:latin typeface="+mn-lt"/>
                <a:cs typeface="+mn-cs"/>
              </a:rPr>
              <a:t>Objet;</a:t>
            </a:r>
          </a:p>
          <a:p>
            <a:pPr marL="1714500" lvl="3" indent="-342900" fontAlgn="auto">
              <a:spcBef>
                <a:spcPts val="0"/>
              </a:spcBef>
              <a:spcAft>
                <a:spcPts val="0"/>
              </a:spcAft>
              <a:buFont typeface="Wingdings" panose="05000000000000000000" pitchFamily="2" charset="2"/>
              <a:buChar char="ü"/>
              <a:defRPr/>
            </a:pPr>
            <a:r>
              <a:rPr lang="fr-FR" sz="2000" dirty="0">
                <a:latin typeface="+mn-lt"/>
                <a:cs typeface="+mn-cs"/>
              </a:rPr>
              <a:t>Fonctionnel;</a:t>
            </a:r>
          </a:p>
          <a:p>
            <a:pPr marL="1714500" lvl="3" indent="-342900" fontAlgn="auto">
              <a:spcBef>
                <a:spcPts val="0"/>
              </a:spcBef>
              <a:spcAft>
                <a:spcPts val="0"/>
              </a:spcAft>
              <a:buFont typeface="Wingdings" panose="05000000000000000000" pitchFamily="2" charset="2"/>
              <a:buChar char="ü"/>
              <a:defRPr/>
            </a:pPr>
            <a:r>
              <a:rPr lang="fr-FR" sz="2000" dirty="0">
                <a:latin typeface="+mn-lt"/>
                <a:cs typeface="+mn-cs"/>
              </a:rPr>
              <a:t>Universel;</a:t>
            </a:r>
          </a:p>
        </p:txBody>
      </p:sp>
      <p:sp>
        <p:nvSpPr>
          <p:cNvPr id="3" name="ZoneTexte 2">
            <a:extLst>
              <a:ext uri="{FF2B5EF4-FFF2-40B4-BE49-F238E27FC236}">
                <a16:creationId xmlns:a16="http://schemas.microsoft.com/office/drawing/2014/main" xmlns="" id="{2D216619-BE8A-410C-B384-0CFE1A0F5073}"/>
              </a:ext>
            </a:extLst>
          </p:cNvPr>
          <p:cNvSpPr txBox="1"/>
          <p:nvPr/>
        </p:nvSpPr>
        <p:spPr>
          <a:xfrm>
            <a:off x="1979613" y="3465513"/>
            <a:ext cx="5400675" cy="954087"/>
          </a:xfrm>
          <a:prstGeom prst="rect">
            <a:avLst/>
          </a:prstGeom>
          <a:noFill/>
        </p:spPr>
        <p:txBody>
          <a:bodyPr>
            <a:spAutoFit/>
          </a:bodyPr>
          <a:lstStyle/>
          <a:p>
            <a:pPr algn="ctr" fontAlgn="auto">
              <a:spcBef>
                <a:spcPts val="0"/>
              </a:spcBef>
              <a:spcAft>
                <a:spcPts val="0"/>
              </a:spcAft>
              <a:defRPr/>
            </a:pPr>
            <a:r>
              <a:rPr lang="fr-FR" sz="2000" b="1" u="sng" dirty="0">
                <a:solidFill>
                  <a:schemeClr val="tx2">
                    <a:lumMod val="75000"/>
                  </a:schemeClr>
                </a:solidFill>
                <a:latin typeface="+mn-lt"/>
                <a:cs typeface="+mn-cs"/>
              </a:rPr>
              <a:t>Compilateurs C++ usuels</a:t>
            </a:r>
            <a:endParaRPr lang="fr-FR" b="1" u="sng" dirty="0">
              <a:solidFill>
                <a:schemeClr val="tx2">
                  <a:lumMod val="75000"/>
                </a:schemeClr>
              </a:solidFill>
              <a:latin typeface="+mn-lt"/>
              <a:cs typeface="+mn-cs"/>
            </a:endParaRPr>
          </a:p>
          <a:p>
            <a:pPr fontAlgn="auto">
              <a:spcBef>
                <a:spcPts val="0"/>
              </a:spcBef>
              <a:spcAft>
                <a:spcPts val="0"/>
              </a:spcAft>
              <a:defRPr/>
            </a:pPr>
            <a:endParaRPr lang="fr-FR" dirty="0">
              <a:latin typeface="+mn-lt"/>
              <a:cs typeface="+mn-cs"/>
            </a:endParaRPr>
          </a:p>
          <a:p>
            <a:pPr fontAlgn="auto">
              <a:spcBef>
                <a:spcPts val="0"/>
              </a:spcBef>
              <a:spcAft>
                <a:spcPts val="0"/>
              </a:spcAft>
              <a:defRPr/>
            </a:pPr>
            <a:endParaRPr lang="fr-FR" dirty="0">
              <a:latin typeface="+mn-lt"/>
              <a:cs typeface="+mn-cs"/>
            </a:endParaRPr>
          </a:p>
        </p:txBody>
      </p:sp>
      <p:graphicFrame>
        <p:nvGraphicFramePr>
          <p:cNvPr id="5" name="Tableau 4">
            <a:extLst>
              <a:ext uri="{FF2B5EF4-FFF2-40B4-BE49-F238E27FC236}">
                <a16:creationId xmlns:a16="http://schemas.microsoft.com/office/drawing/2014/main" xmlns="" id="{E0DAA125-FEBD-41E0-A400-63FE01AB9A22}"/>
              </a:ext>
            </a:extLst>
          </p:cNvPr>
          <p:cNvGraphicFramePr>
            <a:graphicFrameLocks noGrp="1"/>
          </p:cNvGraphicFramePr>
          <p:nvPr/>
        </p:nvGraphicFramePr>
        <p:xfrm>
          <a:off x="1814513" y="3941763"/>
          <a:ext cx="6096000" cy="2724150"/>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37830">
                <a:tc>
                  <a:txBody>
                    <a:bodyPr/>
                    <a:lstStyle/>
                    <a:p>
                      <a:pPr algn="ctr"/>
                      <a:r>
                        <a:rPr lang="fr-FR" sz="1800" dirty="0">
                          <a:effectLst>
                            <a:outerShdw blurRad="38100" dist="38100" dir="2700000" algn="tl">
                              <a:srgbClr val="000000">
                                <a:alpha val="43137"/>
                              </a:srgbClr>
                            </a:outerShdw>
                          </a:effectLst>
                        </a:rPr>
                        <a:t>Compilateur</a:t>
                      </a:r>
                    </a:p>
                  </a:txBody>
                  <a:tcPr marT="45727" marB="45727"/>
                </a:tc>
                <a:tc>
                  <a:txBody>
                    <a:bodyPr/>
                    <a:lstStyle/>
                    <a:p>
                      <a:pPr algn="ctr"/>
                      <a:r>
                        <a:rPr lang="fr-FR" sz="1800" dirty="0">
                          <a:effectLst>
                            <a:outerShdw blurRad="38100" dist="38100" dir="2700000" algn="tl">
                              <a:srgbClr val="000000">
                                <a:alpha val="43137"/>
                              </a:srgbClr>
                            </a:outerShdw>
                          </a:effectLst>
                        </a:rPr>
                        <a:t>Windows</a:t>
                      </a:r>
                    </a:p>
                  </a:txBody>
                  <a:tcPr marT="45727" marB="45727"/>
                </a:tc>
                <a:tc>
                  <a:txBody>
                    <a:bodyPr/>
                    <a:lstStyle/>
                    <a:p>
                      <a:pPr algn="ctr"/>
                      <a:r>
                        <a:rPr lang="fr-FR" sz="1800" dirty="0">
                          <a:effectLst>
                            <a:outerShdw blurRad="38100" dist="38100" dir="2700000" algn="tl">
                              <a:srgbClr val="000000">
                                <a:alpha val="43137"/>
                              </a:srgbClr>
                            </a:outerShdw>
                          </a:effectLst>
                        </a:rPr>
                        <a:t>Mac</a:t>
                      </a:r>
                      <a:r>
                        <a:rPr lang="fr-FR" sz="1800" baseline="0" dirty="0">
                          <a:effectLst>
                            <a:outerShdw blurRad="38100" dist="38100" dir="2700000" algn="tl">
                              <a:srgbClr val="000000">
                                <a:alpha val="43137"/>
                              </a:srgbClr>
                            </a:outerShdw>
                          </a:effectLst>
                        </a:rPr>
                        <a:t> OS X</a:t>
                      </a:r>
                      <a:endParaRPr lang="fr-FR" sz="1800" dirty="0">
                        <a:effectLst>
                          <a:outerShdw blurRad="38100" dist="38100" dir="2700000" algn="tl">
                            <a:srgbClr val="000000">
                              <a:alpha val="43137"/>
                            </a:srgbClr>
                          </a:outerShdw>
                        </a:effectLst>
                      </a:endParaRPr>
                    </a:p>
                  </a:txBody>
                  <a:tcPr marT="45727" marB="45727"/>
                </a:tc>
                <a:tc>
                  <a:txBody>
                    <a:bodyPr/>
                    <a:lstStyle/>
                    <a:p>
                      <a:pPr algn="ctr"/>
                      <a:r>
                        <a:rPr lang="fr-FR" sz="1800" dirty="0">
                          <a:effectLst>
                            <a:outerShdw blurRad="38100" dist="38100" dir="2700000" algn="tl">
                              <a:srgbClr val="000000">
                                <a:alpha val="43137"/>
                              </a:srgbClr>
                            </a:outerShdw>
                          </a:effectLst>
                        </a:rPr>
                        <a:t>Linux</a:t>
                      </a:r>
                    </a:p>
                  </a:txBody>
                  <a:tcPr marT="45727" marB="45727"/>
                </a:tc>
                <a:extLst>
                  <a:ext uri="{0D108BD9-81ED-4DB2-BD59-A6C34878D82A}">
                    <a16:rowId xmlns:a16="http://schemas.microsoft.com/office/drawing/2014/main" xmlns="" val="10000"/>
                  </a:ext>
                </a:extLst>
              </a:tr>
              <a:tr h="457264">
                <a:tc>
                  <a:txBody>
                    <a:bodyPr/>
                    <a:lstStyle/>
                    <a:p>
                      <a:r>
                        <a:rPr lang="fr-FR" sz="1800" baseline="0" dirty="0"/>
                        <a:t> g++</a:t>
                      </a:r>
                      <a:endParaRPr lang="fr-FR" sz="1800" dirty="0"/>
                    </a:p>
                  </a:txBody>
                  <a:tcPr marT="45727" marB="45727">
                    <a:solidFill>
                      <a:schemeClr val="accent3">
                        <a:lumMod val="40000"/>
                        <a:lumOff val="60000"/>
                      </a:schemeClr>
                    </a:solidFill>
                  </a:tcPr>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1800" dirty="0">
                        <a:solidFill>
                          <a:srgbClr val="00B050"/>
                        </a:solidFill>
                        <a:effectLst>
                          <a:outerShdw blurRad="38100" dist="38100" dir="2700000" algn="tl">
                            <a:srgbClr val="000000">
                              <a:alpha val="43137"/>
                            </a:srgbClr>
                          </a:outerShdw>
                        </a:effectLst>
                      </a:endParaRPr>
                    </a:p>
                  </a:txBody>
                  <a:tcPr marT="45727" marB="45727">
                    <a:solidFill>
                      <a:schemeClr val="accent3">
                        <a:lumMod val="40000"/>
                        <a:lumOff val="60000"/>
                      </a:schemeClr>
                    </a:solidFill>
                  </a:tcPr>
                </a:tc>
                <a:tc>
                  <a:txBody>
                    <a:bodyPr/>
                    <a:lstStyle/>
                    <a:p>
                      <a:pPr algn="ctr"/>
                      <a:r>
                        <a:rPr lang="fr-FR" sz="2400" dirty="0">
                          <a:solidFill>
                            <a:srgbClr val="C00000"/>
                          </a:solidFill>
                          <a:effectLst>
                            <a:outerShdw blurRad="38100" dist="38100" dir="2700000" algn="tl">
                              <a:srgbClr val="000000">
                                <a:alpha val="43137"/>
                              </a:srgbClr>
                            </a:outerShdw>
                          </a:effectLst>
                          <a:sym typeface="Wingdings"/>
                        </a:rPr>
                        <a:t></a:t>
                      </a:r>
                      <a:endParaRPr lang="fr-FR" sz="1800" dirty="0">
                        <a:solidFill>
                          <a:srgbClr val="C00000"/>
                        </a:solidFill>
                        <a:effectLst>
                          <a:outerShdw blurRad="38100" dist="38100" dir="2700000" algn="tl">
                            <a:srgbClr val="000000">
                              <a:alpha val="43137"/>
                            </a:srgbClr>
                          </a:outerShdw>
                        </a:effectLst>
                      </a:endParaRPr>
                    </a:p>
                  </a:txBody>
                  <a:tcPr marT="45727" marB="45727">
                    <a:solidFill>
                      <a:schemeClr val="accent3">
                        <a:lumMod val="40000"/>
                        <a:lumOff val="60000"/>
                      </a:schemeClr>
                    </a:solidFill>
                  </a:tcPr>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solidFill>
                      <a:schemeClr val="accent3">
                        <a:lumMod val="40000"/>
                        <a:lumOff val="60000"/>
                      </a:schemeClr>
                    </a:solidFill>
                  </a:tcPr>
                </a:tc>
                <a:extLst>
                  <a:ext uri="{0D108BD9-81ED-4DB2-BD59-A6C34878D82A}">
                    <a16:rowId xmlns:a16="http://schemas.microsoft.com/office/drawing/2014/main" xmlns="" val="10001"/>
                  </a:ext>
                </a:extLst>
              </a:tr>
              <a:tr h="457264">
                <a:tc>
                  <a:txBody>
                    <a:bodyPr/>
                    <a:lstStyle/>
                    <a:p>
                      <a:r>
                        <a:rPr lang="fr-FR" sz="1800" dirty="0" err="1"/>
                        <a:t>Clang</a:t>
                      </a:r>
                      <a:r>
                        <a:rPr lang="fr-FR" sz="1800" dirty="0"/>
                        <a:t>++</a:t>
                      </a:r>
                    </a:p>
                  </a:txBody>
                  <a:tcPr marT="45727" marB="45727"/>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tc>
                <a:extLst>
                  <a:ext uri="{0D108BD9-81ED-4DB2-BD59-A6C34878D82A}">
                    <a16:rowId xmlns:a16="http://schemas.microsoft.com/office/drawing/2014/main" xmlns="" val="10002"/>
                  </a:ext>
                </a:extLst>
              </a:tr>
              <a:tr h="457264">
                <a:tc>
                  <a:txBody>
                    <a:bodyPr/>
                    <a:lstStyle/>
                    <a:p>
                      <a:r>
                        <a:rPr lang="fr-FR" sz="1800" dirty="0">
                          <a:solidFill>
                            <a:schemeClr val="tx1"/>
                          </a:solidFill>
                        </a:rPr>
                        <a:t>PGI </a:t>
                      </a:r>
                      <a:r>
                        <a:rPr lang="fr-FR" sz="1800" dirty="0" err="1">
                          <a:solidFill>
                            <a:schemeClr val="tx1"/>
                          </a:solidFill>
                        </a:rPr>
                        <a:t>c++</a:t>
                      </a:r>
                      <a:endParaRPr lang="fr-FR" sz="1800" dirty="0">
                        <a:solidFill>
                          <a:schemeClr val="tx1"/>
                        </a:solidFill>
                      </a:endParaRPr>
                    </a:p>
                  </a:txBody>
                  <a:tcPr marT="45727" marB="45727">
                    <a:solidFill>
                      <a:schemeClr val="accent3">
                        <a:lumMod val="60000"/>
                        <a:lumOff val="40000"/>
                      </a:schemeClr>
                    </a:solidFill>
                  </a:tcPr>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solidFill>
                      <a:schemeClr val="accent3">
                        <a:lumMod val="60000"/>
                        <a:lumOff val="40000"/>
                      </a:schemeClr>
                    </a:solidFill>
                  </a:tcPr>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1800" dirty="0"/>
                    </a:p>
                  </a:txBody>
                  <a:tcPr marT="45727" marB="45727">
                    <a:solidFill>
                      <a:schemeClr val="accent3">
                        <a:lumMod val="60000"/>
                        <a:lumOff val="40000"/>
                      </a:schemeClr>
                    </a:solidFill>
                  </a:tcPr>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1800" dirty="0"/>
                    </a:p>
                  </a:txBody>
                  <a:tcPr marT="45727" marB="45727">
                    <a:solidFill>
                      <a:schemeClr val="accent3">
                        <a:lumMod val="60000"/>
                        <a:lumOff val="40000"/>
                      </a:schemeClr>
                    </a:solidFill>
                  </a:tcPr>
                </a:tc>
                <a:extLst>
                  <a:ext uri="{0D108BD9-81ED-4DB2-BD59-A6C34878D82A}">
                    <a16:rowId xmlns:a16="http://schemas.microsoft.com/office/drawing/2014/main" xmlns="" val="10003"/>
                  </a:ext>
                </a:extLst>
              </a:tr>
              <a:tr h="457264">
                <a:tc>
                  <a:txBody>
                    <a:bodyPr/>
                    <a:lstStyle/>
                    <a:p>
                      <a:r>
                        <a:rPr lang="fr-FR" sz="1800" dirty="0">
                          <a:solidFill>
                            <a:schemeClr val="accent6">
                              <a:lumMod val="50000"/>
                            </a:schemeClr>
                          </a:solidFill>
                        </a:rPr>
                        <a:t>cl (</a:t>
                      </a:r>
                      <a:r>
                        <a:rPr lang="fr-FR" sz="1800" dirty="0" err="1">
                          <a:solidFill>
                            <a:schemeClr val="accent6">
                              <a:lumMod val="50000"/>
                            </a:schemeClr>
                          </a:solidFill>
                        </a:rPr>
                        <a:t>microsoft</a:t>
                      </a:r>
                      <a:r>
                        <a:rPr lang="fr-FR" sz="1800" dirty="0">
                          <a:solidFill>
                            <a:schemeClr val="accent6">
                              <a:lumMod val="50000"/>
                            </a:schemeClr>
                          </a:solidFill>
                        </a:rPr>
                        <a:t>)</a:t>
                      </a:r>
                    </a:p>
                  </a:txBody>
                  <a:tcPr marT="45727" marB="45727">
                    <a:solidFill>
                      <a:schemeClr val="accent3">
                        <a:lumMod val="40000"/>
                        <a:lumOff val="60000"/>
                      </a:schemeClr>
                    </a:solidFill>
                  </a:tcPr>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solidFill>
                      <a:schemeClr val="accent3">
                        <a:lumMod val="40000"/>
                        <a:lumOff val="60000"/>
                      </a:schemeClr>
                    </a:solidFill>
                  </a:tcPr>
                </a:tc>
                <a:tc>
                  <a:txBody>
                    <a:bodyPr/>
                    <a:lstStyle/>
                    <a:p>
                      <a:pPr algn="ctr"/>
                      <a:r>
                        <a:rPr lang="fr-FR" sz="2400" dirty="0">
                          <a:solidFill>
                            <a:srgbClr val="C00000"/>
                          </a:solidFill>
                          <a:effectLst>
                            <a:outerShdw blurRad="38100" dist="38100" dir="2700000" algn="tl">
                              <a:srgbClr val="000000">
                                <a:alpha val="43137"/>
                              </a:srgbClr>
                            </a:outerShdw>
                          </a:effectLst>
                          <a:sym typeface="Wingdings"/>
                        </a:rPr>
                        <a:t></a:t>
                      </a:r>
                      <a:endParaRPr lang="fr-FR" sz="1800" dirty="0"/>
                    </a:p>
                  </a:txBody>
                  <a:tcPr marT="45727" marB="45727">
                    <a:solidFill>
                      <a:schemeClr val="accent3">
                        <a:lumMod val="40000"/>
                        <a:lumOff val="60000"/>
                      </a:schemeClr>
                    </a:solidFill>
                  </a:tcPr>
                </a:tc>
                <a:tc>
                  <a:txBody>
                    <a:bodyPr/>
                    <a:lstStyle/>
                    <a:p>
                      <a:pPr algn="ctr"/>
                      <a:r>
                        <a:rPr lang="fr-FR" sz="2400" dirty="0">
                          <a:solidFill>
                            <a:srgbClr val="C00000"/>
                          </a:solidFill>
                          <a:effectLst>
                            <a:outerShdw blurRad="38100" dist="38100" dir="2700000" algn="tl">
                              <a:srgbClr val="000000">
                                <a:alpha val="43137"/>
                              </a:srgbClr>
                            </a:outerShdw>
                          </a:effectLst>
                          <a:sym typeface="Wingdings"/>
                        </a:rPr>
                        <a:t></a:t>
                      </a:r>
                      <a:endParaRPr lang="fr-FR" sz="1800" dirty="0"/>
                    </a:p>
                  </a:txBody>
                  <a:tcPr marT="45727" marB="45727">
                    <a:solidFill>
                      <a:schemeClr val="accent3">
                        <a:lumMod val="40000"/>
                        <a:lumOff val="60000"/>
                      </a:schemeClr>
                    </a:solidFill>
                  </a:tcPr>
                </a:tc>
                <a:extLst>
                  <a:ext uri="{0D108BD9-81ED-4DB2-BD59-A6C34878D82A}">
                    <a16:rowId xmlns:a16="http://schemas.microsoft.com/office/drawing/2014/main" xmlns="" val="10004"/>
                  </a:ext>
                </a:extLst>
              </a:tr>
              <a:tr h="457264">
                <a:tc>
                  <a:txBody>
                    <a:bodyPr/>
                    <a:lstStyle/>
                    <a:p>
                      <a:r>
                        <a:rPr lang="fr-FR" sz="1800" dirty="0" err="1">
                          <a:solidFill>
                            <a:schemeClr val="accent6">
                              <a:lumMod val="50000"/>
                            </a:schemeClr>
                          </a:solidFill>
                        </a:rPr>
                        <a:t>icpc</a:t>
                      </a:r>
                      <a:r>
                        <a:rPr lang="fr-FR" sz="1800" dirty="0">
                          <a:solidFill>
                            <a:schemeClr val="accent6">
                              <a:lumMod val="50000"/>
                            </a:schemeClr>
                          </a:solidFill>
                        </a:rPr>
                        <a:t> (</a:t>
                      </a:r>
                      <a:r>
                        <a:rPr lang="fr-FR" sz="1800" dirty="0" err="1">
                          <a:solidFill>
                            <a:schemeClr val="accent6">
                              <a:lumMod val="50000"/>
                            </a:schemeClr>
                          </a:solidFill>
                        </a:rPr>
                        <a:t>intel</a:t>
                      </a:r>
                      <a:r>
                        <a:rPr lang="fr-FR" sz="1800" dirty="0">
                          <a:solidFill>
                            <a:schemeClr val="accent6">
                              <a:lumMod val="50000"/>
                            </a:schemeClr>
                          </a:solidFill>
                        </a:rPr>
                        <a:t>)</a:t>
                      </a:r>
                    </a:p>
                  </a:txBody>
                  <a:tcPr marT="45727" marB="45727"/>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tc>
                <a:tc>
                  <a:txBody>
                    <a:bodyPr/>
                    <a:lstStyle/>
                    <a:p>
                      <a:pPr algn="ctr"/>
                      <a:r>
                        <a:rPr lang="fr-FR" sz="2400" dirty="0">
                          <a:solidFill>
                            <a:srgbClr val="C00000"/>
                          </a:solidFill>
                          <a:effectLst>
                            <a:outerShdw blurRad="38100" dist="38100" dir="2700000" algn="tl">
                              <a:srgbClr val="000000">
                                <a:alpha val="43137"/>
                              </a:srgbClr>
                            </a:outerShdw>
                          </a:effectLst>
                          <a:sym typeface="Wingdings"/>
                        </a:rPr>
                        <a:t></a:t>
                      </a:r>
                      <a:endParaRPr lang="fr-FR" sz="1800" dirty="0"/>
                    </a:p>
                  </a:txBody>
                  <a:tcPr marT="45727" marB="45727"/>
                </a:tc>
                <a:tc>
                  <a:txBody>
                    <a:bodyPr/>
                    <a:lstStyle/>
                    <a:p>
                      <a:pPr algn="ctr"/>
                      <a:r>
                        <a:rPr lang="fr-FR" sz="2400" dirty="0">
                          <a:solidFill>
                            <a:srgbClr val="00B050"/>
                          </a:solidFill>
                          <a:effectLst>
                            <a:outerShdw blurRad="38100" dist="38100" dir="2700000" algn="tl">
                              <a:srgbClr val="000000">
                                <a:alpha val="43137"/>
                              </a:srgbClr>
                            </a:outerShdw>
                          </a:effectLst>
                          <a:sym typeface="Wingdings"/>
                        </a:rPr>
                        <a:t></a:t>
                      </a:r>
                      <a:endParaRPr lang="fr-FR" sz="2400" dirty="0"/>
                    </a:p>
                  </a:txBody>
                  <a:tcPr marT="45727" marB="45727"/>
                </a:tc>
                <a:extLst>
                  <a:ext uri="{0D108BD9-81ED-4DB2-BD59-A6C34878D82A}">
                    <a16:rowId xmlns:a16="http://schemas.microsoft.com/office/drawing/2014/main" xmlns="" val="10005"/>
                  </a:ext>
                </a:extLst>
              </a:tr>
            </a:tbl>
          </a:graphicData>
        </a:graphic>
      </p:graphicFrame>
      <p:sp>
        <p:nvSpPr>
          <p:cNvPr id="4" name="ZoneTexte 3">
            <a:extLst>
              <a:ext uri="{FF2B5EF4-FFF2-40B4-BE49-F238E27FC236}">
                <a16:creationId xmlns:a16="http://schemas.microsoft.com/office/drawing/2014/main" xmlns="" id="{0FDCB2FF-2A27-4DD7-80DA-958A34B849F3}"/>
              </a:ext>
            </a:extLst>
          </p:cNvPr>
          <p:cNvSpPr txBox="1"/>
          <p:nvPr/>
        </p:nvSpPr>
        <p:spPr>
          <a:xfrm>
            <a:off x="3708400" y="908050"/>
            <a:ext cx="5184775" cy="2586038"/>
          </a:xfrm>
          <a:prstGeom prst="rect">
            <a:avLst/>
          </a:prstGeom>
          <a:solidFill>
            <a:schemeClr val="accent6">
              <a:lumMod val="60000"/>
              <a:lumOff val="40000"/>
            </a:schemeClr>
          </a:solidFill>
        </p:spPr>
        <p:txBody>
          <a:bodyPr>
            <a:spAutoFit/>
          </a:bodyPr>
          <a:lstStyle/>
          <a:p>
            <a:pPr>
              <a:defRPr/>
            </a:pPr>
            <a:r>
              <a:rPr lang="fr-FR" dirty="0"/>
              <a:t>Le C++ est :</a:t>
            </a:r>
          </a:p>
          <a:p>
            <a:pPr marL="1657350" lvl="3" indent="-285750">
              <a:buFont typeface="Wingdings" panose="05000000000000000000" pitchFamily="2" charset="2"/>
              <a:buChar char="ü"/>
              <a:defRPr/>
            </a:pPr>
            <a:r>
              <a:rPr lang="fr-FR" dirty="0"/>
              <a:t>Performant</a:t>
            </a:r>
          </a:p>
          <a:p>
            <a:pPr marL="1657350" lvl="3" indent="-285750">
              <a:buFont typeface="Wingdings" panose="05000000000000000000" pitchFamily="2" charset="2"/>
              <a:buChar char="ü"/>
              <a:defRPr/>
            </a:pPr>
            <a:r>
              <a:rPr lang="fr-FR" dirty="0"/>
              <a:t>Parallèle ( mémoire partagée )</a:t>
            </a:r>
          </a:p>
          <a:p>
            <a:pPr marL="1657350" lvl="3" indent="-285750">
              <a:buFont typeface="Wingdings" panose="05000000000000000000" pitchFamily="2" charset="2"/>
              <a:buChar char="ü"/>
              <a:defRPr/>
            </a:pPr>
            <a:r>
              <a:rPr lang="fr-FR" dirty="0"/>
              <a:t>Utilisé par un grand nombre de programmeur.</a:t>
            </a:r>
          </a:p>
          <a:p>
            <a:pPr>
              <a:defRPr/>
            </a:pPr>
            <a:r>
              <a:rPr lang="fr-FR" dirty="0"/>
              <a:t>Le C++ n’est pas :</a:t>
            </a:r>
          </a:p>
          <a:p>
            <a:pPr marL="1657350" lvl="3" indent="-285750">
              <a:buFont typeface="Wingdings" panose="05000000000000000000" pitchFamily="2" charset="2"/>
              <a:buChar char="ü"/>
              <a:defRPr/>
            </a:pPr>
            <a:r>
              <a:rPr lang="fr-FR" dirty="0"/>
              <a:t>Un langage intuitif</a:t>
            </a:r>
          </a:p>
          <a:p>
            <a:pPr marL="1657350" lvl="3" indent="-285750">
              <a:buFont typeface="Wingdings" panose="05000000000000000000" pitchFamily="2" charset="2"/>
              <a:buChar char="ü"/>
              <a:defRPr/>
            </a:pPr>
            <a:r>
              <a:rPr lang="fr-FR" dirty="0"/>
              <a:t>Rapide à maîtriser…</a:t>
            </a:r>
          </a:p>
          <a:p>
            <a:pPr marL="1657350" lvl="3" indent="-285750">
              <a:buFont typeface="Wingdings" panose="05000000000000000000" pitchFamily="2" charset="2"/>
              <a:buChar char="ü"/>
              <a:defRPr/>
            </a:pPr>
            <a:endParaRPr lang="fr-FR" dirty="0"/>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C825D20-D222-9049-83FA-FB2EAEDB0D7B}"/>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Pointeurs partagés ( C++ 11 )</a:t>
            </a:r>
          </a:p>
        </p:txBody>
      </p:sp>
      <p:sp>
        <p:nvSpPr>
          <p:cNvPr id="3" name="Espace réservé du contenu 2">
            <a:extLst>
              <a:ext uri="{FF2B5EF4-FFF2-40B4-BE49-F238E27FC236}">
                <a16:creationId xmlns:a16="http://schemas.microsoft.com/office/drawing/2014/main" xmlns="" id="{A4DBE51D-A457-D440-873C-A46B0BCAD289}"/>
              </a:ext>
            </a:extLst>
          </p:cNvPr>
          <p:cNvSpPr>
            <a:spLocks noGrp="1"/>
          </p:cNvSpPr>
          <p:nvPr>
            <p:ph idx="1"/>
          </p:nvPr>
        </p:nvSpPr>
        <p:spPr>
          <a:xfrm>
            <a:off x="762000" y="1473972"/>
            <a:ext cx="8077200" cy="1970788"/>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fr-FR" sz="1800"/>
              <a:t>Doit inclure le fichier d’entête &lt;memory&gt;;</a:t>
            </a:r>
          </a:p>
          <a:p>
            <a:r>
              <a:rPr lang="fr-FR" sz="1800"/>
              <a:t>Permet de construire une valeur dynamiquement;</a:t>
            </a:r>
          </a:p>
          <a:p>
            <a:r>
              <a:rPr lang="fr-FR" sz="1800"/>
              <a:t>Plusieurs pointeurs peuvent partager une même valeur;</a:t>
            </a:r>
          </a:p>
          <a:p>
            <a:r>
              <a:rPr lang="fr-FR" sz="1800"/>
              <a:t>Lorsque plus aucun pointeur ne pointe sur cette valeur, elle est détruite;</a:t>
            </a:r>
          </a:p>
          <a:p>
            <a:r>
              <a:rPr lang="fr-FR" sz="1800"/>
              <a:t>Possibilité de connaître le nombre de pointeurs partageant une valeur;</a:t>
            </a:r>
          </a:p>
          <a:p>
            <a:r>
              <a:rPr lang="fr-FR" sz="1800"/>
              <a:t>Même interface que les pointeurs P.O.D mais pas d’arithmétique de pointeur.</a:t>
            </a:r>
          </a:p>
        </p:txBody>
      </p:sp>
      <p:sp>
        <p:nvSpPr>
          <p:cNvPr id="4" name="ZoneTexte 3">
            <a:extLst>
              <a:ext uri="{FF2B5EF4-FFF2-40B4-BE49-F238E27FC236}">
                <a16:creationId xmlns:a16="http://schemas.microsoft.com/office/drawing/2014/main" xmlns="" id="{F7FF3743-E261-3641-817D-0BCB78D26532}"/>
              </a:ext>
            </a:extLst>
          </p:cNvPr>
          <p:cNvSpPr txBox="1"/>
          <p:nvPr/>
        </p:nvSpPr>
        <p:spPr>
          <a:xfrm>
            <a:off x="739140" y="3518617"/>
            <a:ext cx="8077200" cy="2308324"/>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#include &lt;</a:t>
            </a:r>
            <a:r>
              <a:rPr lang="fr-FR" sz="1600" b="1">
                <a:solidFill>
                  <a:schemeClr val="accent4"/>
                </a:solidFill>
                <a:latin typeface="Lao UI" panose="020B0502040204020203" pitchFamily="34" charset="0"/>
                <a:cs typeface="Lao UI" panose="020B0502040204020203" pitchFamily="34" charset="0"/>
              </a:rPr>
              <a:t>memory</a:t>
            </a:r>
            <a:r>
              <a:rPr lang="fr-FR" sz="1600" b="1">
                <a:latin typeface="Lao UI" panose="020B0502040204020203" pitchFamily="34" charset="0"/>
                <a:cs typeface="Lao UI" panose="020B0502040204020203" pitchFamily="34" charset="0"/>
              </a:rPr>
              <a:t>&gt;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std::shared_ptr&lt;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&gt;un_pt;</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un_pt_v = std::make_shared&lt;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&gt;(4.56);</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un_pt_w = un_pt_v;</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ref_count=un_pt_w.use_count();</a:t>
            </a:r>
          </a:p>
          <a:p>
            <a:pPr algn="l"/>
            <a:r>
              <a:rPr lang="fr-FR" sz="1600" b="1">
                <a:latin typeface="Lao UI" panose="020B0502040204020203" pitchFamily="34" charset="0"/>
                <a:cs typeface="Lao UI" panose="020B0502040204020203" pitchFamily="34" charset="0"/>
              </a:rPr>
              <a:t>un_pt_v=std::make_shared&lt;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&gt;(4.56);</a:t>
            </a:r>
          </a:p>
          <a:p>
            <a:pPr algn="l"/>
            <a:r>
              <a:rPr lang="fr-FR" sz="1600" b="1">
                <a:latin typeface="Lao UI" panose="020B0502040204020203" pitchFamily="34" charset="0"/>
                <a:cs typeface="Lao UI" panose="020B0502040204020203" pitchFamily="34" charset="0"/>
              </a:rPr>
              <a:t>ref_count=un_pt_w.use_count();</a:t>
            </a:r>
          </a:p>
          <a:p>
            <a:pPr algn="l"/>
            <a:r>
              <a:rPr lang="fr-FR" sz="1600" b="1">
                <a:latin typeface="Lao UI" panose="020B0502040204020203" pitchFamily="34" charset="0"/>
                <a:cs typeface="Lao UI" panose="020B0502040204020203" pitchFamily="34" charset="0"/>
              </a:rPr>
              <a:t>un_pt_w=</a:t>
            </a:r>
            <a:r>
              <a:rPr lang="fr-FR" sz="1600" b="1">
                <a:solidFill>
                  <a:schemeClr val="accent5"/>
                </a:solidFill>
                <a:latin typeface="Lao UI" panose="020B0502040204020203" pitchFamily="34" charset="0"/>
                <a:cs typeface="Lao UI" panose="020B0502040204020203" pitchFamily="34" charset="0"/>
              </a:rPr>
              <a:t>nullptr</a:t>
            </a:r>
            <a:r>
              <a:rPr lang="fr-FR" sz="1600" b="1">
                <a:latin typeface="Lao UI" panose="020B0502040204020203" pitchFamily="34" charset="0"/>
                <a:cs typeface="Lao UI" panose="020B0502040204020203" pitchFamily="34" charset="0"/>
              </a:rPr>
              <a:t>;</a:t>
            </a:r>
          </a:p>
        </p:txBody>
      </p:sp>
      <p:sp>
        <p:nvSpPr>
          <p:cNvPr id="5" name="ZoneTexte 4">
            <a:extLst>
              <a:ext uri="{FF2B5EF4-FFF2-40B4-BE49-F238E27FC236}">
                <a16:creationId xmlns:a16="http://schemas.microsoft.com/office/drawing/2014/main" xmlns="" id="{A16023E4-67AE-5D4D-9B3D-7DE62869011A}"/>
              </a:ext>
            </a:extLst>
          </p:cNvPr>
          <p:cNvSpPr txBox="1"/>
          <p:nvPr/>
        </p:nvSpPr>
        <p:spPr>
          <a:xfrm>
            <a:off x="5032790" y="3935730"/>
            <a:ext cx="1775901"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Pointe sur nullptr</a:t>
            </a:r>
          </a:p>
        </p:txBody>
      </p:sp>
      <p:sp>
        <p:nvSpPr>
          <p:cNvPr id="6" name="ZoneTexte 5">
            <a:extLst>
              <a:ext uri="{FF2B5EF4-FFF2-40B4-BE49-F238E27FC236}">
                <a16:creationId xmlns:a16="http://schemas.microsoft.com/office/drawing/2014/main" xmlns="" id="{9D02C6E1-F52E-994D-BEBC-340FC4119761}"/>
              </a:ext>
            </a:extLst>
          </p:cNvPr>
          <p:cNvSpPr txBox="1"/>
          <p:nvPr/>
        </p:nvSpPr>
        <p:spPr>
          <a:xfrm>
            <a:off x="6357010" y="4334137"/>
            <a:ext cx="2686000" cy="56758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un_pt_v et un_pt_w pointent sur la même valeur (4.56)</a:t>
            </a:r>
          </a:p>
        </p:txBody>
      </p:sp>
      <p:sp>
        <p:nvSpPr>
          <p:cNvPr id="7" name="ZoneTexte 6">
            <a:extLst>
              <a:ext uri="{FF2B5EF4-FFF2-40B4-BE49-F238E27FC236}">
                <a16:creationId xmlns:a16="http://schemas.microsoft.com/office/drawing/2014/main" xmlns="" id="{A256DA94-DB31-1F48-8335-D16EED69508B}"/>
              </a:ext>
            </a:extLst>
          </p:cNvPr>
          <p:cNvSpPr txBox="1"/>
          <p:nvPr/>
        </p:nvSpPr>
        <p:spPr>
          <a:xfrm>
            <a:off x="5075608" y="4769584"/>
            <a:ext cx="1053995"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Renvoie 2</a:t>
            </a:r>
          </a:p>
        </p:txBody>
      </p:sp>
      <p:sp>
        <p:nvSpPr>
          <p:cNvPr id="8" name="ZoneTexte 7">
            <a:extLst>
              <a:ext uri="{FF2B5EF4-FFF2-40B4-BE49-F238E27FC236}">
                <a16:creationId xmlns:a16="http://schemas.microsoft.com/office/drawing/2014/main" xmlns="" id="{0AF8E58C-43D3-B742-BAF3-4C102F3C595A}"/>
              </a:ext>
            </a:extLst>
          </p:cNvPr>
          <p:cNvSpPr txBox="1"/>
          <p:nvPr/>
        </p:nvSpPr>
        <p:spPr>
          <a:xfrm>
            <a:off x="3653790" y="2518410"/>
            <a:ext cx="1828800" cy="1828800"/>
          </a:xfrm>
          <a:prstGeom prst="rect">
            <a:avLst/>
          </a:prstGeom>
          <a:noFill/>
        </p:spPr>
        <p:txBody>
          <a:bodyPr wrap="square" rtlCol="0">
            <a:spAutoFit/>
          </a:bodyPr>
          <a:lstStyle/>
          <a:p>
            <a:pPr algn="l"/>
            <a:endParaRPr lang="fr-FR"/>
          </a:p>
        </p:txBody>
      </p:sp>
      <p:sp>
        <p:nvSpPr>
          <p:cNvPr id="9" name="ZoneTexte 8">
            <a:extLst>
              <a:ext uri="{FF2B5EF4-FFF2-40B4-BE49-F238E27FC236}">
                <a16:creationId xmlns:a16="http://schemas.microsoft.com/office/drawing/2014/main" xmlns="" id="{03EACAE7-C63B-2E40-ADF2-4F1FFFE75F5F}"/>
              </a:ext>
            </a:extLst>
          </p:cNvPr>
          <p:cNvSpPr txBox="1"/>
          <p:nvPr/>
        </p:nvSpPr>
        <p:spPr>
          <a:xfrm>
            <a:off x="6410851" y="5223502"/>
            <a:ext cx="1073368"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Renvoie 1</a:t>
            </a:r>
          </a:p>
        </p:txBody>
      </p:sp>
      <p:sp>
        <p:nvSpPr>
          <p:cNvPr id="10" name="ZoneTexte 9">
            <a:extLst>
              <a:ext uri="{FF2B5EF4-FFF2-40B4-BE49-F238E27FC236}">
                <a16:creationId xmlns:a16="http://schemas.microsoft.com/office/drawing/2014/main" xmlns="" id="{60C8581D-F1BA-0648-80B2-48C817DF1CE6}"/>
              </a:ext>
            </a:extLst>
          </p:cNvPr>
          <p:cNvSpPr txBox="1"/>
          <p:nvPr/>
        </p:nvSpPr>
        <p:spPr>
          <a:xfrm>
            <a:off x="3286124" y="5521999"/>
            <a:ext cx="296227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600" b="1"/>
              <a:t>La première valeur est détruite</a:t>
            </a:r>
          </a:p>
        </p:txBody>
      </p:sp>
      <p:sp>
        <p:nvSpPr>
          <p:cNvPr id="11" name="ZoneTexte 10">
            <a:extLst>
              <a:ext uri="{FF2B5EF4-FFF2-40B4-BE49-F238E27FC236}">
                <a16:creationId xmlns:a16="http://schemas.microsoft.com/office/drawing/2014/main" xmlns="" id="{D0A93BDA-6A10-0843-A8F9-3E985978758F}"/>
              </a:ext>
            </a:extLst>
          </p:cNvPr>
          <p:cNvSpPr txBox="1"/>
          <p:nvPr/>
        </p:nvSpPr>
        <p:spPr>
          <a:xfrm>
            <a:off x="1924572" y="5926001"/>
            <a:ext cx="5622518" cy="33855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l"/>
            <a:r>
              <a:rPr lang="fr-FR" sz="1600" b="1"/>
              <a:t>La seconde valeur est automatiquement détruite à la fin du bloc.</a:t>
            </a:r>
          </a:p>
        </p:txBody>
      </p:sp>
      <p:cxnSp>
        <p:nvCxnSpPr>
          <p:cNvPr id="12" name="Connecteur droit avec flèche 11">
            <a:extLst>
              <a:ext uri="{FF2B5EF4-FFF2-40B4-BE49-F238E27FC236}">
                <a16:creationId xmlns:a16="http://schemas.microsoft.com/office/drawing/2014/main" xmlns="" id="{BBB15C36-E61D-DF47-A59E-7F560A47AD30}"/>
              </a:ext>
            </a:extLst>
          </p:cNvPr>
          <p:cNvCxnSpPr>
            <a:cxnSpLocks/>
          </p:cNvCxnSpPr>
          <p:nvPr/>
        </p:nvCxnSpPr>
        <p:spPr>
          <a:xfrm flipH="1">
            <a:off x="3871161" y="4168676"/>
            <a:ext cx="116904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Connecteur droit avec flèche 14">
            <a:extLst>
              <a:ext uri="{FF2B5EF4-FFF2-40B4-BE49-F238E27FC236}">
                <a16:creationId xmlns:a16="http://schemas.microsoft.com/office/drawing/2014/main" xmlns="" id="{D105EC0D-281D-9740-B4DF-195EF0AAD149}"/>
              </a:ext>
            </a:extLst>
          </p:cNvPr>
          <p:cNvCxnSpPr>
            <a:cxnSpLocks/>
          </p:cNvCxnSpPr>
          <p:nvPr/>
        </p:nvCxnSpPr>
        <p:spPr>
          <a:xfrm flipH="1">
            <a:off x="3209444" y="4652288"/>
            <a:ext cx="3154533" cy="21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Connecteur droit avec flèche 20">
            <a:extLst>
              <a:ext uri="{FF2B5EF4-FFF2-40B4-BE49-F238E27FC236}">
                <a16:creationId xmlns:a16="http://schemas.microsoft.com/office/drawing/2014/main" xmlns="" id="{DCD76367-7F48-B94A-9119-2E5802605290}"/>
              </a:ext>
            </a:extLst>
          </p:cNvPr>
          <p:cNvCxnSpPr>
            <a:cxnSpLocks/>
          </p:cNvCxnSpPr>
          <p:nvPr/>
        </p:nvCxnSpPr>
        <p:spPr>
          <a:xfrm flipH="1">
            <a:off x="4196949" y="4938861"/>
            <a:ext cx="89557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Connecteur droit avec flèche 28">
            <a:extLst>
              <a:ext uri="{FF2B5EF4-FFF2-40B4-BE49-F238E27FC236}">
                <a16:creationId xmlns:a16="http://schemas.microsoft.com/office/drawing/2014/main" xmlns="" id="{151DACB7-2974-A843-9743-A14C14A676DE}"/>
              </a:ext>
            </a:extLst>
          </p:cNvPr>
          <p:cNvCxnSpPr>
            <a:cxnSpLocks/>
          </p:cNvCxnSpPr>
          <p:nvPr/>
        </p:nvCxnSpPr>
        <p:spPr>
          <a:xfrm flipH="1" flipV="1">
            <a:off x="4002355" y="5427427"/>
            <a:ext cx="2417656"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3" name="Connecteur droit avec flèche 32">
            <a:extLst>
              <a:ext uri="{FF2B5EF4-FFF2-40B4-BE49-F238E27FC236}">
                <a16:creationId xmlns:a16="http://schemas.microsoft.com/office/drawing/2014/main" xmlns="" id="{4E341E1A-48AF-8744-A9D5-273D0448704A}"/>
              </a:ext>
            </a:extLst>
          </p:cNvPr>
          <p:cNvCxnSpPr>
            <a:cxnSpLocks/>
          </p:cNvCxnSpPr>
          <p:nvPr/>
        </p:nvCxnSpPr>
        <p:spPr>
          <a:xfrm flipH="1">
            <a:off x="2508560" y="5647521"/>
            <a:ext cx="7823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6705851"/>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121D42D-C9D4-3E41-B29C-FBF90425263D}"/>
              </a:ext>
            </a:extLst>
          </p:cNvPr>
          <p:cNvSpPr>
            <a:spLocks noGrp="1"/>
          </p:cNvSpPr>
          <p:nvPr>
            <p:ph type="title"/>
          </p:nvPr>
        </p:nvSpPr>
        <p:spPr>
          <a:xfrm>
            <a:off x="762000" y="10961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fonctions en C++</a:t>
            </a:r>
          </a:p>
        </p:txBody>
      </p:sp>
      <p:sp>
        <p:nvSpPr>
          <p:cNvPr id="3" name="Espace réservé du contenu 2">
            <a:extLst>
              <a:ext uri="{FF2B5EF4-FFF2-40B4-BE49-F238E27FC236}">
                <a16:creationId xmlns:a16="http://schemas.microsoft.com/office/drawing/2014/main" xmlns="" id="{D513C192-E1A5-2B45-8532-6E42AB45B017}"/>
              </a:ext>
            </a:extLst>
          </p:cNvPr>
          <p:cNvSpPr>
            <a:spLocks noGrp="1"/>
          </p:cNvSpPr>
          <p:nvPr>
            <p:ph idx="1"/>
          </p:nvPr>
        </p:nvSpPr>
        <p:spPr>
          <a:xfrm>
            <a:off x="762000" y="1283993"/>
            <a:ext cx="8077200" cy="1984987"/>
          </a:xfrm>
        </p:spPr>
        <p:style>
          <a:lnRef idx="1">
            <a:schemeClr val="accent3"/>
          </a:lnRef>
          <a:fillRef idx="2">
            <a:schemeClr val="accent3"/>
          </a:fillRef>
          <a:effectRef idx="1">
            <a:schemeClr val="accent3"/>
          </a:effectRef>
          <a:fontRef idx="minor">
            <a:schemeClr val="dk1"/>
          </a:fontRef>
        </p:style>
        <p:txBody>
          <a:bodyPr>
            <a:normAutofit/>
          </a:bodyPr>
          <a:lstStyle/>
          <a:p>
            <a:r>
              <a:rPr lang="fr-FR" sz="1800"/>
              <a:t>Prend des arguments pouvant être éventuellement modifiés en entrée;</a:t>
            </a:r>
          </a:p>
          <a:p>
            <a:r>
              <a:rPr lang="fr-FR" sz="1800"/>
              <a:t>Retourne une valeur ou non ( retourne void si aucune valeur retournée );</a:t>
            </a:r>
          </a:p>
          <a:p>
            <a:r>
              <a:rPr lang="fr-FR" sz="1800"/>
              <a:t>Les arguments sont passés par défaut par copie;</a:t>
            </a:r>
          </a:p>
          <a:p>
            <a:r>
              <a:rPr lang="fr-FR" sz="1800"/>
              <a:t>Les arguments passés en référence sont passés par adresse;</a:t>
            </a:r>
          </a:p>
          <a:p>
            <a:r>
              <a:rPr lang="fr-FR" sz="1800"/>
              <a:t>Les arguments passés par référence ne peuvent pas être directement des valeurs sauf si ils sont passés en référence constante.</a:t>
            </a:r>
          </a:p>
        </p:txBody>
      </p:sp>
      <p:sp>
        <p:nvSpPr>
          <p:cNvPr id="4" name="ZoneTexte 3">
            <a:extLst>
              <a:ext uri="{FF2B5EF4-FFF2-40B4-BE49-F238E27FC236}">
                <a16:creationId xmlns:a16="http://schemas.microsoft.com/office/drawing/2014/main" xmlns="" id="{7EB71202-01AF-874E-A9AF-7053F14967B0}"/>
              </a:ext>
            </a:extLst>
          </p:cNvPr>
          <p:cNvSpPr txBox="1"/>
          <p:nvPr/>
        </p:nvSpPr>
        <p:spPr>
          <a:xfrm>
            <a:off x="746760" y="3327909"/>
            <a:ext cx="3710940" cy="3539430"/>
          </a:xfrm>
          <a:prstGeom prst="rect">
            <a:avLst/>
          </a:prstGeom>
          <a:solidFill>
            <a:schemeClr val="accent6">
              <a:lumMod val="20000"/>
              <a:lumOff val="80000"/>
            </a:schemeClr>
          </a:solidFill>
        </p:spPr>
        <p:txBody>
          <a:bodyPr wrap="square" rtlCol="0">
            <a:spAutoFit/>
          </a:bodyPr>
          <a:lstStyle/>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f1(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u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f1(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u ) {</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sum = 0.;</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a:t>
            </a:r>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val : u )</a:t>
            </a:r>
          </a:p>
          <a:p>
            <a:pPr algn="l"/>
            <a:r>
              <a:rPr lang="fr-FR" sz="1600" b="1">
                <a:latin typeface="Lao UI" panose="020B0502040204020203" pitchFamily="34" charset="0"/>
                <a:cs typeface="Lao UI" panose="020B0502040204020203" pitchFamily="34" charset="0"/>
              </a:rPr>
              <a:t>        sum += val;</a:t>
            </a:r>
          </a:p>
          <a:p>
            <a:pPr algn="l"/>
            <a:r>
              <a:rPr lang="fr-FR" sz="1600" b="1">
                <a:latin typeface="Lao UI" panose="020B0502040204020203" pitchFamily="34" charset="0"/>
                <a:cs typeface="Lao UI" panose="020B0502040204020203" pitchFamily="34" charset="0"/>
              </a:rPr>
              <a:t>    u[0] = sum;</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sum;</a:t>
            </a:r>
          </a:p>
          <a:p>
            <a:pPr algn="l"/>
            <a:r>
              <a:rPr lang="fr-FR" sz="1600" b="1">
                <a:latin typeface="Lao UI" panose="020B0502040204020203" pitchFamily="34" charset="0"/>
                <a:cs typeface="Lao UI" panose="020B0502040204020203" pitchFamily="34" charset="0"/>
              </a:rPr>
              <a:t>} …</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main</a:t>
            </a:r>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u{1.,2.,3.,4.};</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 = f1(u);</a:t>
            </a:r>
          </a:p>
          <a:p>
            <a:pPr algn="l"/>
            <a:r>
              <a:rPr lang="fr-FR" sz="1600" b="1">
                <a:latin typeface="Lao UI" panose="020B0502040204020203" pitchFamily="34" charset="0"/>
                <a:cs typeface="Lao UI" panose="020B0502040204020203" pitchFamily="34" charset="0"/>
              </a:rPr>
              <a:t>    ….</a:t>
            </a:r>
          </a:p>
        </p:txBody>
      </p:sp>
      <p:sp>
        <p:nvSpPr>
          <p:cNvPr id="5" name="ZoneTexte 4">
            <a:extLst>
              <a:ext uri="{FF2B5EF4-FFF2-40B4-BE49-F238E27FC236}">
                <a16:creationId xmlns:a16="http://schemas.microsoft.com/office/drawing/2014/main" xmlns="" id="{991A9E45-0370-2D48-B402-ED390FFC0978}"/>
              </a:ext>
            </a:extLst>
          </p:cNvPr>
          <p:cNvSpPr txBox="1"/>
          <p:nvPr/>
        </p:nvSpPr>
        <p:spPr>
          <a:xfrm>
            <a:off x="4973464" y="3372458"/>
            <a:ext cx="2389852" cy="3578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Déclaration de la fonction</a:t>
            </a:r>
          </a:p>
        </p:txBody>
      </p:sp>
      <p:sp>
        <p:nvSpPr>
          <p:cNvPr id="7" name="ZoneTexte 6">
            <a:extLst>
              <a:ext uri="{FF2B5EF4-FFF2-40B4-BE49-F238E27FC236}">
                <a16:creationId xmlns:a16="http://schemas.microsoft.com/office/drawing/2014/main" xmlns="" id="{80482770-0B1F-D142-83CD-7D9F02837600}"/>
              </a:ext>
            </a:extLst>
          </p:cNvPr>
          <p:cNvSpPr txBox="1"/>
          <p:nvPr/>
        </p:nvSpPr>
        <p:spPr>
          <a:xfrm>
            <a:off x="5006340" y="3829050"/>
            <a:ext cx="2232660"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l"/>
            <a:r>
              <a:rPr lang="fr-FR" sz="1600" b="1"/>
              <a:t>Définition de la fonction</a:t>
            </a:r>
          </a:p>
        </p:txBody>
      </p:sp>
      <p:sp>
        <p:nvSpPr>
          <p:cNvPr id="9" name="ZoneTexte 8">
            <a:extLst>
              <a:ext uri="{FF2B5EF4-FFF2-40B4-BE49-F238E27FC236}">
                <a16:creationId xmlns:a16="http://schemas.microsoft.com/office/drawing/2014/main" xmlns="" id="{809ECB53-034A-5A47-A9D2-210120F3480A}"/>
              </a:ext>
            </a:extLst>
          </p:cNvPr>
          <p:cNvSpPr txBox="1"/>
          <p:nvPr/>
        </p:nvSpPr>
        <p:spPr>
          <a:xfrm>
            <a:off x="5304383" y="6252210"/>
            <a:ext cx="1885207" cy="33855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l"/>
            <a:r>
              <a:rPr lang="fr-FR" sz="1600" b="1"/>
              <a:t>Appel de la fonction</a:t>
            </a:r>
          </a:p>
        </p:txBody>
      </p:sp>
      <p:cxnSp>
        <p:nvCxnSpPr>
          <p:cNvPr id="10" name="Connecteur droit avec flèche 9">
            <a:extLst>
              <a:ext uri="{FF2B5EF4-FFF2-40B4-BE49-F238E27FC236}">
                <a16:creationId xmlns:a16="http://schemas.microsoft.com/office/drawing/2014/main" xmlns="" id="{30CE384F-3578-5442-BFD3-A2C823F911CE}"/>
              </a:ext>
            </a:extLst>
          </p:cNvPr>
          <p:cNvCxnSpPr>
            <a:cxnSpLocks/>
          </p:cNvCxnSpPr>
          <p:nvPr/>
        </p:nvCxnSpPr>
        <p:spPr>
          <a:xfrm flipH="1">
            <a:off x="4284972" y="3520441"/>
            <a:ext cx="67551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Connecteur droit avec flèche 13">
            <a:extLst>
              <a:ext uri="{FF2B5EF4-FFF2-40B4-BE49-F238E27FC236}">
                <a16:creationId xmlns:a16="http://schemas.microsoft.com/office/drawing/2014/main" xmlns="" id="{6395DFE0-737E-3A49-BD9D-578D85F7FDB2}"/>
              </a:ext>
            </a:extLst>
          </p:cNvPr>
          <p:cNvCxnSpPr>
            <a:cxnSpLocks/>
          </p:cNvCxnSpPr>
          <p:nvPr/>
        </p:nvCxnSpPr>
        <p:spPr>
          <a:xfrm flipH="1">
            <a:off x="4301737" y="4008121"/>
            <a:ext cx="7029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xmlns="" id="{373F48CB-83ED-0C45-9202-133D60ACEE98}"/>
              </a:ext>
            </a:extLst>
          </p:cNvPr>
          <p:cNvCxnSpPr>
            <a:cxnSpLocks/>
          </p:cNvCxnSpPr>
          <p:nvPr/>
        </p:nvCxnSpPr>
        <p:spPr>
          <a:xfrm flipH="1">
            <a:off x="2816328" y="6423661"/>
            <a:ext cx="250028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ZoneTexte 5">
            <a:extLst>
              <a:ext uri="{FF2B5EF4-FFF2-40B4-BE49-F238E27FC236}">
                <a16:creationId xmlns:a16="http://schemas.microsoft.com/office/drawing/2014/main" xmlns="" id="{A6623765-0AEC-034D-8304-44C2084E5F4B}"/>
              </a:ext>
            </a:extLst>
          </p:cNvPr>
          <p:cNvSpPr txBox="1"/>
          <p:nvPr/>
        </p:nvSpPr>
        <p:spPr>
          <a:xfrm>
            <a:off x="4747261" y="4190119"/>
            <a:ext cx="4046219" cy="203132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b="1" u="sng"/>
              <a:t>Fonction f1 non optimale</a:t>
            </a:r>
            <a:r>
              <a:rPr lang="fr-FR"/>
              <a:t> :</a:t>
            </a:r>
          </a:p>
          <a:p>
            <a:pPr marL="285750" indent="-285750" algn="l">
              <a:buFont typeface="Arial" panose="020B0604020202020204" pitchFamily="34" charset="0"/>
              <a:buChar char="•"/>
            </a:pPr>
            <a:r>
              <a:rPr lang="fr-FR"/>
              <a:t>u </a:t>
            </a:r>
            <a:r>
              <a:rPr lang="fr-FR" i="1"/>
              <a:t>passée par valeur</a:t>
            </a:r>
            <a:r>
              <a:rPr lang="fr-FR"/>
              <a:t>.</a:t>
            </a:r>
          </a:p>
          <a:p>
            <a:pPr marL="285750" indent="-285750">
              <a:buFont typeface="Arial" panose="020B0604020202020204" pitchFamily="34" charset="0"/>
              <a:buChar char="•"/>
            </a:pPr>
            <a:r>
              <a:rPr lang="fr-FR"/>
              <a:t>A l’appel de f1, on copie u dans un tableau temporaire utilisé ensuite par la fonction.</a:t>
            </a:r>
          </a:p>
          <a:p>
            <a:pPr marL="285750" indent="-285750">
              <a:buFont typeface="Arial" panose="020B0604020202020204" pitchFamily="34" charset="0"/>
              <a:buChar char="•"/>
            </a:pPr>
            <a:r>
              <a:rPr lang="fr-FR"/>
              <a:t>u étant copié, ne sera pas modifié par la fonction f1.</a:t>
            </a:r>
          </a:p>
        </p:txBody>
      </p:sp>
    </p:spTree>
    <p:extLst>
      <p:ext uri="{BB962C8B-B14F-4D97-AF65-F5344CB8AC3E}">
        <p14:creationId xmlns:p14="http://schemas.microsoft.com/office/powerpoint/2010/main" val="3345179909"/>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C34843-5D85-8244-A639-C74536A4B50C}"/>
              </a:ext>
            </a:extLst>
          </p:cNvPr>
          <p:cNvSpPr>
            <a:spLocks noGrp="1"/>
          </p:cNvSpPr>
          <p:nvPr>
            <p:ph type="title"/>
          </p:nvPr>
        </p:nvSpPr>
        <p:spPr>
          <a:xfrm>
            <a:off x="762000" y="13247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fonctions en C++ : passage par référence</a:t>
            </a:r>
          </a:p>
        </p:txBody>
      </p:sp>
      <p:sp>
        <p:nvSpPr>
          <p:cNvPr id="3" name="Espace réservé du contenu 2">
            <a:extLst>
              <a:ext uri="{FF2B5EF4-FFF2-40B4-BE49-F238E27FC236}">
                <a16:creationId xmlns:a16="http://schemas.microsoft.com/office/drawing/2014/main" xmlns="" id="{70BB46A9-EA6B-9D46-8D09-8EDF94739B33}"/>
              </a:ext>
            </a:extLst>
          </p:cNvPr>
          <p:cNvSpPr>
            <a:spLocks noGrp="1"/>
          </p:cNvSpPr>
          <p:nvPr>
            <p:ph idx="1"/>
          </p:nvPr>
        </p:nvSpPr>
        <p:spPr>
          <a:xfrm>
            <a:off x="762000" y="1359640"/>
            <a:ext cx="8077200" cy="1010733"/>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fr-FR" sz="1800"/>
              <a:t>Permet un passage par adresse d’un argument;</a:t>
            </a:r>
          </a:p>
          <a:p>
            <a:r>
              <a:rPr lang="fr-FR" sz="1800"/>
              <a:t>Evite une copie pour un code plus optimal;</a:t>
            </a:r>
          </a:p>
          <a:p>
            <a:r>
              <a:rPr lang="fr-FR" sz="1800"/>
              <a:t>Permet de modifier la valeur passée en argument.</a:t>
            </a:r>
          </a:p>
        </p:txBody>
      </p:sp>
      <p:sp>
        <p:nvSpPr>
          <p:cNvPr id="4" name="ZoneTexte 3">
            <a:extLst>
              <a:ext uri="{FF2B5EF4-FFF2-40B4-BE49-F238E27FC236}">
                <a16:creationId xmlns:a16="http://schemas.microsoft.com/office/drawing/2014/main" xmlns="" id="{F2DD5BA6-F7A7-2040-B028-DE9F92685870}"/>
              </a:ext>
            </a:extLst>
          </p:cNvPr>
          <p:cNvSpPr txBox="1"/>
          <p:nvPr/>
        </p:nvSpPr>
        <p:spPr>
          <a:xfrm>
            <a:off x="762007" y="2485675"/>
            <a:ext cx="4808220" cy="4278094"/>
          </a:xfrm>
          <a:prstGeom prst="rect">
            <a:avLst/>
          </a:prstGeom>
          <a:solidFill>
            <a:schemeClr val="accent6">
              <a:lumMod val="20000"/>
              <a:lumOff val="80000"/>
            </a:schemeClr>
          </a:solidFill>
        </p:spPr>
        <p:txBody>
          <a:bodyPr wrap="square" rtlCol="0">
            <a:spAutoFit/>
          </a:bodyPr>
          <a:lstStyle/>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f2(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&gt;&amp; u ) {</a:t>
            </a:r>
          </a:p>
          <a:p>
            <a:pPr algn="l"/>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u[0] = sum;</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sum;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f3(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&gt;&amp; u ) {</a:t>
            </a:r>
          </a:p>
          <a:p>
            <a:pPr algn="l"/>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u[0] = sum;</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sum;</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main</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arr{1.,2.,3.,4.};</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s1 = f1(arr);</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s2 = f2(arr);</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s3 = f2(std::vector&lt;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&gt;{1.,2.,3.});</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s4 = f3(arr);</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s5 = f3(std::vector&lt;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&gt;{1.,2.,3.});</a:t>
            </a:r>
          </a:p>
        </p:txBody>
      </p:sp>
      <p:sp>
        <p:nvSpPr>
          <p:cNvPr id="5" name="ZoneTexte 4">
            <a:extLst>
              <a:ext uri="{FF2B5EF4-FFF2-40B4-BE49-F238E27FC236}">
                <a16:creationId xmlns:a16="http://schemas.microsoft.com/office/drawing/2014/main" xmlns="" id="{92E405EE-BAA7-3D4C-A747-B66A670A2674}"/>
              </a:ext>
            </a:extLst>
          </p:cNvPr>
          <p:cNvSpPr txBox="1"/>
          <p:nvPr/>
        </p:nvSpPr>
        <p:spPr>
          <a:xfrm>
            <a:off x="5814054" y="4771672"/>
            <a:ext cx="3063252"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arr non modifié car copié à l’appel</a:t>
            </a:r>
          </a:p>
        </p:txBody>
      </p:sp>
      <p:sp>
        <p:nvSpPr>
          <p:cNvPr id="6" name="ZoneTexte 5">
            <a:extLst>
              <a:ext uri="{FF2B5EF4-FFF2-40B4-BE49-F238E27FC236}">
                <a16:creationId xmlns:a16="http://schemas.microsoft.com/office/drawing/2014/main" xmlns="" id="{E334B81B-F64B-5140-8A33-44FAA00C5A2D}"/>
              </a:ext>
            </a:extLst>
          </p:cNvPr>
          <p:cNvSpPr txBox="1"/>
          <p:nvPr/>
        </p:nvSpPr>
        <p:spPr>
          <a:xfrm>
            <a:off x="5814054" y="5378087"/>
            <a:ext cx="1886669"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arr modifié à l’appel</a:t>
            </a:r>
          </a:p>
        </p:txBody>
      </p:sp>
      <p:sp>
        <p:nvSpPr>
          <p:cNvPr id="7" name="ZoneTexte 6">
            <a:extLst>
              <a:ext uri="{FF2B5EF4-FFF2-40B4-BE49-F238E27FC236}">
                <a16:creationId xmlns:a16="http://schemas.microsoft.com/office/drawing/2014/main" xmlns="" id="{28E502DF-2C97-BE4B-A350-B99C161A8135}"/>
              </a:ext>
            </a:extLst>
          </p:cNvPr>
          <p:cNvSpPr txBox="1"/>
          <p:nvPr/>
        </p:nvSpPr>
        <p:spPr>
          <a:xfrm>
            <a:off x="5808490" y="5828174"/>
            <a:ext cx="3335510" cy="33855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sz="1600" b="1"/>
              <a:t>Erreur compilation : pas une variable</a:t>
            </a:r>
          </a:p>
        </p:txBody>
      </p:sp>
      <p:sp>
        <p:nvSpPr>
          <p:cNvPr id="8" name="ZoneTexte 7">
            <a:extLst>
              <a:ext uri="{FF2B5EF4-FFF2-40B4-BE49-F238E27FC236}">
                <a16:creationId xmlns:a16="http://schemas.microsoft.com/office/drawing/2014/main" xmlns="" id="{61523745-6AE5-4048-A742-8F81B8FF1063}"/>
              </a:ext>
            </a:extLst>
          </p:cNvPr>
          <p:cNvSpPr txBox="1"/>
          <p:nvPr/>
        </p:nvSpPr>
        <p:spPr>
          <a:xfrm>
            <a:off x="5977884" y="4039947"/>
            <a:ext cx="286131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1600" b="1"/>
              <a:t>Erreur compilation : u n’est pas modifiable ( const )</a:t>
            </a:r>
          </a:p>
        </p:txBody>
      </p:sp>
      <p:sp>
        <p:nvSpPr>
          <p:cNvPr id="9" name="ZoneTexte 8">
            <a:extLst>
              <a:ext uri="{FF2B5EF4-FFF2-40B4-BE49-F238E27FC236}">
                <a16:creationId xmlns:a16="http://schemas.microsoft.com/office/drawing/2014/main" xmlns="" id="{17760DFC-EFAA-7D4A-89E3-9FDEEACB083B}"/>
              </a:ext>
            </a:extLst>
          </p:cNvPr>
          <p:cNvSpPr txBox="1"/>
          <p:nvPr/>
        </p:nvSpPr>
        <p:spPr>
          <a:xfrm>
            <a:off x="5977884" y="6271054"/>
            <a:ext cx="2490282"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Ok car référence constante</a:t>
            </a:r>
          </a:p>
        </p:txBody>
      </p:sp>
      <p:cxnSp>
        <p:nvCxnSpPr>
          <p:cNvPr id="10" name="Connecteur droit avec flèche 9">
            <a:extLst>
              <a:ext uri="{FF2B5EF4-FFF2-40B4-BE49-F238E27FC236}">
                <a16:creationId xmlns:a16="http://schemas.microsoft.com/office/drawing/2014/main" xmlns="" id="{B5A7BDD2-1A91-EF43-B7D7-8CC8221DBB57}"/>
              </a:ext>
            </a:extLst>
          </p:cNvPr>
          <p:cNvCxnSpPr>
            <a:cxnSpLocks/>
          </p:cNvCxnSpPr>
          <p:nvPr/>
        </p:nvCxnSpPr>
        <p:spPr>
          <a:xfrm flipH="1">
            <a:off x="2354580" y="4356861"/>
            <a:ext cx="362330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onnecteur droit avec flèche 11">
            <a:extLst>
              <a:ext uri="{FF2B5EF4-FFF2-40B4-BE49-F238E27FC236}">
                <a16:creationId xmlns:a16="http://schemas.microsoft.com/office/drawing/2014/main" xmlns="" id="{B8905CB4-EC02-5D42-AE23-3A4F1E66AEBA}"/>
              </a:ext>
            </a:extLst>
          </p:cNvPr>
          <p:cNvCxnSpPr>
            <a:cxnSpLocks/>
            <a:stCxn id="5" idx="1"/>
          </p:cNvCxnSpPr>
          <p:nvPr/>
        </p:nvCxnSpPr>
        <p:spPr>
          <a:xfrm flipH="1">
            <a:off x="3055620" y="4940949"/>
            <a:ext cx="2758434" cy="6064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Connecteur droit avec flèche 20">
            <a:extLst>
              <a:ext uri="{FF2B5EF4-FFF2-40B4-BE49-F238E27FC236}">
                <a16:creationId xmlns:a16="http://schemas.microsoft.com/office/drawing/2014/main" xmlns="" id="{717354BD-1A07-5341-8E19-6E82568AE9F5}"/>
              </a:ext>
            </a:extLst>
          </p:cNvPr>
          <p:cNvCxnSpPr>
            <a:cxnSpLocks/>
            <a:stCxn id="6" idx="1"/>
          </p:cNvCxnSpPr>
          <p:nvPr/>
        </p:nvCxnSpPr>
        <p:spPr>
          <a:xfrm flipH="1">
            <a:off x="2994660" y="5547364"/>
            <a:ext cx="2819394" cy="3162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Connecteur droit avec flèche 24">
            <a:extLst>
              <a:ext uri="{FF2B5EF4-FFF2-40B4-BE49-F238E27FC236}">
                <a16:creationId xmlns:a16="http://schemas.microsoft.com/office/drawing/2014/main" xmlns="" id="{440D32E2-708B-E344-8A8D-38EAF23E4510}"/>
              </a:ext>
            </a:extLst>
          </p:cNvPr>
          <p:cNvCxnSpPr>
            <a:cxnSpLocks/>
            <a:stCxn id="7" idx="1"/>
          </p:cNvCxnSpPr>
          <p:nvPr/>
        </p:nvCxnSpPr>
        <p:spPr>
          <a:xfrm flipH="1">
            <a:off x="5334000" y="5997452"/>
            <a:ext cx="474490" cy="354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Connecteur droit avec flèche 28">
            <a:extLst>
              <a:ext uri="{FF2B5EF4-FFF2-40B4-BE49-F238E27FC236}">
                <a16:creationId xmlns:a16="http://schemas.microsoft.com/office/drawing/2014/main" xmlns="" id="{BAB6BE13-1400-3B41-8B4A-4ABF60FA2B5D}"/>
              </a:ext>
            </a:extLst>
          </p:cNvPr>
          <p:cNvCxnSpPr>
            <a:cxnSpLocks/>
            <a:stCxn id="9" idx="1"/>
          </p:cNvCxnSpPr>
          <p:nvPr/>
        </p:nvCxnSpPr>
        <p:spPr>
          <a:xfrm flipH="1">
            <a:off x="5425440" y="6440331"/>
            <a:ext cx="552444" cy="14120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5136440"/>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B7EA447-160E-9F4D-ACAC-89771D069D2A}"/>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Syntaxes possibles pour les fonctions</a:t>
            </a:r>
          </a:p>
        </p:txBody>
      </p:sp>
      <p:sp>
        <p:nvSpPr>
          <p:cNvPr id="3" name="Espace réservé du contenu 2">
            <a:extLst>
              <a:ext uri="{FF2B5EF4-FFF2-40B4-BE49-F238E27FC236}">
                <a16:creationId xmlns:a16="http://schemas.microsoft.com/office/drawing/2014/main" xmlns="" id="{38202DFB-13CC-874C-B2D2-8FCAC317272F}"/>
              </a:ext>
            </a:extLst>
          </p:cNvPr>
          <p:cNvSpPr>
            <a:spLocks noGrp="1"/>
          </p:cNvSpPr>
          <p:nvPr>
            <p:ph idx="1"/>
          </p:nvPr>
        </p:nvSpPr>
        <p:spPr>
          <a:xfrm>
            <a:off x="762000" y="1474493"/>
            <a:ext cx="8077200" cy="422887"/>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r>
              <a:rPr lang="fr-FR" sz="2000"/>
              <a:t>Plusieurs syntaxes possibles pour déclarer ou définir des fonctions</a:t>
            </a:r>
          </a:p>
        </p:txBody>
      </p:sp>
      <p:sp>
        <p:nvSpPr>
          <p:cNvPr id="4" name="ZoneTexte 3">
            <a:extLst>
              <a:ext uri="{FF2B5EF4-FFF2-40B4-BE49-F238E27FC236}">
                <a16:creationId xmlns:a16="http://schemas.microsoft.com/office/drawing/2014/main" xmlns="" id="{6A1845D8-FFE8-3A42-9B30-D13C516DAC2E}"/>
              </a:ext>
            </a:extLst>
          </p:cNvPr>
          <p:cNvSpPr txBox="1"/>
          <p:nvPr/>
        </p:nvSpPr>
        <p:spPr>
          <a:xfrm>
            <a:off x="650596" y="2031408"/>
            <a:ext cx="2249729" cy="36889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b="1"/>
              <a:t>Syntaxe classique</a:t>
            </a:r>
          </a:p>
        </p:txBody>
      </p:sp>
      <p:sp>
        <p:nvSpPr>
          <p:cNvPr id="5" name="ZoneTexte 4">
            <a:extLst>
              <a:ext uri="{FF2B5EF4-FFF2-40B4-BE49-F238E27FC236}">
                <a16:creationId xmlns:a16="http://schemas.microsoft.com/office/drawing/2014/main" xmlns="" id="{7B96F54D-18C5-8E4E-8EAD-AF300767D3F5}"/>
              </a:ext>
            </a:extLst>
          </p:cNvPr>
          <p:cNvSpPr txBox="1"/>
          <p:nvPr/>
        </p:nvSpPr>
        <p:spPr>
          <a:xfrm>
            <a:off x="3966126" y="2045970"/>
            <a:ext cx="4252128" cy="338554"/>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type_retour nom_fonction( paramêtres )</a:t>
            </a:r>
          </a:p>
        </p:txBody>
      </p:sp>
      <p:sp>
        <p:nvSpPr>
          <p:cNvPr id="6" name="ZoneTexte 5">
            <a:extLst>
              <a:ext uri="{FF2B5EF4-FFF2-40B4-BE49-F238E27FC236}">
                <a16:creationId xmlns:a16="http://schemas.microsoft.com/office/drawing/2014/main" xmlns="" id="{4390776D-9FBF-0B46-A04B-E97375F78F36}"/>
              </a:ext>
            </a:extLst>
          </p:cNvPr>
          <p:cNvSpPr txBox="1"/>
          <p:nvPr/>
        </p:nvSpPr>
        <p:spPr>
          <a:xfrm>
            <a:off x="659787" y="2788921"/>
            <a:ext cx="220086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l"/>
            <a:r>
              <a:rPr lang="fr-FR"/>
              <a:t>Syntaxe fonctionnelle</a:t>
            </a:r>
          </a:p>
        </p:txBody>
      </p:sp>
      <p:sp>
        <p:nvSpPr>
          <p:cNvPr id="8" name="ZoneTexte 7">
            <a:extLst>
              <a:ext uri="{FF2B5EF4-FFF2-40B4-BE49-F238E27FC236}">
                <a16:creationId xmlns:a16="http://schemas.microsoft.com/office/drawing/2014/main" xmlns="" id="{A33EEEEF-41C3-B043-A85F-4BEB95E63C08}"/>
              </a:ext>
            </a:extLst>
          </p:cNvPr>
          <p:cNvSpPr txBox="1"/>
          <p:nvPr/>
        </p:nvSpPr>
        <p:spPr>
          <a:xfrm>
            <a:off x="4156626" y="2769870"/>
            <a:ext cx="4796874" cy="338554"/>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auto nom_fonction( paramêtres ) -&gt; type_retour</a:t>
            </a:r>
          </a:p>
        </p:txBody>
      </p:sp>
      <p:sp>
        <p:nvSpPr>
          <p:cNvPr id="10" name="ZoneTexte 9">
            <a:extLst>
              <a:ext uri="{FF2B5EF4-FFF2-40B4-BE49-F238E27FC236}">
                <a16:creationId xmlns:a16="http://schemas.microsoft.com/office/drawing/2014/main" xmlns="" id="{B053E7E4-ED99-434D-BDC0-A5EE9ADDDFCA}"/>
              </a:ext>
            </a:extLst>
          </p:cNvPr>
          <p:cNvSpPr txBox="1"/>
          <p:nvPr/>
        </p:nvSpPr>
        <p:spPr>
          <a:xfrm>
            <a:off x="659787" y="3482341"/>
            <a:ext cx="2200867"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l"/>
            <a:r>
              <a:rPr lang="fr-FR"/>
              <a:t>Syntaxe déductive</a:t>
            </a:r>
          </a:p>
        </p:txBody>
      </p:sp>
      <p:sp>
        <p:nvSpPr>
          <p:cNvPr id="12" name="ZoneTexte 11">
            <a:extLst>
              <a:ext uri="{FF2B5EF4-FFF2-40B4-BE49-F238E27FC236}">
                <a16:creationId xmlns:a16="http://schemas.microsoft.com/office/drawing/2014/main" xmlns="" id="{923512EE-C35F-3F4A-ADA8-241CF6598EE7}"/>
              </a:ext>
            </a:extLst>
          </p:cNvPr>
          <p:cNvSpPr txBox="1"/>
          <p:nvPr/>
        </p:nvSpPr>
        <p:spPr>
          <a:xfrm>
            <a:off x="4156626" y="3478530"/>
            <a:ext cx="4796874" cy="338554"/>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auto nom_fonction( paramêtres )</a:t>
            </a:r>
          </a:p>
        </p:txBody>
      </p:sp>
      <p:sp>
        <p:nvSpPr>
          <p:cNvPr id="16" name="Étoile : 12 branches 15">
            <a:extLst>
              <a:ext uri="{FF2B5EF4-FFF2-40B4-BE49-F238E27FC236}">
                <a16:creationId xmlns:a16="http://schemas.microsoft.com/office/drawing/2014/main" xmlns="" id="{3A33E22F-5F94-2641-86BD-5D4FC406B40A}"/>
              </a:ext>
            </a:extLst>
          </p:cNvPr>
          <p:cNvSpPr/>
          <p:nvPr/>
        </p:nvSpPr>
        <p:spPr>
          <a:xfrm>
            <a:off x="3033894" y="2628727"/>
            <a:ext cx="881653" cy="682336"/>
          </a:xfrm>
          <a:prstGeom prst="star1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b="1"/>
              <a:t>C++ 11</a:t>
            </a:r>
          </a:p>
        </p:txBody>
      </p:sp>
      <p:sp>
        <p:nvSpPr>
          <p:cNvPr id="18" name="Étoile : 12 branches 17">
            <a:extLst>
              <a:ext uri="{FF2B5EF4-FFF2-40B4-BE49-F238E27FC236}">
                <a16:creationId xmlns:a16="http://schemas.microsoft.com/office/drawing/2014/main" xmlns="" id="{C035DB30-21D1-0440-B16A-9D5DE5706086}"/>
              </a:ext>
            </a:extLst>
          </p:cNvPr>
          <p:cNvSpPr/>
          <p:nvPr/>
        </p:nvSpPr>
        <p:spPr>
          <a:xfrm>
            <a:off x="3041514" y="3337387"/>
            <a:ext cx="881653" cy="682336"/>
          </a:xfrm>
          <a:prstGeom prst="star1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b="1"/>
              <a:t>C++ 14</a:t>
            </a:r>
          </a:p>
        </p:txBody>
      </p:sp>
      <p:sp>
        <p:nvSpPr>
          <p:cNvPr id="19" name="ZoneTexte 18">
            <a:extLst>
              <a:ext uri="{FF2B5EF4-FFF2-40B4-BE49-F238E27FC236}">
                <a16:creationId xmlns:a16="http://schemas.microsoft.com/office/drawing/2014/main" xmlns="" id="{41343A0F-FDD1-DC44-B402-33B01B1B82BB}"/>
              </a:ext>
            </a:extLst>
          </p:cNvPr>
          <p:cNvSpPr txBox="1"/>
          <p:nvPr/>
        </p:nvSpPr>
        <p:spPr>
          <a:xfrm>
            <a:off x="686067" y="4050030"/>
            <a:ext cx="8328393" cy="2554545"/>
          </a:xfrm>
          <a:prstGeom prst="rect">
            <a:avLst/>
          </a:prstGeom>
          <a:solidFill>
            <a:schemeClr val="accent6">
              <a:lumMod val="20000"/>
              <a:lumOff val="80000"/>
            </a:schemeClr>
          </a:solidFill>
        </p:spPr>
        <p:txBody>
          <a:bodyPr wrap="square" rtlCol="0">
            <a:spAutoFit/>
          </a:bodyPr>
          <a:lstStyle/>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normL2(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std::vector&lt;std::complex&lt;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&gt;&gt;&amp; u )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decltype</a:t>
            </a:r>
            <a:r>
              <a:rPr lang="fr-FR" sz="1600" b="1">
                <a:latin typeface="Lao UI" panose="020B0502040204020203" pitchFamily="34" charset="0"/>
                <a:cs typeface="Lao UI" panose="020B0502040204020203" pitchFamily="34" charset="0"/>
              </a:rPr>
              <a:t>(std::norm(u[0]) sum = 0.;</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a:t>
            </a:r>
            <a:r>
              <a:rPr lang="fr-FR" sz="1600" b="1">
                <a:solidFill>
                  <a:schemeClr val="accent5"/>
                </a:solidFill>
                <a:latin typeface="Lao UI" panose="020B0502040204020203" pitchFamily="34" charset="0"/>
                <a:cs typeface="Lao UI" panose="020B0502040204020203" pitchFamily="34" charset="0"/>
              </a:rPr>
              <a:t>const auto</a:t>
            </a:r>
            <a:r>
              <a:rPr lang="fr-FR" sz="1600" b="1">
                <a:latin typeface="Lao UI" panose="020B0502040204020203" pitchFamily="34" charset="0"/>
                <a:cs typeface="Lao UI" panose="020B0502040204020203" pitchFamily="34" charset="0"/>
              </a:rPr>
              <a:t>&amp; v : u ) sum += std::norm(v);</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std::sqrt(v);</a:t>
            </a:r>
          </a:p>
          <a:p>
            <a:pPr algn="l"/>
            <a:r>
              <a:rPr lang="fr-FR" sz="1600" b="1">
                <a:latin typeface="Lao UI" panose="020B0502040204020203" pitchFamily="34" charset="0"/>
                <a:cs typeface="Lao UI" panose="020B0502040204020203" pitchFamily="34" charset="0"/>
              </a:rPr>
              <a:t>}</a:t>
            </a:r>
          </a:p>
          <a:p>
            <a:pPr algn="l"/>
            <a:r>
              <a:rPr lang="fr-FR" sz="1600" b="1">
                <a:solidFill>
                  <a:schemeClr val="accent2"/>
                </a:solidFill>
                <a:latin typeface="Lao UI" panose="020B0502040204020203" pitchFamily="34" charset="0"/>
                <a:cs typeface="Lao UI" panose="020B0502040204020203" pitchFamily="34" charset="0"/>
              </a:rPr>
              <a:t>// Style C++11</a:t>
            </a:r>
          </a:p>
          <a:p>
            <a:pPr algn="l"/>
            <a:r>
              <a:rPr lang="fr-FR" sz="1600" b="1">
                <a:solidFill>
                  <a:srgbClr val="009ED6"/>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normL2(</a:t>
            </a:r>
            <a:r>
              <a:rPr lang="fr-FR" sz="1600" b="1">
                <a:solidFill>
                  <a:srgbClr val="009ED6"/>
                </a:solidFill>
                <a:latin typeface="Lao UI" panose="020B0502040204020203" pitchFamily="34" charset="0"/>
                <a:cs typeface="Lao UI" panose="020B0502040204020203" pitchFamily="34" charset="0"/>
              </a:rPr>
              <a:t>const </a:t>
            </a:r>
            <a:r>
              <a:rPr lang="fr-FR" sz="1600" b="1">
                <a:latin typeface="Lao UI" panose="020B0502040204020203" pitchFamily="34" charset="0"/>
                <a:cs typeface="Lao UI" panose="020B0502040204020203" pitchFamily="34" charset="0"/>
              </a:rPr>
              <a:t>std::vector&lt;std::complex&lt;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&gt;&gt;&amp; u) -&gt; </a:t>
            </a:r>
            <a:r>
              <a:rPr lang="fr-FR" sz="1600" b="1">
                <a:solidFill>
                  <a:schemeClr val="accent6"/>
                </a:solidFill>
                <a:latin typeface="Lao UI" panose="020B0502040204020203" pitchFamily="34" charset="0"/>
                <a:cs typeface="Lao UI" panose="020B0502040204020203" pitchFamily="34" charset="0"/>
              </a:rPr>
              <a:t>decltype</a:t>
            </a:r>
            <a:r>
              <a:rPr lang="fr-FR" sz="1600" b="1">
                <a:latin typeface="Lao UI" panose="020B0502040204020203" pitchFamily="34" charset="0"/>
                <a:cs typeface="Lao UI" panose="020B0502040204020203" pitchFamily="34" charset="0"/>
              </a:rPr>
              <a:t>(std::norm(u[0]));</a:t>
            </a:r>
          </a:p>
          <a:p>
            <a:pPr algn="l"/>
            <a:r>
              <a:rPr lang="fr-FR" sz="1600" b="1">
                <a:solidFill>
                  <a:schemeClr val="accent2"/>
                </a:solidFill>
                <a:latin typeface="Lao UI" panose="020B0502040204020203" pitchFamily="34" charset="0"/>
                <a:cs typeface="Lao UI" panose="020B0502040204020203" pitchFamily="34" charset="0"/>
              </a:rPr>
              <a:t>// Style C++14 déductif…</a:t>
            </a:r>
          </a:p>
          <a:p>
            <a:pPr algn="l"/>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normL2(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std::vector&lt;std::complex&lt;</a:t>
            </a:r>
            <a:r>
              <a:rPr lang="fr-FR" sz="1600" b="1">
                <a:solidFill>
                  <a:schemeClr val="accent5"/>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&gt;&gt;&amp; u );</a:t>
            </a:r>
          </a:p>
        </p:txBody>
      </p:sp>
    </p:spTree>
    <p:extLst>
      <p:ext uri="{BB962C8B-B14F-4D97-AF65-F5344CB8AC3E}">
        <p14:creationId xmlns:p14="http://schemas.microsoft.com/office/powerpoint/2010/main" val="389798865"/>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8D6C60B-242B-EB48-84DF-545B3E1B7EFF}"/>
              </a:ext>
            </a:extLst>
          </p:cNvPr>
          <p:cNvSpPr>
            <a:spLocks noGrp="1"/>
          </p:cNvSpPr>
          <p:nvPr>
            <p:ph type="title"/>
          </p:nvPr>
        </p:nvSpPr>
        <p:spPr>
          <a:xfrm>
            <a:off x="762000" y="14009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Fonction inline, fonction statique</a:t>
            </a:r>
          </a:p>
        </p:txBody>
      </p:sp>
      <p:sp>
        <p:nvSpPr>
          <p:cNvPr id="3" name="Espace réservé du contenu 2">
            <a:extLst>
              <a:ext uri="{FF2B5EF4-FFF2-40B4-BE49-F238E27FC236}">
                <a16:creationId xmlns:a16="http://schemas.microsoft.com/office/drawing/2014/main" xmlns="" id="{197EB310-033C-9B4E-A161-FD57389AD083}"/>
              </a:ext>
            </a:extLst>
          </p:cNvPr>
          <p:cNvSpPr>
            <a:spLocks noGrp="1"/>
          </p:cNvSpPr>
          <p:nvPr>
            <p:ph idx="1"/>
          </p:nvPr>
        </p:nvSpPr>
        <p:spPr>
          <a:xfrm>
            <a:off x="789711" y="1349281"/>
            <a:ext cx="1826719" cy="39137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fr-FR" sz="2000"/>
              <a:t>Fonctions inline</a:t>
            </a:r>
          </a:p>
        </p:txBody>
      </p:sp>
      <p:sp>
        <p:nvSpPr>
          <p:cNvPr id="4" name="ZoneTexte 3">
            <a:extLst>
              <a:ext uri="{FF2B5EF4-FFF2-40B4-BE49-F238E27FC236}">
                <a16:creationId xmlns:a16="http://schemas.microsoft.com/office/drawing/2014/main" xmlns="" id="{8B3C6E92-46C1-7747-883D-6B22B3A9F00C}"/>
              </a:ext>
            </a:extLst>
          </p:cNvPr>
          <p:cNvSpPr txBox="1"/>
          <p:nvPr/>
        </p:nvSpPr>
        <p:spPr>
          <a:xfrm>
            <a:off x="808990" y="1837320"/>
            <a:ext cx="8045449"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dirty="0"/>
              <a:t>Fonction dont le code sera </a:t>
            </a:r>
            <a:r>
              <a:rPr lang="fr-FR" dirty="0" err="1" smtClean="0"/>
              <a:t>inliné</a:t>
            </a:r>
            <a:r>
              <a:rPr lang="fr-FR" dirty="0" smtClean="0"/>
              <a:t>, </a:t>
            </a:r>
            <a:r>
              <a:rPr lang="fr-FR" dirty="0"/>
              <a:t>c’est-à-dire remplaçant l’appel à cette fonction</a:t>
            </a:r>
          </a:p>
          <a:p>
            <a:pPr marL="285750" indent="-285750" algn="l">
              <a:buFont typeface="Arial" panose="020B0604020202020204" pitchFamily="34" charset="0"/>
              <a:buChar char="•"/>
            </a:pPr>
            <a:r>
              <a:rPr lang="fr-FR" dirty="0"/>
              <a:t>Gain de temps en évitant un appel à une fonction</a:t>
            </a:r>
          </a:p>
          <a:p>
            <a:pPr marL="285750" indent="-285750" algn="l">
              <a:buFont typeface="Arial" panose="020B0604020202020204" pitchFamily="34" charset="0"/>
              <a:buChar char="•"/>
            </a:pPr>
            <a:r>
              <a:rPr lang="fr-FR" dirty="0"/>
              <a:t>Mais si fonction trop importante, taille du code, grossit et, boucles appelant cette fonction  trop grosses pour rentrer dans le cache instruction du processeur.</a:t>
            </a:r>
          </a:p>
        </p:txBody>
      </p:sp>
      <p:sp>
        <p:nvSpPr>
          <p:cNvPr id="5" name="ZoneTexte 4">
            <a:extLst>
              <a:ext uri="{FF2B5EF4-FFF2-40B4-BE49-F238E27FC236}">
                <a16:creationId xmlns:a16="http://schemas.microsoft.com/office/drawing/2014/main" xmlns="" id="{B85532D8-C9C6-614E-AB00-5D4122A01521}"/>
              </a:ext>
            </a:extLst>
          </p:cNvPr>
          <p:cNvSpPr txBox="1"/>
          <p:nvPr/>
        </p:nvSpPr>
        <p:spPr>
          <a:xfrm>
            <a:off x="808990" y="3129788"/>
            <a:ext cx="5420590" cy="1569660"/>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inline</a:t>
            </a:r>
            <a:r>
              <a:rPr lang="fr-FR" sz="1600" b="1">
                <a:latin typeface="Lao UI" panose="020B0502040204020203" pitchFamily="34" charset="0"/>
                <a:cs typeface="Lao UI" panose="020B0502040204020203" pitchFamily="34" charset="0"/>
              </a:rPr>
              <a:t> std::array&lt;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3&gt; cossin(</a:t>
            </a:r>
            <a:r>
              <a:rPr lang="fr-FR" sz="1600" b="1">
                <a:solidFill>
                  <a:schemeClr val="accent6"/>
                </a:solidFill>
                <a:latin typeface="Lao UI" panose="020B0502040204020203" pitchFamily="34" charset="0"/>
                <a:cs typeface="Lao UI" panose="020B0502040204020203" pitchFamily="34" charset="0"/>
              </a:rPr>
              <a:t>double </a:t>
            </a:r>
            <a:r>
              <a:rPr lang="fr-FR" sz="1600" b="1">
                <a:latin typeface="Lao UI" panose="020B0502040204020203" pitchFamily="34" charset="0"/>
                <a:cs typeface="Lao UI" panose="020B0502040204020203" pitchFamily="34" charset="0"/>
              </a:rPr>
              <a:t>x)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{std::cos(x),std::sin(x)};</a:t>
            </a:r>
          </a:p>
          <a:p>
            <a:pPr algn="l"/>
            <a:r>
              <a:rPr lang="fr-FR" sz="1600" b="1">
                <a:latin typeface="Lao UI" panose="020B0502040204020203" pitchFamily="34" charset="0"/>
                <a:cs typeface="Lao UI" panose="020B0502040204020203" pitchFamily="34" charset="0"/>
              </a:rPr>
              <a:t>}</a:t>
            </a:r>
          </a:p>
          <a:p>
            <a:pPr algn="l"/>
            <a:r>
              <a:rPr lang="fr-FR" sz="1600" b="1">
                <a:solidFill>
                  <a:schemeClr val="accent5"/>
                </a:solidFill>
                <a:latin typeface="Lao UI" panose="020B0502040204020203" pitchFamily="34" charset="0"/>
                <a:cs typeface="Lao UI" panose="020B0502040204020203" pitchFamily="34" charset="0"/>
              </a:rPr>
              <a:t>inline</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norm(</a:t>
            </a:r>
            <a:r>
              <a:rPr lang="fr-FR" sz="1600" b="1">
                <a:solidFill>
                  <a:schemeClr val="accent5"/>
                </a:solidFill>
                <a:latin typeface="Lao UI" panose="020B0502040204020203" pitchFamily="34" charset="0"/>
                <a:cs typeface="Lao UI" panose="020B0502040204020203" pitchFamily="34" charset="0"/>
              </a:rPr>
              <a:t>const </a:t>
            </a:r>
            <a:r>
              <a:rPr lang="fr-FR" sz="1600" b="1">
                <a:latin typeface="Lao UI" panose="020B0502040204020203" pitchFamily="34" charset="0"/>
                <a:cs typeface="Lao UI" panose="020B0502040204020203" pitchFamily="34" charset="0"/>
              </a:rPr>
              <a:t>std::array&lt;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,3&gt;&amp; u )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(u[0]*u[0]+u[1]*u[1]+u[2]*u[2}};</a:t>
            </a:r>
          </a:p>
          <a:p>
            <a:pPr algn="l"/>
            <a:r>
              <a:rPr lang="fr-FR" sz="1600" b="1">
                <a:latin typeface="Lao UI" panose="020B0502040204020203" pitchFamily="34" charset="0"/>
                <a:cs typeface="Lao UI" panose="020B0502040204020203" pitchFamily="34" charset="0"/>
              </a:rPr>
              <a:t>}</a:t>
            </a:r>
          </a:p>
        </p:txBody>
      </p:sp>
      <p:sp>
        <p:nvSpPr>
          <p:cNvPr id="6" name="ZoneTexte 5">
            <a:extLst>
              <a:ext uri="{FF2B5EF4-FFF2-40B4-BE49-F238E27FC236}">
                <a16:creationId xmlns:a16="http://schemas.microsoft.com/office/drawing/2014/main" xmlns="" id="{8614BC0C-6AA4-1145-99A3-85906E207CD8}"/>
              </a:ext>
            </a:extLst>
          </p:cNvPr>
          <p:cNvSpPr txBox="1"/>
          <p:nvPr/>
        </p:nvSpPr>
        <p:spPr>
          <a:xfrm>
            <a:off x="762000" y="4745168"/>
            <a:ext cx="2057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a:t>Fonctions statiques</a:t>
            </a:r>
          </a:p>
        </p:txBody>
      </p:sp>
      <p:sp>
        <p:nvSpPr>
          <p:cNvPr id="7" name="ZoneTexte 6">
            <a:extLst>
              <a:ext uri="{FF2B5EF4-FFF2-40B4-BE49-F238E27FC236}">
                <a16:creationId xmlns:a16="http://schemas.microsoft.com/office/drawing/2014/main" xmlns="" id="{A3F7765B-D1A6-3A43-83A9-22603045345E}"/>
              </a:ext>
            </a:extLst>
          </p:cNvPr>
          <p:cNvSpPr txBox="1"/>
          <p:nvPr/>
        </p:nvSpPr>
        <p:spPr>
          <a:xfrm>
            <a:off x="3010751" y="4753148"/>
            <a:ext cx="507321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a:t>Fonction invisible en dehors de sa zone de définition</a:t>
            </a:r>
          </a:p>
        </p:txBody>
      </p:sp>
      <p:sp>
        <p:nvSpPr>
          <p:cNvPr id="8" name="ZoneTexte 7">
            <a:extLst>
              <a:ext uri="{FF2B5EF4-FFF2-40B4-BE49-F238E27FC236}">
                <a16:creationId xmlns:a16="http://schemas.microsoft.com/office/drawing/2014/main" xmlns="" id="{E1FC54CD-D856-1041-BE32-DA4CF9A0CB03}"/>
              </a:ext>
            </a:extLst>
          </p:cNvPr>
          <p:cNvSpPr txBox="1"/>
          <p:nvPr/>
        </p:nvSpPr>
        <p:spPr>
          <a:xfrm>
            <a:off x="762000" y="5212079"/>
            <a:ext cx="7536180" cy="1569660"/>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static</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compute_square_norm(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dim,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s = 0;  </a:t>
            </a:r>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 = 0; i &lt; n; ++i ) s += x[i];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norm(</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&gt;&amp; u ) </a:t>
            </a:r>
          </a:p>
          <a:p>
            <a:pPr algn="l"/>
            <a:r>
              <a:rPr lang="fr-FR" sz="1600" b="1">
                <a:latin typeface="Lao UI" panose="020B0502040204020203" pitchFamily="34" charset="0"/>
                <a:cs typeface="Lao UI" panose="020B0502040204020203" pitchFamily="34" charset="0"/>
              </a:rPr>
              <a:t>{ </a:t>
            </a:r>
            <a:r>
              <a:rPr lang="fr-FR" sz="1600" b="1">
                <a:solidFill>
                  <a:srgbClr val="009ED6"/>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compute_square_norm(u.size(), u.data()); } </a:t>
            </a:r>
          </a:p>
        </p:txBody>
      </p:sp>
    </p:spTree>
    <p:extLst>
      <p:ext uri="{BB962C8B-B14F-4D97-AF65-F5344CB8AC3E}">
        <p14:creationId xmlns:p14="http://schemas.microsoft.com/office/powerpoint/2010/main" val="465046627"/>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04F52-72C2-B24C-B6DD-732158CA9A8E}"/>
              </a:ext>
            </a:extLst>
          </p:cNvPr>
          <p:cNvSpPr>
            <a:spLocks noGrp="1"/>
          </p:cNvSpPr>
          <p:nvPr>
            <p:ph type="title"/>
          </p:nvPr>
        </p:nvSpPr>
        <p:spPr>
          <a:xfrm>
            <a:off x="762000" y="8675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Type de retour d’une fonction</a:t>
            </a:r>
          </a:p>
        </p:txBody>
      </p:sp>
      <p:sp>
        <p:nvSpPr>
          <p:cNvPr id="3" name="Espace réservé du contenu 2">
            <a:extLst>
              <a:ext uri="{FF2B5EF4-FFF2-40B4-BE49-F238E27FC236}">
                <a16:creationId xmlns:a16="http://schemas.microsoft.com/office/drawing/2014/main" xmlns="" id="{E494C88D-8702-0640-B8A9-506CF6F46A23}"/>
              </a:ext>
            </a:extLst>
          </p:cNvPr>
          <p:cNvSpPr>
            <a:spLocks noGrp="1"/>
          </p:cNvSpPr>
          <p:nvPr>
            <p:ph idx="1"/>
          </p:nvPr>
        </p:nvSpPr>
        <p:spPr>
          <a:xfrm>
            <a:off x="750562" y="1319431"/>
            <a:ext cx="473302" cy="2005550"/>
          </a:xfrm>
        </p:spPr>
        <p:style>
          <a:lnRef idx="1">
            <a:schemeClr val="accent3"/>
          </a:lnRef>
          <a:fillRef idx="2">
            <a:schemeClr val="accent3"/>
          </a:fillRef>
          <a:effectRef idx="1">
            <a:schemeClr val="accent3"/>
          </a:effectRef>
          <a:fontRef idx="minor">
            <a:schemeClr val="dk1"/>
          </a:fontRef>
        </p:style>
        <p:txBody>
          <a:bodyPr vert="vert270">
            <a:normAutofit lnSpcReduction="10000"/>
          </a:bodyPr>
          <a:lstStyle/>
          <a:p>
            <a:pPr marL="0" indent="0" algn="ctr">
              <a:buNone/>
            </a:pPr>
            <a:r>
              <a:rPr lang="fr-FR" sz="2000" b="1"/>
              <a:t>par valeur</a:t>
            </a:r>
          </a:p>
        </p:txBody>
      </p:sp>
      <p:sp>
        <p:nvSpPr>
          <p:cNvPr id="4" name="ZoneTexte 3">
            <a:extLst>
              <a:ext uri="{FF2B5EF4-FFF2-40B4-BE49-F238E27FC236}">
                <a16:creationId xmlns:a16="http://schemas.microsoft.com/office/drawing/2014/main" xmlns="" id="{B5B5C178-A171-1F41-B3F1-8BBD85C3197B}"/>
              </a:ext>
            </a:extLst>
          </p:cNvPr>
          <p:cNvSpPr txBox="1"/>
          <p:nvPr/>
        </p:nvSpPr>
        <p:spPr>
          <a:xfrm>
            <a:off x="1310315" y="1318730"/>
            <a:ext cx="7513970" cy="19685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fr-FR" b="1" u="sng">
                <a:solidFill>
                  <a:schemeClr val="accent6">
                    <a:lumMod val="50000"/>
                  </a:schemeClr>
                </a:solidFill>
              </a:rPr>
              <a:t>Deux modes de retour</a:t>
            </a:r>
            <a:r>
              <a:rPr lang="fr-FR"/>
              <a:t> :</a:t>
            </a:r>
          </a:p>
          <a:p>
            <a:pPr marL="285750" indent="-285750" algn="l">
              <a:buFont typeface="Arial" panose="020B0604020202020204" pitchFamily="34" charset="0"/>
              <a:buChar char="•"/>
            </a:pPr>
            <a:r>
              <a:rPr lang="fr-FR"/>
              <a:t>Si la valeur retournée est une variable </a:t>
            </a:r>
            <a:r>
              <a:rPr lang="fr-FR" i="1"/>
              <a:t>passée en paramêtre</a:t>
            </a:r>
            <a:r>
              <a:rPr lang="fr-FR"/>
              <a:t> ou </a:t>
            </a:r>
            <a:r>
              <a:rPr lang="fr-FR" i="1"/>
              <a:t>globale</a:t>
            </a:r>
            <a:r>
              <a:rPr lang="fr-FR"/>
              <a:t>, on retourne </a:t>
            </a:r>
            <a:r>
              <a:rPr lang="fr-FR" b="1"/>
              <a:t>une copie</a:t>
            </a:r>
            <a:r>
              <a:rPr lang="fr-FR"/>
              <a:t> de la valeur</a:t>
            </a:r>
          </a:p>
          <a:p>
            <a:pPr marL="285750" indent="-285750" algn="l">
              <a:buFont typeface="Arial" panose="020B0604020202020204" pitchFamily="34" charset="0"/>
              <a:buChar char="•"/>
            </a:pPr>
            <a:r>
              <a:rPr lang="fr-FR"/>
              <a:t>Si la valeur est une variabe </a:t>
            </a:r>
            <a:r>
              <a:rPr lang="fr-FR" i="1"/>
              <a:t>locale</a:t>
            </a:r>
            <a:r>
              <a:rPr lang="fr-FR"/>
              <a:t>, on retournera </a:t>
            </a:r>
            <a:r>
              <a:rPr lang="fr-FR" b="1"/>
              <a:t>un déplacement</a:t>
            </a:r>
            <a:r>
              <a:rPr lang="fr-FR"/>
              <a:t> de cette valeur ( équivalent à l’instruction </a:t>
            </a:r>
            <a:r>
              <a:rPr lang="fr-FR" sz="1600" b="1">
                <a:latin typeface="Lao UI" panose="020B0502040204020203" pitchFamily="34" charset="0"/>
                <a:cs typeface="Lao UI" panose="020B0502040204020203" pitchFamily="34" charset="0"/>
              </a:rPr>
              <a:t>std::move</a:t>
            </a:r>
            <a:r>
              <a:rPr lang="fr-FR"/>
              <a:t> ) : pour un vecteur, la variable recevant la valeur retournée « volera » le pointeur de cette dernière ( pas de copie ).</a:t>
            </a:r>
          </a:p>
        </p:txBody>
      </p:sp>
      <p:sp>
        <p:nvSpPr>
          <p:cNvPr id="6" name="Espace réservé du contenu 2">
            <a:extLst>
              <a:ext uri="{FF2B5EF4-FFF2-40B4-BE49-F238E27FC236}">
                <a16:creationId xmlns:a16="http://schemas.microsoft.com/office/drawing/2014/main" xmlns="" id="{6CF477F1-2F4E-CD4F-B679-F9943CB3A6ED}"/>
              </a:ext>
            </a:extLst>
          </p:cNvPr>
          <p:cNvSpPr txBox="1">
            <a:spLocks/>
          </p:cNvSpPr>
          <p:nvPr/>
        </p:nvSpPr>
        <p:spPr bwMode="auto">
          <a:xfrm>
            <a:off x="751780" y="3420247"/>
            <a:ext cx="462400" cy="1735229"/>
          </a:xfrm>
          <a:prstGeom prst="rect">
            <a:avLst/>
          </a:prstGeom>
          <a:extLst/>
        </p:spPr>
        <p:style>
          <a:lnRef idx="1">
            <a:schemeClr val="accent3"/>
          </a:lnRef>
          <a:fillRef idx="2">
            <a:schemeClr val="accent3"/>
          </a:fillRef>
          <a:effectRef idx="1">
            <a:schemeClr val="accent3"/>
          </a:effectRef>
          <a:fontRef idx="minor">
            <a:schemeClr val="dk1"/>
          </a:fontRef>
        </p:style>
        <p:txBody>
          <a:bodyPr vert="vert270" wrap="square" lIns="91440" tIns="45720" rIns="91440" bIns="45720" numCol="1" anchor="t" anchorCtr="0" compatLnSpc="1">
            <a:prstTxWarp prst="textNoShape">
              <a:avLst/>
            </a:prstTxWarp>
            <a:noAutofit/>
          </a:bodyPr>
          <a:lstStyle>
            <a:lvl1pPr marL="342900" indent="-342900" algn="l" rtl="0" eaLnBrk="1" fontAlgn="base" latinLnBrk="0" hangingPunct="1">
              <a:spcBef>
                <a:spcPct val="20000"/>
              </a:spcBef>
              <a:spcAft>
                <a:spcPct val="0"/>
              </a:spcAft>
              <a:buFont typeface="Arial" panose="020B0604020202020204" pitchFamily="34" charset="0"/>
              <a:buChar char="•"/>
              <a:defRPr kumimoji="0" lang="fr-FR" sz="3200" kern="1200">
                <a:solidFill>
                  <a:schemeClr val="dk1"/>
                </a:solidFill>
                <a:latin typeface="+mn-lt"/>
                <a:ea typeface="+mn-ea"/>
                <a:cs typeface="+mn-cs"/>
              </a:defRPr>
            </a:lvl1pPr>
            <a:lvl2pPr marL="742950" indent="-285750" algn="l" rtl="0" eaLnBrk="1" fontAlgn="base" latinLnBrk="0" hangingPunct="1">
              <a:spcBef>
                <a:spcPct val="20000"/>
              </a:spcBef>
              <a:spcAft>
                <a:spcPct val="0"/>
              </a:spcAft>
              <a:buFont typeface="Arial" panose="020B0604020202020204" pitchFamily="34" charset="0"/>
              <a:buChar char="–"/>
              <a:defRPr kumimoji="0" lang="fr-FR" sz="2800" kern="1200">
                <a:solidFill>
                  <a:schemeClr val="dk1"/>
                </a:solidFill>
                <a:latin typeface="+mn-lt"/>
                <a:ea typeface="+mn-ea"/>
                <a:cs typeface="+mn-cs"/>
              </a:defRPr>
            </a:lvl2pPr>
            <a:lvl3pPr marL="11430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dk1"/>
                </a:solidFill>
                <a:latin typeface="+mn-lt"/>
                <a:ea typeface="+mn-ea"/>
                <a:cs typeface="+mn-cs"/>
              </a:defRPr>
            </a:lvl3pPr>
            <a:lvl4pPr marL="16002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dk1"/>
                </a:solidFill>
                <a:latin typeface="+mn-lt"/>
                <a:ea typeface="+mn-ea"/>
                <a:cs typeface="+mn-cs"/>
              </a:defRPr>
            </a:lvl4pPr>
            <a:lvl5pPr marL="20574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9pPr>
          </a:lstStyle>
          <a:p>
            <a:pPr marL="0" indent="0" algn="ctr">
              <a:buFont typeface="Arial" panose="020B0604020202020204" pitchFamily="34" charset="0"/>
              <a:buNone/>
            </a:pPr>
            <a:r>
              <a:rPr lang="fr-FR" sz="2000" b="1"/>
              <a:t>par référence</a:t>
            </a:r>
          </a:p>
        </p:txBody>
      </p:sp>
      <p:sp>
        <p:nvSpPr>
          <p:cNvPr id="7" name="ZoneTexte 6">
            <a:extLst>
              <a:ext uri="{FF2B5EF4-FFF2-40B4-BE49-F238E27FC236}">
                <a16:creationId xmlns:a16="http://schemas.microsoft.com/office/drawing/2014/main" xmlns="" id="{D1350D78-2B7C-0547-97D5-16C65C27C7EF}"/>
              </a:ext>
            </a:extLst>
          </p:cNvPr>
          <p:cNvSpPr txBox="1"/>
          <p:nvPr/>
        </p:nvSpPr>
        <p:spPr>
          <a:xfrm>
            <a:off x="1300425" y="3414692"/>
            <a:ext cx="7533750" cy="17178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285750" indent="-285750" algn="l">
              <a:buFont typeface="Arial" panose="020B0604020202020204" pitchFamily="34" charset="0"/>
              <a:buChar char="•"/>
            </a:pPr>
            <a:r>
              <a:rPr lang="fr-FR"/>
              <a:t>Si la valeur est </a:t>
            </a:r>
            <a:r>
              <a:rPr lang="fr-FR" i="1"/>
              <a:t>globale</a:t>
            </a:r>
            <a:r>
              <a:rPr lang="fr-FR"/>
              <a:t> ou </a:t>
            </a:r>
            <a:r>
              <a:rPr lang="fr-FR" i="1"/>
              <a:t>passée en paramêtre</a:t>
            </a:r>
            <a:r>
              <a:rPr lang="fr-FR"/>
              <a:t>, on retourne une référence sur cette valeur ( pas de copie si la variable qui reçoit est une référence également );</a:t>
            </a:r>
          </a:p>
          <a:p>
            <a:pPr marL="285750" indent="-285750" algn="l">
              <a:buFont typeface="Arial" panose="020B0604020202020204" pitchFamily="34" charset="0"/>
              <a:buChar char="•"/>
            </a:pPr>
            <a:r>
              <a:rPr lang="fr-FR" b="1">
                <a:solidFill>
                  <a:srgbClr val="FF0000"/>
                </a:solidFill>
              </a:rPr>
              <a:t>Si la variable est locale, on retourne une valeur détruite à la sortie de la fonction : plantage du programme assuré !</a:t>
            </a:r>
          </a:p>
        </p:txBody>
      </p:sp>
      <p:sp>
        <p:nvSpPr>
          <p:cNvPr id="5" name="ZoneTexte 4">
            <a:extLst>
              <a:ext uri="{FF2B5EF4-FFF2-40B4-BE49-F238E27FC236}">
                <a16:creationId xmlns:a16="http://schemas.microsoft.com/office/drawing/2014/main" xmlns="" id="{C6FF7EB2-10B6-884B-8DB9-344C68842567}"/>
              </a:ext>
            </a:extLst>
          </p:cNvPr>
          <p:cNvSpPr txBox="1"/>
          <p:nvPr/>
        </p:nvSpPr>
        <p:spPr>
          <a:xfrm>
            <a:off x="764200" y="5221755"/>
            <a:ext cx="439739" cy="1598723"/>
          </a:xfrm>
          <a:prstGeom prst="rect">
            <a:avLst/>
          </a:prstGeom>
        </p:spPr>
        <p:style>
          <a:lnRef idx="1">
            <a:schemeClr val="accent3"/>
          </a:lnRef>
          <a:fillRef idx="2">
            <a:schemeClr val="accent3"/>
          </a:fillRef>
          <a:effectRef idx="1">
            <a:schemeClr val="accent3"/>
          </a:effectRef>
          <a:fontRef idx="minor">
            <a:schemeClr val="dk1"/>
          </a:fontRef>
        </p:style>
        <p:txBody>
          <a:bodyPr vert="vert270" wrap="square" rtlCol="0">
            <a:spAutoFit/>
          </a:bodyPr>
          <a:lstStyle/>
          <a:p>
            <a:pPr algn="l"/>
            <a:r>
              <a:rPr lang="fr-FR" b="1"/>
              <a:t>Retour multiple</a:t>
            </a:r>
          </a:p>
        </p:txBody>
      </p:sp>
      <p:sp>
        <p:nvSpPr>
          <p:cNvPr id="8" name="ZoneTexte 7">
            <a:extLst>
              <a:ext uri="{FF2B5EF4-FFF2-40B4-BE49-F238E27FC236}">
                <a16:creationId xmlns:a16="http://schemas.microsoft.com/office/drawing/2014/main" xmlns="" id="{DFAF89EA-3600-2640-8029-10DB3FD80793}"/>
              </a:ext>
            </a:extLst>
          </p:cNvPr>
          <p:cNvSpPr txBox="1"/>
          <p:nvPr/>
        </p:nvSpPr>
        <p:spPr>
          <a:xfrm>
            <a:off x="1310314" y="5282715"/>
            <a:ext cx="753375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285750" indent="-285750" algn="l">
              <a:buFont typeface="Arial" panose="020B0604020202020204" pitchFamily="34" charset="0"/>
              <a:buChar char="•"/>
            </a:pPr>
            <a:r>
              <a:rPr lang="fr-FR"/>
              <a:t>Possibilité de retourner plusieurs valeurs homogènes ou hétérogènes à l’aide des tableaux statiques, des paires et des tuples;</a:t>
            </a:r>
          </a:p>
          <a:p>
            <a:pPr marL="285750" indent="-285750" algn="l">
              <a:buFont typeface="Arial" panose="020B0604020202020204" pitchFamily="34" charset="0"/>
              <a:buChar char="•"/>
            </a:pPr>
            <a:r>
              <a:rPr lang="fr-FR" sz="1600" b="1">
                <a:latin typeface="Lao UI" panose="020B0502040204020203" pitchFamily="34" charset="0"/>
                <a:cs typeface="Lao UI" panose="020B0502040204020203" pitchFamily="34" charset="0"/>
              </a:rPr>
              <a:t>std::tie</a:t>
            </a:r>
            <a:r>
              <a:rPr lang="fr-FR"/>
              <a:t> et </a:t>
            </a:r>
            <a:r>
              <a:rPr lang="fr-FR" sz="1600" b="1">
                <a:latin typeface="Lao UI" panose="020B0502040204020203" pitchFamily="34" charset="0"/>
                <a:cs typeface="Lao UI" panose="020B0502040204020203" pitchFamily="34" charset="0"/>
              </a:rPr>
              <a:t>std::get</a:t>
            </a:r>
            <a:r>
              <a:rPr lang="fr-FR"/>
              <a:t> permettent de récupérer ensuite ses diverses valeurs;</a:t>
            </a:r>
          </a:p>
          <a:p>
            <a:pPr marL="285750" indent="-285750" algn="l">
              <a:buFont typeface="Arial" panose="020B0604020202020204" pitchFamily="34" charset="0"/>
              <a:buChar char="•"/>
            </a:pPr>
            <a:r>
              <a:rPr lang="fr-FR"/>
              <a:t>En C++ 17, possible aussi de les récupérer au travers de l’opérateur </a:t>
            </a:r>
            <a:r>
              <a:rPr lang="fr-FR" sz="1600" b="1">
                <a:latin typeface="Lao UI" panose="020B0502040204020203" pitchFamily="34" charset="0"/>
                <a:cs typeface="Lao UI" panose="020B0502040204020203" pitchFamily="34" charset="0"/>
              </a:rPr>
              <a:t>[ … ]</a:t>
            </a:r>
          </a:p>
          <a:p>
            <a:pPr marL="285750" indent="-285750" algn="l">
              <a:buFont typeface="Arial" panose="020B0604020202020204" pitchFamily="34" charset="0"/>
              <a:buChar char="•"/>
            </a:pPr>
            <a:r>
              <a:rPr lang="fr-FR"/>
              <a:t>Permet la création de </a:t>
            </a:r>
            <a:r>
              <a:rPr lang="fr-FR">
                <a:solidFill>
                  <a:schemeClr val="accent6">
                    <a:lumMod val="75000"/>
                  </a:schemeClr>
                </a:solidFill>
              </a:rPr>
              <a:t>fonctions pures</a:t>
            </a:r>
            <a:r>
              <a:rPr lang="fr-FR"/>
              <a:t> ( voir programmation fonctionnelle ).</a:t>
            </a:r>
          </a:p>
        </p:txBody>
      </p:sp>
    </p:spTree>
    <p:extLst>
      <p:ext uri="{BB962C8B-B14F-4D97-AF65-F5344CB8AC3E}">
        <p14:creationId xmlns:p14="http://schemas.microsoft.com/office/powerpoint/2010/main" val="646838190"/>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39EBC1-5A60-204E-931C-FB4ADA6B5AD7}"/>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Exemples de fonctions muti-retour</a:t>
            </a:r>
          </a:p>
        </p:txBody>
      </p:sp>
      <p:sp>
        <p:nvSpPr>
          <p:cNvPr id="3" name="Espace réservé du contenu 2">
            <a:extLst>
              <a:ext uri="{FF2B5EF4-FFF2-40B4-BE49-F238E27FC236}">
                <a16:creationId xmlns:a16="http://schemas.microsoft.com/office/drawing/2014/main" xmlns="" id="{F348FA8B-F44E-EA43-B866-6CE227DBC539}"/>
              </a:ext>
            </a:extLst>
          </p:cNvPr>
          <p:cNvSpPr>
            <a:spLocks noGrp="1"/>
          </p:cNvSpPr>
          <p:nvPr>
            <p:ph idx="1"/>
          </p:nvPr>
        </p:nvSpPr>
        <p:spPr>
          <a:solidFill>
            <a:schemeClr val="accent6">
              <a:lumMod val="20000"/>
              <a:lumOff val="80000"/>
            </a:schemeClr>
          </a:solidFill>
        </p:spPr>
        <p:txBody>
          <a:bodyPr>
            <a:normAutofit fontScale="77500" lnSpcReduction="20000"/>
          </a:bodyPr>
          <a:lstStyle/>
          <a:p>
            <a:pPr marL="0" indent="0">
              <a:buNone/>
            </a:pPr>
            <a:r>
              <a:rPr lang="fr-FR" sz="1600" b="1">
                <a:latin typeface="Lao UI" panose="020B0502040204020203" pitchFamily="34" charset="0"/>
                <a:cs typeface="Lao UI" panose="020B0502040204020203" pitchFamily="34" charset="0"/>
              </a:rPr>
              <a:t>std::pair&lt;</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&gt; div_and_mod( </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 </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j ) {</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{i/j,i%j};</a:t>
            </a:r>
          </a:p>
          <a:p>
            <a:pPr marL="0" indent="0">
              <a:buNone/>
            </a:pPr>
            <a:r>
              <a:rPr lang="fr-FR" sz="1600" b="1">
                <a:latin typeface="Lao UI" panose="020B0502040204020203" pitchFamily="34" charset="0"/>
                <a:cs typeface="Lao UI" panose="020B0502040204020203" pitchFamily="34" charset="0"/>
              </a:rPr>
              <a:t>}</a:t>
            </a:r>
          </a:p>
          <a:p>
            <a:pPr marL="0" indent="0">
              <a:buNone/>
            </a:pPr>
            <a:r>
              <a:rPr lang="fr-FR" sz="1600" b="1">
                <a:latin typeface="Lao UI" panose="020B0502040204020203" pitchFamily="34" charset="0"/>
                <a:cs typeface="Lao UI" panose="020B0502040204020203" pitchFamily="34" charset="0"/>
              </a:rPr>
              <a:t>std::array&lt;</a:t>
            </a:r>
            <a:r>
              <a:rPr lang="fr-FR" sz="1600" b="1">
                <a:solidFill>
                  <a:schemeClr val="accent2"/>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,3&gt; cos_sin_and_tan( </a:t>
            </a:r>
            <a:r>
              <a:rPr lang="fr-FR" sz="1600" b="1">
                <a:solidFill>
                  <a:schemeClr val="accent2"/>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 {</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{std::cos(x), std::sin(x), std::tan(x)};</a:t>
            </a:r>
          </a:p>
          <a:p>
            <a:pPr marL="0" indent="0">
              <a:buNone/>
            </a:pPr>
            <a:r>
              <a:rPr lang="fr-FR" sz="1600" b="1">
                <a:latin typeface="Lao UI" panose="020B0502040204020203" pitchFamily="34" charset="0"/>
                <a:cs typeface="Lao UI" panose="020B0502040204020203" pitchFamily="34" charset="0"/>
              </a:rPr>
              <a:t>}</a:t>
            </a:r>
          </a:p>
          <a:p>
            <a:pPr marL="0" indent="0">
              <a:buNone/>
            </a:pPr>
            <a:r>
              <a:rPr lang="fr-FR" sz="1600" b="1">
                <a:solidFill>
                  <a:srgbClr val="003300"/>
                </a:solidFill>
                <a:latin typeface="Lao UI" panose="020B0502040204020203" pitchFamily="34" charset="0"/>
                <a:cs typeface="Lao UI" panose="020B0502040204020203" pitchFamily="34" charset="0"/>
              </a:rPr>
              <a:t>std::tuple&lt;</a:t>
            </a:r>
            <a:r>
              <a:rPr lang="fr-FR" sz="1600" b="1">
                <a:solidFill>
                  <a:schemeClr val="accent2"/>
                </a:solidFill>
                <a:latin typeface="Lao UI" panose="020B0502040204020203" pitchFamily="34" charset="0"/>
                <a:cs typeface="Lao UI" panose="020B0502040204020203" pitchFamily="34" charset="0"/>
              </a:rPr>
              <a:t>int</a:t>
            </a:r>
            <a:r>
              <a:rPr lang="fr-FR" sz="1600" b="1">
                <a:solidFill>
                  <a:srgbClr val="003300"/>
                </a:solidFill>
                <a:latin typeface="Lao UI" panose="020B0502040204020203" pitchFamily="34" charset="0"/>
                <a:cs typeface="Lao UI" panose="020B0502040204020203" pitchFamily="34" charset="0"/>
              </a:rPr>
              <a:t>,</a:t>
            </a:r>
            <a:r>
              <a:rPr lang="fr-FR" sz="1600" b="1">
                <a:solidFill>
                  <a:schemeClr val="accent2"/>
                </a:solidFill>
                <a:latin typeface="Lao UI" panose="020B0502040204020203" pitchFamily="34" charset="0"/>
                <a:cs typeface="Lao UI" panose="020B0502040204020203" pitchFamily="34" charset="0"/>
              </a:rPr>
              <a:t>double</a:t>
            </a:r>
            <a:r>
              <a:rPr lang="fr-FR" sz="1600" b="1">
                <a:solidFill>
                  <a:srgbClr val="003300"/>
                </a:solidFill>
                <a:latin typeface="Lao UI" panose="020B0502040204020203" pitchFamily="34" charset="0"/>
                <a:cs typeface="Lao UI" panose="020B0502040204020203" pitchFamily="34" charset="0"/>
              </a:rPr>
              <a:t>&gt;</a:t>
            </a:r>
            <a:r>
              <a:rPr lang="fr-FR" sz="1600" b="1">
                <a:latin typeface="Lao UI" panose="020B0502040204020203" pitchFamily="34" charset="0"/>
                <a:cs typeface="Lao UI" panose="020B0502040204020203" pitchFamily="34" charset="0"/>
              </a:rPr>
              <a:t> int_and_res( </a:t>
            </a:r>
            <a:r>
              <a:rPr lang="fr-FR" sz="1600" b="1">
                <a:solidFill>
                  <a:schemeClr val="accent2"/>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 {</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std::make_tuple( </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(x), x-</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(x) );</a:t>
            </a:r>
          </a:p>
          <a:p>
            <a:pPr marL="0" indent="0">
              <a:buNone/>
            </a:pPr>
            <a:r>
              <a:rPr lang="fr-FR" sz="1600" b="1">
                <a:latin typeface="Lao UI" panose="020B0502040204020203" pitchFamily="34" charset="0"/>
                <a:cs typeface="Lao UI" panose="020B0502040204020203" pitchFamily="34" charset="0"/>
              </a:rPr>
              <a:t>}</a:t>
            </a:r>
          </a:p>
          <a:p>
            <a:pPr marL="0" indent="0">
              <a:buNone/>
            </a:pPr>
            <a:r>
              <a:rPr lang="fr-FR" sz="1600" b="1">
                <a:latin typeface="Lao UI" panose="020B0502040204020203" pitchFamily="34" charset="0"/>
                <a:cs typeface="Lao UI" panose="020B0502040204020203" pitchFamily="34" charset="0"/>
              </a:rPr>
              <a:t>…</a:t>
            </a:r>
          </a:p>
          <a:p>
            <a:pPr marL="0" indent="0">
              <a:buNone/>
            </a:pP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main</a:t>
            </a:r>
            <a:r>
              <a:rPr lang="fr-FR" sz="1600" b="1">
                <a:latin typeface="Lao UI" panose="020B0502040204020203" pitchFamily="34" charset="0"/>
                <a:cs typeface="Lao UI" panose="020B0502040204020203" pitchFamily="34" charset="0"/>
              </a:rPr>
              <a:t>()</a:t>
            </a:r>
          </a:p>
          <a:p>
            <a:pPr marL="0" indent="0">
              <a:buNone/>
            </a:pPr>
            <a:r>
              <a:rPr lang="fr-FR" sz="1600" b="1">
                <a:latin typeface="Lao UI" panose="020B0502040204020203" pitchFamily="34" charset="0"/>
                <a:cs typeface="Lao UI" panose="020B0502040204020203" pitchFamily="34" charset="0"/>
              </a:rPr>
              <a:t>{</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res = div_and_mod(7,3);</a:t>
            </a:r>
          </a:p>
          <a:p>
            <a:pPr marL="0" indent="0">
              <a:buNone/>
            </a:pPr>
            <a:r>
              <a:rPr lang="fr-FR" sz="1600" b="1">
                <a:latin typeface="Lao UI" panose="020B0502040204020203" pitchFamily="34" charset="0"/>
                <a:cs typeface="Lao UI" panose="020B0502040204020203" pitchFamily="34" charset="0"/>
              </a:rPr>
              <a:t>    std::cout &lt;&lt; res.first &lt;&lt; ", " &lt;&lt; res.second &lt;&lt; std::endl;</a:t>
            </a:r>
          </a:p>
          <a:p>
            <a:pPr marL="0" indent="0">
              <a:buNone/>
            </a:pPr>
            <a:r>
              <a:rPr lang="fr-FR" sz="1600" b="1">
                <a:latin typeface="Lao UI" panose="020B0502040204020203" pitchFamily="34" charset="0"/>
                <a:cs typeface="Lao UI" panose="020B0502040204020203" pitchFamily="34" charset="0"/>
              </a:rPr>
              <a:t>    std::cout &lt;&lt; std::get&lt;0&gt;(res) &lt;&lt; ", " &lt;&lt; std::get&lt;1&gt;(res) &lt;&lt; std::endl;    </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d,r;</a:t>
            </a:r>
          </a:p>
          <a:p>
            <a:pPr marL="0" indent="0">
              <a:buNone/>
            </a:pPr>
            <a:r>
              <a:rPr lang="fr-FR" sz="1600" b="1">
                <a:latin typeface="Lao UI" panose="020B0502040204020203" pitchFamily="34" charset="0"/>
                <a:cs typeface="Lao UI" panose="020B0502040204020203" pitchFamily="34" charset="0"/>
              </a:rPr>
              <a:t>    std::tie(d,r) = div_and_mod(8,3);</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[e,f] = int_and_res(3.1415);</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[s,c,t] = cos_sin_and_tan(e);</a:t>
            </a:r>
          </a:p>
          <a:p>
            <a:pPr marL="0" indent="0">
              <a:buNone/>
            </a:pP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auto</a:t>
            </a:r>
            <a:r>
              <a:rPr lang="fr-FR" sz="1600" b="1">
                <a:latin typeface="Lao UI" panose="020B0502040204020203" pitchFamily="34" charset="0"/>
                <a:cs typeface="Lao UI" panose="020B0502040204020203" pitchFamily="34" charset="0"/>
              </a:rPr>
              <a:t> res2 = int_and_res(1.414);</a:t>
            </a:r>
          </a:p>
          <a:p>
            <a:pPr marL="0" indent="0">
              <a:buNone/>
            </a:pPr>
            <a:r>
              <a:rPr lang="fr-FR" sz="1600" b="1">
                <a:latin typeface="Lao UI" panose="020B0502040204020203" pitchFamily="34" charset="0"/>
                <a:cs typeface="Lao UI" panose="020B0502040204020203" pitchFamily="34" charset="0"/>
              </a:rPr>
              <a:t>    std::cout &lt;&lt; std::get&lt;0&gt;(res2) &lt;&lt; ", " &lt;&lt; std::get&lt;1&gt;(res2) &lt;&lt; std::endl;</a:t>
            </a:r>
          </a:p>
        </p:txBody>
      </p:sp>
      <p:sp>
        <p:nvSpPr>
          <p:cNvPr id="5" name="Étoile : 16 branches 4">
            <a:extLst>
              <a:ext uri="{FF2B5EF4-FFF2-40B4-BE49-F238E27FC236}">
                <a16:creationId xmlns:a16="http://schemas.microsoft.com/office/drawing/2014/main" xmlns="" id="{8C218DF9-8884-694A-B2C7-5948FA2CEB8C}"/>
              </a:ext>
            </a:extLst>
          </p:cNvPr>
          <p:cNvSpPr/>
          <p:nvPr/>
        </p:nvSpPr>
        <p:spPr>
          <a:xfrm>
            <a:off x="3931920" y="4328767"/>
            <a:ext cx="998220" cy="1017270"/>
          </a:xfrm>
          <a:prstGeom prst="star1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b="1"/>
              <a:t>C++ 17</a:t>
            </a:r>
          </a:p>
        </p:txBody>
      </p:sp>
      <p:cxnSp>
        <p:nvCxnSpPr>
          <p:cNvPr id="6" name="Connecteur droit avec flèche 5">
            <a:extLst>
              <a:ext uri="{FF2B5EF4-FFF2-40B4-BE49-F238E27FC236}">
                <a16:creationId xmlns:a16="http://schemas.microsoft.com/office/drawing/2014/main" xmlns="" id="{B5A31E50-E179-B646-B640-4C71B554EC20}"/>
              </a:ext>
            </a:extLst>
          </p:cNvPr>
          <p:cNvCxnSpPr>
            <a:cxnSpLocks/>
            <a:stCxn id="5" idx="10"/>
          </p:cNvCxnSpPr>
          <p:nvPr/>
        </p:nvCxnSpPr>
        <p:spPr>
          <a:xfrm flipH="1" flipV="1">
            <a:off x="3299460" y="4762500"/>
            <a:ext cx="632460" cy="749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Connecteur droit avec flèche 13">
            <a:extLst>
              <a:ext uri="{FF2B5EF4-FFF2-40B4-BE49-F238E27FC236}">
                <a16:creationId xmlns:a16="http://schemas.microsoft.com/office/drawing/2014/main" xmlns="" id="{BF21CAC9-19A1-B640-95B2-2557E32F4D2E}"/>
              </a:ext>
            </a:extLst>
          </p:cNvPr>
          <p:cNvCxnSpPr>
            <a:cxnSpLocks/>
            <a:stCxn id="5" idx="10"/>
          </p:cNvCxnSpPr>
          <p:nvPr/>
        </p:nvCxnSpPr>
        <p:spPr>
          <a:xfrm flipH="1">
            <a:off x="3375660" y="4837402"/>
            <a:ext cx="556260" cy="1837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75067991"/>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2C674FC-A54A-8E4F-BD54-A87ED851CB14}"/>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b="1"/>
              <a:t>Surcharge des fonctions</a:t>
            </a:r>
          </a:p>
        </p:txBody>
      </p:sp>
      <p:sp>
        <p:nvSpPr>
          <p:cNvPr id="3" name="Espace réservé du contenu 2">
            <a:extLst>
              <a:ext uri="{FF2B5EF4-FFF2-40B4-BE49-F238E27FC236}">
                <a16:creationId xmlns:a16="http://schemas.microsoft.com/office/drawing/2014/main" xmlns="" id="{23141566-268A-7F40-AE92-702CCF23F03F}"/>
              </a:ext>
            </a:extLst>
          </p:cNvPr>
          <p:cNvSpPr>
            <a:spLocks noGrp="1"/>
          </p:cNvSpPr>
          <p:nvPr>
            <p:ph idx="1"/>
          </p:nvPr>
        </p:nvSpPr>
        <p:spPr>
          <a:xfrm>
            <a:off x="768046" y="1575598"/>
            <a:ext cx="2670149" cy="380696"/>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fr-FR" sz="2000"/>
              <a:t>Surcharge des fonctions</a:t>
            </a:r>
          </a:p>
        </p:txBody>
      </p:sp>
      <p:sp>
        <p:nvSpPr>
          <p:cNvPr id="4" name="ZoneTexte 3">
            <a:extLst>
              <a:ext uri="{FF2B5EF4-FFF2-40B4-BE49-F238E27FC236}">
                <a16:creationId xmlns:a16="http://schemas.microsoft.com/office/drawing/2014/main" xmlns="" id="{40462011-23E2-B443-AC82-FDD25A7B6B59}"/>
              </a:ext>
            </a:extLst>
          </p:cNvPr>
          <p:cNvSpPr txBox="1"/>
          <p:nvPr/>
        </p:nvSpPr>
        <p:spPr>
          <a:xfrm>
            <a:off x="3566160" y="1567978"/>
            <a:ext cx="527304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fr-FR"/>
              <a:t>Même nom de fonction mais signature différente</a:t>
            </a:r>
          </a:p>
        </p:txBody>
      </p:sp>
      <p:sp>
        <p:nvSpPr>
          <p:cNvPr id="5" name="ZoneTexte 4">
            <a:extLst>
              <a:ext uri="{FF2B5EF4-FFF2-40B4-BE49-F238E27FC236}">
                <a16:creationId xmlns:a16="http://schemas.microsoft.com/office/drawing/2014/main" xmlns="" id="{B7CC4DFB-4559-2647-BE2A-DA3D8C5AA91C}"/>
              </a:ext>
            </a:extLst>
          </p:cNvPr>
          <p:cNvSpPr txBox="1"/>
          <p:nvPr/>
        </p:nvSpPr>
        <p:spPr>
          <a:xfrm>
            <a:off x="762000" y="2111640"/>
            <a:ext cx="8077200" cy="4678204"/>
          </a:xfrm>
          <a:prstGeom prst="rect">
            <a:avLst/>
          </a:prstGeom>
          <a:solidFill>
            <a:schemeClr val="accent6">
              <a:lumMod val="20000"/>
              <a:lumOff val="80000"/>
            </a:schemeClr>
          </a:solidFill>
        </p:spPr>
        <p:txBody>
          <a:bodyPr wrap="square" rtlCol="0">
            <a:spAutoFit/>
          </a:bodyPr>
          <a:lstStyle/>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pow_n(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x,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n )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 n== 0 ? 1 : n%2==0 ? pow_n(x*x,n/2) : x*pow_n(x*x,(n-1)/2) ); </a:t>
            </a:r>
          </a:p>
          <a:p>
            <a:pPr algn="l"/>
            <a:r>
              <a:rPr lang="fr-FR" sz="1600" b="1">
                <a:latin typeface="Lao UI" panose="020B0502040204020203" pitchFamily="34" charset="0"/>
                <a:cs typeface="Lao UI" panose="020B0502040204020203" pitchFamily="34" charset="0"/>
              </a:rPr>
              <a:t>}</a:t>
            </a:r>
          </a:p>
          <a:p>
            <a:pPr algn="l"/>
            <a:r>
              <a:rPr lang="fr-FR" sz="1600" b="1">
                <a:solidFill>
                  <a:srgbClr val="FF0000"/>
                </a:solidFill>
                <a:latin typeface="Lao UI" panose="020B0502040204020203" pitchFamily="34" charset="0"/>
                <a:cs typeface="Lao UI" panose="020B0502040204020203" pitchFamily="34" charset="0"/>
              </a:rPr>
              <a:t>double pow(int x, int n) { // Erreur compilation, </a:t>
            </a:r>
          </a:p>
          <a:p>
            <a:pPr algn="l"/>
            <a:r>
              <a:rPr lang="fr-FR" sz="1600" b="1">
                <a:solidFill>
                  <a:srgbClr val="FF0000"/>
                </a:solidFill>
                <a:latin typeface="Lao UI" panose="020B0502040204020203" pitchFamily="34" charset="0"/>
                <a:cs typeface="Lao UI" panose="020B0502040204020203" pitchFamily="34" charset="0"/>
              </a:rPr>
              <a:t>                                            // même signature que fonction précédente</a:t>
            </a:r>
          </a:p>
          <a:p>
            <a:pPr algn="l"/>
            <a:r>
              <a:rPr lang="fr-FR" sz="1600" b="1">
                <a:solidFill>
                  <a:srgbClr val="FF0000"/>
                </a:solidFill>
                <a:latin typeface="Lao UI" panose="020B0502040204020203" pitchFamily="34" charset="0"/>
                <a:cs typeface="Lao UI" panose="020B0502040204020203" pitchFamily="34" charset="0"/>
              </a:rPr>
              <a:t>    return ( n== 0 ? 1 : n%2==0 ? Pow_n(x*x,n/2) : x*pow_n(x*x,(n-1)/2) );     </a:t>
            </a:r>
          </a:p>
          <a:p>
            <a:pPr algn="l"/>
            <a:r>
              <a:rPr lang="fr-FR" sz="1600" b="1">
                <a:solidFill>
                  <a:srgbClr val="FF0000"/>
                </a:solidFill>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float</a:t>
            </a:r>
            <a:r>
              <a:rPr lang="fr-FR" sz="1600" b="1">
                <a:latin typeface="Lao UI" panose="020B0502040204020203" pitchFamily="34" charset="0"/>
                <a:cs typeface="Lao UI" panose="020B0502040204020203" pitchFamily="34" charset="0"/>
              </a:rPr>
              <a:t> pow_n( </a:t>
            </a:r>
            <a:r>
              <a:rPr lang="fr-FR" sz="1600" b="1">
                <a:solidFill>
                  <a:schemeClr val="accent6"/>
                </a:solidFill>
                <a:latin typeface="Lao UI" panose="020B0502040204020203" pitchFamily="34" charset="0"/>
                <a:cs typeface="Lao UI" panose="020B0502040204020203" pitchFamily="34" charset="0"/>
              </a:rPr>
              <a:t>float</a:t>
            </a:r>
            <a:r>
              <a:rPr lang="fr-FR" sz="1600" b="1">
                <a:latin typeface="Lao UI" panose="020B0502040204020203" pitchFamily="34" charset="0"/>
                <a:cs typeface="Lao UI" panose="020B0502040204020203" pitchFamily="34" charset="0"/>
              </a:rPr>
              <a:t> x,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n )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 n== 0 ? 1 : n%2==0 ? pow_n(x*x,n/2) : x*pow_n(x*x,(n-1)/2) );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pow_n(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n )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 n== 0 ? 1 : n%2==0 ? pow_n(x*x,n/2) : x*pow_n(x*x,(n-1)/2) );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main</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iy = pow_n(3,5);</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float</a:t>
            </a:r>
            <a:r>
              <a:rPr lang="fr-FR" sz="1600" b="1">
                <a:latin typeface="Lao UI" panose="020B0502040204020203" pitchFamily="34" charset="0"/>
                <a:cs typeface="Lao UI" panose="020B0502040204020203" pitchFamily="34" charset="0"/>
              </a:rPr>
              <a:t> fy = pow_n(3.f, 5);</a:t>
            </a:r>
          </a:p>
          <a:p>
            <a:pPr algn="l"/>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y = pow_n(3.,5);</a:t>
            </a:r>
          </a:p>
          <a:p>
            <a:pPr algn="l"/>
            <a:r>
              <a:rPr lang="fr-FR" sz="1600" b="1">
                <a:latin typeface="Lao UI" panose="020B0502040204020203" pitchFamily="34" charset="0"/>
                <a:cs typeface="Lao UI" panose="020B0502040204020203" pitchFamily="34" charset="0"/>
              </a:rPr>
              <a:t>    …</a:t>
            </a:r>
          </a:p>
        </p:txBody>
      </p:sp>
    </p:spTree>
    <p:extLst>
      <p:ext uri="{BB962C8B-B14F-4D97-AF65-F5344CB8AC3E}">
        <p14:creationId xmlns:p14="http://schemas.microsoft.com/office/powerpoint/2010/main" val="234412602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5B00B3A-737D-5B46-818D-02BBDF31548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Paramêtres par défaut</a:t>
            </a:r>
          </a:p>
        </p:txBody>
      </p:sp>
      <p:sp>
        <p:nvSpPr>
          <p:cNvPr id="3" name="Espace réservé du contenu 2">
            <a:extLst>
              <a:ext uri="{FF2B5EF4-FFF2-40B4-BE49-F238E27FC236}">
                <a16:creationId xmlns:a16="http://schemas.microsoft.com/office/drawing/2014/main" xmlns="" id="{DAD490B5-93A6-3445-8E93-26CAC55605DA}"/>
              </a:ext>
            </a:extLst>
          </p:cNvPr>
          <p:cNvSpPr>
            <a:spLocks noGrp="1"/>
          </p:cNvSpPr>
          <p:nvPr>
            <p:ph idx="1"/>
          </p:nvPr>
        </p:nvSpPr>
        <p:spPr>
          <a:xfrm>
            <a:off x="762000" y="1538245"/>
            <a:ext cx="8077200" cy="615423"/>
          </a:xfrm>
        </p:spPr>
        <p:style>
          <a:lnRef idx="1">
            <a:schemeClr val="accent3"/>
          </a:lnRef>
          <a:fillRef idx="2">
            <a:schemeClr val="accent3"/>
          </a:fillRef>
          <a:effectRef idx="1">
            <a:schemeClr val="accent3"/>
          </a:effectRef>
          <a:fontRef idx="minor">
            <a:schemeClr val="dk1"/>
          </a:fontRef>
        </p:style>
        <p:txBody>
          <a:bodyPr anchor="t">
            <a:normAutofit lnSpcReduction="10000"/>
          </a:bodyPr>
          <a:lstStyle/>
          <a:p>
            <a:pPr marL="0" indent="0" algn="ctr">
              <a:buNone/>
            </a:pPr>
            <a:r>
              <a:rPr lang="fr-FR" sz="1800"/>
              <a:t>Paramêtres optionnels, toujours définis en dernier, uniquement définis à la déclaration.</a:t>
            </a:r>
          </a:p>
        </p:txBody>
      </p:sp>
      <p:sp>
        <p:nvSpPr>
          <p:cNvPr id="4" name="ZoneTexte 3">
            <a:extLst>
              <a:ext uri="{FF2B5EF4-FFF2-40B4-BE49-F238E27FC236}">
                <a16:creationId xmlns:a16="http://schemas.microsoft.com/office/drawing/2014/main" xmlns="" id="{E5DB2AF7-08E6-A24F-9774-1C3429A18813}"/>
              </a:ext>
            </a:extLst>
          </p:cNvPr>
          <p:cNvSpPr txBox="1"/>
          <p:nvPr/>
        </p:nvSpPr>
        <p:spPr>
          <a:xfrm>
            <a:off x="762000" y="2270760"/>
            <a:ext cx="8077200" cy="4524315"/>
          </a:xfrm>
          <a:prstGeom prst="rect">
            <a:avLst/>
          </a:prstGeom>
          <a:solidFill>
            <a:schemeClr val="accent6">
              <a:lumMod val="20000"/>
              <a:lumOff val="80000"/>
            </a:schemeClr>
          </a:solidFill>
        </p:spPr>
        <p:txBody>
          <a:bodyPr wrap="square" rtlCol="0">
            <a:spAutoFit/>
          </a:bodyPr>
          <a:lstStyle/>
          <a:p>
            <a:pPr algn="l"/>
            <a:r>
              <a:rPr lang="fr-FR" sz="1600" b="1">
                <a:solidFill>
                  <a:schemeClr val="accent2"/>
                </a:solidFill>
                <a:latin typeface="Lao UI" panose="020B0502040204020203" pitchFamily="34" charset="0"/>
                <a:cs typeface="Lao UI" panose="020B0502040204020203" pitchFamily="34" charset="0"/>
              </a:rPr>
              <a:t>// Dans blas1.hpp</a:t>
            </a:r>
          </a:p>
          <a:p>
            <a:pPr algn="l"/>
            <a:r>
              <a:rPr lang="fr-FR" sz="1600" b="1">
                <a:solidFill>
                  <a:schemeClr val="accent6"/>
                </a:solidFill>
                <a:latin typeface="Lao UI" panose="020B0502040204020203" pitchFamily="34" charset="0"/>
                <a:cs typeface="Lao UI" panose="020B0502040204020203" pitchFamily="34" charset="0"/>
              </a:rPr>
              <a:t>void</a:t>
            </a:r>
            <a:r>
              <a:rPr lang="fr-FR" sz="1600" b="1">
                <a:latin typeface="Lao UI" panose="020B0502040204020203" pitchFamily="34" charset="0"/>
                <a:cs typeface="Lao UI" panose="020B0502040204020203" pitchFamily="34" charset="0"/>
              </a:rPr>
              <a:t> axpy(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n,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a,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y,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incx = 1,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incy = 1 );</a:t>
            </a:r>
          </a:p>
          <a:p>
            <a:pPr algn="l"/>
            <a:r>
              <a:rPr lang="fr-FR" sz="1600" b="1">
                <a:latin typeface="Lao UI" panose="020B0502040204020203" pitchFamily="34" charset="0"/>
                <a:cs typeface="Lao UI" panose="020B0502040204020203" pitchFamily="34" charset="0"/>
              </a:rPr>
              <a:t>…</a:t>
            </a:r>
          </a:p>
          <a:p>
            <a:pPr algn="l"/>
            <a:r>
              <a:rPr lang="fr-FR" sz="1600" b="1">
                <a:solidFill>
                  <a:schemeClr val="accent2"/>
                </a:solidFill>
                <a:latin typeface="Lao UI" panose="020B0502040204020203" pitchFamily="34" charset="0"/>
                <a:cs typeface="Lao UI" panose="020B0502040204020203" pitchFamily="34" charset="0"/>
              </a:rPr>
              <a:t>// Dans blas1.cpp</a:t>
            </a:r>
          </a:p>
          <a:p>
            <a:pPr algn="l"/>
            <a:r>
              <a:rPr lang="fr-FR" sz="1600" b="1">
                <a:solidFill>
                  <a:schemeClr val="accent6"/>
                </a:solidFill>
                <a:latin typeface="Lao UI" panose="020B0502040204020203" pitchFamily="34" charset="0"/>
                <a:cs typeface="Lao UI" panose="020B0502040204020203" pitchFamily="34" charset="0"/>
              </a:rPr>
              <a:t>void</a:t>
            </a:r>
            <a:r>
              <a:rPr lang="fr-FR" sz="1600" b="1">
                <a:latin typeface="Lao UI" panose="020B0502040204020203" pitchFamily="34" charset="0"/>
                <a:cs typeface="Lao UI" panose="020B0502040204020203" pitchFamily="34" charset="0"/>
              </a:rPr>
              <a:t> axpy(</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n,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a,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x, </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y,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incx,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incy )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for</a:t>
            </a:r>
            <a:r>
              <a:rPr lang="fr-FR" sz="1600" b="1">
                <a:latin typeface="Lao UI" panose="020B0502040204020203" pitchFamily="34" charset="0"/>
                <a:cs typeface="Lao UI" panose="020B0502040204020203" pitchFamily="34" charset="0"/>
              </a:rPr>
              <a:t> (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i = 0; i &lt; n; ++i ) y[i*incy] += a * x[i*incx];</a:t>
            </a:r>
          </a:p>
          <a:p>
            <a:pPr algn="l"/>
            <a:r>
              <a:rPr lang="fr-FR" sz="1600" b="1">
                <a:latin typeface="Lao UI" panose="020B0502040204020203" pitchFamily="34" charset="0"/>
                <a:cs typeface="Lao UI" panose="020B0502040204020203" pitchFamily="34" charset="0"/>
              </a:rPr>
              <a:t>}</a:t>
            </a:r>
          </a:p>
          <a:p>
            <a:pPr algn="l"/>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main</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 </a:t>
            </a:r>
            <a:r>
              <a:rPr lang="fr-FR" sz="1600" b="1">
                <a:solidFill>
                  <a:schemeClr val="accent6"/>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dim = 1000;</a:t>
            </a:r>
          </a:p>
          <a:p>
            <a:pPr algn="l"/>
            <a:r>
              <a:rPr lang="fr-FR" sz="1600" b="1">
                <a:latin typeface="Lao UI" panose="020B0502040204020203" pitchFamily="34" charset="0"/>
                <a:cs typeface="Lao UI" panose="020B0502040204020203" pitchFamily="34" charset="0"/>
              </a:rPr>
              <a:t>   std::vector&lt;</a:t>
            </a:r>
            <a:r>
              <a:rPr lang="fr-FR" sz="1600" b="1">
                <a:solidFill>
                  <a:schemeClr val="accent6"/>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&gt; u(dim), v(dim);</a:t>
            </a:r>
          </a:p>
          <a:p>
            <a:pPr algn="l"/>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axpy( dim, 0.5, u.data(), v.data() );</a:t>
            </a:r>
          </a:p>
          <a:p>
            <a:pPr algn="l"/>
            <a:endParaRPr lang="fr-FR" sz="1600" b="1">
              <a:latin typeface="Lao UI" panose="020B0502040204020203" pitchFamily="34" charset="0"/>
              <a:cs typeface="Lao UI" panose="020B0502040204020203" pitchFamily="34" charset="0"/>
            </a:endParaRPr>
          </a:p>
          <a:p>
            <a:pPr algn="l"/>
            <a:r>
              <a:rPr lang="fr-FR" sz="1600" b="1">
                <a:latin typeface="Lao UI" panose="020B0502040204020203" pitchFamily="34" charset="0"/>
                <a:cs typeface="Lao UI" panose="020B0502040204020203" pitchFamily="34" charset="0"/>
              </a:rPr>
              <a:t>   axpy( dim/2, 0.5, u.data(), v.data(), 2 );</a:t>
            </a:r>
          </a:p>
          <a:p>
            <a:pPr algn="l"/>
            <a:endParaRPr lang="fr-FR" sz="1600" b="1">
              <a:latin typeface="Lao UI" panose="020B0502040204020203" pitchFamily="34" charset="0"/>
              <a:cs typeface="Lao UI" panose="020B0502040204020203" pitchFamily="34" charset="0"/>
            </a:endParaRPr>
          </a:p>
          <a:p>
            <a:pPr algn="l"/>
            <a:r>
              <a:rPr lang="fr-FR" sz="1600" b="1">
                <a:latin typeface="Lao UI" panose="020B0502040204020203" pitchFamily="34" charset="0"/>
                <a:cs typeface="Lao UI" panose="020B0502040204020203" pitchFamily="34" charset="0"/>
              </a:rPr>
              <a:t>   axpy( dim/2, 0.5, u.data(), v.data(), 1, 2 );</a:t>
            </a:r>
          </a:p>
          <a:p>
            <a:pPr algn="l"/>
            <a:endParaRPr lang="fr-FR" sz="1600" b="1">
              <a:latin typeface="Lao UI" panose="020B0502040204020203" pitchFamily="34" charset="0"/>
              <a:cs typeface="Lao UI" panose="020B0502040204020203" pitchFamily="34" charset="0"/>
            </a:endParaRPr>
          </a:p>
          <a:p>
            <a:pPr algn="l"/>
            <a:r>
              <a:rPr lang="fr-FR" sz="1600" b="1">
                <a:latin typeface="Lao UI" panose="020B0502040204020203" pitchFamily="34" charset="0"/>
                <a:cs typeface="Lao UI" panose="020B0502040204020203" pitchFamily="34" charset="0"/>
              </a:rPr>
              <a:t>   axpy( dim/2, 0.5, u.data(), v.data(), 2, 2 );</a:t>
            </a:r>
          </a:p>
        </p:txBody>
      </p:sp>
      <p:sp>
        <p:nvSpPr>
          <p:cNvPr id="5" name="ZoneTexte 4">
            <a:extLst>
              <a:ext uri="{FF2B5EF4-FFF2-40B4-BE49-F238E27FC236}">
                <a16:creationId xmlns:a16="http://schemas.microsoft.com/office/drawing/2014/main" xmlns="" id="{B39EF3A6-9AA0-C549-86AB-F43A3D5986E7}"/>
              </a:ext>
            </a:extLst>
          </p:cNvPr>
          <p:cNvSpPr txBox="1"/>
          <p:nvPr/>
        </p:nvSpPr>
        <p:spPr>
          <a:xfrm>
            <a:off x="5633688" y="4936539"/>
            <a:ext cx="1488505" cy="33575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b="1"/>
              <a:t>v</a:t>
            </a:r>
            <a:r>
              <a:rPr lang="fr-FR" b="1" baseline="-25000"/>
              <a:t>i</a:t>
            </a:r>
            <a:r>
              <a:rPr lang="fr-FR" b="1"/>
              <a:t> = v</a:t>
            </a:r>
            <a:r>
              <a:rPr lang="fr-FR" b="1" baseline="-25000"/>
              <a:t>i</a:t>
            </a:r>
            <a:r>
              <a:rPr lang="fr-FR" b="1"/>
              <a:t> + 0.5*u</a:t>
            </a:r>
            <a:r>
              <a:rPr lang="fr-FR" b="1" baseline="-25000"/>
              <a:t>i</a:t>
            </a:r>
          </a:p>
        </p:txBody>
      </p:sp>
      <p:sp>
        <p:nvSpPr>
          <p:cNvPr id="7" name="ZoneTexte 6">
            <a:extLst>
              <a:ext uri="{FF2B5EF4-FFF2-40B4-BE49-F238E27FC236}">
                <a16:creationId xmlns:a16="http://schemas.microsoft.com/office/drawing/2014/main" xmlns="" id="{C405B3C2-DAAF-7640-A66D-56ED186C54D9}"/>
              </a:ext>
            </a:extLst>
          </p:cNvPr>
          <p:cNvSpPr txBox="1"/>
          <p:nvPr/>
        </p:nvSpPr>
        <p:spPr>
          <a:xfrm>
            <a:off x="5551642" y="5420186"/>
            <a:ext cx="1637356" cy="36483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l"/>
            <a:r>
              <a:rPr lang="fr-FR" b="1"/>
              <a:t>v</a:t>
            </a:r>
            <a:r>
              <a:rPr lang="fr-FR" b="1" baseline="-25000"/>
              <a:t>i</a:t>
            </a:r>
            <a:r>
              <a:rPr lang="fr-FR" b="1"/>
              <a:t> = v</a:t>
            </a:r>
            <a:r>
              <a:rPr lang="fr-FR" b="1" baseline="-25000"/>
              <a:t>i</a:t>
            </a:r>
            <a:r>
              <a:rPr lang="fr-FR" b="1"/>
              <a:t> + 0.5*u</a:t>
            </a:r>
            <a:r>
              <a:rPr lang="fr-FR" b="1" baseline="-25000"/>
              <a:t>2i</a:t>
            </a:r>
          </a:p>
        </p:txBody>
      </p:sp>
      <p:sp>
        <p:nvSpPr>
          <p:cNvPr id="9" name="ZoneTexte 8">
            <a:extLst>
              <a:ext uri="{FF2B5EF4-FFF2-40B4-BE49-F238E27FC236}">
                <a16:creationId xmlns:a16="http://schemas.microsoft.com/office/drawing/2014/main" xmlns="" id="{F8379AA9-D00D-604A-88C5-3380396EFD1C}"/>
              </a:ext>
            </a:extLst>
          </p:cNvPr>
          <p:cNvSpPr txBox="1"/>
          <p:nvPr/>
        </p:nvSpPr>
        <p:spPr>
          <a:xfrm>
            <a:off x="5551642" y="5923106"/>
            <a:ext cx="163735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l"/>
            <a:r>
              <a:rPr lang="fr-FR" b="1"/>
              <a:t>v</a:t>
            </a:r>
            <a:r>
              <a:rPr lang="fr-FR" b="1" baseline="-25000"/>
              <a:t>2i</a:t>
            </a:r>
            <a:r>
              <a:rPr lang="fr-FR" b="1"/>
              <a:t> = v</a:t>
            </a:r>
            <a:r>
              <a:rPr lang="fr-FR" b="1" baseline="-25000"/>
              <a:t>2i</a:t>
            </a:r>
            <a:r>
              <a:rPr lang="fr-FR" b="1"/>
              <a:t> + 0.5*u</a:t>
            </a:r>
            <a:r>
              <a:rPr lang="fr-FR" b="1" baseline="-25000"/>
              <a:t>i</a:t>
            </a:r>
          </a:p>
        </p:txBody>
      </p:sp>
      <p:sp>
        <p:nvSpPr>
          <p:cNvPr id="11" name="ZoneTexte 10">
            <a:extLst>
              <a:ext uri="{FF2B5EF4-FFF2-40B4-BE49-F238E27FC236}">
                <a16:creationId xmlns:a16="http://schemas.microsoft.com/office/drawing/2014/main" xmlns="" id="{9BBB0680-DE04-1F4C-922D-CA0FB2D41071}"/>
              </a:ext>
            </a:extLst>
          </p:cNvPr>
          <p:cNvSpPr txBox="1"/>
          <p:nvPr/>
        </p:nvSpPr>
        <p:spPr>
          <a:xfrm>
            <a:off x="5547981" y="6376273"/>
            <a:ext cx="1720878" cy="36483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l"/>
            <a:r>
              <a:rPr lang="fr-FR" b="1"/>
              <a:t>v</a:t>
            </a:r>
            <a:r>
              <a:rPr lang="fr-FR" b="1" baseline="-25000"/>
              <a:t>2i</a:t>
            </a:r>
            <a:r>
              <a:rPr lang="fr-FR" b="1"/>
              <a:t> = v</a:t>
            </a:r>
            <a:r>
              <a:rPr lang="fr-FR" b="1" baseline="-25000"/>
              <a:t>2i</a:t>
            </a:r>
            <a:r>
              <a:rPr lang="fr-FR" b="1"/>
              <a:t> + 0.5*u</a:t>
            </a:r>
            <a:r>
              <a:rPr lang="fr-FR" b="1" baseline="-25000"/>
              <a:t>2i</a:t>
            </a:r>
          </a:p>
        </p:txBody>
      </p:sp>
      <p:cxnSp>
        <p:nvCxnSpPr>
          <p:cNvPr id="12" name="Connecteur droit avec flèche 11">
            <a:extLst>
              <a:ext uri="{FF2B5EF4-FFF2-40B4-BE49-F238E27FC236}">
                <a16:creationId xmlns:a16="http://schemas.microsoft.com/office/drawing/2014/main" xmlns="" id="{8E0AFD2A-46CE-F340-B48F-028BA9F7F20D}"/>
              </a:ext>
            </a:extLst>
          </p:cNvPr>
          <p:cNvCxnSpPr>
            <a:cxnSpLocks/>
          </p:cNvCxnSpPr>
          <p:nvPr/>
        </p:nvCxnSpPr>
        <p:spPr>
          <a:xfrm flipH="1">
            <a:off x="4305937" y="5104417"/>
            <a:ext cx="132711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Connecteur droit avec flèche 17">
            <a:extLst>
              <a:ext uri="{FF2B5EF4-FFF2-40B4-BE49-F238E27FC236}">
                <a16:creationId xmlns:a16="http://schemas.microsoft.com/office/drawing/2014/main" xmlns="" id="{CA819D6C-4DD5-1942-924A-2BB9D7FB9C72}"/>
              </a:ext>
            </a:extLst>
          </p:cNvPr>
          <p:cNvCxnSpPr>
            <a:cxnSpLocks/>
          </p:cNvCxnSpPr>
          <p:nvPr/>
        </p:nvCxnSpPr>
        <p:spPr>
          <a:xfrm flipH="1">
            <a:off x="4701600" y="5599717"/>
            <a:ext cx="87106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Connecteur droit avec flèche 19">
            <a:extLst>
              <a:ext uri="{FF2B5EF4-FFF2-40B4-BE49-F238E27FC236}">
                <a16:creationId xmlns:a16="http://schemas.microsoft.com/office/drawing/2014/main" xmlns="" id="{6D12152D-959D-A84B-B007-501F1ED3C226}"/>
              </a:ext>
            </a:extLst>
          </p:cNvPr>
          <p:cNvCxnSpPr>
            <a:cxnSpLocks/>
          </p:cNvCxnSpPr>
          <p:nvPr/>
        </p:nvCxnSpPr>
        <p:spPr>
          <a:xfrm flipH="1">
            <a:off x="4961578" y="6102637"/>
            <a:ext cx="594952"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Connecteur droit avec flèche 21">
            <a:extLst>
              <a:ext uri="{FF2B5EF4-FFF2-40B4-BE49-F238E27FC236}">
                <a16:creationId xmlns:a16="http://schemas.microsoft.com/office/drawing/2014/main" xmlns="" id="{F1BFBBE8-3393-C24A-A61A-AB55DAA46953}"/>
              </a:ext>
            </a:extLst>
          </p:cNvPr>
          <p:cNvCxnSpPr>
            <a:cxnSpLocks/>
          </p:cNvCxnSpPr>
          <p:nvPr/>
        </p:nvCxnSpPr>
        <p:spPr>
          <a:xfrm flipH="1">
            <a:off x="4953958" y="6559837"/>
            <a:ext cx="5949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791318"/>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1A8701-E938-2D49-9C4F-32610359C804}"/>
              </a:ext>
            </a:extLst>
          </p:cNvPr>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pPr algn="ctr"/>
            <a:r>
              <a:rPr lang="fr-FR" sz="3200"/>
              <a:t>Surcharge des opérateurs</a:t>
            </a:r>
          </a:p>
        </p:txBody>
      </p:sp>
      <p:sp>
        <p:nvSpPr>
          <p:cNvPr id="3" name="Espace réservé du contenu 2">
            <a:extLst>
              <a:ext uri="{FF2B5EF4-FFF2-40B4-BE49-F238E27FC236}">
                <a16:creationId xmlns:a16="http://schemas.microsoft.com/office/drawing/2014/main" xmlns="" id="{CDCEF489-E73B-0341-8CD3-66DDDB664E33}"/>
              </a:ext>
            </a:extLst>
          </p:cNvPr>
          <p:cNvSpPr>
            <a:spLocks noGrp="1"/>
          </p:cNvSpPr>
          <p:nvPr>
            <p:ph idx="1"/>
          </p:nvPr>
        </p:nvSpPr>
        <p:spPr>
          <a:xfrm>
            <a:off x="762000" y="1511851"/>
            <a:ext cx="8077200" cy="355791"/>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fr-FR" sz="1800"/>
              <a:t>Possibilité de redéfinir à l’aide de fonction certains symboles ( +,-,*, (), [], etc. )</a:t>
            </a:r>
          </a:p>
        </p:txBody>
      </p:sp>
      <p:sp>
        <p:nvSpPr>
          <p:cNvPr id="4" name="ZoneTexte 3">
            <a:extLst>
              <a:ext uri="{FF2B5EF4-FFF2-40B4-BE49-F238E27FC236}">
                <a16:creationId xmlns:a16="http://schemas.microsoft.com/office/drawing/2014/main" xmlns="" id="{7F03AF3B-DCC8-A146-8927-DA6E75F7CE37}"/>
              </a:ext>
            </a:extLst>
          </p:cNvPr>
          <p:cNvSpPr txBox="1"/>
          <p:nvPr/>
        </p:nvSpPr>
        <p:spPr>
          <a:xfrm>
            <a:off x="762000" y="1966861"/>
            <a:ext cx="80772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solidFill>
                  <a:schemeClr val="tx2"/>
                </a:solidFill>
              </a:rPr>
              <a:t>Opérateurs unaires</a:t>
            </a:r>
            <a:r>
              <a:rPr lang="fr-FR"/>
              <a:t> : un paramêtre à droite ou à gauche du symbol</a:t>
            </a:r>
          </a:p>
          <a:p>
            <a:pPr marL="285750" indent="-285750" algn="l">
              <a:buFont typeface="Arial" panose="020B0604020202020204" pitchFamily="34" charset="0"/>
              <a:buChar char="•"/>
            </a:pPr>
            <a:r>
              <a:rPr lang="fr-FR">
                <a:solidFill>
                  <a:schemeClr val="tx2"/>
                </a:solidFill>
              </a:rPr>
              <a:t>Opérateurs binaires</a:t>
            </a:r>
            <a:r>
              <a:rPr lang="fr-FR"/>
              <a:t> : premier paramêtre à gauche du symbole, deuxième à droite</a:t>
            </a:r>
          </a:p>
          <a:p>
            <a:pPr marL="285750" indent="-285750" algn="l">
              <a:buFont typeface="Arial" panose="020B0604020202020204" pitchFamily="34" charset="0"/>
              <a:buChar char="•"/>
            </a:pPr>
            <a:r>
              <a:rPr lang="fr-FR">
                <a:solidFill>
                  <a:schemeClr val="tx2"/>
                </a:solidFill>
              </a:rPr>
              <a:t>Opérateurs n-aires</a:t>
            </a:r>
            <a:r>
              <a:rPr lang="fr-FR"/>
              <a:t> : uniquement opérateur d’évaluation (…)</a:t>
            </a:r>
          </a:p>
        </p:txBody>
      </p:sp>
      <p:sp>
        <p:nvSpPr>
          <p:cNvPr id="5" name="ZoneTexte 4">
            <a:extLst>
              <a:ext uri="{FF2B5EF4-FFF2-40B4-BE49-F238E27FC236}">
                <a16:creationId xmlns:a16="http://schemas.microsoft.com/office/drawing/2014/main" xmlns="" id="{453DE246-6647-F34D-86C7-87E5CD8B1B73}"/>
              </a:ext>
            </a:extLst>
          </p:cNvPr>
          <p:cNvSpPr txBox="1"/>
          <p:nvPr/>
        </p:nvSpPr>
        <p:spPr>
          <a:xfrm>
            <a:off x="762000" y="2989410"/>
            <a:ext cx="8077200" cy="3785652"/>
          </a:xfrm>
          <a:prstGeom prst="rect">
            <a:avLst/>
          </a:prstGeom>
          <a:solidFill>
            <a:schemeClr val="accent6">
              <a:lumMod val="20000"/>
              <a:lumOff val="80000"/>
            </a:schemeClr>
          </a:solidFill>
        </p:spPr>
        <p:txBody>
          <a:bodyPr wrap="square" rtlCol="0">
            <a:spAutoFit/>
          </a:bodyPr>
          <a:lstStyle/>
          <a:p>
            <a:pPr algn="l"/>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 </a:t>
            </a:r>
            <a:r>
              <a:rPr lang="fr-FR" sz="1600" b="1" dirty="0" err="1">
                <a:solidFill>
                  <a:schemeClr val="accent5"/>
                </a:solidFill>
                <a:latin typeface="Lao UI" panose="020B0502040204020203" pitchFamily="34" charset="0"/>
                <a:cs typeface="Lao UI" panose="020B0502040204020203" pitchFamily="34" charset="0"/>
              </a:rPr>
              <a:t>operator</a:t>
            </a:r>
            <a:r>
              <a:rPr lang="fr-FR" sz="1600" b="1" dirty="0">
                <a:latin typeface="Lao UI" panose="020B0502040204020203" pitchFamily="34" charset="0"/>
                <a:cs typeface="Lao UI" panose="020B0502040204020203" pitchFamily="34" charset="0"/>
              </a:rPr>
              <a:t> + ( </a:t>
            </a:r>
            <a:r>
              <a:rPr lang="fr-FR" sz="1600" b="1" dirty="0" err="1">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&gt;&amp; u,</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&gt;&amp; v ) {</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 w(</a:t>
            </a:r>
            <a:r>
              <a:rPr lang="fr-FR" sz="1600" b="1" dirty="0" err="1">
                <a:latin typeface="Lao UI" panose="020B0502040204020203" pitchFamily="34" charset="0"/>
                <a:cs typeface="Lao UI" panose="020B0502040204020203" pitchFamily="34" charset="0"/>
              </a:rPr>
              <a:t>u.size</a:t>
            </a:r>
            <a:r>
              <a:rPr lang="fr-FR" sz="1600" b="1" dirty="0">
                <a:latin typeface="Lao UI" panose="020B0502040204020203" pitchFamily="34" charset="0"/>
                <a:cs typeface="Lao UI" panose="020B0502040204020203" pitchFamily="34" charset="0"/>
              </a:rPr>
              <a:t>());</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for</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int</a:t>
            </a:r>
            <a:r>
              <a:rPr lang="fr-FR" sz="1600" b="1" dirty="0">
                <a:latin typeface="Lao UI" panose="020B0502040204020203" pitchFamily="34" charset="0"/>
                <a:cs typeface="Lao UI" panose="020B0502040204020203" pitchFamily="34" charset="0"/>
              </a:rPr>
              <a:t> i = 0; i &lt; </a:t>
            </a:r>
            <a:r>
              <a:rPr lang="fr-FR" sz="1600" b="1" dirty="0" err="1">
                <a:latin typeface="Lao UI" panose="020B0502040204020203" pitchFamily="34" charset="0"/>
                <a:cs typeface="Lao UI" panose="020B0502040204020203" pitchFamily="34" charset="0"/>
              </a:rPr>
              <a:t>u.size</a:t>
            </a:r>
            <a:r>
              <a:rPr lang="fr-FR" sz="1600" b="1" dirty="0">
                <a:latin typeface="Lao UI" panose="020B0502040204020203" pitchFamily="34" charset="0"/>
                <a:cs typeface="Lao UI" panose="020B0502040204020203" pitchFamily="34" charset="0"/>
              </a:rPr>
              <a:t>(); ++i ) w[i] = u[i] + v[i];</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return</a:t>
            </a:r>
            <a:r>
              <a:rPr lang="fr-FR" sz="1600" b="1" dirty="0">
                <a:latin typeface="Lao UI" panose="020B0502040204020203" pitchFamily="34" charset="0"/>
                <a:cs typeface="Lao UI" panose="020B0502040204020203" pitchFamily="34" charset="0"/>
              </a:rPr>
              <a:t> w;</a:t>
            </a:r>
          </a:p>
          <a:p>
            <a:pPr algn="l"/>
            <a:r>
              <a:rPr lang="fr-FR" sz="1600" b="1" dirty="0">
                <a:latin typeface="Lao UI" panose="020B0502040204020203" pitchFamily="34" charset="0"/>
                <a:cs typeface="Lao UI" panose="020B0502040204020203" pitchFamily="34" charset="0"/>
              </a:rPr>
              <a:t>}</a:t>
            </a:r>
          </a:p>
          <a:p>
            <a:pPr algn="l"/>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 </a:t>
            </a:r>
            <a:r>
              <a:rPr lang="fr-FR" sz="1600" b="1" dirty="0" err="1">
                <a:solidFill>
                  <a:schemeClr val="accent5"/>
                </a:solidFill>
                <a:latin typeface="Lao UI" panose="020B0502040204020203" pitchFamily="34" charset="0"/>
                <a:cs typeface="Lao UI" panose="020B0502040204020203" pitchFamily="34" charset="0"/>
              </a:rPr>
              <a:t>operator</a:t>
            </a:r>
            <a:r>
              <a:rPr lang="fr-FR" sz="1600" b="1" dirty="0">
                <a:latin typeface="Lao UI" panose="020B0502040204020203" pitchFamily="34" charset="0"/>
                <a:cs typeface="Lao UI" panose="020B0502040204020203" pitchFamily="34" charset="0"/>
              </a:rPr>
              <a:t> – ( </a:t>
            </a:r>
            <a:r>
              <a:rPr lang="fr-FR" sz="1600" b="1" dirty="0" err="1">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&gt;&amp; u ) {</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&gt;w(</a:t>
            </a:r>
            <a:r>
              <a:rPr lang="fr-FR" sz="1600" b="1" dirty="0" err="1">
                <a:latin typeface="Lao UI" panose="020B0502040204020203" pitchFamily="34" charset="0"/>
                <a:cs typeface="Lao UI" panose="020B0502040204020203" pitchFamily="34" charset="0"/>
              </a:rPr>
              <a:t>u.size</a:t>
            </a:r>
            <a:r>
              <a:rPr lang="fr-FR" sz="1600" b="1" dirty="0">
                <a:latin typeface="Lao UI" panose="020B0502040204020203" pitchFamily="34" charset="0"/>
                <a:cs typeface="Lao UI" panose="020B0502040204020203" pitchFamily="34" charset="0"/>
              </a:rPr>
              <a:t>());</a:t>
            </a:r>
          </a:p>
          <a:p>
            <a:pPr algn="l"/>
            <a:r>
              <a:rPr lang="fr-FR" sz="1600" b="1" dirty="0">
                <a:latin typeface="Lao UI" panose="020B0502040204020203" pitchFamily="34" charset="0"/>
                <a:cs typeface="Lao UI" panose="020B0502040204020203" pitchFamily="34" charset="0"/>
              </a:rPr>
              <a:t>    for ( </a:t>
            </a:r>
            <a:r>
              <a:rPr lang="fr-FR" sz="1600" b="1" dirty="0" err="1">
                <a:solidFill>
                  <a:schemeClr val="accent6"/>
                </a:solidFill>
                <a:latin typeface="Lao UI" panose="020B0502040204020203" pitchFamily="34" charset="0"/>
                <a:cs typeface="Lao UI" panose="020B0502040204020203" pitchFamily="34" charset="0"/>
              </a:rPr>
              <a:t>int</a:t>
            </a:r>
            <a:r>
              <a:rPr lang="fr-FR" sz="1600" b="1" dirty="0">
                <a:latin typeface="Lao UI" panose="020B0502040204020203" pitchFamily="34" charset="0"/>
                <a:cs typeface="Lao UI" panose="020B0502040204020203" pitchFamily="34" charset="0"/>
              </a:rPr>
              <a:t> i = 0; i &lt; </a:t>
            </a:r>
            <a:r>
              <a:rPr lang="fr-FR" sz="1600" b="1" dirty="0" err="1">
                <a:latin typeface="Lao UI" panose="020B0502040204020203" pitchFamily="34" charset="0"/>
                <a:cs typeface="Lao UI" panose="020B0502040204020203" pitchFamily="34" charset="0"/>
              </a:rPr>
              <a:t>u.size</a:t>
            </a:r>
            <a:r>
              <a:rPr lang="fr-FR" sz="1600" b="1" dirty="0">
                <a:latin typeface="Lao UI" panose="020B0502040204020203" pitchFamily="34" charset="0"/>
                <a:cs typeface="Lao UI" panose="020B0502040204020203" pitchFamily="34" charset="0"/>
              </a:rPr>
              <a:t>(); ++i ) w[i] = -u[i];</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return</a:t>
            </a:r>
            <a:r>
              <a:rPr lang="fr-FR" sz="1600" b="1" dirty="0">
                <a:latin typeface="Lao UI" panose="020B0502040204020203" pitchFamily="34" charset="0"/>
                <a:cs typeface="Lao UI" panose="020B0502040204020203" pitchFamily="34" charset="0"/>
              </a:rPr>
              <a:t> w</a:t>
            </a:r>
            <a:r>
              <a:rPr lang="fr-FR" sz="1600" b="1" dirty="0" smtClean="0">
                <a:latin typeface="Lao UI" panose="020B0502040204020203" pitchFamily="34" charset="0"/>
                <a:cs typeface="Lao UI" panose="020B0502040204020203" pitchFamily="34" charset="0"/>
              </a:rPr>
              <a:t>;</a:t>
            </a:r>
            <a:endParaRPr lang="fr-FR" sz="1600" b="1" dirty="0">
              <a:latin typeface="Lao UI" panose="020B0502040204020203" pitchFamily="34" charset="0"/>
              <a:cs typeface="Lao UI" panose="020B0502040204020203" pitchFamily="34" charset="0"/>
            </a:endParaRPr>
          </a:p>
          <a:p>
            <a:pPr algn="l"/>
            <a:r>
              <a:rPr lang="fr-FR" sz="1600" b="1" dirty="0">
                <a:latin typeface="Lao UI" panose="020B0502040204020203" pitchFamily="34" charset="0"/>
                <a:cs typeface="Lao UI" panose="020B0502040204020203" pitchFamily="34" charset="0"/>
              </a:rPr>
              <a:t>}</a:t>
            </a:r>
          </a:p>
          <a:p>
            <a:pPr algn="l"/>
            <a:r>
              <a:rPr lang="fr-FR" sz="1600" b="1" dirty="0" err="1">
                <a:solidFill>
                  <a:schemeClr val="accent6"/>
                </a:solidFill>
                <a:latin typeface="Lao UI" panose="020B0502040204020203" pitchFamily="34" charset="0"/>
                <a:cs typeface="Lao UI" panose="020B0502040204020203" pitchFamily="34" charset="0"/>
              </a:rPr>
              <a:t>int</a:t>
            </a:r>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main</a:t>
            </a:r>
            <a:r>
              <a:rPr lang="fr-FR" sz="1600" b="1" dirty="0">
                <a:latin typeface="Lao UI" panose="020B0502040204020203" pitchFamily="34" charset="0"/>
                <a:cs typeface="Lao UI" panose="020B0502040204020203" pitchFamily="34" charset="0"/>
              </a:rPr>
              <a:t>() {</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 u, v; …</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auto</a:t>
            </a:r>
            <a:r>
              <a:rPr lang="fr-FR" sz="1600" b="1" dirty="0">
                <a:latin typeface="Lao UI" panose="020B0502040204020203" pitchFamily="34" charset="0"/>
                <a:cs typeface="Lao UI" panose="020B0502040204020203" pitchFamily="34" charset="0"/>
              </a:rPr>
              <a:t> w1 = </a:t>
            </a:r>
            <a:r>
              <a:rPr lang="fr-FR" sz="1600" b="1" dirty="0" err="1">
                <a:latin typeface="Lao UI" panose="020B0502040204020203" pitchFamily="34" charset="0"/>
                <a:cs typeface="Lao UI" panose="020B0502040204020203" pitchFamily="34" charset="0"/>
              </a:rPr>
              <a:t>u+v</a:t>
            </a:r>
            <a:r>
              <a:rPr lang="fr-FR" sz="1600" b="1" dirty="0">
                <a:latin typeface="Lao UI" panose="020B0502040204020203" pitchFamily="34" charset="0"/>
                <a:cs typeface="Lao UI" panose="020B0502040204020203" pitchFamily="34" charset="0"/>
              </a:rPr>
              <a:t>;</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auto</a:t>
            </a:r>
            <a:r>
              <a:rPr lang="fr-FR" sz="1600" b="1" dirty="0">
                <a:latin typeface="Lao UI" panose="020B0502040204020203" pitchFamily="34" charset="0"/>
                <a:cs typeface="Lao UI" panose="020B0502040204020203" pitchFamily="34" charset="0"/>
              </a:rPr>
              <a:t> w2 = -w1;</a:t>
            </a:r>
          </a:p>
        </p:txBody>
      </p:sp>
    </p:spTree>
    <p:extLst>
      <p:ext uri="{BB962C8B-B14F-4D97-AF65-F5344CB8AC3E}">
        <p14:creationId xmlns:p14="http://schemas.microsoft.com/office/powerpoint/2010/main" val="2195984935"/>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F567DABC-629C-4788-99F0-7E46127E5BD2}"/>
              </a:ext>
            </a:extLst>
          </p:cNvPr>
          <p:cNvSpPr txBox="1"/>
          <p:nvPr/>
        </p:nvSpPr>
        <p:spPr>
          <a:xfrm>
            <a:off x="611188" y="1412875"/>
            <a:ext cx="8064500" cy="378618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a:defRPr/>
            </a:pPr>
            <a:r>
              <a:rPr lang="fr-FR" sz="6000" dirty="0"/>
              <a:t>Aperçu du langage C++ : premières approches et production du code exécutable</a:t>
            </a:r>
          </a:p>
        </p:txBody>
      </p:sp>
    </p:spTree>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205DAA0-915B-7C4D-9FD8-00F0B43703D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2800"/>
              <a:t>Surcharge des opérateurs arithmétiques et logiques</a:t>
            </a:r>
          </a:p>
        </p:txBody>
      </p:sp>
      <p:sp>
        <p:nvSpPr>
          <p:cNvPr id="3" name="Espace réservé du contenu 2">
            <a:extLst>
              <a:ext uri="{FF2B5EF4-FFF2-40B4-BE49-F238E27FC236}">
                <a16:creationId xmlns:a16="http://schemas.microsoft.com/office/drawing/2014/main" xmlns="" id="{1AE7CDA2-BBA7-CB44-BFD0-32143BF484E3}"/>
              </a:ext>
            </a:extLst>
          </p:cNvPr>
          <p:cNvSpPr>
            <a:spLocks noGrp="1"/>
          </p:cNvSpPr>
          <p:nvPr>
            <p:ph idx="1"/>
          </p:nvPr>
        </p:nvSpPr>
        <p:spPr>
          <a:xfrm>
            <a:off x="764589" y="1516479"/>
            <a:ext cx="4048662" cy="399874"/>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fr-FR" sz="2000"/>
              <a:t>Opérateurs arithmétiques et logiques</a:t>
            </a:r>
          </a:p>
        </p:txBody>
      </p:sp>
      <p:sp>
        <p:nvSpPr>
          <p:cNvPr id="4" name="ZoneTexte 3">
            <a:extLst>
              <a:ext uri="{FF2B5EF4-FFF2-40B4-BE49-F238E27FC236}">
                <a16:creationId xmlns:a16="http://schemas.microsoft.com/office/drawing/2014/main" xmlns="" id="{712E1EC3-8DC1-244C-A784-3B29E4CF92B2}"/>
              </a:ext>
            </a:extLst>
          </p:cNvPr>
          <p:cNvSpPr txBox="1"/>
          <p:nvPr/>
        </p:nvSpPr>
        <p:spPr>
          <a:xfrm>
            <a:off x="762000" y="2020200"/>
            <a:ext cx="68580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solidFill>
                  <a:schemeClr val="accent1">
                    <a:lumMod val="75000"/>
                  </a:schemeClr>
                </a:solidFill>
              </a:rPr>
              <a:t>Arithmétiques</a:t>
            </a:r>
            <a:r>
              <a:rPr lang="fr-FR"/>
              <a:t>  </a:t>
            </a:r>
            <a:r>
              <a:rPr lang="fr-FR">
                <a:solidFill>
                  <a:schemeClr val="accent6">
                    <a:lumMod val="75000"/>
                  </a:schemeClr>
                </a:solidFill>
              </a:rPr>
              <a:t>unaire</a:t>
            </a:r>
            <a:r>
              <a:rPr lang="fr-FR"/>
              <a:t> : </a:t>
            </a:r>
            <a:r>
              <a:rPr lang="fr-FR" sz="1600" b="1">
                <a:latin typeface="Lao UI" panose="020B0502040204020203" pitchFamily="34" charset="0"/>
                <a:cs typeface="Lao UI" panose="020B0502040204020203" pitchFamily="34" charset="0"/>
              </a:rPr>
              <a:t>-</a:t>
            </a:r>
            <a:r>
              <a:rPr lang="fr-FR"/>
              <a:t>, </a:t>
            </a:r>
            <a:r>
              <a:rPr lang="fr-FR">
                <a:solidFill>
                  <a:schemeClr val="accent2">
                    <a:lumMod val="75000"/>
                  </a:schemeClr>
                </a:solidFill>
              </a:rPr>
              <a:t>binaire</a:t>
            </a:r>
            <a:r>
              <a:rPr lang="fr-FR"/>
              <a:t> : </a:t>
            </a:r>
            <a:r>
              <a:rPr lang="fr-FR" sz="1600" b="1">
                <a:latin typeface="Lao UI" panose="020B0502040204020203" pitchFamily="34" charset="0"/>
                <a:cs typeface="Lao UI" panose="020B0502040204020203" pitchFamily="34" charset="0"/>
              </a:rPr>
              <a:t>+, -, *, /</a:t>
            </a:r>
          </a:p>
          <a:p>
            <a:pPr marL="285750" indent="-285750" algn="l">
              <a:buFont typeface="Arial" panose="020B0604020202020204" pitchFamily="34" charset="0"/>
              <a:buChar char="•"/>
            </a:pPr>
            <a:r>
              <a:rPr lang="fr-FR">
                <a:solidFill>
                  <a:schemeClr val="accent1">
                    <a:lumMod val="75000"/>
                  </a:schemeClr>
                </a:solidFill>
                <a:latin typeface="+mn-lt"/>
                <a:cs typeface="Lao UI" panose="020B0502040204020203" pitchFamily="34" charset="0"/>
              </a:rPr>
              <a:t>Logiques</a:t>
            </a:r>
            <a:r>
              <a:rPr lang="fr-FR">
                <a:latin typeface="+mn-lt"/>
                <a:cs typeface="Lao UI" panose="020B0502040204020203" pitchFamily="34" charset="0"/>
              </a:rPr>
              <a:t> : </a:t>
            </a:r>
            <a:r>
              <a:rPr lang="fr-FR">
                <a:solidFill>
                  <a:schemeClr val="accent6">
                    <a:lumMod val="75000"/>
                  </a:schemeClr>
                </a:solidFill>
                <a:latin typeface="+mn-lt"/>
                <a:cs typeface="Lao UI" panose="020B0502040204020203" pitchFamily="34" charset="0"/>
              </a:rPr>
              <a:t>booléen</a:t>
            </a:r>
            <a:r>
              <a:rPr lang="fr-FR">
                <a:latin typeface="+mn-lt"/>
                <a:cs typeface="Lao UI" panose="020B0502040204020203" pitchFamily="34" charset="0"/>
              </a:rPr>
              <a:t> : </a:t>
            </a:r>
            <a:r>
              <a:rPr lang="fr-FR" sz="1600" b="1">
                <a:latin typeface="Lao UI" panose="020B0502040204020203" pitchFamily="34" charset="0"/>
                <a:cs typeface="Lao UI" panose="020B0502040204020203" pitchFamily="34" charset="0"/>
              </a:rPr>
              <a:t>&amp;&amp;, ||, !</a:t>
            </a:r>
            <a:r>
              <a:rPr lang="fr-FR">
                <a:latin typeface="+mn-lt"/>
                <a:cs typeface="Lao UI" panose="020B0502040204020203" pitchFamily="34" charset="0"/>
              </a:rPr>
              <a:t>, </a:t>
            </a:r>
            <a:r>
              <a:rPr lang="fr-FR">
                <a:solidFill>
                  <a:schemeClr val="accent2">
                    <a:lumMod val="75000"/>
                  </a:schemeClr>
                </a:solidFill>
                <a:latin typeface="+mn-lt"/>
                <a:cs typeface="Lao UI" panose="020B0502040204020203" pitchFamily="34" charset="0"/>
              </a:rPr>
              <a:t>arithmétiques</a:t>
            </a:r>
            <a:r>
              <a:rPr lang="fr-FR">
                <a:latin typeface="+mn-lt"/>
                <a:cs typeface="Lao UI" panose="020B0502040204020203" pitchFamily="34" charset="0"/>
              </a:rPr>
              <a:t>: </a:t>
            </a:r>
            <a:r>
              <a:rPr lang="fr-FR" sz="1600" b="1">
                <a:latin typeface="Lao UI" panose="020B0502040204020203" pitchFamily="34" charset="0"/>
                <a:cs typeface="Lao UI" panose="020B0502040204020203" pitchFamily="34" charset="0"/>
              </a:rPr>
              <a:t>&amp;, |, ^</a:t>
            </a:r>
          </a:p>
        </p:txBody>
      </p:sp>
      <p:sp>
        <p:nvSpPr>
          <p:cNvPr id="5" name="ZoneTexte 4">
            <a:extLst>
              <a:ext uri="{FF2B5EF4-FFF2-40B4-BE49-F238E27FC236}">
                <a16:creationId xmlns:a16="http://schemas.microsoft.com/office/drawing/2014/main" xmlns="" id="{24C691A1-F9DE-834D-8529-5F73753660C0}"/>
              </a:ext>
            </a:extLst>
          </p:cNvPr>
          <p:cNvSpPr txBox="1"/>
          <p:nvPr/>
        </p:nvSpPr>
        <p:spPr>
          <a:xfrm>
            <a:off x="774651" y="2770378"/>
            <a:ext cx="8077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fr-FR" b="1" u="sng">
                <a:solidFill>
                  <a:srgbClr val="FFFF00"/>
                </a:solidFill>
              </a:rPr>
              <a:t>Remarque</a:t>
            </a:r>
            <a:r>
              <a:rPr lang="fr-FR"/>
              <a:t> : les symboles peuvent être redéfinis pour n’importe quels types.</a:t>
            </a:r>
          </a:p>
        </p:txBody>
      </p:sp>
      <p:sp>
        <p:nvSpPr>
          <p:cNvPr id="6" name="ZoneTexte 5">
            <a:extLst>
              <a:ext uri="{FF2B5EF4-FFF2-40B4-BE49-F238E27FC236}">
                <a16:creationId xmlns:a16="http://schemas.microsoft.com/office/drawing/2014/main" xmlns="" id="{5647DAE5-320E-354E-ACF2-55E0D215E928}"/>
              </a:ext>
            </a:extLst>
          </p:cNvPr>
          <p:cNvSpPr txBox="1"/>
          <p:nvPr/>
        </p:nvSpPr>
        <p:spPr>
          <a:xfrm rot="10800000" flipV="1">
            <a:off x="762000" y="3244334"/>
            <a:ext cx="441325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fr-FR"/>
              <a:t>Opérateurs arithmétiques et logiques inplace</a:t>
            </a:r>
          </a:p>
        </p:txBody>
      </p:sp>
      <p:sp>
        <p:nvSpPr>
          <p:cNvPr id="7" name="ZoneTexte 6">
            <a:extLst>
              <a:ext uri="{FF2B5EF4-FFF2-40B4-BE49-F238E27FC236}">
                <a16:creationId xmlns:a16="http://schemas.microsoft.com/office/drawing/2014/main" xmlns="" id="{DD18F2F9-2061-9648-B499-680CCF622889}"/>
              </a:ext>
            </a:extLst>
          </p:cNvPr>
          <p:cNvSpPr txBox="1"/>
          <p:nvPr/>
        </p:nvSpPr>
        <p:spPr>
          <a:xfrm>
            <a:off x="774651" y="3736254"/>
            <a:ext cx="80772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l">
              <a:buFont typeface="Arial" panose="020B0604020202020204" pitchFamily="34" charset="0"/>
              <a:buChar char="•"/>
            </a:pPr>
            <a:r>
              <a:rPr lang="fr-FR">
                <a:solidFill>
                  <a:schemeClr val="accent1">
                    <a:lumMod val="75000"/>
                  </a:schemeClr>
                </a:solidFill>
              </a:rPr>
              <a:t>Arithmétiques</a:t>
            </a:r>
            <a:r>
              <a:rPr lang="fr-FR"/>
              <a:t> : </a:t>
            </a:r>
            <a:r>
              <a:rPr lang="fr-FR" b="1"/>
              <a:t>+=</a:t>
            </a:r>
            <a:r>
              <a:rPr lang="fr-FR"/>
              <a:t>, </a:t>
            </a:r>
            <a:r>
              <a:rPr lang="fr-FR" b="1"/>
              <a:t>-=</a:t>
            </a:r>
            <a:r>
              <a:rPr lang="fr-FR"/>
              <a:t>, </a:t>
            </a:r>
            <a:r>
              <a:rPr lang="fr-FR" b="1"/>
              <a:t>*=</a:t>
            </a:r>
            <a:r>
              <a:rPr lang="fr-FR"/>
              <a:t>, </a:t>
            </a:r>
            <a:r>
              <a:rPr lang="fr-FR" b="1"/>
              <a:t>/=</a:t>
            </a:r>
          </a:p>
          <a:p>
            <a:pPr marL="285750" indent="-285750" algn="l">
              <a:buFont typeface="Arial" panose="020B0604020202020204" pitchFamily="34" charset="0"/>
              <a:buChar char="•"/>
            </a:pPr>
            <a:r>
              <a:rPr lang="fr-FR">
                <a:solidFill>
                  <a:schemeClr val="accent1">
                    <a:lumMod val="75000"/>
                  </a:schemeClr>
                </a:solidFill>
              </a:rPr>
              <a:t>Logiques</a:t>
            </a:r>
            <a:r>
              <a:rPr lang="fr-FR"/>
              <a:t> : </a:t>
            </a:r>
            <a:r>
              <a:rPr lang="fr-FR" b="1"/>
              <a:t>&amp;=</a:t>
            </a:r>
            <a:r>
              <a:rPr lang="fr-FR"/>
              <a:t>, </a:t>
            </a:r>
            <a:r>
              <a:rPr lang="fr-FR" b="1"/>
              <a:t>|=</a:t>
            </a:r>
            <a:r>
              <a:rPr lang="fr-FR"/>
              <a:t>, </a:t>
            </a:r>
            <a:r>
              <a:rPr lang="fr-FR" b="1"/>
              <a:t>^=</a:t>
            </a:r>
          </a:p>
        </p:txBody>
      </p:sp>
      <p:sp>
        <p:nvSpPr>
          <p:cNvPr id="8" name="ZoneTexte 7">
            <a:extLst>
              <a:ext uri="{FF2B5EF4-FFF2-40B4-BE49-F238E27FC236}">
                <a16:creationId xmlns:a16="http://schemas.microsoft.com/office/drawing/2014/main" xmlns="" id="{4047C002-6519-5D4B-9C7E-77E17988616B}"/>
              </a:ext>
            </a:extLst>
          </p:cNvPr>
          <p:cNvSpPr txBox="1"/>
          <p:nvPr/>
        </p:nvSpPr>
        <p:spPr>
          <a:xfrm>
            <a:off x="774650" y="4505170"/>
            <a:ext cx="8077200" cy="2308324"/>
          </a:xfrm>
          <a:prstGeom prst="rect">
            <a:avLst/>
          </a:prstGeom>
          <a:solidFill>
            <a:schemeClr val="accent6">
              <a:lumMod val="20000"/>
              <a:lumOff val="80000"/>
            </a:schemeClr>
          </a:solidFill>
        </p:spPr>
        <p:txBody>
          <a:bodyPr wrap="square" rtlCol="0">
            <a:spAutoFit/>
          </a:bodyPr>
          <a:lstStyle/>
          <a:p>
            <a:pPr algn="l"/>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&gt;&amp; </a:t>
            </a:r>
          </a:p>
          <a:p>
            <a:pPr algn="l"/>
            <a:r>
              <a:rPr lang="fr-FR" sz="1600" b="1" dirty="0" err="1">
                <a:solidFill>
                  <a:schemeClr val="accent5"/>
                </a:solidFill>
                <a:latin typeface="Lao UI" panose="020B0502040204020203" pitchFamily="34" charset="0"/>
                <a:cs typeface="Lao UI" panose="020B0502040204020203" pitchFamily="34" charset="0"/>
              </a:rPr>
              <a:t>operator</a:t>
            </a:r>
            <a:r>
              <a:rPr lang="fr-FR" sz="1600" b="1" dirty="0">
                <a:latin typeface="Lao UI" panose="020B0502040204020203" pitchFamily="34" charset="0"/>
                <a:cs typeface="Lao UI" panose="020B0502040204020203" pitchFamily="34" charset="0"/>
              </a:rPr>
              <a:t> += (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&gt;&amp; u, </a:t>
            </a:r>
            <a:r>
              <a:rPr lang="fr-FR" sz="1600" b="1" dirty="0" err="1">
                <a:solidFill>
                  <a:schemeClr val="accent5"/>
                </a:solidFill>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vector</a:t>
            </a:r>
            <a:r>
              <a:rPr lang="fr-FR" sz="1600" b="1" dirty="0">
                <a:latin typeface="Lao UI" panose="020B0502040204020203" pitchFamily="34" charset="0"/>
                <a:cs typeface="Lao UI" panose="020B0502040204020203" pitchFamily="34" charset="0"/>
              </a:rPr>
              <a:t>&lt;</a:t>
            </a:r>
            <a:r>
              <a:rPr lang="fr-FR" sz="1600" b="1" dirty="0">
                <a:solidFill>
                  <a:schemeClr val="accent6"/>
                </a:solidFill>
                <a:latin typeface="Lao UI" panose="020B0502040204020203" pitchFamily="34" charset="0"/>
                <a:cs typeface="Lao UI" panose="020B0502040204020203" pitchFamily="34" charset="0"/>
              </a:rPr>
              <a:t>double</a:t>
            </a:r>
            <a:r>
              <a:rPr lang="fr-FR" sz="1600" b="1" dirty="0">
                <a:latin typeface="Lao UI" panose="020B0502040204020203" pitchFamily="34" charset="0"/>
                <a:cs typeface="Lao UI" panose="020B0502040204020203" pitchFamily="34" charset="0"/>
              </a:rPr>
              <a:t>&gt;&amp; v ) {</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for</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size_t</a:t>
            </a:r>
            <a:r>
              <a:rPr lang="fr-FR" sz="1600" b="1" dirty="0">
                <a:latin typeface="Lao UI" panose="020B0502040204020203" pitchFamily="34" charset="0"/>
                <a:cs typeface="Lao UI" panose="020B0502040204020203" pitchFamily="34" charset="0"/>
              </a:rPr>
              <a:t> i = 0; i &lt; </a:t>
            </a:r>
            <a:r>
              <a:rPr lang="fr-FR" sz="1600" b="1" dirty="0" err="1">
                <a:latin typeface="Lao UI" panose="020B0502040204020203" pitchFamily="34" charset="0"/>
                <a:cs typeface="Lao UI" panose="020B0502040204020203" pitchFamily="34" charset="0"/>
              </a:rPr>
              <a:t>u.size</a:t>
            </a:r>
            <a:r>
              <a:rPr lang="fr-FR" sz="1600" b="1" dirty="0">
                <a:latin typeface="Lao UI" panose="020B0502040204020203" pitchFamily="34" charset="0"/>
                <a:cs typeface="Lao UI" panose="020B0502040204020203" pitchFamily="34" charset="0"/>
              </a:rPr>
              <a:t>(); ++i ) u[i]+= v[i];</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return</a:t>
            </a:r>
            <a:r>
              <a:rPr lang="fr-FR" sz="1600" b="1" dirty="0">
                <a:latin typeface="Lao UI" panose="020B0502040204020203" pitchFamily="34" charset="0"/>
                <a:cs typeface="Lao UI" panose="020B0502040204020203" pitchFamily="34" charset="0"/>
              </a:rPr>
              <a:t> u</a:t>
            </a:r>
            <a:r>
              <a:rPr lang="fr-FR" sz="1600" b="1" dirty="0" smtClean="0">
                <a:latin typeface="Lao UI" panose="020B0502040204020203" pitchFamily="34" charset="0"/>
                <a:cs typeface="Lao UI" panose="020B0502040204020203" pitchFamily="34" charset="0"/>
              </a:rPr>
              <a:t>;</a:t>
            </a:r>
            <a:endParaRPr lang="fr-FR" sz="1600" b="1" dirty="0">
              <a:latin typeface="Lao UI" panose="020B0502040204020203" pitchFamily="34" charset="0"/>
              <a:cs typeface="Lao UI" panose="020B0502040204020203" pitchFamily="34" charset="0"/>
            </a:endParaRPr>
          </a:p>
          <a:p>
            <a:pPr algn="l"/>
            <a:r>
              <a:rPr lang="fr-FR" sz="1600" b="1" dirty="0">
                <a:latin typeface="Lao UI" panose="020B0502040204020203" pitchFamily="34" charset="0"/>
                <a:cs typeface="Lao UI" panose="020B0502040204020203" pitchFamily="34" charset="0"/>
              </a:rPr>
              <a:t>}</a:t>
            </a:r>
          </a:p>
          <a:p>
            <a:pPr algn="l"/>
            <a:r>
              <a:rPr lang="fr-FR" sz="1600" b="1" dirty="0">
                <a:latin typeface="Lao UI" panose="020B0502040204020203" pitchFamily="34" charset="0"/>
                <a:cs typeface="Lao UI" panose="020B0502040204020203" pitchFamily="34" charset="0"/>
              </a:rPr>
              <a:t>…</a:t>
            </a:r>
          </a:p>
          <a:p>
            <a:pPr algn="l"/>
            <a:r>
              <a:rPr lang="fr-FR" sz="1600" b="1" dirty="0" err="1">
                <a:solidFill>
                  <a:schemeClr val="accent6"/>
                </a:solidFill>
                <a:latin typeface="Lao UI" panose="020B0502040204020203" pitchFamily="34" charset="0"/>
                <a:cs typeface="Lao UI" panose="020B0502040204020203" pitchFamily="34" charset="0"/>
              </a:rPr>
              <a:t>int</a:t>
            </a:r>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main</a:t>
            </a:r>
            <a:r>
              <a:rPr lang="fr-FR" sz="1600" b="1" dirty="0">
                <a:latin typeface="Lao UI" panose="020B0502040204020203" pitchFamily="34" charset="0"/>
                <a:cs typeface="Lao UI" panose="020B0502040204020203" pitchFamily="34" charset="0"/>
              </a:rPr>
              <a:t> () { …</a:t>
            </a:r>
          </a:p>
          <a:p>
            <a:pPr algn="l"/>
            <a:r>
              <a:rPr lang="fr-FR" sz="1600" b="1" dirty="0">
                <a:latin typeface="Lao UI" panose="020B0502040204020203" pitchFamily="34" charset="0"/>
                <a:cs typeface="Lao UI" panose="020B0502040204020203" pitchFamily="34" charset="0"/>
              </a:rPr>
              <a:t>u += v;</a:t>
            </a:r>
          </a:p>
          <a:p>
            <a:pPr algn="l"/>
            <a:r>
              <a:rPr lang="fr-FR" sz="1600" b="1" dirty="0">
                <a:latin typeface="Lao UI" panose="020B0502040204020203" pitchFamily="34" charset="0"/>
                <a:cs typeface="Lao UI" panose="020B0502040204020203" pitchFamily="34" charset="0"/>
              </a:rPr>
              <a:t>…</a:t>
            </a:r>
          </a:p>
        </p:txBody>
      </p:sp>
    </p:spTree>
    <p:extLst>
      <p:ext uri="{BB962C8B-B14F-4D97-AF65-F5344CB8AC3E}">
        <p14:creationId xmlns:p14="http://schemas.microsoft.com/office/powerpoint/2010/main" val="129708778"/>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CABF189-1646-9840-9C99-FF93A56FCFB8}"/>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Exercices sur les fonctions</a:t>
            </a:r>
          </a:p>
        </p:txBody>
      </p:sp>
      <p:sp>
        <p:nvSpPr>
          <p:cNvPr id="3" name="Espace réservé du contenu 2">
            <a:extLst>
              <a:ext uri="{FF2B5EF4-FFF2-40B4-BE49-F238E27FC236}">
                <a16:creationId xmlns:a16="http://schemas.microsoft.com/office/drawing/2014/main" xmlns="" id="{973B555B-2447-E74C-ADB0-4C453580B612}"/>
              </a:ext>
            </a:extLst>
          </p:cNvPr>
          <p:cNvSpPr>
            <a:spLocks noGrp="1"/>
          </p:cNvSpPr>
          <p:nvPr>
            <p:ph idx="1"/>
          </p:nvPr>
        </p:nvSpPr>
        <p:spPr>
          <a:xfrm>
            <a:off x="762000" y="1596413"/>
            <a:ext cx="8077200" cy="2907007"/>
          </a:xfrm>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marL="0" indent="0" algn="ctr">
              <a:buNone/>
            </a:pPr>
            <a:r>
              <a:rPr lang="fr-FR" sz="2000" b="1">
                <a:solidFill>
                  <a:schemeClr val="accent2"/>
                </a:solidFill>
              </a:rPr>
              <a:t>Orthonormalisation d’un ensemble de vecteurs</a:t>
            </a:r>
          </a:p>
          <a:p>
            <a:pPr marL="0" indent="0">
              <a:buNone/>
            </a:pPr>
            <a:r>
              <a:rPr lang="fr-FR" sz="2000">
                <a:solidFill>
                  <a:srgbClr val="003300"/>
                </a:solidFill>
              </a:rPr>
              <a:t>On veut générer une base orthonormale à partir d’un ensemble de fonctions à l’aide d’un algorithme de Gram-Schmidt modifié, dont l’algorithme a été mis en œuvre dans le programme principal, ainsi que la génération de la famille libre </a:t>
            </a:r>
            <a:r>
              <a:rPr lang="fr-FR" sz="2000" i="1">
                <a:solidFill>
                  <a:srgbClr val="003300"/>
                </a:solidFill>
              </a:rPr>
              <a:t>U</a:t>
            </a:r>
            <a:r>
              <a:rPr lang="fr-FR" sz="2000">
                <a:solidFill>
                  <a:srgbClr val="003300"/>
                </a:solidFill>
              </a:rPr>
              <a:t>.</a:t>
            </a:r>
          </a:p>
          <a:p>
            <a:pPr marL="0" indent="0">
              <a:buNone/>
            </a:pPr>
            <a:endParaRPr lang="fr-FR" sz="2000">
              <a:solidFill>
                <a:srgbClr val="003300"/>
              </a:solidFill>
            </a:endParaRPr>
          </a:p>
          <a:p>
            <a:pPr marL="0" indent="0">
              <a:buNone/>
            </a:pPr>
            <a:r>
              <a:rPr lang="fr-FR" sz="2000">
                <a:solidFill>
                  <a:srgbClr val="003300"/>
                </a:solidFill>
              </a:rPr>
              <a:t>Complétez le programme ( sans modifier le main ! ) en se reposant sur les spécifications induites par le programme principal.</a:t>
            </a:r>
          </a:p>
          <a:p>
            <a:pPr marL="0" indent="0">
              <a:buNone/>
            </a:pPr>
            <a:endParaRPr lang="fr-FR" sz="2000">
              <a:solidFill>
                <a:srgbClr val="003300"/>
              </a:solidFill>
            </a:endParaRPr>
          </a:p>
          <a:p>
            <a:pPr marL="0" indent="0">
              <a:buNone/>
            </a:pPr>
            <a:r>
              <a:rPr lang="fr-FR" sz="2000">
                <a:solidFill>
                  <a:srgbClr val="003300"/>
                </a:solidFill>
              </a:rPr>
              <a:t>     </a:t>
            </a:r>
          </a:p>
        </p:txBody>
      </p:sp>
    </p:spTree>
    <p:extLst>
      <p:ext uri="{BB962C8B-B14F-4D97-AF65-F5344CB8AC3E}">
        <p14:creationId xmlns:p14="http://schemas.microsoft.com/office/powerpoint/2010/main" val="2198172079"/>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55A5B1D-CA00-8B40-B02F-FA69C84EFADE}"/>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structures</a:t>
            </a:r>
          </a:p>
        </p:txBody>
      </p:sp>
      <p:sp>
        <p:nvSpPr>
          <p:cNvPr id="3" name="Espace réservé du contenu 2">
            <a:extLst>
              <a:ext uri="{FF2B5EF4-FFF2-40B4-BE49-F238E27FC236}">
                <a16:creationId xmlns:a16="http://schemas.microsoft.com/office/drawing/2014/main" xmlns="" id="{0EE0FCDA-A035-F04A-B334-2519FA6A9B8A}"/>
              </a:ext>
            </a:extLst>
          </p:cNvPr>
          <p:cNvSpPr>
            <a:spLocks noGrp="1"/>
          </p:cNvSpPr>
          <p:nvPr>
            <p:ph idx="1"/>
          </p:nvPr>
        </p:nvSpPr>
        <p:spPr>
          <a:xfrm>
            <a:off x="762000" y="1539469"/>
            <a:ext cx="8077200" cy="399615"/>
          </a:xfrm>
        </p:spPr>
        <p:style>
          <a:lnRef idx="1">
            <a:schemeClr val="accent3"/>
          </a:lnRef>
          <a:fillRef idx="2">
            <a:schemeClr val="accent3"/>
          </a:fillRef>
          <a:effectRef idx="1">
            <a:schemeClr val="accent3"/>
          </a:effectRef>
          <a:fontRef idx="minor">
            <a:schemeClr val="dk1"/>
          </a:fontRef>
        </p:style>
        <p:txBody>
          <a:bodyPr anchor="ctr">
            <a:normAutofit/>
          </a:bodyPr>
          <a:lstStyle/>
          <a:p>
            <a:pPr marL="0" indent="0" algn="ctr">
              <a:buNone/>
            </a:pPr>
            <a:r>
              <a:rPr lang="fr-FR" sz="2000"/>
              <a:t>Crée de nouveaux types de données composées d’autres types</a:t>
            </a:r>
          </a:p>
        </p:txBody>
      </p:sp>
      <p:sp>
        <p:nvSpPr>
          <p:cNvPr id="4" name="ZoneTexte 3">
            <a:extLst>
              <a:ext uri="{FF2B5EF4-FFF2-40B4-BE49-F238E27FC236}">
                <a16:creationId xmlns:a16="http://schemas.microsoft.com/office/drawing/2014/main" xmlns="" id="{1172E860-802F-A447-8068-C1A43B178246}"/>
              </a:ext>
            </a:extLst>
          </p:cNvPr>
          <p:cNvSpPr txBox="1"/>
          <p:nvPr/>
        </p:nvSpPr>
        <p:spPr>
          <a:xfrm>
            <a:off x="755572" y="2045970"/>
            <a:ext cx="89677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fr-FR"/>
              <a:t>Syntaxe</a:t>
            </a:r>
          </a:p>
        </p:txBody>
      </p:sp>
      <p:sp>
        <p:nvSpPr>
          <p:cNvPr id="5" name="ZoneTexte 4">
            <a:extLst>
              <a:ext uri="{FF2B5EF4-FFF2-40B4-BE49-F238E27FC236}">
                <a16:creationId xmlns:a16="http://schemas.microsoft.com/office/drawing/2014/main" xmlns="" id="{57A645FB-1B77-F44C-93BD-37C88D8FE4F9}"/>
              </a:ext>
            </a:extLst>
          </p:cNvPr>
          <p:cNvSpPr txBox="1"/>
          <p:nvPr/>
        </p:nvSpPr>
        <p:spPr>
          <a:xfrm>
            <a:off x="1735951" y="2034537"/>
            <a:ext cx="4080711" cy="1569660"/>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struct</a:t>
            </a:r>
            <a:r>
              <a:rPr lang="fr-FR" sz="1600" b="1">
                <a:latin typeface="Lao UI" panose="020B0502040204020203" pitchFamily="34" charset="0"/>
                <a:cs typeface="Lao UI" panose="020B0502040204020203" pitchFamily="34" charset="0"/>
              </a:rPr>
              <a:t> nom_struct {</a:t>
            </a:r>
          </a:p>
          <a:p>
            <a:pPr algn="l"/>
            <a:r>
              <a:rPr lang="fr-FR" sz="1600" b="1">
                <a:latin typeface="Lao UI" panose="020B0502040204020203" pitchFamily="34" charset="0"/>
                <a:cs typeface="Lao UI" panose="020B0502040204020203" pitchFamily="34" charset="0"/>
              </a:rPr>
              <a:t>    type1 nom_champs_1;</a:t>
            </a:r>
          </a:p>
          <a:p>
            <a:pPr algn="l"/>
            <a:r>
              <a:rPr lang="fr-FR" sz="1600" b="1">
                <a:latin typeface="Lao UI" panose="020B0502040204020203" pitchFamily="34" charset="0"/>
                <a:cs typeface="Lao UI" panose="020B0502040204020203" pitchFamily="34" charset="0"/>
              </a:rPr>
              <a:t>    type2 nom_champs_2;</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type_ret nom_fonction(args…) [</a:t>
            </a:r>
            <a:r>
              <a:rPr lang="fr-FR" sz="1600" b="1">
                <a:solidFill>
                  <a:schemeClr val="accent5"/>
                </a:solidFill>
                <a:latin typeface="Lao UI" panose="020B0502040204020203" pitchFamily="34" charset="0"/>
                <a:cs typeface="Lao UI" panose="020B0502040204020203" pitchFamily="34" charset="0"/>
              </a:rPr>
              <a:t>const</a:t>
            </a:r>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 };</a:t>
            </a:r>
          </a:p>
        </p:txBody>
      </p:sp>
      <p:sp>
        <p:nvSpPr>
          <p:cNvPr id="6" name="ZoneTexte 5">
            <a:extLst>
              <a:ext uri="{FF2B5EF4-FFF2-40B4-BE49-F238E27FC236}">
                <a16:creationId xmlns:a16="http://schemas.microsoft.com/office/drawing/2014/main" xmlns="" id="{C23B8E7F-B87E-5247-8B47-B21825DACECE}"/>
              </a:ext>
            </a:extLst>
          </p:cNvPr>
          <p:cNvSpPr txBox="1"/>
          <p:nvPr/>
        </p:nvSpPr>
        <p:spPr>
          <a:xfrm>
            <a:off x="756780" y="3654824"/>
            <a:ext cx="8077199"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buFont typeface="Arial" panose="020B0604020202020204" pitchFamily="34" charset="0"/>
              <a:buChar char="•"/>
            </a:pPr>
            <a:r>
              <a:rPr lang="fr-FR"/>
              <a:t>Possibilité d’associer des fonctions ( méthodes ) traitant les données d’une valeur du type de la structure ( voir chapître sur la programmation objet );</a:t>
            </a:r>
          </a:p>
          <a:p>
            <a:pPr marL="285750" indent="-285750" algn="l">
              <a:buFont typeface="Arial" panose="020B0604020202020204" pitchFamily="34" charset="0"/>
              <a:buChar char="•"/>
            </a:pPr>
            <a:r>
              <a:rPr lang="fr-FR"/>
              <a:t>Possibilité d’initialiser tous les champs en un coup</a:t>
            </a:r>
          </a:p>
        </p:txBody>
      </p:sp>
      <p:sp>
        <p:nvSpPr>
          <p:cNvPr id="7" name="ZoneTexte 6">
            <a:extLst>
              <a:ext uri="{FF2B5EF4-FFF2-40B4-BE49-F238E27FC236}">
                <a16:creationId xmlns:a16="http://schemas.microsoft.com/office/drawing/2014/main" xmlns="" id="{495B9870-36DD-3A49-8CE2-FA5D43677F6A}"/>
              </a:ext>
            </a:extLst>
          </p:cNvPr>
          <p:cNvSpPr txBox="1"/>
          <p:nvPr/>
        </p:nvSpPr>
        <p:spPr>
          <a:xfrm>
            <a:off x="755571" y="4690110"/>
            <a:ext cx="8083629" cy="2062103"/>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struct</a:t>
            </a:r>
            <a:r>
              <a:rPr lang="fr-FR" sz="1600" b="1">
                <a:latin typeface="Lao UI" panose="020B0502040204020203" pitchFamily="34" charset="0"/>
                <a:cs typeface="Lao UI" panose="020B0502040204020203" pitchFamily="34" charset="0"/>
              </a:rPr>
              <a:t> employe {</a:t>
            </a:r>
          </a:p>
          <a:p>
            <a:pPr algn="l"/>
            <a:r>
              <a:rPr lang="fr-FR" sz="1600" b="1">
                <a:latin typeface="Lao UI" panose="020B0502040204020203" pitchFamily="34" charset="0"/>
                <a:cs typeface="Lao UI" panose="020B0502040204020203" pitchFamily="34" charset="0"/>
              </a:rPr>
              <a:t>    std::string nom, prenom, adresse;</a:t>
            </a:r>
          </a:p>
          <a:p>
            <a:pPr algn="l"/>
            <a:r>
              <a:rPr lang="fr-FR" sz="1600" b="1">
                <a:latin typeface="Lao UI" panose="020B0502040204020203" pitchFamily="34" charset="0"/>
                <a:cs typeface="Lao UI" panose="020B0502040204020203" pitchFamily="34" charset="0"/>
              </a:rPr>
              <a:t>    </a:t>
            </a:r>
            <a:r>
              <a:rPr lang="fr-FR" sz="1600" b="1">
                <a:solidFill>
                  <a:schemeClr val="accent5"/>
                </a:solidFill>
                <a:latin typeface="Lao UI" panose="020B0502040204020203" pitchFamily="34" charset="0"/>
                <a:cs typeface="Lao UI" panose="020B0502040204020203" pitchFamily="34" charset="0"/>
              </a:rPr>
              <a:t>unsigned long long</a:t>
            </a:r>
            <a:r>
              <a:rPr lang="fr-FR" sz="1600" b="1">
                <a:latin typeface="Lao UI" panose="020B0502040204020203" pitchFamily="34" charset="0"/>
                <a:cs typeface="Lao UI" panose="020B0502040204020203" pitchFamily="34" charset="0"/>
              </a:rPr>
              <a:t> id_badge, id_cpam;</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a:t>
            </a:r>
          </a:p>
          <a:p>
            <a:pPr algn="l"/>
            <a:r>
              <a:rPr lang="fr-FR" sz="1600" b="1">
                <a:latin typeface="Lao UI" panose="020B0502040204020203" pitchFamily="34" charset="0"/>
                <a:cs typeface="Lao UI" panose="020B0502040204020203" pitchFamily="34" charset="0"/>
              </a:rPr>
              <a:t> employe r_chambier = { "</a:t>
            </a:r>
            <a:r>
              <a:rPr lang="fr-FR" sz="1600" b="1">
                <a:solidFill>
                  <a:schemeClr val="accent6">
                    <a:lumMod val="50000"/>
                  </a:schemeClr>
                </a:solidFill>
                <a:latin typeface="Lao UI" panose="020B0502040204020203" pitchFamily="34" charset="0"/>
                <a:cs typeface="Lao UI" panose="020B0502040204020203" pitchFamily="34" charset="0"/>
              </a:rPr>
              <a:t>Chambier</a:t>
            </a:r>
            <a:r>
              <a:rPr lang="fr-FR" sz="1600" b="1">
                <a:latin typeface="Lao UI" panose="020B0502040204020203" pitchFamily="34" charset="0"/>
                <a:cs typeface="Lao UI" panose="020B0502040204020203" pitchFamily="34" charset="0"/>
              </a:rPr>
              <a:t>", "</a:t>
            </a:r>
            <a:r>
              <a:rPr lang="fr-FR" sz="1600" b="1">
                <a:solidFill>
                  <a:schemeClr val="accent6">
                    <a:lumMod val="50000"/>
                  </a:schemeClr>
                </a:solidFill>
                <a:latin typeface="Lao UI" panose="020B0502040204020203" pitchFamily="34" charset="0"/>
                <a:cs typeface="Lao UI" panose="020B0502040204020203" pitchFamily="34" charset="0"/>
              </a:rPr>
              <a:t>Robert</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u8"</a:t>
            </a:r>
            <a:r>
              <a:rPr lang="fr-FR" sz="1600" b="1">
                <a:solidFill>
                  <a:schemeClr val="accent6">
                    <a:lumMod val="50000"/>
                  </a:schemeClr>
                </a:solidFill>
                <a:latin typeface="Lao UI" panose="020B0502040204020203" pitchFamily="34" charset="0"/>
                <a:cs typeface="Lao UI" panose="020B0502040204020203" pitchFamily="34" charset="0"/>
              </a:rPr>
              <a:t>4 rue des batteries, 92100 Châtillon</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100438ULL, 16875432403ULL};</a:t>
            </a:r>
          </a:p>
        </p:txBody>
      </p:sp>
      <p:pic>
        <p:nvPicPr>
          <p:cNvPr id="8" name="Image 8">
            <a:extLst>
              <a:ext uri="{FF2B5EF4-FFF2-40B4-BE49-F238E27FC236}">
                <a16:creationId xmlns:a16="http://schemas.microsoft.com/office/drawing/2014/main" xmlns="" id="{0CCF7392-79BB-FA4D-A348-A3B2F1DC4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2" y="2022904"/>
            <a:ext cx="2315528" cy="1540879"/>
          </a:xfrm>
          <a:prstGeom prst="rect">
            <a:avLst/>
          </a:prstGeom>
        </p:spPr>
      </p:pic>
    </p:spTree>
    <p:extLst>
      <p:ext uri="{BB962C8B-B14F-4D97-AF65-F5344CB8AC3E}">
        <p14:creationId xmlns:p14="http://schemas.microsoft.com/office/powerpoint/2010/main" val="1636373129"/>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0984B6-711E-0D4F-963F-7ED0C5FF7A7E}"/>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structures</a:t>
            </a:r>
          </a:p>
        </p:txBody>
      </p:sp>
      <p:sp>
        <p:nvSpPr>
          <p:cNvPr id="3" name="Espace réservé du contenu 2">
            <a:extLst>
              <a:ext uri="{FF2B5EF4-FFF2-40B4-BE49-F238E27FC236}">
                <a16:creationId xmlns:a16="http://schemas.microsoft.com/office/drawing/2014/main" xmlns="" id="{7106BAEB-F306-A640-BD33-92B1DFCEECA8}"/>
              </a:ext>
            </a:extLst>
          </p:cNvPr>
          <p:cNvSpPr>
            <a:spLocks noGrp="1"/>
          </p:cNvSpPr>
          <p:nvPr>
            <p:ph idx="1"/>
          </p:nvPr>
        </p:nvSpPr>
        <p:spPr>
          <a:xfrm>
            <a:off x="762000" y="1470457"/>
            <a:ext cx="8077200" cy="327794"/>
          </a:xfrm>
        </p:spPr>
        <p:style>
          <a:lnRef idx="1">
            <a:schemeClr val="accent3"/>
          </a:lnRef>
          <a:fillRef idx="2">
            <a:schemeClr val="accent3"/>
          </a:fillRef>
          <a:effectRef idx="1">
            <a:schemeClr val="accent3"/>
          </a:effectRef>
          <a:fontRef idx="minor">
            <a:schemeClr val="dk1"/>
          </a:fontRef>
        </p:style>
        <p:txBody>
          <a:bodyPr anchor="ctr">
            <a:noAutofit/>
          </a:bodyPr>
          <a:lstStyle/>
          <a:p>
            <a:pPr marL="0" indent="0" algn="ctr">
              <a:buNone/>
            </a:pPr>
            <a:r>
              <a:rPr lang="fr-FR" sz="1800"/>
              <a:t>Deux modes d’accès aux champs : via une valeur et via un pointeur</a:t>
            </a:r>
          </a:p>
        </p:txBody>
      </p:sp>
      <p:sp>
        <p:nvSpPr>
          <p:cNvPr id="4" name="ZoneTexte 3">
            <a:extLst>
              <a:ext uri="{FF2B5EF4-FFF2-40B4-BE49-F238E27FC236}">
                <a16:creationId xmlns:a16="http://schemas.microsoft.com/office/drawing/2014/main" xmlns="" id="{02E03316-4B76-4844-A23C-3F86796140B4}"/>
              </a:ext>
            </a:extLst>
          </p:cNvPr>
          <p:cNvSpPr txBox="1"/>
          <p:nvPr/>
        </p:nvSpPr>
        <p:spPr>
          <a:xfrm>
            <a:off x="762000" y="1916430"/>
            <a:ext cx="8077200" cy="4770537"/>
          </a:xfrm>
          <a:prstGeom prst="rect">
            <a:avLst/>
          </a:prstGeom>
          <a:solidFill>
            <a:schemeClr val="accent6">
              <a:lumMod val="20000"/>
              <a:lumOff val="80000"/>
            </a:schemeClr>
          </a:solidFill>
        </p:spPr>
        <p:txBody>
          <a:bodyPr wrap="square" rtlCol="0">
            <a:spAutoFit/>
          </a:bodyPr>
          <a:lstStyle/>
          <a:p>
            <a:pPr algn="l"/>
            <a:r>
              <a:rPr lang="fr-FR" sz="1600" b="1" dirty="0" err="1">
                <a:solidFill>
                  <a:schemeClr val="accent6"/>
                </a:solidFill>
                <a:latin typeface="Lao UI" panose="020B0502040204020203" pitchFamily="34" charset="0"/>
                <a:cs typeface="Lao UI" panose="020B0502040204020203" pitchFamily="34" charset="0"/>
              </a:rPr>
              <a:t>void</a:t>
            </a:r>
            <a:r>
              <a:rPr lang="fr-FR" sz="1600" b="1" dirty="0">
                <a:latin typeface="Lao UI" panose="020B0502040204020203" pitchFamily="34" charset="0"/>
                <a:cs typeface="Lao UI" panose="020B0502040204020203" pitchFamily="34" charset="0"/>
              </a:rPr>
              <a:t> display( </a:t>
            </a:r>
            <a:r>
              <a:rPr lang="fr-FR" sz="1600" b="1" dirty="0" err="1">
                <a:solidFill>
                  <a:schemeClr val="accent5"/>
                </a:solidFill>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employe</a:t>
            </a:r>
            <a:r>
              <a:rPr lang="fr-FR" sz="1600" b="1" dirty="0">
                <a:latin typeface="Lao UI" panose="020B0502040204020203" pitchFamily="34" charset="0"/>
                <a:cs typeface="Lao UI" panose="020B0502040204020203" pitchFamily="34" charset="0"/>
              </a:rPr>
              <a:t>&amp; e) {    </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::cout &lt;&lt; "</a:t>
            </a:r>
            <a:r>
              <a:rPr lang="fr-FR" sz="1600" b="1" dirty="0">
                <a:solidFill>
                  <a:schemeClr val="accent6">
                    <a:lumMod val="50000"/>
                  </a:schemeClr>
                </a:solidFill>
                <a:latin typeface="Lao UI" panose="020B0502040204020203" pitchFamily="34" charset="0"/>
                <a:cs typeface="Lao UI" panose="020B0502040204020203" pitchFamily="34" charset="0"/>
              </a:rPr>
              <a:t>Nom : </a:t>
            </a:r>
            <a:r>
              <a:rPr lang="fr-FR" sz="1600" b="1" dirty="0">
                <a:latin typeface="Lao UI" panose="020B0502040204020203" pitchFamily="34" charset="0"/>
                <a:cs typeface="Lao UI" panose="020B0502040204020203" pitchFamily="34" charset="0"/>
              </a:rPr>
              <a:t>" &lt;&lt; </a:t>
            </a:r>
            <a:r>
              <a:rPr lang="fr-FR" sz="1600" b="1" dirty="0" err="1">
                <a:latin typeface="Lao UI" panose="020B0502040204020203" pitchFamily="34" charset="0"/>
                <a:cs typeface="Lao UI" panose="020B0502040204020203" pitchFamily="34" charset="0"/>
              </a:rPr>
              <a:t>e.nom</a:t>
            </a:r>
            <a:r>
              <a:rPr lang="fr-FR" sz="1600" b="1" dirty="0">
                <a:latin typeface="Lao UI" panose="020B0502040204020203" pitchFamily="34" charset="0"/>
                <a:cs typeface="Lao UI" panose="020B0502040204020203" pitchFamily="34" charset="0"/>
              </a:rPr>
              <a:t> &lt;&lt; "</a:t>
            </a:r>
            <a:r>
              <a:rPr lang="fr-FR" sz="1600" b="1" dirty="0">
                <a:solidFill>
                  <a:schemeClr val="accent6">
                    <a:lumMod val="50000"/>
                  </a:schemeClr>
                </a:solidFill>
                <a:latin typeface="Lao UI" panose="020B0502040204020203" pitchFamily="34" charset="0"/>
                <a:cs typeface="Lao UI" panose="020B0502040204020203" pitchFamily="34" charset="0"/>
              </a:rPr>
              <a:t>, </a:t>
            </a:r>
            <a:r>
              <a:rPr lang="fr-FR" sz="1600" b="1" dirty="0" err="1">
                <a:solidFill>
                  <a:schemeClr val="accent6">
                    <a:lumMod val="50000"/>
                  </a:schemeClr>
                </a:solidFill>
                <a:latin typeface="Lao UI" panose="020B0502040204020203" pitchFamily="34" charset="0"/>
                <a:cs typeface="Lao UI" panose="020B0502040204020203" pitchFamily="34" charset="0"/>
              </a:rPr>
              <a:t>prenom</a:t>
            </a:r>
            <a:r>
              <a:rPr lang="fr-FR" sz="1600" b="1" dirty="0">
                <a:solidFill>
                  <a:schemeClr val="accent6">
                    <a:lumMod val="50000"/>
                  </a:schemeClr>
                </a:solidFill>
                <a:latin typeface="Lao UI" panose="020B0502040204020203" pitchFamily="34" charset="0"/>
                <a:cs typeface="Lao UI" panose="020B0502040204020203" pitchFamily="34" charset="0"/>
              </a:rPr>
              <a:t> : </a:t>
            </a:r>
            <a:r>
              <a:rPr lang="fr-FR" sz="1600" b="1" dirty="0">
                <a:latin typeface="Lao UI" panose="020B0502040204020203" pitchFamily="34" charset="0"/>
                <a:cs typeface="Lao UI" panose="020B0502040204020203" pitchFamily="34" charset="0"/>
              </a:rPr>
              <a:t>" &lt;&lt; </a:t>
            </a:r>
            <a:r>
              <a:rPr lang="fr-FR" sz="1600" b="1" dirty="0" err="1">
                <a:latin typeface="Lao UI" panose="020B0502040204020203" pitchFamily="34" charset="0"/>
                <a:cs typeface="Lao UI" panose="020B0502040204020203" pitchFamily="34" charset="0"/>
              </a:rPr>
              <a:t>e.prenom</a:t>
            </a:r>
            <a:r>
              <a:rPr lang="fr-FR" sz="1600" b="1" dirty="0">
                <a:latin typeface="Lao UI" panose="020B0502040204020203" pitchFamily="34" charset="0"/>
                <a:cs typeface="Lao UI" panose="020B0502040204020203" pitchFamily="34" charset="0"/>
              </a:rPr>
              <a:t> &lt;&lt; "\n"                </a:t>
            </a:r>
          </a:p>
          <a:p>
            <a:pPr algn="l"/>
            <a:r>
              <a:rPr lang="fr-FR" sz="1600" b="1" dirty="0">
                <a:latin typeface="Lao UI" panose="020B0502040204020203" pitchFamily="34" charset="0"/>
                <a:cs typeface="Lao UI" panose="020B0502040204020203" pitchFamily="34" charset="0"/>
              </a:rPr>
              <a:t>                    &lt;&lt; </a:t>
            </a:r>
            <a:r>
              <a:rPr lang="fr-FR" sz="1600" b="1" dirty="0" err="1">
                <a:latin typeface="Lao UI" panose="020B0502040204020203" pitchFamily="34" charset="0"/>
                <a:cs typeface="Lao UI" panose="020B0502040204020203" pitchFamily="34" charset="0"/>
              </a:rPr>
              <a:t>e.adresse</a:t>
            </a:r>
            <a:r>
              <a:rPr lang="fr-FR" sz="1600" b="1" dirty="0">
                <a:latin typeface="Lao UI" panose="020B0502040204020203" pitchFamily="34" charset="0"/>
                <a:cs typeface="Lao UI" panose="020B0502040204020203" pitchFamily="34" charset="0"/>
              </a:rPr>
              <a:t> &lt;&lt; "</a:t>
            </a:r>
            <a:r>
              <a:rPr lang="fr-FR" sz="1600" b="1" dirty="0">
                <a:solidFill>
                  <a:schemeClr val="accent6">
                    <a:lumMod val="50000"/>
                  </a:schemeClr>
                </a:solidFill>
                <a:latin typeface="Lao UI" panose="020B0502040204020203" pitchFamily="34" charset="0"/>
                <a:cs typeface="Lao UI" panose="020B0502040204020203" pitchFamily="34" charset="0"/>
              </a:rPr>
              <a:t>\n</a:t>
            </a:r>
            <a:r>
              <a:rPr lang="fr-FR" sz="1600" b="1" dirty="0">
                <a:latin typeface="Lao UI" panose="020B0502040204020203" pitchFamily="34" charset="0"/>
                <a:cs typeface="Lao UI" panose="020B0502040204020203" pitchFamily="34" charset="0"/>
              </a:rPr>
              <a:t>" &lt;&lt; "</a:t>
            </a:r>
            <a:r>
              <a:rPr lang="fr-FR" sz="1600" b="1" dirty="0">
                <a:solidFill>
                  <a:schemeClr val="accent6">
                    <a:lumMod val="50000"/>
                  </a:schemeClr>
                </a:solidFill>
                <a:latin typeface="Lao UI" panose="020B0502040204020203" pitchFamily="34" charset="0"/>
                <a:cs typeface="Lao UI" panose="020B0502040204020203" pitchFamily="34" charset="0"/>
              </a:rPr>
              <a:t>Badge entreprise : </a:t>
            </a:r>
            <a:r>
              <a:rPr lang="fr-FR" sz="1600" b="1" dirty="0">
                <a:latin typeface="Lao UI" panose="020B0502040204020203" pitchFamily="34" charset="0"/>
                <a:cs typeface="Lao UI" panose="020B0502040204020203" pitchFamily="34" charset="0"/>
              </a:rPr>
              <a:t>" &lt;&lt; </a:t>
            </a:r>
            <a:r>
              <a:rPr lang="fr-FR" sz="1600" b="1" dirty="0" err="1">
                <a:latin typeface="Lao UI" panose="020B0502040204020203" pitchFamily="34" charset="0"/>
                <a:cs typeface="Lao UI" panose="020B0502040204020203" pitchFamily="34" charset="0"/>
              </a:rPr>
              <a:t>e.id_badge</a:t>
            </a:r>
            <a:endParaRPr lang="fr-FR" sz="1600" b="1" dirty="0">
              <a:latin typeface="Lao UI" panose="020B0502040204020203" pitchFamily="34" charset="0"/>
              <a:cs typeface="Lao UI" panose="020B0502040204020203" pitchFamily="34" charset="0"/>
            </a:endParaRPr>
          </a:p>
          <a:p>
            <a:pPr algn="l"/>
            <a:r>
              <a:rPr lang="fr-FR" sz="1600" b="1" dirty="0">
                <a:latin typeface="Lao UI" panose="020B0502040204020203" pitchFamily="34" charset="0"/>
                <a:cs typeface="Lao UI" panose="020B0502040204020203" pitchFamily="34" charset="0"/>
              </a:rPr>
              <a:t>                    &lt;&lt; "</a:t>
            </a:r>
            <a:r>
              <a:rPr lang="fr-FR" sz="1600" b="1" dirty="0">
                <a:solidFill>
                  <a:schemeClr val="accent6">
                    <a:lumMod val="50000"/>
                  </a:schemeClr>
                </a:solidFill>
                <a:latin typeface="Lao UI" panose="020B0502040204020203" pitchFamily="34" charset="0"/>
                <a:cs typeface="Lao UI" panose="020B0502040204020203" pitchFamily="34" charset="0"/>
              </a:rPr>
              <a:t>\</a:t>
            </a:r>
            <a:r>
              <a:rPr lang="fr-FR" sz="1600" b="1" dirty="0" err="1">
                <a:solidFill>
                  <a:schemeClr val="accent6">
                    <a:lumMod val="50000"/>
                  </a:schemeClr>
                </a:solidFill>
                <a:latin typeface="Lao UI" panose="020B0502040204020203" pitchFamily="34" charset="0"/>
                <a:cs typeface="Lao UI" panose="020B0502040204020203" pitchFamily="34" charset="0"/>
              </a:rPr>
              <a:t>nnum</a:t>
            </a:r>
            <a:r>
              <a:rPr lang="fr-FR" sz="1600" b="1" dirty="0">
                <a:solidFill>
                  <a:schemeClr val="accent6">
                    <a:lumMod val="50000"/>
                  </a:schemeClr>
                </a:solidFill>
                <a:latin typeface="Lao UI" panose="020B0502040204020203" pitchFamily="34" charset="0"/>
                <a:cs typeface="Lao UI" panose="020B0502040204020203" pitchFamily="34" charset="0"/>
              </a:rPr>
              <a:t>. </a:t>
            </a:r>
            <a:r>
              <a:rPr lang="fr-FR" sz="1600" b="1" dirty="0" err="1">
                <a:solidFill>
                  <a:schemeClr val="accent6">
                    <a:lumMod val="50000"/>
                  </a:schemeClr>
                </a:solidFill>
                <a:latin typeface="Lao UI" panose="020B0502040204020203" pitchFamily="34" charset="0"/>
                <a:cs typeface="Lao UI" panose="020B0502040204020203" pitchFamily="34" charset="0"/>
              </a:rPr>
              <a:t>secu</a:t>
            </a:r>
            <a:r>
              <a:rPr lang="fr-FR" sz="1600" b="1" dirty="0">
                <a:solidFill>
                  <a:schemeClr val="accent6">
                    <a:lumMod val="50000"/>
                  </a:schemeClr>
                </a:solidFill>
                <a:latin typeface="Lao UI" panose="020B0502040204020203" pitchFamily="34" charset="0"/>
                <a:cs typeface="Lao UI" panose="020B0502040204020203" pitchFamily="34" charset="0"/>
              </a:rPr>
              <a:t>. soc. : </a:t>
            </a:r>
            <a:r>
              <a:rPr lang="fr-FR" sz="1600" b="1" dirty="0">
                <a:latin typeface="Lao UI" panose="020B0502040204020203" pitchFamily="34" charset="0"/>
                <a:cs typeface="Lao UI" panose="020B0502040204020203" pitchFamily="34" charset="0"/>
              </a:rPr>
              <a:t>" &lt;&lt; </a:t>
            </a:r>
            <a:r>
              <a:rPr lang="fr-FR" sz="1600" b="1" dirty="0" err="1">
                <a:latin typeface="Lao UI" panose="020B0502040204020203" pitchFamily="34" charset="0"/>
                <a:cs typeface="Lao UI" panose="020B0502040204020203" pitchFamily="34" charset="0"/>
              </a:rPr>
              <a:t>e.id_cpam</a:t>
            </a:r>
            <a:r>
              <a:rPr lang="fr-FR" sz="1600" b="1" dirty="0">
                <a:latin typeface="Lao UI" panose="020B0502040204020203" pitchFamily="34" charset="0"/>
                <a:cs typeface="Lao UI" panose="020B0502040204020203" pitchFamily="34" charset="0"/>
              </a:rPr>
              <a:t> &lt;&lt;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endl</a:t>
            </a:r>
            <a:r>
              <a:rPr lang="fr-FR" sz="1600" b="1" dirty="0">
                <a:latin typeface="Lao UI" panose="020B0502040204020203" pitchFamily="34" charset="0"/>
                <a:cs typeface="Lao UI" panose="020B0502040204020203" pitchFamily="34" charset="0"/>
              </a:rPr>
              <a:t>; </a:t>
            </a:r>
          </a:p>
          <a:p>
            <a:pPr algn="l"/>
            <a:r>
              <a:rPr lang="fr-FR" sz="1600" b="1" dirty="0">
                <a:latin typeface="Lao UI" panose="020B0502040204020203" pitchFamily="34" charset="0"/>
                <a:cs typeface="Lao UI" panose="020B0502040204020203" pitchFamily="34" charset="0"/>
              </a:rPr>
              <a:t>}</a:t>
            </a:r>
          </a:p>
          <a:p>
            <a:pPr algn="l"/>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shared_ptr</a:t>
            </a:r>
            <a:r>
              <a:rPr lang="fr-FR" sz="1600" b="1" dirty="0">
                <a:latin typeface="Lao UI" panose="020B0502040204020203" pitchFamily="34" charset="0"/>
                <a:cs typeface="Lao UI" panose="020B0502040204020203" pitchFamily="34" charset="0"/>
              </a:rPr>
              <a:t>&lt;</a:t>
            </a:r>
            <a:r>
              <a:rPr lang="fr-FR" sz="1600" b="1" dirty="0" err="1">
                <a:latin typeface="Lao UI" panose="020B0502040204020203" pitchFamily="34" charset="0"/>
                <a:cs typeface="Lao UI" panose="020B0502040204020203" pitchFamily="34" charset="0"/>
              </a:rPr>
              <a:t>employe</a:t>
            </a:r>
            <a:r>
              <a:rPr lang="fr-FR" sz="1600" b="1" dirty="0">
                <a:latin typeface="Lao UI" panose="020B0502040204020203" pitchFamily="34" charset="0"/>
                <a:cs typeface="Lao UI" panose="020B0502040204020203" pitchFamily="34" charset="0"/>
              </a:rPr>
              <a:t>&gt; </a:t>
            </a:r>
          </a:p>
          <a:p>
            <a:pPr algn="l"/>
            <a:r>
              <a:rPr lang="fr-FR" sz="1600" b="1" dirty="0" err="1">
                <a:latin typeface="Lao UI" panose="020B0502040204020203" pitchFamily="34" charset="0"/>
                <a:cs typeface="Lao UI" panose="020B0502040204020203" pitchFamily="34" charset="0"/>
              </a:rPr>
              <a:t>make_employe</a:t>
            </a:r>
            <a:r>
              <a:rPr lang="fr-FR" sz="1600" b="1" dirty="0">
                <a:latin typeface="Lao UI" panose="020B0502040204020203" pitchFamily="34" charset="0"/>
                <a:cs typeface="Lao UI" panose="020B0502040204020203" pitchFamily="34" charset="0"/>
              </a:rPr>
              <a:t>( </a:t>
            </a:r>
            <a:r>
              <a:rPr lang="fr-FR" sz="1600" b="1" dirty="0" err="1">
                <a:solidFill>
                  <a:schemeClr val="accent5"/>
                </a:solidFill>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::string&amp; </a:t>
            </a:r>
            <a:r>
              <a:rPr lang="fr-FR" sz="1600" b="1" dirty="0" err="1">
                <a:latin typeface="Lao UI" panose="020B0502040204020203" pitchFamily="34" charset="0"/>
                <a:cs typeface="Lao UI" panose="020B0502040204020203" pitchFamily="34" charset="0"/>
              </a:rPr>
              <a:t>prenom</a:t>
            </a:r>
            <a:r>
              <a:rPr lang="fr-FR" sz="1600" b="1" dirty="0">
                <a:latin typeface="Lao UI" panose="020B0502040204020203" pitchFamily="34" charset="0"/>
                <a:cs typeface="Lao UI" panose="020B0502040204020203" pitchFamily="34" charset="0"/>
              </a:rPr>
              <a:t>, </a:t>
            </a:r>
            <a:r>
              <a:rPr lang="fr-FR" sz="1600" b="1" dirty="0" err="1">
                <a:solidFill>
                  <a:schemeClr val="accent5"/>
                </a:solidFill>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::string&amp; nom, </a:t>
            </a:r>
          </a:p>
          <a:p>
            <a:pPr algn="l"/>
            <a:r>
              <a:rPr lang="fr-FR" sz="1600" b="1" dirty="0">
                <a:latin typeface="Lao UI" panose="020B0502040204020203" pitchFamily="34" charset="0"/>
                <a:cs typeface="Lao UI" panose="020B0502040204020203" pitchFamily="34" charset="0"/>
              </a:rPr>
              <a:t>                            </a:t>
            </a:r>
            <a:r>
              <a:rPr lang="fr-FR" sz="1600" b="1" dirty="0" err="1">
                <a:solidFill>
                  <a:schemeClr val="accent5"/>
                </a:solidFill>
                <a:latin typeface="Lao UI" panose="020B0502040204020203" pitchFamily="34" charset="0"/>
                <a:cs typeface="Lao UI" panose="020B0502040204020203" pitchFamily="34" charset="0"/>
              </a:rPr>
              <a:t>const</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::string&amp; adresse, </a:t>
            </a:r>
            <a:r>
              <a:rPr lang="fr-FR" sz="1600" b="1" dirty="0" err="1">
                <a:solidFill>
                  <a:schemeClr val="accent5"/>
                </a:solidFill>
                <a:latin typeface="Lao UI" panose="020B0502040204020203" pitchFamily="34" charset="0"/>
                <a:cs typeface="Lao UI" panose="020B0502040204020203" pitchFamily="34" charset="0"/>
              </a:rPr>
              <a:t>unsigned</a:t>
            </a:r>
            <a:r>
              <a:rPr lang="fr-FR" sz="1600" b="1" dirty="0">
                <a:solidFill>
                  <a:schemeClr val="accent5"/>
                </a:solidFill>
                <a:latin typeface="Lao UI" panose="020B0502040204020203" pitchFamily="34" charset="0"/>
                <a:cs typeface="Lao UI" panose="020B0502040204020203" pitchFamily="34" charset="0"/>
              </a:rPr>
              <a:t> long </a:t>
            </a:r>
            <a:r>
              <a:rPr lang="fr-FR" sz="1600" b="1" dirty="0" err="1">
                <a:solidFill>
                  <a:schemeClr val="accent5"/>
                </a:solidFill>
                <a:latin typeface="Lao UI" panose="020B0502040204020203" pitchFamily="34" charset="0"/>
                <a:cs typeface="Lao UI" panose="020B0502040204020203" pitchFamily="34" charset="0"/>
              </a:rPr>
              <a:t>long</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id_cpam</a:t>
            </a:r>
            <a:r>
              <a:rPr lang="fr-FR" sz="1600" b="1" dirty="0">
                <a:latin typeface="Lao UI" panose="020B0502040204020203" pitchFamily="34" charset="0"/>
                <a:cs typeface="Lao UI" panose="020B0502040204020203" pitchFamily="34" charset="0"/>
              </a:rPr>
              <a:t>, </a:t>
            </a:r>
          </a:p>
          <a:p>
            <a:pPr algn="l"/>
            <a:r>
              <a:rPr lang="fr-FR" sz="1600" b="1" dirty="0">
                <a:latin typeface="Lao UI" panose="020B0502040204020203" pitchFamily="34" charset="0"/>
                <a:cs typeface="Lao UI" panose="020B0502040204020203" pitchFamily="34" charset="0"/>
              </a:rPr>
              <a:t>                            </a:t>
            </a:r>
            <a:r>
              <a:rPr lang="fr-FR" sz="1600" b="1" dirty="0" err="1">
                <a:solidFill>
                  <a:schemeClr val="accent5"/>
                </a:solidFill>
                <a:latin typeface="Lao UI" panose="020B0502040204020203" pitchFamily="34" charset="0"/>
                <a:cs typeface="Lao UI" panose="020B0502040204020203" pitchFamily="34" charset="0"/>
              </a:rPr>
              <a:t>unsigned</a:t>
            </a:r>
            <a:r>
              <a:rPr lang="fr-FR" sz="1600" b="1" dirty="0">
                <a:solidFill>
                  <a:schemeClr val="accent5"/>
                </a:solidFill>
                <a:latin typeface="Lao UI" panose="020B0502040204020203" pitchFamily="34" charset="0"/>
                <a:cs typeface="Lao UI" panose="020B0502040204020203" pitchFamily="34" charset="0"/>
              </a:rPr>
              <a:t> long </a:t>
            </a:r>
            <a:r>
              <a:rPr lang="fr-FR" sz="1600" b="1" dirty="0" err="1">
                <a:solidFill>
                  <a:schemeClr val="accent5"/>
                </a:solidFill>
                <a:latin typeface="Lao UI" panose="020B0502040204020203" pitchFamily="34" charset="0"/>
                <a:cs typeface="Lao UI" panose="020B0502040204020203" pitchFamily="34" charset="0"/>
              </a:rPr>
              <a:t>long</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id_badge</a:t>
            </a:r>
            <a:r>
              <a:rPr lang="fr-FR" sz="1600" b="1" dirty="0">
                <a:latin typeface="Lao UI" panose="020B0502040204020203" pitchFamily="34" charset="0"/>
                <a:cs typeface="Lao UI" panose="020B0502040204020203" pitchFamily="34" charset="0"/>
              </a:rPr>
              <a:t> ) {</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auto</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std</a:t>
            </a:r>
            <a:r>
              <a:rPr lang="fr-FR" sz="1600" b="1" dirty="0">
                <a:latin typeface="Lao UI" panose="020B0502040204020203" pitchFamily="34" charset="0"/>
                <a:cs typeface="Lao UI" panose="020B0502040204020203" pitchFamily="34" charset="0"/>
              </a:rPr>
              <a:t>::</a:t>
            </a:r>
            <a:r>
              <a:rPr lang="fr-FR" sz="1600" b="1" dirty="0" err="1">
                <a:latin typeface="Lao UI" panose="020B0502040204020203" pitchFamily="34" charset="0"/>
                <a:cs typeface="Lao UI" panose="020B0502040204020203" pitchFamily="34" charset="0"/>
              </a:rPr>
              <a:t>make_shared</a:t>
            </a:r>
            <a:r>
              <a:rPr lang="fr-FR" sz="1600" b="1" dirty="0">
                <a:latin typeface="Lao UI" panose="020B0502040204020203" pitchFamily="34" charset="0"/>
                <a:cs typeface="Lao UI" panose="020B0502040204020203" pitchFamily="34" charset="0"/>
              </a:rPr>
              <a:t>&lt;</a:t>
            </a:r>
            <a:r>
              <a:rPr lang="fr-FR" sz="1600" b="1" dirty="0" err="1">
                <a:latin typeface="Lao UI" panose="020B0502040204020203" pitchFamily="34" charset="0"/>
                <a:cs typeface="Lao UI" panose="020B0502040204020203" pitchFamily="34" charset="0"/>
              </a:rPr>
              <a:t>employe</a:t>
            </a:r>
            <a:r>
              <a:rPr lang="fr-FR" sz="1600" b="1" dirty="0">
                <a:latin typeface="Lao UI" panose="020B0502040204020203" pitchFamily="34" charset="0"/>
                <a:cs typeface="Lao UI" panose="020B0502040204020203" pitchFamily="34" charset="0"/>
              </a:rPr>
              <a:t>&gt;();</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-&gt;</a:t>
            </a:r>
            <a:r>
              <a:rPr lang="fr-FR" sz="1600" b="1" dirty="0" err="1">
                <a:latin typeface="Lao UI" panose="020B0502040204020203" pitchFamily="34" charset="0"/>
                <a:cs typeface="Lao UI" panose="020B0502040204020203" pitchFamily="34" charset="0"/>
              </a:rPr>
              <a:t>prenom</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prenom</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-&gt;nom = nom; </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-&gt;adresse = adresse;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-&gt;</a:t>
            </a:r>
            <a:r>
              <a:rPr lang="fr-FR" sz="1600" b="1" dirty="0" err="1">
                <a:latin typeface="Lao UI" panose="020B0502040204020203" pitchFamily="34" charset="0"/>
                <a:cs typeface="Lao UI" panose="020B0502040204020203" pitchFamily="34" charset="0"/>
              </a:rPr>
              <a:t>id_cpam</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id_cpam</a:t>
            </a:r>
            <a:r>
              <a:rPr lang="fr-FR" sz="1600" b="1" dirty="0">
                <a:latin typeface="Lao UI" panose="020B0502040204020203" pitchFamily="34" charset="0"/>
                <a:cs typeface="Lao UI" panose="020B0502040204020203" pitchFamily="34" charset="0"/>
              </a:rPr>
              <a:t>;</a:t>
            </a:r>
          </a:p>
          <a:p>
            <a:pPr algn="l"/>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-&gt;</a:t>
            </a:r>
            <a:r>
              <a:rPr lang="fr-FR" sz="1600" b="1" dirty="0" err="1">
                <a:latin typeface="Lao UI" panose="020B0502040204020203" pitchFamily="34" charset="0"/>
                <a:cs typeface="Lao UI" panose="020B0502040204020203" pitchFamily="34" charset="0"/>
              </a:rPr>
              <a:t>id_badge</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id_badge</a:t>
            </a:r>
            <a:r>
              <a:rPr lang="fr-FR" sz="1600" b="1" dirty="0">
                <a:latin typeface="Lao UI" panose="020B0502040204020203" pitchFamily="34" charset="0"/>
                <a:cs typeface="Lao UI" panose="020B0502040204020203" pitchFamily="34" charset="0"/>
              </a:rPr>
              <a:t>;    </a:t>
            </a:r>
          </a:p>
          <a:p>
            <a:pPr algn="l"/>
            <a:r>
              <a:rPr lang="fr-FR" sz="1600" b="1" dirty="0">
                <a:latin typeface="Lao UI" panose="020B0502040204020203" pitchFamily="34" charset="0"/>
                <a:cs typeface="Lao UI" panose="020B0502040204020203" pitchFamily="34" charset="0"/>
              </a:rPr>
              <a:t>    </a:t>
            </a:r>
            <a:r>
              <a:rPr lang="fr-FR" sz="1600" b="1" dirty="0">
                <a:solidFill>
                  <a:schemeClr val="accent5"/>
                </a:solidFill>
                <a:latin typeface="Lao UI" panose="020B0502040204020203" pitchFamily="34" charset="0"/>
                <a:cs typeface="Lao UI" panose="020B0502040204020203" pitchFamily="34" charset="0"/>
              </a:rPr>
              <a:t>return</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pt_employe</a:t>
            </a:r>
            <a:r>
              <a:rPr lang="fr-FR" sz="1600" b="1" dirty="0">
                <a:latin typeface="Lao UI" panose="020B0502040204020203" pitchFamily="34" charset="0"/>
                <a:cs typeface="Lao UI" panose="020B0502040204020203" pitchFamily="34" charset="0"/>
              </a:rPr>
              <a:t>;</a:t>
            </a:r>
          </a:p>
          <a:p>
            <a:pPr algn="l"/>
            <a:r>
              <a:rPr lang="fr-FR" sz="1600" b="1" dirty="0">
                <a:latin typeface="Lao UI" panose="020B0502040204020203" pitchFamily="34" charset="0"/>
                <a:cs typeface="Lao UI" panose="020B0502040204020203" pitchFamily="34" charset="0"/>
              </a:rPr>
              <a:t>}</a:t>
            </a:r>
          </a:p>
          <a:p>
            <a:pPr algn="l"/>
            <a:r>
              <a:rPr lang="fr-FR" sz="1600" b="1" dirty="0" err="1">
                <a:solidFill>
                  <a:schemeClr val="accent6"/>
                </a:solidFill>
                <a:latin typeface="Lao UI" panose="020B0502040204020203" pitchFamily="34" charset="0"/>
                <a:cs typeface="Lao UI" panose="020B0502040204020203" pitchFamily="34" charset="0"/>
              </a:rPr>
              <a:t>int</a:t>
            </a:r>
            <a:r>
              <a:rPr lang="fr-FR" sz="1600" b="1" dirty="0">
                <a:latin typeface="Lao UI" panose="020B0502040204020203" pitchFamily="34" charset="0"/>
                <a:cs typeface="Lao UI" panose="020B0502040204020203" pitchFamily="34" charset="0"/>
              </a:rPr>
              <a:t> </a:t>
            </a:r>
            <a:r>
              <a:rPr lang="fr-FR" b="1" dirty="0">
                <a:solidFill>
                  <a:schemeClr val="accent5"/>
                </a:solidFill>
              </a:rPr>
              <a:t>main</a:t>
            </a:r>
            <a:r>
              <a:rPr lang="fr-FR" sz="1600" b="1" dirty="0">
                <a:latin typeface="Lao UI" panose="020B0502040204020203" pitchFamily="34" charset="0"/>
                <a:cs typeface="Lao UI" panose="020B0502040204020203" pitchFamily="34" charset="0"/>
              </a:rPr>
              <a:t>() {</a:t>
            </a:r>
          </a:p>
          <a:p>
            <a:pPr algn="l"/>
            <a:r>
              <a:rPr lang="fr-FR" sz="1600" b="1" dirty="0">
                <a:latin typeface="Lao UI" panose="020B0502040204020203" pitchFamily="34" charset="0"/>
                <a:cs typeface="Lao UI" panose="020B0502040204020203" pitchFamily="34" charset="0"/>
              </a:rPr>
              <a:t>    </a:t>
            </a:r>
            <a:r>
              <a:rPr lang="fr-FR" sz="1600" b="1" dirty="0">
                <a:solidFill>
                  <a:schemeClr val="accent6"/>
                </a:solidFill>
                <a:latin typeface="Lao UI" panose="020B0502040204020203" pitchFamily="34" charset="0"/>
                <a:cs typeface="Lao UI" panose="020B0502040204020203" pitchFamily="34" charset="0"/>
              </a:rPr>
              <a:t>auto</a:t>
            </a:r>
            <a:r>
              <a:rPr lang="fr-FR" sz="1600" b="1" dirty="0">
                <a:latin typeface="Lao UI" panose="020B0502040204020203" pitchFamily="34" charset="0"/>
                <a:cs typeface="Lao UI" panose="020B0502040204020203" pitchFamily="34" charset="0"/>
              </a:rPr>
              <a:t> </a:t>
            </a:r>
            <a:r>
              <a:rPr lang="fr-FR" sz="1600" b="1" dirty="0" err="1">
                <a:latin typeface="Lao UI" panose="020B0502040204020203" pitchFamily="34" charset="0"/>
                <a:cs typeface="Lao UI" panose="020B0502040204020203" pitchFamily="34" charset="0"/>
              </a:rPr>
              <a:t>pt_robert</a:t>
            </a:r>
            <a:r>
              <a:rPr lang="fr-FR" sz="1600" b="1" dirty="0">
                <a:latin typeface="Lao UI" panose="020B0502040204020203" pitchFamily="34" charset="0"/>
                <a:cs typeface="Lao UI" panose="020B0502040204020203" pitchFamily="34" charset="0"/>
              </a:rPr>
              <a:t> = </a:t>
            </a:r>
            <a:r>
              <a:rPr lang="fr-FR" sz="1600" b="1" dirty="0" err="1">
                <a:latin typeface="Lao UI" panose="020B0502040204020203" pitchFamily="34" charset="0"/>
                <a:cs typeface="Lao UI" panose="020B0502040204020203" pitchFamily="34" charset="0"/>
              </a:rPr>
              <a:t>make_employe</a:t>
            </a:r>
            <a:r>
              <a:rPr lang="fr-FR" sz="1600" b="1" dirty="0">
                <a:latin typeface="Lao UI" panose="020B0502040204020203" pitchFamily="34" charset="0"/>
                <a:cs typeface="Lao UI" panose="020B0502040204020203" pitchFamily="34" charset="0"/>
              </a:rPr>
              <a:t>( "</a:t>
            </a:r>
            <a:r>
              <a:rPr lang="fr-FR" sz="1600" b="1" dirty="0">
                <a:solidFill>
                  <a:schemeClr val="accent6">
                    <a:lumMod val="50000"/>
                  </a:schemeClr>
                </a:solidFill>
                <a:latin typeface="Lao UI" panose="020B0502040204020203" pitchFamily="34" charset="0"/>
                <a:cs typeface="Lao UI" panose="020B0502040204020203" pitchFamily="34" charset="0"/>
              </a:rPr>
              <a:t>Robert</a:t>
            </a:r>
            <a:r>
              <a:rPr lang="fr-FR" sz="1600" b="1" dirty="0">
                <a:latin typeface="Lao UI" panose="020B0502040204020203" pitchFamily="34" charset="0"/>
                <a:cs typeface="Lao UI" panose="020B0502040204020203" pitchFamily="34" charset="0"/>
              </a:rPr>
              <a:t>", "</a:t>
            </a:r>
            <a:r>
              <a:rPr lang="fr-FR" sz="1600" b="1" dirty="0" err="1">
                <a:solidFill>
                  <a:schemeClr val="accent6">
                    <a:lumMod val="50000"/>
                  </a:schemeClr>
                </a:solidFill>
                <a:latin typeface="Lao UI" panose="020B0502040204020203" pitchFamily="34" charset="0"/>
                <a:cs typeface="Lao UI" panose="020B0502040204020203" pitchFamily="34" charset="0"/>
              </a:rPr>
              <a:t>Chombier</a:t>
            </a:r>
            <a:r>
              <a:rPr lang="fr-FR" sz="1600" b="1" dirty="0">
                <a:latin typeface="Lao UI" panose="020B0502040204020203" pitchFamily="34" charset="0"/>
                <a:cs typeface="Lao UI" panose="020B0502040204020203" pitchFamily="34" charset="0"/>
              </a:rPr>
              <a:t>", </a:t>
            </a:r>
          </a:p>
          <a:p>
            <a:pPr algn="l"/>
            <a:r>
              <a:rPr lang="fr-FR" sz="1600" b="1" dirty="0">
                <a:latin typeface="Lao UI" panose="020B0502040204020203" pitchFamily="34" charset="0"/>
                <a:cs typeface="Lao UI" panose="020B0502040204020203" pitchFamily="34" charset="0"/>
              </a:rPr>
              <a:t>           "</a:t>
            </a:r>
            <a:r>
              <a:rPr lang="fr-FR" sz="1600" b="1" dirty="0">
                <a:solidFill>
                  <a:schemeClr val="accent6">
                    <a:lumMod val="50000"/>
                  </a:schemeClr>
                </a:solidFill>
                <a:latin typeface="Lao UI" panose="020B0502040204020203" pitchFamily="34" charset="0"/>
                <a:cs typeface="Lao UI" panose="020B0502040204020203" pitchFamily="34" charset="0"/>
              </a:rPr>
              <a:t>4 rue des batteries, 92100 Châtillon</a:t>
            </a:r>
            <a:r>
              <a:rPr lang="fr-FR" sz="1600" b="1" dirty="0">
                <a:latin typeface="Lao UI" panose="020B0502040204020203" pitchFamily="34" charset="0"/>
                <a:cs typeface="Lao UI" panose="020B0502040204020203" pitchFamily="34" charset="0"/>
              </a:rPr>
              <a:t>",  16875432403ULL, 100438ULL ); </a:t>
            </a:r>
          </a:p>
          <a:p>
            <a:pPr algn="l"/>
            <a:r>
              <a:rPr lang="fr-FR" sz="1600" b="1" dirty="0">
                <a:latin typeface="Lao UI" panose="020B0502040204020203" pitchFamily="34" charset="0"/>
                <a:cs typeface="Lao UI" panose="020B0502040204020203" pitchFamily="34" charset="0"/>
              </a:rPr>
              <a:t>    display(*</a:t>
            </a:r>
            <a:r>
              <a:rPr lang="fr-FR" sz="1600" b="1" dirty="0" err="1">
                <a:latin typeface="Lao UI" panose="020B0502040204020203" pitchFamily="34" charset="0"/>
                <a:cs typeface="Lao UI" panose="020B0502040204020203" pitchFamily="34" charset="0"/>
              </a:rPr>
              <a:t>pt_robert</a:t>
            </a:r>
            <a:r>
              <a:rPr lang="fr-FR" sz="1600" b="1" dirty="0">
                <a:latin typeface="Lao UI" panose="020B0502040204020203" pitchFamily="34" charset="0"/>
                <a:cs typeface="Lao UI" panose="020B0502040204020203" pitchFamily="34" charset="0"/>
              </a:rPr>
              <a:t>); …</a:t>
            </a:r>
          </a:p>
        </p:txBody>
      </p:sp>
    </p:spTree>
    <p:extLst>
      <p:ext uri="{BB962C8B-B14F-4D97-AF65-F5344CB8AC3E}">
        <p14:creationId xmlns:p14="http://schemas.microsoft.com/office/powerpoint/2010/main" val="3527985900"/>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CE621CE-CFE8-7046-B8EA-019A0702F6E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unions</a:t>
            </a:r>
          </a:p>
        </p:txBody>
      </p:sp>
      <p:sp>
        <p:nvSpPr>
          <p:cNvPr id="3" name="Espace réservé du contenu 2">
            <a:extLst>
              <a:ext uri="{FF2B5EF4-FFF2-40B4-BE49-F238E27FC236}">
                <a16:creationId xmlns:a16="http://schemas.microsoft.com/office/drawing/2014/main" xmlns="" id="{DD93FC63-C5E4-2349-B420-57533FD106F8}"/>
              </a:ext>
            </a:extLst>
          </p:cNvPr>
          <p:cNvSpPr>
            <a:spLocks noGrp="1"/>
          </p:cNvSpPr>
          <p:nvPr>
            <p:ph idx="1"/>
          </p:nvPr>
        </p:nvSpPr>
        <p:spPr>
          <a:xfrm>
            <a:off x="762000" y="1488173"/>
            <a:ext cx="8077200" cy="730806"/>
          </a:xfrm>
        </p:spPr>
        <p:style>
          <a:lnRef idx="1">
            <a:schemeClr val="accent3"/>
          </a:lnRef>
          <a:fillRef idx="2">
            <a:schemeClr val="accent3"/>
          </a:fillRef>
          <a:effectRef idx="1">
            <a:schemeClr val="accent3"/>
          </a:effectRef>
          <a:fontRef idx="minor">
            <a:schemeClr val="dk1"/>
          </a:fontRef>
        </p:style>
        <p:txBody>
          <a:bodyPr>
            <a:normAutofit/>
          </a:bodyPr>
          <a:lstStyle/>
          <a:p>
            <a:pPr marL="0" indent="0" algn="ctr">
              <a:buNone/>
            </a:pPr>
            <a:r>
              <a:rPr lang="fr-FR" sz="1800"/>
              <a:t>Type contenant </a:t>
            </a:r>
            <a:r>
              <a:rPr lang="fr-FR" sz="1800" b="1"/>
              <a:t>exclusivement</a:t>
            </a:r>
            <a:r>
              <a:rPr lang="fr-FR" sz="1800"/>
              <a:t> un des types donnés dans l’union</a:t>
            </a:r>
          </a:p>
          <a:p>
            <a:pPr marL="0" indent="0">
              <a:buNone/>
            </a:pPr>
            <a:r>
              <a:rPr lang="fr-FR" sz="1800"/>
              <a:t>On peut passer d’un des types à un des autres en accédant au champ correspondant</a:t>
            </a:r>
          </a:p>
        </p:txBody>
      </p:sp>
      <p:sp>
        <p:nvSpPr>
          <p:cNvPr id="4" name="ZoneTexte 3">
            <a:extLst>
              <a:ext uri="{FF2B5EF4-FFF2-40B4-BE49-F238E27FC236}">
                <a16:creationId xmlns:a16="http://schemas.microsoft.com/office/drawing/2014/main" xmlns="" id="{1A0ACB38-F19F-804B-AE84-5792792C97A7}"/>
              </a:ext>
            </a:extLst>
          </p:cNvPr>
          <p:cNvSpPr txBox="1"/>
          <p:nvPr/>
        </p:nvSpPr>
        <p:spPr>
          <a:xfrm>
            <a:off x="781434" y="2283804"/>
            <a:ext cx="93649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fr-FR"/>
              <a:t>Syntaxe</a:t>
            </a:r>
          </a:p>
        </p:txBody>
      </p:sp>
      <p:sp>
        <p:nvSpPr>
          <p:cNvPr id="5" name="ZoneTexte 4">
            <a:extLst>
              <a:ext uri="{FF2B5EF4-FFF2-40B4-BE49-F238E27FC236}">
                <a16:creationId xmlns:a16="http://schemas.microsoft.com/office/drawing/2014/main" xmlns="" id="{648F30FB-237E-8440-B460-9BB66295C66B}"/>
              </a:ext>
            </a:extLst>
          </p:cNvPr>
          <p:cNvSpPr txBox="1"/>
          <p:nvPr/>
        </p:nvSpPr>
        <p:spPr>
          <a:xfrm>
            <a:off x="1806598" y="2297430"/>
            <a:ext cx="2764745" cy="1323439"/>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union</a:t>
            </a:r>
            <a:r>
              <a:rPr lang="fr-FR" sz="1600" b="1">
                <a:latin typeface="Lao UI" panose="020B0502040204020203" pitchFamily="34" charset="0"/>
                <a:cs typeface="Lao UI" panose="020B0502040204020203" pitchFamily="34" charset="0"/>
              </a:rPr>
              <a:t> nom_type {</a:t>
            </a:r>
          </a:p>
          <a:p>
            <a:pPr algn="l"/>
            <a:r>
              <a:rPr lang="fr-FR" sz="1600" b="1">
                <a:latin typeface="Lao UI" panose="020B0502040204020203" pitchFamily="34" charset="0"/>
                <a:cs typeface="Lao UI" panose="020B0502040204020203" pitchFamily="34" charset="0"/>
              </a:rPr>
              <a:t>    type_1 nom_champs1;</a:t>
            </a:r>
          </a:p>
          <a:p>
            <a:pPr algn="l"/>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type_n nom_champs_n;</a:t>
            </a:r>
          </a:p>
          <a:p>
            <a:pPr algn="l"/>
            <a:r>
              <a:rPr lang="fr-FR" sz="1600" b="1">
                <a:latin typeface="Lao UI" panose="020B0502040204020203" pitchFamily="34" charset="0"/>
                <a:cs typeface="Lao UI" panose="020B0502040204020203" pitchFamily="34" charset="0"/>
              </a:rPr>
              <a:t>};</a:t>
            </a:r>
          </a:p>
        </p:txBody>
      </p:sp>
      <p:sp>
        <p:nvSpPr>
          <p:cNvPr id="6" name="ZoneTexte 5">
            <a:extLst>
              <a:ext uri="{FF2B5EF4-FFF2-40B4-BE49-F238E27FC236}">
                <a16:creationId xmlns:a16="http://schemas.microsoft.com/office/drawing/2014/main" xmlns="" id="{E4BD8696-A611-4141-B2C5-B14D363003B4}"/>
              </a:ext>
            </a:extLst>
          </p:cNvPr>
          <p:cNvSpPr txBox="1"/>
          <p:nvPr/>
        </p:nvSpPr>
        <p:spPr>
          <a:xfrm>
            <a:off x="781434" y="3914681"/>
            <a:ext cx="7981566" cy="2810002"/>
          </a:xfrm>
          <a:prstGeom prst="rect">
            <a:avLst/>
          </a:prstGeom>
          <a:solidFill>
            <a:schemeClr val="accent6">
              <a:lumMod val="20000"/>
              <a:lumOff val="80000"/>
            </a:schemeClr>
          </a:solidFill>
        </p:spPr>
        <p:txBody>
          <a:bodyPr wrap="square" rtlCol="0">
            <a:spAutoFit/>
          </a:bodyPr>
          <a:lstStyle/>
          <a:p>
            <a:pPr algn="l"/>
            <a:r>
              <a:rPr lang="fr-FR" sz="1600" b="1">
                <a:latin typeface="Lao UI" panose="020B0502040204020203" pitchFamily="34" charset="0"/>
                <a:cs typeface="Lao UI" panose="020B0502040204020203" pitchFamily="34" charset="0"/>
              </a:rPr>
              <a:t>#</a:t>
            </a:r>
            <a:r>
              <a:rPr lang="fr-FR" sz="1600" b="1">
                <a:solidFill>
                  <a:schemeClr val="accent1"/>
                </a:solidFill>
                <a:latin typeface="Lao UI" panose="020B0502040204020203" pitchFamily="34" charset="0"/>
                <a:cs typeface="Lao UI" panose="020B0502040204020203" pitchFamily="34" charset="0"/>
              </a:rPr>
              <a:t>include</a:t>
            </a:r>
            <a:r>
              <a:rPr lang="fr-FR" sz="1600" b="1">
                <a:latin typeface="Lao UI" panose="020B0502040204020203" pitchFamily="34" charset="0"/>
                <a:cs typeface="Lao UI" panose="020B0502040204020203" pitchFamily="34" charset="0"/>
              </a:rPr>
              <a:t> &lt;</a:t>
            </a:r>
            <a:r>
              <a:rPr lang="fr-FR" sz="1600" b="1">
                <a:solidFill>
                  <a:schemeClr val="accent2">
                    <a:lumMod val="75000"/>
                  </a:schemeClr>
                </a:solidFill>
                <a:latin typeface="Lao UI" panose="020B0502040204020203" pitchFamily="34" charset="0"/>
                <a:cs typeface="Lao UI" panose="020B0502040204020203" pitchFamily="34" charset="0"/>
              </a:rPr>
              <a:t>iostream</a:t>
            </a:r>
            <a:r>
              <a:rPr lang="fr-FR" sz="1600" b="1">
                <a:latin typeface="Lao UI" panose="020B0502040204020203" pitchFamily="34" charset="0"/>
                <a:cs typeface="Lao UI" panose="020B0502040204020203" pitchFamily="34" charset="0"/>
              </a:rPr>
              <a:t>&gt;</a:t>
            </a:r>
          </a:p>
          <a:p>
            <a:pPr algn="l"/>
            <a:r>
              <a:rPr lang="fr-FR" sz="1600" b="1">
                <a:solidFill>
                  <a:schemeClr val="accent5"/>
                </a:solidFill>
                <a:latin typeface="Lao UI" panose="020B0502040204020203" pitchFamily="34" charset="0"/>
                <a:cs typeface="Lao UI" panose="020B0502040204020203" pitchFamily="34" charset="0"/>
              </a:rPr>
              <a:t>union</a:t>
            </a:r>
            <a:r>
              <a:rPr lang="fr-FR" sz="1600" b="1">
                <a:latin typeface="Lao UI" panose="020B0502040204020203" pitchFamily="34" charset="0"/>
                <a:cs typeface="Lao UI" panose="020B0502040204020203" pitchFamily="34" charset="0"/>
              </a:rPr>
              <a:t> little_big_endian_detector {</a:t>
            </a:r>
          </a:p>
          <a:p>
            <a:pPr algn="l"/>
            <a:r>
              <a:rPr lang="fr-FR" sz="1600" b="1">
                <a:latin typeface="Lao UI" panose="020B0502040204020203" pitchFamily="34" charset="0"/>
                <a:cs typeface="Lao UI" panose="020B0502040204020203" pitchFamily="34" charset="0"/>
              </a:rPr>
              <a:t>    </a:t>
            </a:r>
            <a:r>
              <a:rPr lang="fr-FR" sz="1600" b="1">
                <a:solidFill>
                  <a:schemeClr val="accent2"/>
                </a:solidFill>
                <a:latin typeface="Lao UI" panose="020B0502040204020203" pitchFamily="34" charset="0"/>
                <a:cs typeface="Lao UI" panose="020B0502040204020203" pitchFamily="34" charset="0"/>
              </a:rPr>
              <a:t>unsigned</a:t>
            </a:r>
            <a:r>
              <a:rPr lang="fr-FR" sz="1600" b="1">
                <a:latin typeface="Lao UI" panose="020B0502040204020203" pitchFamily="34" charset="0"/>
                <a:cs typeface="Lao UI" panose="020B0502040204020203" pitchFamily="34" charset="0"/>
              </a:rPr>
              <a:t> lvalue;</a:t>
            </a:r>
          </a:p>
          <a:p>
            <a:pPr algn="l"/>
            <a:r>
              <a:rPr lang="fr-FR" sz="1600" b="1">
                <a:latin typeface="Lao UI" panose="020B0502040204020203" pitchFamily="34" charset="0"/>
                <a:cs typeface="Lao UI" panose="020B0502040204020203" pitchFamily="34" charset="0"/>
              </a:rPr>
              <a:t>    </a:t>
            </a:r>
            <a:r>
              <a:rPr lang="fr-FR" sz="1600" b="1">
                <a:solidFill>
                  <a:schemeClr val="accent2"/>
                </a:solidFill>
                <a:latin typeface="Lao UI" panose="020B0502040204020203" pitchFamily="34" charset="0"/>
                <a:cs typeface="Lao UI" panose="020B0502040204020203" pitchFamily="34" charset="0"/>
              </a:rPr>
              <a:t>unsigned char</a:t>
            </a:r>
            <a:r>
              <a:rPr lang="fr-FR" sz="1600" b="1">
                <a:latin typeface="Lao UI" panose="020B0502040204020203" pitchFamily="34" charset="0"/>
                <a:cs typeface="Lao UI" panose="020B0502040204020203" pitchFamily="34" charset="0"/>
              </a:rPr>
              <a:t> bytes[4];</a:t>
            </a:r>
          </a:p>
          <a:p>
            <a:pPr algn="l"/>
            <a:r>
              <a:rPr lang="fr-FR" sz="1600" b="1">
                <a:latin typeface="Lao UI" panose="020B0502040204020203" pitchFamily="34" charset="0"/>
                <a:cs typeface="Lao UI" panose="020B0502040204020203" pitchFamily="34" charset="0"/>
              </a:rPr>
              <a:t>};</a:t>
            </a:r>
          </a:p>
          <a:p>
            <a:pPr algn="l"/>
            <a:r>
              <a:rPr lang="fr-FR" sz="1600" b="1">
                <a:solidFill>
                  <a:schemeClr val="accent2"/>
                </a:solidFill>
                <a:latin typeface="Lao UI" panose="020B0502040204020203" pitchFamily="34" charset="0"/>
                <a:cs typeface="Lao UI" panose="020B0502040204020203" pitchFamily="34" charset="0"/>
              </a:rPr>
              <a:t>int</a:t>
            </a:r>
            <a:r>
              <a:rPr lang="fr-FR" sz="1600" b="1">
                <a:latin typeface="Lao UI" panose="020B0502040204020203" pitchFamily="34" charset="0"/>
                <a:cs typeface="Lao UI" panose="020B0502040204020203" pitchFamily="34" charset="0"/>
              </a:rPr>
              <a:t> </a:t>
            </a:r>
            <a:r>
              <a:rPr lang="fr-FR" sz="1600" b="1">
                <a:solidFill>
                  <a:schemeClr val="accent1"/>
                </a:solidFill>
                <a:latin typeface="Lao UI" panose="020B0502040204020203" pitchFamily="34" charset="0"/>
                <a:cs typeface="Lao UI" panose="020B0502040204020203" pitchFamily="34" charset="0"/>
              </a:rPr>
              <a:t>main</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little_big_endian_detector detector;    detector.lvalue = 0x0000FFFF;</a:t>
            </a:r>
          </a:p>
          <a:p>
            <a:pPr algn="l"/>
            <a:r>
              <a:rPr lang="fr-FR" sz="1600" b="1">
                <a:latin typeface="Lao UI" panose="020B0502040204020203" pitchFamily="34" charset="0"/>
                <a:cs typeface="Lao UI" panose="020B0502040204020203" pitchFamily="34" charset="0"/>
              </a:rPr>
              <a:t>    </a:t>
            </a:r>
            <a:r>
              <a:rPr lang="fr-FR" sz="1600" b="1">
                <a:solidFill>
                  <a:schemeClr val="accent1"/>
                </a:solidFill>
                <a:latin typeface="Lao UI" panose="020B0502040204020203" pitchFamily="34" charset="0"/>
                <a:cs typeface="Lao UI" panose="020B0502040204020203" pitchFamily="34" charset="0"/>
              </a:rPr>
              <a:t>if</a:t>
            </a:r>
            <a:r>
              <a:rPr lang="fr-FR" sz="1600" b="1">
                <a:latin typeface="Lao UI" panose="020B0502040204020203" pitchFamily="34" charset="0"/>
                <a:cs typeface="Lao UI" panose="020B0502040204020203" pitchFamily="34" charset="0"/>
              </a:rPr>
              <a:t> ( detector.bytes[0] == 0xFF ) std::cout&lt;&lt; "</a:t>
            </a:r>
            <a:r>
              <a:rPr lang="fr-FR" sz="1600" b="1">
                <a:solidFill>
                  <a:schemeClr val="accent6">
                    <a:lumMod val="50000"/>
                  </a:schemeClr>
                </a:solidFill>
                <a:latin typeface="Lao UI" panose="020B0502040204020203" pitchFamily="34" charset="0"/>
                <a:cs typeface="Lao UI" panose="020B0502040204020203" pitchFamily="34" charset="0"/>
              </a:rPr>
              <a:t>Little endian detected</a:t>
            </a:r>
            <a:r>
              <a:rPr lang="fr-FR" sz="1600" b="1">
                <a:latin typeface="Lao UI" panose="020B0502040204020203" pitchFamily="34" charset="0"/>
                <a:cs typeface="Lao UI" panose="020B0502040204020203" pitchFamily="34" charset="0"/>
              </a:rPr>
              <a:t>"&lt;&lt; std::endl;</a:t>
            </a:r>
          </a:p>
          <a:p>
            <a:pPr algn="l"/>
            <a:r>
              <a:rPr lang="fr-FR" sz="1600" b="1">
                <a:latin typeface="Lao UI" panose="020B0502040204020203" pitchFamily="34" charset="0"/>
                <a:cs typeface="Lao UI" panose="020B0502040204020203" pitchFamily="34" charset="0"/>
              </a:rPr>
              <a:t>    </a:t>
            </a:r>
            <a:r>
              <a:rPr lang="fr-FR" sz="1600" b="1">
                <a:solidFill>
                  <a:schemeClr val="accent1"/>
                </a:solidFill>
                <a:latin typeface="Lao UI" panose="020B0502040204020203" pitchFamily="34" charset="0"/>
                <a:cs typeface="Lao UI" panose="020B0502040204020203" pitchFamily="34" charset="0"/>
              </a:rPr>
              <a:t>else</a:t>
            </a:r>
            <a:r>
              <a:rPr lang="fr-FR" sz="1600" b="1">
                <a:latin typeface="Lao UI" panose="020B0502040204020203" pitchFamily="34" charset="0"/>
                <a:cs typeface="Lao UI" panose="020B0502040204020203" pitchFamily="34" charset="0"/>
              </a:rPr>
              <a:t>  std::cout &lt;&lt; "</a:t>
            </a:r>
            <a:r>
              <a:rPr lang="fr-FR" sz="1600" b="1">
                <a:solidFill>
                  <a:schemeClr val="accent6">
                    <a:lumMod val="50000"/>
                  </a:schemeClr>
                </a:solidFill>
                <a:latin typeface="Lao UI" panose="020B0502040204020203" pitchFamily="34" charset="0"/>
                <a:cs typeface="Lao UI" panose="020B0502040204020203" pitchFamily="34" charset="0"/>
              </a:rPr>
              <a:t>Big endian detected</a:t>
            </a:r>
            <a:r>
              <a:rPr lang="fr-FR" sz="1600" b="1">
                <a:latin typeface="Lao UI" panose="020B0502040204020203" pitchFamily="34" charset="0"/>
                <a:cs typeface="Lao UI" panose="020B0502040204020203" pitchFamily="34" charset="0"/>
              </a:rPr>
              <a:t>" &lt;&lt; std::endl;</a:t>
            </a:r>
          </a:p>
          <a:p>
            <a:pPr algn="l"/>
            <a:r>
              <a:rPr lang="fr-FR" sz="1600" b="1">
                <a:latin typeface="Lao UI" panose="020B0502040204020203" pitchFamily="34" charset="0"/>
                <a:cs typeface="Lao UI" panose="020B0502040204020203" pitchFamily="34" charset="0"/>
              </a:rPr>
              <a:t> </a:t>
            </a:r>
            <a:r>
              <a:rPr lang="fr-FR" sz="1600" b="1">
                <a:solidFill>
                  <a:schemeClr val="accent1"/>
                </a:solidFill>
                <a:latin typeface="Lao UI" panose="020B0502040204020203" pitchFamily="34" charset="0"/>
                <a:cs typeface="Lao UI" panose="020B0502040204020203" pitchFamily="34" charset="0"/>
              </a:rPr>
              <a:t>return</a:t>
            </a:r>
            <a:r>
              <a:rPr lang="fr-FR" sz="1600" b="1">
                <a:latin typeface="Lao UI" panose="020B0502040204020203" pitchFamily="34" charset="0"/>
                <a:cs typeface="Lao UI" panose="020B0502040204020203" pitchFamily="34" charset="0"/>
              </a:rPr>
              <a:t> EXIT_SUCCESS;  }</a:t>
            </a:r>
          </a:p>
        </p:txBody>
      </p:sp>
      <p:pic>
        <p:nvPicPr>
          <p:cNvPr id="7" name="Image 7">
            <a:extLst>
              <a:ext uri="{FF2B5EF4-FFF2-40B4-BE49-F238E27FC236}">
                <a16:creationId xmlns:a16="http://schemas.microsoft.com/office/drawing/2014/main" xmlns="" id="{1A6C9862-59FB-3945-AA07-A7292C4C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0" y="2310350"/>
            <a:ext cx="2354580" cy="1564488"/>
          </a:xfrm>
          <a:prstGeom prst="rect">
            <a:avLst/>
          </a:prstGeom>
        </p:spPr>
      </p:pic>
    </p:spTree>
    <p:extLst>
      <p:ext uri="{BB962C8B-B14F-4D97-AF65-F5344CB8AC3E}">
        <p14:creationId xmlns:p14="http://schemas.microsoft.com/office/powerpoint/2010/main" val="2283004063"/>
      </p:ext>
    </p:extLst>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AAF4FE3-FC16-0A40-9492-8FA2E3374425}"/>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Les énumérés</a:t>
            </a:r>
          </a:p>
        </p:txBody>
      </p:sp>
      <p:sp>
        <p:nvSpPr>
          <p:cNvPr id="3" name="Espace réservé du contenu 2">
            <a:extLst>
              <a:ext uri="{FF2B5EF4-FFF2-40B4-BE49-F238E27FC236}">
                <a16:creationId xmlns:a16="http://schemas.microsoft.com/office/drawing/2014/main" xmlns="" id="{03801C0D-A0FB-314C-AE91-93364FFC8002}"/>
              </a:ext>
            </a:extLst>
          </p:cNvPr>
          <p:cNvSpPr>
            <a:spLocks noGrp="1"/>
          </p:cNvSpPr>
          <p:nvPr>
            <p:ph idx="1"/>
          </p:nvPr>
        </p:nvSpPr>
        <p:spPr>
          <a:xfrm>
            <a:off x="762000" y="1474493"/>
            <a:ext cx="8077200" cy="392407"/>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r>
              <a:rPr lang="fr-FR" sz="1800" b="1">
                <a:solidFill>
                  <a:schemeClr val="tx2"/>
                </a:solidFill>
              </a:rPr>
              <a:t>Ensemble de valeurs restreintes nommées énumérateurs de type dénombrable</a:t>
            </a:r>
          </a:p>
          <a:p>
            <a:pPr marL="0" indent="0">
              <a:buNone/>
            </a:pPr>
            <a:endParaRPr lang="fr-FR" sz="1800"/>
          </a:p>
        </p:txBody>
      </p:sp>
      <p:sp>
        <p:nvSpPr>
          <p:cNvPr id="4" name="ZoneTexte 3">
            <a:extLst>
              <a:ext uri="{FF2B5EF4-FFF2-40B4-BE49-F238E27FC236}">
                <a16:creationId xmlns:a16="http://schemas.microsoft.com/office/drawing/2014/main" xmlns="" id="{D956161D-8AB1-B347-9E1C-2FF5CB40ACFA}"/>
              </a:ext>
            </a:extLst>
          </p:cNvPr>
          <p:cNvSpPr txBox="1"/>
          <p:nvPr/>
        </p:nvSpPr>
        <p:spPr>
          <a:xfrm>
            <a:off x="766834" y="1962150"/>
            <a:ext cx="91997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fr-FR"/>
              <a:t>Syntaxe</a:t>
            </a:r>
          </a:p>
        </p:txBody>
      </p:sp>
      <p:sp>
        <p:nvSpPr>
          <p:cNvPr id="5" name="ZoneTexte 4">
            <a:extLst>
              <a:ext uri="{FF2B5EF4-FFF2-40B4-BE49-F238E27FC236}">
                <a16:creationId xmlns:a16="http://schemas.microsoft.com/office/drawing/2014/main" xmlns="" id="{1361B2C7-1E95-EA49-8B45-33C779A50291}"/>
              </a:ext>
            </a:extLst>
          </p:cNvPr>
          <p:cNvSpPr txBox="1"/>
          <p:nvPr/>
        </p:nvSpPr>
        <p:spPr>
          <a:xfrm>
            <a:off x="1739340" y="1962150"/>
            <a:ext cx="2632561" cy="1323439"/>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enum</a:t>
            </a:r>
            <a:r>
              <a:rPr lang="fr-FR" sz="1600" b="1">
                <a:latin typeface="Lao UI" panose="020B0502040204020203" pitchFamily="34" charset="0"/>
                <a:cs typeface="Lao UI" panose="020B0502040204020203" pitchFamily="34" charset="0"/>
              </a:rPr>
              <a:t> nom_type </a:t>
            </a:r>
            <a:r>
              <a:rPr lang="fr-FR" sz="1600" b="1">
                <a:solidFill>
                  <a:schemeClr val="accent3">
                    <a:lumMod val="50000"/>
                  </a:schemeClr>
                </a:solidFill>
                <a:latin typeface="Lao UI" panose="020B0502040204020203" pitchFamily="34" charset="0"/>
                <a:cs typeface="Lao UI" panose="020B0502040204020203" pitchFamily="34" charset="0"/>
              </a:rPr>
              <a:t>[: type]</a:t>
            </a:r>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nom_1 = valeur1,</a:t>
            </a:r>
          </a:p>
          <a:p>
            <a:pPr algn="l"/>
            <a:r>
              <a:rPr lang="fr-FR" sz="1600" b="1">
                <a:latin typeface="Lao UI" panose="020B0502040204020203" pitchFamily="34" charset="0"/>
                <a:cs typeface="Lao UI" panose="020B0502040204020203" pitchFamily="34" charset="0"/>
              </a:rPr>
              <a:t>    …</a:t>
            </a:r>
          </a:p>
          <a:p>
            <a:pPr algn="l"/>
            <a:r>
              <a:rPr lang="fr-FR" sz="1600" b="1">
                <a:latin typeface="Lao UI" panose="020B0502040204020203" pitchFamily="34" charset="0"/>
                <a:cs typeface="Lao UI" panose="020B0502040204020203" pitchFamily="34" charset="0"/>
              </a:rPr>
              <a:t>    nom_n = valeurs_n</a:t>
            </a:r>
          </a:p>
          <a:p>
            <a:pPr algn="l"/>
            <a:r>
              <a:rPr lang="fr-FR" sz="1600" b="1">
                <a:latin typeface="Lao UI" panose="020B0502040204020203" pitchFamily="34" charset="0"/>
                <a:cs typeface="Lao UI" panose="020B0502040204020203" pitchFamily="34" charset="0"/>
              </a:rPr>
              <a:t>};</a:t>
            </a:r>
          </a:p>
        </p:txBody>
      </p:sp>
      <p:sp>
        <p:nvSpPr>
          <p:cNvPr id="6" name="ZoneTexte 5">
            <a:extLst>
              <a:ext uri="{FF2B5EF4-FFF2-40B4-BE49-F238E27FC236}">
                <a16:creationId xmlns:a16="http://schemas.microsoft.com/office/drawing/2014/main" xmlns="" id="{E03C7373-B1C4-9445-87D9-1AD3F692C3A3}"/>
              </a:ext>
            </a:extLst>
          </p:cNvPr>
          <p:cNvSpPr txBox="1"/>
          <p:nvPr/>
        </p:nvSpPr>
        <p:spPr>
          <a:xfrm>
            <a:off x="772406" y="3854375"/>
            <a:ext cx="8066794" cy="1569660"/>
          </a:xfrm>
          <a:prstGeom prst="rect">
            <a:avLst/>
          </a:prstGeom>
          <a:solidFill>
            <a:schemeClr val="accent6">
              <a:lumMod val="20000"/>
              <a:lumOff val="80000"/>
            </a:schemeClr>
          </a:solidFill>
        </p:spPr>
        <p:txBody>
          <a:bodyPr wrap="square" rtlCol="0">
            <a:spAutoFit/>
          </a:bodyPr>
          <a:lstStyle/>
          <a:p>
            <a:pPr algn="l"/>
            <a:r>
              <a:rPr lang="fr-FR" sz="1600" b="1">
                <a:solidFill>
                  <a:schemeClr val="accent5"/>
                </a:solidFill>
                <a:latin typeface="Lao UI" panose="020B0502040204020203" pitchFamily="34" charset="0"/>
                <a:cs typeface="Lao UI" panose="020B0502040204020203" pitchFamily="34" charset="0"/>
              </a:rPr>
              <a:t>enum</a:t>
            </a:r>
            <a:r>
              <a:rPr lang="fr-FR" sz="1600" b="1">
                <a:latin typeface="Lao UI" panose="020B0502040204020203" pitchFamily="34" charset="0"/>
                <a:cs typeface="Lao UI" panose="020B0502040204020203" pitchFamily="34" charset="0"/>
              </a:rPr>
              <a:t> base_color { red = 1, green = 2, blue = 4 };</a:t>
            </a:r>
          </a:p>
          <a:p>
            <a:pPr algn="l"/>
            <a:r>
              <a:rPr lang="fr-FR" sz="1600" b="1">
                <a:solidFill>
                  <a:schemeClr val="accent5"/>
                </a:solidFill>
                <a:latin typeface="Lao UI" panose="020B0502040204020203" pitchFamily="34" charset="0"/>
                <a:cs typeface="Lao UI" panose="020B0502040204020203" pitchFamily="34" charset="0"/>
              </a:rPr>
              <a:t>enum</a:t>
            </a:r>
            <a:r>
              <a:rPr lang="fr-FR" sz="1600" b="1">
                <a:latin typeface="Lao UI" panose="020B0502040204020203" pitchFamily="34" charset="0"/>
                <a:cs typeface="Lao UI" panose="020B0502040204020203" pitchFamily="34" charset="0"/>
              </a:rPr>
              <a:t> directions { x_dir = 0, y_dir, z_dir };</a:t>
            </a:r>
          </a:p>
          <a:p>
            <a:pPr algn="l"/>
            <a:r>
              <a:rPr lang="fr-FR" sz="1600" b="1">
                <a:solidFill>
                  <a:schemeClr val="accent5"/>
                </a:solidFill>
                <a:latin typeface="Lao UI" panose="020B0502040204020203" pitchFamily="34" charset="0"/>
                <a:cs typeface="Lao UI" panose="020B0502040204020203" pitchFamily="34" charset="0"/>
              </a:rPr>
              <a:t>enum</a:t>
            </a:r>
            <a:r>
              <a:rPr lang="fr-FR" sz="1600" b="1">
                <a:latin typeface="Lao UI" panose="020B0502040204020203" pitchFamily="34" charset="0"/>
                <a:cs typeface="Lao UI" panose="020B0502040204020203" pitchFamily="34" charset="0"/>
              </a:rPr>
              <a:t> orientation : </a:t>
            </a:r>
            <a:r>
              <a:rPr lang="fr-FR" sz="1600" b="1">
                <a:solidFill>
                  <a:schemeClr val="accent6">
                    <a:lumMod val="50000"/>
                  </a:schemeClr>
                </a:solidFill>
                <a:latin typeface="Lao UI" panose="020B0502040204020203" pitchFamily="34" charset="0"/>
                <a:cs typeface="Lao UI" panose="020B0502040204020203" pitchFamily="34" charset="0"/>
              </a:rPr>
              <a:t>unsigned char</a:t>
            </a:r>
            <a:r>
              <a:rPr lang="fr-FR" sz="1600" b="1">
                <a:latin typeface="Lao UI" panose="020B0502040204020203" pitchFamily="34" charset="0"/>
                <a:cs typeface="Lao UI" panose="020B0502040204020203" pitchFamily="34" charset="0"/>
              </a:rPr>
              <a:t> { direct = 0, undirect = 1 };</a:t>
            </a:r>
          </a:p>
          <a:p>
            <a:pPr algn="l"/>
            <a:endParaRPr lang="fr-FR" sz="1600" b="1">
              <a:latin typeface="Lao UI" panose="020B0502040204020203" pitchFamily="34" charset="0"/>
              <a:cs typeface="Lao UI" panose="020B0502040204020203" pitchFamily="34" charset="0"/>
            </a:endParaRPr>
          </a:p>
          <a:p>
            <a:pPr algn="l"/>
            <a:r>
              <a:rPr lang="fr-FR" sz="1600" b="1">
                <a:latin typeface="Lao UI" panose="020B0502040204020203" pitchFamily="34" charset="0"/>
                <a:cs typeface="Lao UI" panose="020B0502040204020203" pitchFamily="34" charset="0"/>
              </a:rPr>
              <a:t>std::array&lt;</a:t>
            </a:r>
            <a:r>
              <a:rPr lang="fr-FR" sz="1600" b="1">
                <a:solidFill>
                  <a:schemeClr val="accent6">
                    <a:lumMod val="50000"/>
                  </a:schemeClr>
                </a:solidFill>
                <a:latin typeface="Lao UI" panose="020B0502040204020203" pitchFamily="34" charset="0"/>
                <a:cs typeface="Lao UI" panose="020B0502040204020203" pitchFamily="34" charset="0"/>
              </a:rPr>
              <a:t>double</a:t>
            </a:r>
            <a:r>
              <a:rPr lang="fr-FR" sz="1600" b="1">
                <a:latin typeface="Lao UI" panose="020B0502040204020203" pitchFamily="34" charset="0"/>
                <a:cs typeface="Lao UI" panose="020B0502040204020203" pitchFamily="34" charset="0"/>
              </a:rPr>
              <a:t>, 3&gt; point;</a:t>
            </a:r>
          </a:p>
          <a:p>
            <a:pPr algn="l"/>
            <a:r>
              <a:rPr lang="fr-FR" sz="1600" b="1">
                <a:latin typeface="Lao UI" panose="020B0502040204020203" pitchFamily="34" charset="0"/>
                <a:cs typeface="Lao UI" panose="020B0502040204020203" pitchFamily="34" charset="0"/>
              </a:rPr>
              <a:t>point[x_dir] = 0., point[y_dir] = 1.; point[z_dir] = 0.;</a:t>
            </a:r>
          </a:p>
        </p:txBody>
      </p:sp>
      <p:sp>
        <p:nvSpPr>
          <p:cNvPr id="7" name="ZoneTexte 6">
            <a:extLst>
              <a:ext uri="{FF2B5EF4-FFF2-40B4-BE49-F238E27FC236}">
                <a16:creationId xmlns:a16="http://schemas.microsoft.com/office/drawing/2014/main" xmlns="" id="{A494971B-EBCD-F642-AD15-871279436EAA}"/>
              </a:ext>
            </a:extLst>
          </p:cNvPr>
          <p:cNvSpPr txBox="1"/>
          <p:nvPr/>
        </p:nvSpPr>
        <p:spPr>
          <a:xfrm>
            <a:off x="762000" y="5665447"/>
            <a:ext cx="8077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r>
              <a:rPr lang="fr-FR" b="1" u="sng">
                <a:solidFill>
                  <a:schemeClr val="accent1"/>
                </a:solidFill>
              </a:rPr>
              <a:t>Règle conseillée par les règles de bonne programmation isocpp</a:t>
            </a:r>
            <a:r>
              <a:rPr lang="fr-FR"/>
              <a:t> : </a:t>
            </a:r>
          </a:p>
          <a:p>
            <a:pPr algn="l"/>
            <a:r>
              <a:rPr lang="fr-FR"/>
              <a:t>toujours exprimer une valeurs constante par un énuméré ou une variable constante.</a:t>
            </a:r>
          </a:p>
        </p:txBody>
      </p:sp>
      <p:sp>
        <p:nvSpPr>
          <p:cNvPr id="8" name="ZoneTexte 7">
            <a:extLst>
              <a:ext uri="{FF2B5EF4-FFF2-40B4-BE49-F238E27FC236}">
                <a16:creationId xmlns:a16="http://schemas.microsoft.com/office/drawing/2014/main" xmlns="" id="{7E51C793-88EA-1D4E-A8A9-D02FE6EF0EAF}"/>
              </a:ext>
            </a:extLst>
          </p:cNvPr>
          <p:cNvSpPr txBox="1"/>
          <p:nvPr/>
        </p:nvSpPr>
        <p:spPr>
          <a:xfrm>
            <a:off x="6448772" y="1981418"/>
            <a:ext cx="2456756" cy="36309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l"/>
            <a:r>
              <a:rPr lang="fr-FR" sz="1600" b="1"/>
              <a:t>Type : uniquement C++  11</a:t>
            </a:r>
          </a:p>
        </p:txBody>
      </p:sp>
      <p:cxnSp>
        <p:nvCxnSpPr>
          <p:cNvPr id="9" name="Connecteur droit avec flèche 8">
            <a:extLst>
              <a:ext uri="{FF2B5EF4-FFF2-40B4-BE49-F238E27FC236}">
                <a16:creationId xmlns:a16="http://schemas.microsoft.com/office/drawing/2014/main" xmlns="" id="{1DCCB8BC-7CAF-704A-AF71-E2746200568C}"/>
              </a:ext>
            </a:extLst>
          </p:cNvPr>
          <p:cNvCxnSpPr>
            <a:cxnSpLocks/>
            <a:stCxn id="8" idx="1"/>
          </p:cNvCxnSpPr>
          <p:nvPr/>
        </p:nvCxnSpPr>
        <p:spPr>
          <a:xfrm flipH="1" flipV="1">
            <a:off x="4168140" y="2146816"/>
            <a:ext cx="2280632" cy="161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2" name="Image 12">
            <a:extLst>
              <a:ext uri="{FF2B5EF4-FFF2-40B4-BE49-F238E27FC236}">
                <a16:creationId xmlns:a16="http://schemas.microsoft.com/office/drawing/2014/main" xmlns="" id="{EC5A55E0-BAF2-FA4C-9C81-96AC57BE0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321230"/>
            <a:ext cx="1444943" cy="1444943"/>
          </a:xfrm>
          <a:prstGeom prst="rect">
            <a:avLst/>
          </a:prstGeom>
        </p:spPr>
      </p:pic>
    </p:spTree>
    <p:extLst>
      <p:ext uri="{BB962C8B-B14F-4D97-AF65-F5344CB8AC3E}">
        <p14:creationId xmlns:p14="http://schemas.microsoft.com/office/powerpoint/2010/main" val="80649527"/>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AF9D91F-A5C1-7040-A377-B05E562C66BA}"/>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a:t>Exercices sur les structures et les unions</a:t>
            </a:r>
          </a:p>
        </p:txBody>
      </p:sp>
      <p:sp>
        <p:nvSpPr>
          <p:cNvPr id="3" name="Espace réservé du contenu 2">
            <a:extLst>
              <a:ext uri="{FF2B5EF4-FFF2-40B4-BE49-F238E27FC236}">
                <a16:creationId xmlns:a16="http://schemas.microsoft.com/office/drawing/2014/main" xmlns="" id="{92DF2DB1-4248-744D-AB66-953DA34D60AC}"/>
              </a:ext>
            </a:extLst>
          </p:cNvPr>
          <p:cNvSpPr>
            <a:spLocks noGrp="1"/>
          </p:cNvSpPr>
          <p:nvPr>
            <p:ph idx="1"/>
          </p:nvPr>
        </p:nvSpPr>
        <p:spPr>
          <a:xfrm>
            <a:off x="762000" y="2426993"/>
            <a:ext cx="8077200" cy="712447"/>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dist">
              <a:buNone/>
            </a:pPr>
            <a:r>
              <a:rPr lang="fr-FR" sz="1800"/>
              <a:t>En utilisant une union, créer un programme affichant la représentation hexadécimale d’un nombre réel double précision en mémoire.</a:t>
            </a:r>
          </a:p>
        </p:txBody>
      </p:sp>
      <p:sp>
        <p:nvSpPr>
          <p:cNvPr id="4" name="ZoneTexte 3">
            <a:extLst>
              <a:ext uri="{FF2B5EF4-FFF2-40B4-BE49-F238E27FC236}">
                <a16:creationId xmlns:a16="http://schemas.microsoft.com/office/drawing/2014/main" xmlns="" id="{3E690251-62DA-8F46-A856-C614DF32FA05}"/>
              </a:ext>
            </a:extLst>
          </p:cNvPr>
          <p:cNvSpPr txBox="1"/>
          <p:nvPr/>
        </p:nvSpPr>
        <p:spPr>
          <a:xfrm>
            <a:off x="762000" y="4164330"/>
            <a:ext cx="80772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dist"/>
            <a:r>
              <a:rPr lang="fr-FR" dirty="0"/>
              <a:t>A partir d’un nuage de points calculés, construire la boite alignée aux axes la plus petite possible qui englobe tout le nuage en complétant le programme bouding_box.cpp donné dans le répertoire exercices/introduction</a:t>
            </a:r>
            <a:r>
              <a:rPr lang="fr-FR" dirty="0" smtClean="0"/>
              <a:t>.</a:t>
            </a:r>
            <a:endParaRPr lang="fr-FR" dirty="0"/>
          </a:p>
        </p:txBody>
      </p:sp>
    </p:spTree>
    <p:extLst>
      <p:ext uri="{BB962C8B-B14F-4D97-AF65-F5344CB8AC3E}">
        <p14:creationId xmlns:p14="http://schemas.microsoft.com/office/powerpoint/2010/main" val="2621573782"/>
      </p:ext>
    </p:extLst>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733A09-53D1-6344-9B7E-FE26777944AF}"/>
              </a:ext>
            </a:extLst>
          </p:cNvPr>
          <p:cNvSpPr>
            <a:spLocks noGrp="1"/>
          </p:cNvSpPr>
          <p:nvPr>
            <p:ph type="ctrTitle"/>
          </p:nvPr>
        </p:nvSpPr>
        <p:spPr/>
        <p:txBody>
          <a:bodyPr/>
          <a:lstStyle/>
          <a:p>
            <a:r>
              <a:rPr lang="fr-FR"/>
              <a:t>Gestion des erreurs en C++</a:t>
            </a:r>
          </a:p>
        </p:txBody>
      </p:sp>
      <p:sp>
        <p:nvSpPr>
          <p:cNvPr id="3" name="Espace réservé du contenu 2">
            <a:extLst>
              <a:ext uri="{FF2B5EF4-FFF2-40B4-BE49-F238E27FC236}">
                <a16:creationId xmlns:a16="http://schemas.microsoft.com/office/drawing/2014/main" xmlns="" id="{CC259295-A3B6-9C43-871A-DCF5E6704E8C}"/>
              </a:ext>
            </a:extLst>
          </p:cNvPr>
          <p:cNvSpPr>
            <a:spLocks noGrp="1"/>
          </p:cNvSpPr>
          <p:nvPr>
            <p:ph type="subTitle" idx="1"/>
          </p:nvPr>
        </p:nvSpPr>
        <p:spPr/>
        <p:txBody>
          <a:bodyPr/>
          <a:lstStyle/>
          <a:p>
            <a:r>
              <a:rPr lang="fr-FR"/>
              <a:t>Catégories des erreurs, exceptions et erreurs systèmes</a:t>
            </a:r>
          </a:p>
        </p:txBody>
      </p:sp>
      <p:pic>
        <p:nvPicPr>
          <p:cNvPr id="5" name="Espace réservé pour une image  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3171" b="13171"/>
          <a:stretch>
            <a:fillRect/>
          </a:stretch>
        </p:blipFill>
        <p:spPr/>
      </p:pic>
    </p:spTree>
    <p:extLst>
      <p:ext uri="{BB962C8B-B14F-4D97-AF65-F5344CB8AC3E}">
        <p14:creationId xmlns:p14="http://schemas.microsoft.com/office/powerpoint/2010/main" val="1532597452"/>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Les exceptions</a:t>
            </a:r>
            <a:endParaRPr lang="fr-FR"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Espace réservé du contenu 4"/>
          <p:cNvSpPr>
            <a:spLocks noGrp="1"/>
          </p:cNvSpPr>
          <p:nvPr>
            <p:ph idx="1"/>
          </p:nvPr>
        </p:nvSpPr>
        <p:spPr>
          <a:xfrm>
            <a:off x="762000" y="1772816"/>
            <a:ext cx="8077200" cy="1862374"/>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fr-FR" sz="1800" dirty="0" smtClean="0"/>
              <a:t>Permet une gestion des erreurs</a:t>
            </a:r>
          </a:p>
          <a:p>
            <a:r>
              <a:rPr lang="fr-FR" sz="1800" dirty="0" smtClean="0"/>
              <a:t>A utiliser dans un cas rare ou exceptionnel</a:t>
            </a:r>
          </a:p>
          <a:p>
            <a:pPr marL="0" indent="0" algn="ctr">
              <a:buNone/>
            </a:pPr>
            <a:r>
              <a:rPr lang="fr-FR" sz="1800" dirty="0" smtClean="0">
                <a:solidFill>
                  <a:srgbClr val="FF0000"/>
                </a:solidFill>
              </a:rPr>
              <a:t>L’utilisation des exceptions fait partie de la conception de l’interface.</a:t>
            </a:r>
          </a:p>
          <a:p>
            <a:r>
              <a:rPr lang="fr-FR" sz="1800" dirty="0" smtClean="0">
                <a:solidFill>
                  <a:srgbClr val="002060"/>
                </a:solidFill>
              </a:rPr>
              <a:t>Les exceptions sont extensibles ( rajout facile de nouvelles exceptions );</a:t>
            </a:r>
          </a:p>
          <a:p>
            <a:r>
              <a:rPr lang="fr-FR" sz="1800" dirty="0" smtClean="0">
                <a:solidFill>
                  <a:srgbClr val="002060"/>
                </a:solidFill>
              </a:rPr>
              <a:t>Permet un saut automatique de contexte;</a:t>
            </a:r>
          </a:p>
          <a:p>
            <a:r>
              <a:rPr lang="fr-FR" sz="1800" dirty="0" smtClean="0">
                <a:solidFill>
                  <a:srgbClr val="002060"/>
                </a:solidFill>
              </a:rPr>
              <a:t>Délègue le traitement de l’erreur à l’appelant.</a:t>
            </a:r>
            <a:endParaRPr lang="fr-FR" sz="1800" dirty="0">
              <a:solidFill>
                <a:srgbClr val="002060"/>
              </a:solidFill>
            </a:endParaRPr>
          </a:p>
        </p:txBody>
      </p:sp>
      <p:sp>
        <p:nvSpPr>
          <p:cNvPr id="6" name="ZoneTexte 5"/>
          <p:cNvSpPr txBox="1"/>
          <p:nvPr/>
        </p:nvSpPr>
        <p:spPr>
          <a:xfrm>
            <a:off x="755576" y="4123526"/>
            <a:ext cx="8064896" cy="196977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b="1" u="sng" dirty="0" smtClean="0">
                <a:solidFill>
                  <a:schemeClr val="tx2"/>
                </a:solidFill>
              </a:rPr>
              <a:t>Principe d’utilisation</a:t>
            </a:r>
          </a:p>
          <a:p>
            <a:pPr marL="285750" indent="-285750">
              <a:buFont typeface="Arial" panose="020B0604020202020204" pitchFamily="34" charset="0"/>
              <a:buChar char="•"/>
            </a:pPr>
            <a:r>
              <a:rPr lang="fr-FR" sz="1600" b="1" dirty="0" err="1">
                <a:solidFill>
                  <a:srgbClr val="0070C0"/>
                </a:solidFill>
                <a:latin typeface="Lucida Sans Typewriter" panose="020B0509030504030204" pitchFamily="49" charset="0"/>
              </a:rPr>
              <a:t>t</a:t>
            </a:r>
            <a:r>
              <a:rPr lang="fr-FR" sz="1600" b="1" dirty="0" err="1" smtClean="0">
                <a:solidFill>
                  <a:srgbClr val="0070C0"/>
                </a:solidFill>
                <a:latin typeface="Lucida Sans Typewriter" panose="020B0509030504030204" pitchFamily="49" charset="0"/>
              </a:rPr>
              <a:t>hrow</a:t>
            </a:r>
            <a:r>
              <a:rPr lang="fr-FR" dirty="0" smtClean="0">
                <a:latin typeface="+mn-lt"/>
              </a:rPr>
              <a:t> lance un signal d’erreur ( de type entier, string, autre… );</a:t>
            </a:r>
          </a:p>
          <a:p>
            <a:pPr marL="285750" indent="-285750">
              <a:buFont typeface="Arial" panose="020B0604020202020204" pitchFamily="34" charset="0"/>
              <a:buChar char="•"/>
            </a:pPr>
            <a:r>
              <a:rPr lang="fr-FR" sz="1600" b="1" dirty="0" err="1">
                <a:solidFill>
                  <a:srgbClr val="0070C0"/>
                </a:solidFill>
                <a:latin typeface="Lucida Sans Typewriter" panose="020B0509030504030204" pitchFamily="49" charset="0"/>
              </a:rPr>
              <a:t>t</a:t>
            </a:r>
            <a:r>
              <a:rPr lang="fr-FR" sz="1600" b="1" dirty="0" err="1" smtClean="0">
                <a:solidFill>
                  <a:srgbClr val="0070C0"/>
                </a:solidFill>
                <a:latin typeface="Lucida Sans Typewriter" panose="020B0509030504030204" pitchFamily="49" charset="0"/>
              </a:rPr>
              <a:t>ry</a:t>
            </a:r>
            <a:r>
              <a:rPr lang="fr-FR" sz="1600" b="1" dirty="0" smtClean="0">
                <a:latin typeface="Lucida Sans Typewriter" panose="020B0509030504030204" pitchFamily="49" charset="0"/>
              </a:rPr>
              <a:t> { … code protégé … } </a:t>
            </a:r>
          </a:p>
          <a:p>
            <a:r>
              <a:rPr lang="fr-FR" sz="1600" b="1" dirty="0">
                <a:latin typeface="Lucida Sans Typewriter" panose="020B0509030504030204" pitchFamily="49" charset="0"/>
              </a:rPr>
              <a:t> </a:t>
            </a:r>
            <a:r>
              <a:rPr lang="fr-FR" sz="1600" b="1" dirty="0" smtClean="0">
                <a:latin typeface="Lucida Sans Typewriter" panose="020B0509030504030204" pitchFamily="49" charset="0"/>
              </a:rPr>
              <a:t> </a:t>
            </a:r>
            <a:r>
              <a:rPr lang="fr-FR" sz="1600" b="1" dirty="0" smtClean="0">
                <a:solidFill>
                  <a:srgbClr val="0070C0"/>
                </a:solidFill>
                <a:latin typeface="Lucida Sans Typewriter" panose="020B0509030504030204" pitchFamily="49" charset="0"/>
              </a:rPr>
              <a:t>catch</a:t>
            </a:r>
            <a:r>
              <a:rPr lang="fr-FR" sz="1600" b="1" dirty="0" smtClean="0">
                <a:latin typeface="Lucida Sans Typewriter" panose="020B0509030504030204" pitchFamily="49" charset="0"/>
              </a:rPr>
              <a:t>(type&amp; e1) { … traitement erreur1 … }</a:t>
            </a:r>
          </a:p>
          <a:p>
            <a:r>
              <a:rPr lang="fr-FR" sz="1600" b="1" dirty="0">
                <a:latin typeface="Lucida Sans Typewriter" panose="020B0509030504030204" pitchFamily="49" charset="0"/>
              </a:rPr>
              <a:t> </a:t>
            </a:r>
            <a:r>
              <a:rPr lang="fr-FR" sz="1600" b="1" dirty="0" smtClean="0">
                <a:latin typeface="Lucida Sans Typewriter" panose="020B0509030504030204" pitchFamily="49" charset="0"/>
              </a:rPr>
              <a:t> </a:t>
            </a:r>
            <a:r>
              <a:rPr lang="fr-FR" sz="1600" b="1" dirty="0" smtClean="0">
                <a:solidFill>
                  <a:srgbClr val="0070C0"/>
                </a:solidFill>
                <a:latin typeface="Lucida Sans Typewriter" panose="020B0509030504030204" pitchFamily="49" charset="0"/>
              </a:rPr>
              <a:t>catch</a:t>
            </a:r>
            <a:r>
              <a:rPr lang="fr-FR" sz="1600" b="1" dirty="0" smtClean="0">
                <a:latin typeface="Lucida Sans Typewriter" panose="020B0509030504030204" pitchFamily="49" charset="0"/>
              </a:rPr>
              <a:t>(type&amp; e2) { … traitement erreur2 … }</a:t>
            </a:r>
          </a:p>
          <a:p>
            <a:pPr lvl="1"/>
            <a:r>
              <a:rPr lang="fr-FR" dirty="0" smtClean="0">
                <a:latin typeface="+mn-lt"/>
              </a:rPr>
              <a:t>Mise en bloc de la zone à protéger.</a:t>
            </a:r>
          </a:p>
          <a:p>
            <a:pPr marL="285750" indent="-285750">
              <a:buFont typeface="Arial" panose="020B0604020202020204" pitchFamily="34" charset="0"/>
              <a:buChar char="•"/>
            </a:pPr>
            <a:r>
              <a:rPr lang="fr-FR" dirty="0" smtClean="0">
                <a:solidFill>
                  <a:schemeClr val="accent2"/>
                </a:solidFill>
                <a:latin typeface="+mn-lt"/>
              </a:rPr>
              <a:t>Les erreurs non rattrapées sont renvoyées plus haut dans la pile d’appel.</a:t>
            </a:r>
            <a:endParaRPr lang="fr-FR" dirty="0">
              <a:solidFill>
                <a:schemeClr val="accent2"/>
              </a:solidFill>
              <a:latin typeface="+mn-lt"/>
            </a:endParaRPr>
          </a:p>
        </p:txBody>
      </p:sp>
    </p:spTree>
    <p:extLst>
      <p:ext uri="{BB962C8B-B14F-4D97-AF65-F5344CB8AC3E}">
        <p14:creationId xmlns:p14="http://schemas.microsoft.com/office/powerpoint/2010/main" val="2192245113"/>
      </p:ext>
    </p:extLst>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Exemple d’utilisation des exceptions</a:t>
            </a:r>
            <a:endParaRPr lang="fr-FR" sz="3200" dirty="0"/>
          </a:p>
        </p:txBody>
      </p:sp>
      <p:sp>
        <p:nvSpPr>
          <p:cNvPr id="3" name="Espace réservé du contenu 2"/>
          <p:cNvSpPr>
            <a:spLocks noGrp="1"/>
          </p:cNvSpPr>
          <p:nvPr>
            <p:ph idx="1"/>
          </p:nvPr>
        </p:nvSpPr>
        <p:spPr>
          <a:xfrm>
            <a:off x="762000" y="1596413"/>
            <a:ext cx="6978352" cy="4496883"/>
          </a:xfrm>
          <a:solidFill>
            <a:schemeClr val="accent6">
              <a:lumMod val="20000"/>
              <a:lumOff val="80000"/>
            </a:schemeClr>
          </a:solidFill>
        </p:spPr>
        <p:txBody>
          <a:bodyPr>
            <a:noAutofit/>
          </a:bodyPr>
          <a:lstStyle/>
          <a:p>
            <a:pPr marL="0" indent="0">
              <a:buNone/>
            </a:pPr>
            <a:r>
              <a:rPr lang="fr-FR" sz="1200" b="1" dirty="0" err="1">
                <a:latin typeface="Lucida Sans Typewriter" panose="020B0509030504030204" pitchFamily="49" charset="0"/>
              </a:rPr>
              <a:t>std</a:t>
            </a:r>
            <a:r>
              <a:rPr lang="fr-FR" sz="1200" b="1" dirty="0">
                <a:latin typeface="Lucida Sans Typewriter" panose="020B0509030504030204" pitchFamily="49" charset="0"/>
              </a:rPr>
              <a:t>::pair&lt;</a:t>
            </a:r>
            <a:r>
              <a:rPr lang="fr-FR" sz="1200" b="1" dirty="0" err="1">
                <a:solidFill>
                  <a:schemeClr val="accent2">
                    <a:lumMod val="75000"/>
                  </a:schemeClr>
                </a:solidFill>
                <a:latin typeface="Lucida Sans Typewriter" panose="020B0509030504030204" pitchFamily="49" charset="0"/>
              </a:rPr>
              <a:t>double</a:t>
            </a:r>
            <a:r>
              <a:rPr lang="fr-FR" sz="1200" b="1" dirty="0" err="1">
                <a:latin typeface="Lucida Sans Typewriter" panose="020B0509030504030204" pitchFamily="49" charset="0"/>
              </a:rPr>
              <a:t>,</a:t>
            </a:r>
            <a:r>
              <a:rPr lang="fr-FR" sz="1200" b="1" dirty="0" err="1">
                <a:solidFill>
                  <a:schemeClr val="accent2">
                    <a:lumMod val="75000"/>
                  </a:schemeClr>
                </a:solidFill>
                <a:latin typeface="Lucida Sans Typewriter" panose="020B0509030504030204" pitchFamily="49" charset="0"/>
              </a:rPr>
              <a:t>double</a:t>
            </a:r>
            <a:r>
              <a:rPr lang="fr-FR" sz="1200" b="1" dirty="0">
                <a:latin typeface="Lucida Sans Typewriter" panose="020B0509030504030204" pitchFamily="49" charset="0"/>
              </a:rPr>
              <a:t>&gt; </a:t>
            </a:r>
            <a:r>
              <a:rPr lang="fr-FR" sz="1200" b="1" dirty="0" err="1">
                <a:latin typeface="Lucida Sans Typewriter" panose="020B0509030504030204" pitchFamily="49" charset="0"/>
              </a:rPr>
              <a:t>find_root</a:t>
            </a:r>
            <a:r>
              <a:rPr lang="fr-FR" sz="1200" b="1" dirty="0">
                <a:latin typeface="Lucida Sans Typewriter" panose="020B0509030504030204" pitchFamily="49" charset="0"/>
              </a:rPr>
              <a:t>( </a:t>
            </a:r>
            <a:r>
              <a:rPr lang="fr-FR" sz="1200" b="1" dirty="0">
                <a:solidFill>
                  <a:schemeClr val="accent2">
                    <a:lumMod val="75000"/>
                  </a:schemeClr>
                </a:solidFill>
                <a:latin typeface="Lucida Sans Typewriter" panose="020B0509030504030204" pitchFamily="49" charset="0"/>
              </a:rPr>
              <a:t>double</a:t>
            </a:r>
            <a:r>
              <a:rPr lang="fr-FR" sz="1200" b="1" dirty="0">
                <a:latin typeface="Lucida Sans Typewriter" panose="020B0509030504030204" pitchFamily="49" charset="0"/>
              </a:rPr>
              <a:t> b, </a:t>
            </a:r>
            <a:r>
              <a:rPr lang="fr-FR" sz="1200" b="1" dirty="0">
                <a:solidFill>
                  <a:schemeClr val="accent2">
                    <a:lumMod val="75000"/>
                  </a:schemeClr>
                </a:solidFill>
                <a:latin typeface="Lucida Sans Typewriter" panose="020B0509030504030204" pitchFamily="49" charset="0"/>
              </a:rPr>
              <a:t>double</a:t>
            </a:r>
            <a:r>
              <a:rPr lang="fr-FR" sz="1200" b="1" dirty="0">
                <a:latin typeface="Lucida Sans Typewriter" panose="020B0509030504030204" pitchFamily="49" charset="0"/>
              </a:rPr>
              <a:t> c )</a:t>
            </a:r>
          </a:p>
          <a:p>
            <a:pPr marL="0" indent="0">
              <a:buNone/>
            </a:pPr>
            <a:r>
              <a:rPr lang="fr-FR" sz="1200" b="1" dirty="0">
                <a:latin typeface="Lucida Sans Typewriter" panose="020B0509030504030204" pitchFamily="49" charset="0"/>
              </a:rPr>
              <a:t>{</a:t>
            </a:r>
          </a:p>
          <a:p>
            <a:pPr marL="0" indent="0">
              <a:buNone/>
            </a:pPr>
            <a:r>
              <a:rPr lang="fr-FR" sz="1200" b="1" dirty="0">
                <a:latin typeface="Lucida Sans Typewriter" panose="020B0509030504030204" pitchFamily="49" charset="0"/>
              </a:rPr>
              <a:t>    </a:t>
            </a:r>
            <a:r>
              <a:rPr lang="fr-FR" sz="1200" b="1" dirty="0">
                <a:solidFill>
                  <a:schemeClr val="accent2">
                    <a:lumMod val="75000"/>
                  </a:schemeClr>
                </a:solidFill>
                <a:latin typeface="Lucida Sans Typewriter" panose="020B0509030504030204" pitchFamily="49" charset="0"/>
              </a:rPr>
              <a:t>double</a:t>
            </a:r>
            <a:r>
              <a:rPr lang="fr-FR" sz="1200" b="1" dirty="0">
                <a:latin typeface="Lucida Sans Typewriter" panose="020B0509030504030204" pitchFamily="49" charset="0"/>
              </a:rPr>
              <a:t> delta = b*b - 4*c;</a:t>
            </a:r>
          </a:p>
          <a:p>
            <a:pPr marL="0" indent="0">
              <a:buNone/>
            </a:pPr>
            <a:r>
              <a:rPr lang="fr-FR" sz="1200" b="1" dirty="0">
                <a:latin typeface="Lucida Sans Typewriter" panose="020B0509030504030204" pitchFamily="49" charset="0"/>
              </a:rPr>
              <a:t>    </a:t>
            </a:r>
            <a:r>
              <a:rPr lang="fr-FR" sz="1200" b="1" dirty="0">
                <a:solidFill>
                  <a:schemeClr val="accent5">
                    <a:lumMod val="75000"/>
                  </a:schemeClr>
                </a:solidFill>
                <a:latin typeface="Lucida Sans Typewriter" panose="020B0509030504030204" pitchFamily="49" charset="0"/>
              </a:rPr>
              <a:t>if</a:t>
            </a:r>
            <a:r>
              <a:rPr lang="fr-FR" sz="1200" b="1" dirty="0">
                <a:latin typeface="Lucida Sans Typewriter" panose="020B0509030504030204" pitchFamily="49" charset="0"/>
              </a:rPr>
              <a:t> ( delta &lt; 0 ) </a:t>
            </a:r>
            <a:r>
              <a:rPr lang="fr-FR" sz="1200" b="1" dirty="0" err="1">
                <a:solidFill>
                  <a:schemeClr val="accent5">
                    <a:lumMod val="75000"/>
                  </a:schemeClr>
                </a:solidFill>
                <a:latin typeface="Lucida Sans Typewriter" panose="020B0509030504030204" pitchFamily="49" charset="0"/>
              </a:rPr>
              <a:t>throw</a:t>
            </a:r>
            <a:r>
              <a:rPr lang="fr-FR" sz="1200" b="1" dirty="0">
                <a:latin typeface="Lucida Sans Typewriter" panose="020B0509030504030204" pitchFamily="49" charset="0"/>
              </a:rPr>
              <a: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::string("</a:t>
            </a:r>
            <a:r>
              <a:rPr lang="fr-FR" sz="1200" b="1" dirty="0" err="1">
                <a:solidFill>
                  <a:schemeClr val="accent6">
                    <a:lumMod val="75000"/>
                  </a:schemeClr>
                </a:solidFill>
                <a:latin typeface="Lucida Sans Typewriter" panose="020B0509030504030204" pitchFamily="49" charset="0"/>
              </a:rPr>
              <a:t>Negative</a:t>
            </a:r>
            <a:r>
              <a:rPr lang="fr-FR" sz="1200" b="1" dirty="0">
                <a:solidFill>
                  <a:schemeClr val="accent6">
                    <a:lumMod val="75000"/>
                  </a:schemeClr>
                </a:solidFill>
                <a:latin typeface="Lucida Sans Typewriter" panose="020B0509030504030204" pitchFamily="49" charset="0"/>
              </a:rPr>
              <a:t> </a:t>
            </a:r>
            <a:r>
              <a:rPr lang="fr-FR" sz="1200" b="1" dirty="0" err="1">
                <a:solidFill>
                  <a:schemeClr val="accent6">
                    <a:lumMod val="75000"/>
                  </a:schemeClr>
                </a:solidFill>
                <a:latin typeface="Lucida Sans Typewriter" panose="020B0509030504030204" pitchFamily="49" charset="0"/>
              </a:rPr>
              <a:t>descriminant</a:t>
            </a:r>
            <a:r>
              <a:rPr lang="fr-FR" sz="1200" b="1" dirty="0">
                <a:latin typeface="Lucida Sans Typewriter" panose="020B0509030504030204" pitchFamily="49" charset="0"/>
              </a:rPr>
              <a:t>");</a:t>
            </a:r>
          </a:p>
          <a:p>
            <a:pPr marL="0" indent="0">
              <a:buNone/>
            </a:pPr>
            <a:r>
              <a:rPr lang="fr-FR" sz="1200" b="1" dirty="0">
                <a:latin typeface="Lucida Sans Typewriter" panose="020B0509030504030204" pitchFamily="49" charset="0"/>
              </a:rPr>
              <a:t>    </a:t>
            </a:r>
            <a:r>
              <a:rPr lang="fr-FR" sz="1200" b="1" dirty="0">
                <a:solidFill>
                  <a:schemeClr val="accent2">
                    <a:lumMod val="75000"/>
                  </a:schemeClr>
                </a:solidFill>
                <a:latin typeface="Lucida Sans Typewriter" panose="020B0509030504030204" pitchFamily="49" charset="0"/>
              </a:rPr>
              <a:t>double</a:t>
            </a:r>
            <a:r>
              <a:rPr lang="fr-FR" sz="1200" b="1" dirty="0">
                <a:latin typeface="Lucida Sans Typewriter" panose="020B0509030504030204" pitchFamily="49" charset="0"/>
              </a:rPr>
              <a:t> </a:t>
            </a:r>
            <a:r>
              <a:rPr lang="fr-FR" sz="1200" b="1" dirty="0" err="1">
                <a:latin typeface="Lucida Sans Typewriter" panose="020B0509030504030204" pitchFamily="49" charset="0"/>
              </a:rPr>
              <a:t>sqrt_delta</a:t>
            </a:r>
            <a:r>
              <a:rPr lang="fr-FR" sz="1200" b="1" dirty="0">
                <a:latin typeface="Lucida Sans Typewriter" panose="020B0509030504030204" pitchFamily="49" charset="0"/>
              </a:rPr>
              <a:t> = </a:t>
            </a:r>
            <a:r>
              <a:rPr lang="fr-FR" sz="1200" b="1" dirty="0" err="1">
                <a:latin typeface="Lucida Sans Typewriter" panose="020B0509030504030204" pitchFamily="49" charset="0"/>
              </a:rPr>
              <a:t>std</a:t>
            </a:r>
            <a:r>
              <a:rPr lang="fr-FR" sz="1200" b="1" dirty="0">
                <a:latin typeface="Lucida Sans Typewriter" panose="020B0509030504030204" pitchFamily="49" charset="0"/>
              </a:rPr>
              <a:t>::</a:t>
            </a:r>
            <a:r>
              <a:rPr lang="fr-FR" sz="1200" b="1" dirty="0" err="1">
                <a:latin typeface="Lucida Sans Typewriter" panose="020B0509030504030204" pitchFamily="49" charset="0"/>
              </a:rPr>
              <a:t>sqrt</a:t>
            </a:r>
            <a:r>
              <a:rPr lang="fr-FR" sz="1200" b="1" dirty="0">
                <a:latin typeface="Lucida Sans Typewriter" panose="020B0509030504030204" pitchFamily="49" charset="0"/>
              </a:rPr>
              <a:t>(delta);</a:t>
            </a:r>
          </a:p>
          <a:p>
            <a:pPr marL="0" indent="0">
              <a:buNone/>
            </a:pPr>
            <a:r>
              <a:rPr lang="fr-FR" sz="1200" b="1" dirty="0">
                <a:latin typeface="Lucida Sans Typewriter" panose="020B0509030504030204" pitchFamily="49" charset="0"/>
              </a:rPr>
              <a:t>    </a:t>
            </a:r>
            <a:r>
              <a:rPr lang="fr-FR" sz="1200" b="1" dirty="0">
                <a:solidFill>
                  <a:schemeClr val="accent5">
                    <a:lumMod val="75000"/>
                  </a:schemeClr>
                </a:solidFill>
                <a:latin typeface="Lucida Sans Typewriter" panose="020B0509030504030204" pitchFamily="49" charset="0"/>
              </a:rPr>
              <a:t>return</a:t>
            </a:r>
            <a:r>
              <a:rPr lang="fr-FR" sz="1200" b="1" dirty="0">
                <a:latin typeface="Lucida Sans Typewriter" panose="020B0509030504030204" pitchFamily="49" charset="0"/>
              </a:rPr>
              <a:t> {0.5*(-</a:t>
            </a:r>
            <a:r>
              <a:rPr lang="fr-FR" sz="1200" b="1" dirty="0" err="1">
                <a:latin typeface="Lucida Sans Typewriter" panose="020B0509030504030204" pitchFamily="49" charset="0"/>
              </a:rPr>
              <a:t>b+sqrt_delta</a:t>
            </a:r>
            <a:r>
              <a:rPr lang="fr-FR" sz="1200" b="1" dirty="0">
                <a:latin typeface="Lucida Sans Typewriter" panose="020B0509030504030204" pitchFamily="49" charset="0"/>
              </a:rPr>
              <a:t>), 0.5*(-b-</a:t>
            </a:r>
            <a:r>
              <a:rPr lang="fr-FR" sz="1200" b="1" dirty="0" err="1">
                <a:latin typeface="Lucida Sans Typewriter" panose="020B0509030504030204" pitchFamily="49" charset="0"/>
              </a:rPr>
              <a:t>sqrt_delta</a:t>
            </a:r>
            <a:r>
              <a:rPr lang="fr-FR" sz="1200" b="1" dirty="0">
                <a:latin typeface="Lucida Sans Typewriter" panose="020B0509030504030204" pitchFamily="49" charset="0"/>
              </a:rPr>
              <a:t>)};</a:t>
            </a:r>
          </a:p>
          <a:p>
            <a:pPr marL="0" indent="0">
              <a:buNone/>
            </a:pPr>
            <a:r>
              <a:rPr lang="fr-FR" sz="1200" b="1" dirty="0">
                <a:latin typeface="Lucida Sans Typewriter" panose="020B0509030504030204" pitchFamily="49" charset="0"/>
              </a:rPr>
              <a:t>}</a:t>
            </a:r>
          </a:p>
          <a:p>
            <a:pPr marL="0" indent="0">
              <a:buNone/>
            </a:pPr>
            <a:endParaRPr lang="fr-FR" sz="1200" b="1" dirty="0">
              <a:latin typeface="Lucida Sans Typewriter" panose="020B0509030504030204" pitchFamily="49" charset="0"/>
            </a:endParaRPr>
          </a:p>
          <a:p>
            <a:pPr marL="0" indent="0">
              <a:buNone/>
            </a:pPr>
            <a:r>
              <a:rPr lang="fr-FR" sz="1200" b="1" dirty="0" err="1">
                <a:solidFill>
                  <a:schemeClr val="accent2">
                    <a:lumMod val="75000"/>
                  </a:schemeClr>
                </a:solidFill>
                <a:latin typeface="Lucida Sans Typewriter" panose="020B0509030504030204" pitchFamily="49" charset="0"/>
              </a:rPr>
              <a:t>int</a:t>
            </a:r>
            <a:r>
              <a:rPr lang="fr-FR" sz="1200" b="1" dirty="0">
                <a:latin typeface="Lucida Sans Typewriter" panose="020B0509030504030204" pitchFamily="49" charset="0"/>
              </a:rPr>
              <a:t> main()</a:t>
            </a:r>
          </a:p>
          <a:p>
            <a:pPr marL="0" indent="0">
              <a:buNone/>
            </a:pPr>
            <a:r>
              <a:rPr lang="fr-FR" sz="1200" b="1" dirty="0">
                <a:latin typeface="Lucida Sans Typewriter" panose="020B0509030504030204" pitchFamily="49" charset="0"/>
              </a:rPr>
              <a:t>{</a:t>
            </a:r>
          </a:p>
          <a:p>
            <a:pPr marL="0" indent="0">
              <a:buNone/>
            </a:pPr>
            <a:r>
              <a:rPr lang="fr-FR" sz="1200" b="1" dirty="0">
                <a:latin typeface="Lucida Sans Typewriter" panose="020B0509030504030204" pitchFamily="49" charset="0"/>
              </a:rPr>
              <a:t>    </a:t>
            </a:r>
            <a:r>
              <a:rPr lang="fr-FR" sz="1200" b="1" dirty="0">
                <a:solidFill>
                  <a:schemeClr val="accent2">
                    <a:lumMod val="75000"/>
                  </a:schemeClr>
                </a:solidFill>
                <a:latin typeface="Lucida Sans Typewriter" panose="020B0509030504030204" pitchFamily="49" charset="0"/>
              </a:rPr>
              <a:t>double</a:t>
            </a:r>
            <a:r>
              <a:rPr lang="fr-FR" sz="1200" b="1" dirty="0">
                <a:latin typeface="Lucida Sans Typewriter" panose="020B0509030504030204" pitchFamily="49" charset="0"/>
              </a:rPr>
              <a:t> sol1, sol2;</a:t>
            </a:r>
          </a:p>
          <a:p>
            <a:pPr marL="0" indent="0">
              <a:buNone/>
            </a:pPr>
            <a:r>
              <a:rPr lang="fr-FR" sz="1200" b="1" dirty="0">
                <a:latin typeface="Lucida Sans Typewriter" panose="020B0509030504030204" pitchFamily="49" charset="0"/>
              </a:rPr>
              <a:t>    </a:t>
            </a:r>
            <a:r>
              <a:rPr lang="fr-FR" sz="1200" b="1" dirty="0" err="1">
                <a:solidFill>
                  <a:schemeClr val="accent5">
                    <a:lumMod val="75000"/>
                  </a:schemeClr>
                </a:solidFill>
                <a:latin typeface="Lucida Sans Typewriter" panose="020B0509030504030204" pitchFamily="49" charset="0"/>
              </a:rPr>
              <a:t>try</a:t>
            </a:r>
            <a:r>
              <a:rPr lang="fr-FR" sz="1200" b="1" dirty="0">
                <a:latin typeface="Lucida Sans Typewriter" panose="020B0509030504030204" pitchFamily="49" charset="0"/>
              </a:rPr>
              <a:t> {</a:t>
            </a:r>
          </a:p>
          <a:p>
            <a:pPr marL="0" indent="0">
              <a:buNone/>
            </a:pPr>
            <a:r>
              <a:rPr lang="fr-FR" sz="1200" b="1" dirty="0">
                <a:latin typeface="Lucida Sans Typewriter" panose="020B0509030504030204" pitchFamily="49" charset="0"/>
              </a:rPr>
              <a: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a:t>
            </a:r>
            <a:r>
              <a:rPr lang="fr-FR" sz="1200" b="1" dirty="0" err="1">
                <a:latin typeface="Lucida Sans Typewriter" panose="020B0509030504030204" pitchFamily="49" charset="0"/>
              </a:rPr>
              <a:t>tie</a:t>
            </a:r>
            <a:r>
              <a:rPr lang="fr-FR" sz="1200" b="1" dirty="0">
                <a:latin typeface="Lucida Sans Typewriter" panose="020B0509030504030204" pitchFamily="49" charset="0"/>
              </a:rPr>
              <a:t>(sol1,sol2) = </a:t>
            </a:r>
            <a:r>
              <a:rPr lang="fr-FR" sz="1200" b="1" dirty="0" err="1">
                <a:latin typeface="Lucida Sans Typewriter" panose="020B0509030504030204" pitchFamily="49" charset="0"/>
              </a:rPr>
              <a:t>find_root</a:t>
            </a:r>
            <a:r>
              <a:rPr lang="fr-FR" sz="1200" b="1" dirty="0">
                <a:latin typeface="Lucida Sans Typewriter" panose="020B0509030504030204" pitchFamily="49" charset="0"/>
              </a:rPr>
              <a:t>(3,-1);</a:t>
            </a:r>
          </a:p>
          <a:p>
            <a:pPr marL="0" indent="0">
              <a:buNone/>
            </a:pPr>
            <a:r>
              <a:rPr lang="fr-FR" sz="1200" b="1" dirty="0">
                <a:latin typeface="Lucida Sans Typewriter" panose="020B0509030504030204" pitchFamily="49" charset="0"/>
              </a:rPr>
              <a: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::cout &lt;&lt; "</a:t>
            </a:r>
            <a:r>
              <a:rPr lang="fr-FR" sz="1200" b="1" dirty="0">
                <a:solidFill>
                  <a:schemeClr val="accent6">
                    <a:lumMod val="75000"/>
                  </a:schemeClr>
                </a:solidFill>
                <a:latin typeface="Lucida Sans Typewriter" panose="020B0509030504030204" pitchFamily="49" charset="0"/>
              </a:rPr>
              <a:t>OK, </a:t>
            </a:r>
            <a:r>
              <a:rPr lang="fr-FR" sz="1200" b="1" dirty="0" err="1">
                <a:solidFill>
                  <a:schemeClr val="accent6">
                    <a:lumMod val="75000"/>
                  </a:schemeClr>
                </a:solidFill>
                <a:latin typeface="Lucida Sans Typewriter" panose="020B0509030504030204" pitchFamily="49" charset="0"/>
              </a:rPr>
              <a:t>roots</a:t>
            </a:r>
            <a:r>
              <a:rPr lang="fr-FR" sz="1200" b="1" dirty="0">
                <a:solidFill>
                  <a:schemeClr val="accent6">
                    <a:lumMod val="75000"/>
                  </a:schemeClr>
                </a:solidFill>
                <a:latin typeface="Lucida Sans Typewriter" panose="020B0509030504030204" pitchFamily="49" charset="0"/>
              </a:rPr>
              <a:t> are : </a:t>
            </a:r>
            <a:r>
              <a:rPr lang="fr-FR" sz="1200" b="1" dirty="0">
                <a:latin typeface="Lucida Sans Typewriter" panose="020B0509030504030204" pitchFamily="49" charset="0"/>
              </a:rPr>
              <a:t>" &lt;&lt; sol1 </a:t>
            </a:r>
          </a:p>
          <a:p>
            <a:pPr marL="0" indent="0">
              <a:buNone/>
            </a:pPr>
            <a:r>
              <a:rPr lang="fr-FR" sz="1200" b="1" dirty="0">
                <a:latin typeface="Lucida Sans Typewriter" panose="020B0509030504030204" pitchFamily="49" charset="0"/>
              </a:rPr>
              <a:t>                  &lt;&lt; "</a:t>
            </a:r>
            <a:r>
              <a:rPr lang="fr-FR" sz="1200" b="1" dirty="0">
                <a:solidFill>
                  <a:schemeClr val="accent6">
                    <a:lumMod val="75000"/>
                  </a:schemeClr>
                </a:solidFill>
                <a:latin typeface="Lucida Sans Typewriter" panose="020B0509030504030204" pitchFamily="49" charset="0"/>
              </a:rPr>
              <a:t> and </a:t>
            </a:r>
            <a:r>
              <a:rPr lang="fr-FR" sz="1200" b="1" dirty="0">
                <a:latin typeface="Lucida Sans Typewriter" panose="020B0509030504030204" pitchFamily="49" charset="0"/>
              </a:rPr>
              <a:t>" &lt;&lt; sol2 &lt;&lt;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a:t>
            </a:r>
            <a:r>
              <a:rPr lang="fr-FR" sz="1200" b="1" dirty="0" err="1">
                <a:latin typeface="Lucida Sans Typewriter" panose="020B0509030504030204" pitchFamily="49" charset="0"/>
              </a:rPr>
              <a:t>endl</a:t>
            </a:r>
            <a:r>
              <a:rPr lang="fr-FR" sz="1200" b="1" dirty="0">
                <a:latin typeface="Lucida Sans Typewriter" panose="020B0509030504030204" pitchFamily="49" charset="0"/>
              </a:rPr>
              <a:t>;</a:t>
            </a:r>
          </a:p>
          <a:p>
            <a:pPr marL="0" indent="0">
              <a:buNone/>
            </a:pPr>
            <a:r>
              <a:rPr lang="fr-FR" sz="1200" b="1" dirty="0">
                <a:latin typeface="Lucida Sans Typewriter" panose="020B0509030504030204" pitchFamily="49" charset="0"/>
              </a:rPr>
              <a:t>    }</a:t>
            </a:r>
          </a:p>
          <a:p>
            <a:pPr marL="0" indent="0">
              <a:buNone/>
            </a:pPr>
            <a:r>
              <a:rPr lang="fr-FR" sz="1200" b="1" dirty="0">
                <a:latin typeface="Lucida Sans Typewriter" panose="020B0509030504030204" pitchFamily="49" charset="0"/>
              </a:rPr>
              <a:t>    </a:t>
            </a:r>
            <a:r>
              <a:rPr lang="fr-FR" sz="1200" b="1" dirty="0" smtClean="0">
                <a:solidFill>
                  <a:schemeClr val="accent5">
                    <a:lumMod val="75000"/>
                  </a:schemeClr>
                </a:solidFill>
                <a:latin typeface="Lucida Sans Typewriter" panose="020B0509030504030204" pitchFamily="49" charset="0"/>
              </a:rPr>
              <a:t>catch</a:t>
            </a:r>
            <a:r>
              <a:rPr lang="fr-FR" sz="1200" b="1" dirty="0" smtClean="0">
                <a:latin typeface="Lucida Sans Typewriter" panose="020B0509030504030204" pitchFamily="49" charset="0"/>
              </a:rPr>
              <a: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::string&amp; </a:t>
            </a:r>
            <a:r>
              <a:rPr lang="fr-FR" sz="1200" b="1" dirty="0" err="1">
                <a:latin typeface="Lucida Sans Typewriter" panose="020B0509030504030204" pitchFamily="49" charset="0"/>
              </a:rPr>
              <a:t>msg</a:t>
            </a:r>
            <a:r>
              <a:rPr lang="fr-FR" sz="1200" b="1" dirty="0">
                <a:latin typeface="Lucida Sans Typewriter" panose="020B0509030504030204" pitchFamily="49" charset="0"/>
              </a:rPr>
              <a:t> ) {</a:t>
            </a:r>
          </a:p>
          <a:p>
            <a:pPr marL="0" indent="0">
              <a:buNone/>
            </a:pPr>
            <a:r>
              <a:rPr lang="fr-FR" sz="1200" b="1" dirty="0">
                <a:latin typeface="Lucida Sans Typewriter" panose="020B0509030504030204" pitchFamily="49" charset="0"/>
              </a:rPr>
              <a: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a:t>
            </a:r>
            <a:r>
              <a:rPr lang="fr-FR" sz="1200" b="1" dirty="0" err="1">
                <a:latin typeface="Lucida Sans Typewriter" panose="020B0509030504030204" pitchFamily="49" charset="0"/>
              </a:rPr>
              <a:t>cerr</a:t>
            </a:r>
            <a:r>
              <a:rPr lang="fr-FR" sz="1200" b="1" dirty="0">
                <a:latin typeface="Lucida Sans Typewriter" panose="020B0509030504030204" pitchFamily="49" charset="0"/>
              </a:rPr>
              <a:t> &lt;&lt; "</a:t>
            </a:r>
            <a:r>
              <a:rPr lang="fr-FR" sz="1200" b="1" dirty="0" err="1">
                <a:solidFill>
                  <a:schemeClr val="accent6">
                    <a:lumMod val="75000"/>
                  </a:schemeClr>
                </a:solidFill>
                <a:latin typeface="Lucida Sans Typewriter" panose="020B0509030504030204" pitchFamily="49" charset="0"/>
              </a:rPr>
              <a:t>Error</a:t>
            </a:r>
            <a:r>
              <a:rPr lang="fr-FR" sz="1200" b="1" dirty="0">
                <a:solidFill>
                  <a:schemeClr val="accent6">
                    <a:lumMod val="75000"/>
                  </a:schemeClr>
                </a:solidFill>
                <a:latin typeface="Lucida Sans Typewriter" panose="020B0509030504030204" pitchFamily="49" charset="0"/>
              </a:rPr>
              <a:t> </a:t>
            </a:r>
            <a:r>
              <a:rPr lang="fr-FR" sz="1200" b="1" dirty="0" err="1">
                <a:solidFill>
                  <a:schemeClr val="accent6">
                    <a:lumMod val="75000"/>
                  </a:schemeClr>
                </a:solidFill>
                <a:latin typeface="Lucida Sans Typewriter" panose="020B0509030504030204" pitchFamily="49" charset="0"/>
              </a:rPr>
              <a:t>finding</a:t>
            </a:r>
            <a:r>
              <a:rPr lang="fr-FR" sz="1200" b="1" dirty="0">
                <a:solidFill>
                  <a:schemeClr val="accent6">
                    <a:lumMod val="75000"/>
                  </a:schemeClr>
                </a:solidFill>
                <a:latin typeface="Lucida Sans Typewriter" panose="020B0509030504030204" pitchFamily="49" charset="0"/>
              </a:rPr>
              <a:t> </a:t>
            </a:r>
            <a:r>
              <a:rPr lang="fr-FR" sz="1200" b="1" dirty="0" err="1">
                <a:solidFill>
                  <a:schemeClr val="accent6">
                    <a:lumMod val="75000"/>
                  </a:schemeClr>
                </a:solidFill>
                <a:latin typeface="Lucida Sans Typewriter" panose="020B0509030504030204" pitchFamily="49" charset="0"/>
              </a:rPr>
              <a:t>roots</a:t>
            </a:r>
            <a:r>
              <a:rPr lang="fr-FR" sz="1200" b="1" dirty="0">
                <a:solidFill>
                  <a:schemeClr val="accent6">
                    <a:lumMod val="75000"/>
                  </a:schemeClr>
                </a:solidFill>
                <a:latin typeface="Lucida Sans Typewriter" panose="020B0509030504030204" pitchFamily="49" charset="0"/>
              </a:rPr>
              <a:t> : </a:t>
            </a:r>
            <a:r>
              <a:rPr lang="fr-FR" sz="1200" b="1" dirty="0">
                <a:latin typeface="Lucida Sans Typewriter" panose="020B0509030504030204" pitchFamily="49" charset="0"/>
              </a:rPr>
              <a:t>" &lt;&lt; </a:t>
            </a:r>
            <a:r>
              <a:rPr lang="fr-FR" sz="1200" b="1" dirty="0" err="1">
                <a:latin typeface="Lucida Sans Typewriter" panose="020B0509030504030204" pitchFamily="49" charset="0"/>
              </a:rPr>
              <a:t>msg</a:t>
            </a:r>
            <a:r>
              <a:rPr lang="fr-FR" sz="1200" b="1" dirty="0">
                <a:latin typeface="Lucida Sans Typewriter" panose="020B0509030504030204" pitchFamily="49" charset="0"/>
              </a:rPr>
              <a:t> </a:t>
            </a:r>
          </a:p>
          <a:p>
            <a:pPr marL="0" indent="0">
              <a:buNone/>
            </a:pPr>
            <a:r>
              <a:rPr lang="fr-FR" sz="1200" b="1" dirty="0">
                <a:latin typeface="Lucida Sans Typewriter" panose="020B0509030504030204" pitchFamily="49" charset="0"/>
              </a:rPr>
              <a:t>                  &lt;&lt; </a:t>
            </a:r>
            <a:r>
              <a:rPr lang="fr-FR" sz="1200" b="1" dirty="0" err="1">
                <a:latin typeface="Lucida Sans Typewriter" panose="020B0509030504030204" pitchFamily="49" charset="0"/>
              </a:rPr>
              <a:t>std</a:t>
            </a:r>
            <a:r>
              <a:rPr lang="fr-FR" sz="1200" b="1" dirty="0">
                <a:latin typeface="Lucida Sans Typewriter" panose="020B0509030504030204" pitchFamily="49" charset="0"/>
              </a:rPr>
              <a:t>::</a:t>
            </a:r>
            <a:r>
              <a:rPr lang="fr-FR" sz="1200" b="1" dirty="0" err="1">
                <a:latin typeface="Lucida Sans Typewriter" panose="020B0509030504030204" pitchFamily="49" charset="0"/>
              </a:rPr>
              <a:t>endl</a:t>
            </a:r>
            <a:r>
              <a:rPr lang="fr-FR" sz="1200" b="1" dirty="0">
                <a:latin typeface="Lucida Sans Typewriter" panose="020B0509030504030204" pitchFamily="49" charset="0"/>
              </a:rPr>
              <a:t>;</a:t>
            </a:r>
          </a:p>
          <a:p>
            <a:pPr marL="0" indent="0">
              <a:buNone/>
            </a:pPr>
            <a:r>
              <a:rPr lang="fr-FR" sz="1200" b="1" dirty="0">
                <a:latin typeface="Lucida Sans Typewriter" panose="020B0509030504030204" pitchFamily="49" charset="0"/>
              </a:rPr>
              <a:t>    }</a:t>
            </a:r>
          </a:p>
          <a:p>
            <a:pPr marL="0" indent="0">
              <a:buNone/>
            </a:pPr>
            <a:r>
              <a:rPr lang="fr-FR" sz="1200" b="1" dirty="0">
                <a:latin typeface="Lucida Sans Typewriter" panose="020B0509030504030204" pitchFamily="49" charset="0"/>
              </a:rPr>
              <a:t> </a:t>
            </a:r>
            <a:r>
              <a:rPr lang="fr-FR" sz="1200" b="1" dirty="0" smtClean="0">
                <a:latin typeface="Lucida Sans Typewriter" panose="020B0509030504030204" pitchFamily="49" charset="0"/>
              </a:rPr>
              <a:t>   …</a:t>
            </a:r>
            <a:endParaRPr lang="fr-FR" sz="1200" b="1" dirty="0">
              <a:latin typeface="Lucida Sans Typewriter" panose="020B0509030504030204" pitchFamily="49" charset="0"/>
            </a:endParaRPr>
          </a:p>
        </p:txBody>
      </p:sp>
      <p:sp>
        <p:nvSpPr>
          <p:cNvPr id="4" name="ZoneTexte 3"/>
          <p:cNvSpPr txBox="1"/>
          <p:nvPr/>
        </p:nvSpPr>
        <p:spPr>
          <a:xfrm>
            <a:off x="6288421" y="3861048"/>
            <a:ext cx="2435871" cy="3077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fr-FR" sz="1400" b="1" dirty="0" smtClean="0"/>
              <a:t>Protection d’une zone de code</a:t>
            </a:r>
            <a:endParaRPr lang="fr-FR" sz="1400" b="1" dirty="0"/>
          </a:p>
        </p:txBody>
      </p:sp>
      <p:sp>
        <p:nvSpPr>
          <p:cNvPr id="5" name="ZoneTexte 4"/>
          <p:cNvSpPr txBox="1"/>
          <p:nvPr/>
        </p:nvSpPr>
        <p:spPr>
          <a:xfrm>
            <a:off x="6673848" y="2894866"/>
            <a:ext cx="1669667" cy="29534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sz="1400" b="1" dirty="0" smtClean="0"/>
              <a:t>Levée de l’exception</a:t>
            </a:r>
            <a:endParaRPr lang="fr-FR" sz="1400" b="1" dirty="0"/>
          </a:p>
        </p:txBody>
      </p:sp>
      <p:cxnSp>
        <p:nvCxnSpPr>
          <p:cNvPr id="7" name="Connecteur droit avec flèche 6"/>
          <p:cNvCxnSpPr>
            <a:stCxn id="5" idx="1"/>
          </p:cNvCxnSpPr>
          <p:nvPr/>
        </p:nvCxnSpPr>
        <p:spPr>
          <a:xfrm flipH="1" flipV="1">
            <a:off x="5724140" y="2564909"/>
            <a:ext cx="949708" cy="47763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 name="Connecteur droit avec flèche 8"/>
          <p:cNvCxnSpPr/>
          <p:nvPr/>
        </p:nvCxnSpPr>
        <p:spPr>
          <a:xfrm flipH="1">
            <a:off x="1835696" y="4014936"/>
            <a:ext cx="4452725" cy="15388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ZoneTexte 9"/>
          <p:cNvSpPr txBox="1"/>
          <p:nvPr/>
        </p:nvSpPr>
        <p:spPr>
          <a:xfrm>
            <a:off x="6228184" y="5085184"/>
            <a:ext cx="2445599" cy="29705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400" b="1" dirty="0" smtClean="0"/>
              <a:t>On rattrape l’erreur éventuelle</a:t>
            </a:r>
            <a:endParaRPr lang="fr-FR" sz="1400" b="1" dirty="0"/>
          </a:p>
        </p:txBody>
      </p:sp>
      <p:cxnSp>
        <p:nvCxnSpPr>
          <p:cNvPr id="12" name="Connecteur droit avec flèche 11"/>
          <p:cNvCxnSpPr/>
          <p:nvPr/>
        </p:nvCxnSpPr>
        <p:spPr>
          <a:xfrm flipH="1">
            <a:off x="3779912" y="5229200"/>
            <a:ext cx="244827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26633799"/>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EDA6369-4D93-4AC7-99AA-4B425CF2553F}"/>
              </a:ext>
            </a:extLst>
          </p:cNvPr>
          <p:cNvSpPr txBox="1">
            <a:spLocks noChangeArrowheads="1"/>
          </p:cNvSpPr>
          <p:nvPr/>
        </p:nvSpPr>
        <p:spPr bwMode="auto">
          <a:xfrm>
            <a:off x="0" y="11113"/>
            <a:ext cx="9144000" cy="75406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3600"/>
              <a:t>Aperçu du langage</a:t>
            </a:r>
          </a:p>
        </p:txBody>
      </p:sp>
      <p:sp>
        <p:nvSpPr>
          <p:cNvPr id="4" name="ZoneTexte 3">
            <a:extLst>
              <a:ext uri="{FF2B5EF4-FFF2-40B4-BE49-F238E27FC236}">
                <a16:creationId xmlns:a16="http://schemas.microsoft.com/office/drawing/2014/main" xmlns="" id="{27CA09BA-F137-4861-B21C-DC8201C60951}"/>
              </a:ext>
            </a:extLst>
          </p:cNvPr>
          <p:cNvSpPr txBox="1"/>
          <p:nvPr/>
        </p:nvSpPr>
        <p:spPr>
          <a:xfrm>
            <a:off x="0" y="823913"/>
            <a:ext cx="4427538" cy="24622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dirty="0">
                <a:latin typeface="Shruti" panose="020B0604020202020204" pitchFamily="34" charset="0"/>
                <a:cs typeface="Shruti" panose="020B0604020202020204" pitchFamily="34" charset="0"/>
              </a:rPr>
              <a:t>#</a:t>
            </a:r>
            <a:r>
              <a:rPr lang="fr-FR" sz="1400" dirty="0" err="1">
                <a:solidFill>
                  <a:srgbClr val="C00000"/>
                </a:solidFill>
                <a:latin typeface="Shruti" panose="020B0604020202020204" pitchFamily="34" charset="0"/>
                <a:cs typeface="Shruti" panose="020B0604020202020204" pitchFamily="34" charset="0"/>
              </a:rPr>
              <a:t>ifndef</a:t>
            </a:r>
            <a:r>
              <a:rPr lang="fr-FR" sz="1400" dirty="0">
                <a:latin typeface="Shruti" panose="020B0604020202020204" pitchFamily="34" charset="0"/>
                <a:cs typeface="Shruti" panose="020B0604020202020204" pitchFamily="34" charset="0"/>
              </a:rPr>
              <a:t> _BONJOUR_HPP_</a:t>
            </a:r>
          </a:p>
          <a:p>
            <a:pPr>
              <a:defRPr/>
            </a:pPr>
            <a:r>
              <a:rPr lang="fr-FR" sz="1400" dirty="0">
                <a:latin typeface="Shruti" panose="020B0604020202020204" pitchFamily="34" charset="0"/>
                <a:cs typeface="Shruti" panose="020B0604020202020204" pitchFamily="34" charset="0"/>
              </a:rPr>
              <a:t>#</a:t>
            </a:r>
            <a:r>
              <a:rPr lang="fr-FR" sz="1400" dirty="0" err="1">
                <a:solidFill>
                  <a:srgbClr val="C00000"/>
                </a:solidFill>
                <a:latin typeface="Shruti" panose="020B0604020202020204" pitchFamily="34" charset="0"/>
                <a:cs typeface="Shruti" panose="020B0604020202020204" pitchFamily="34" charset="0"/>
              </a:rPr>
              <a:t>define</a:t>
            </a:r>
            <a:r>
              <a:rPr lang="fr-FR" sz="1400" dirty="0">
                <a:latin typeface="Shruti" panose="020B0604020202020204" pitchFamily="34" charset="0"/>
                <a:cs typeface="Shruti" panose="020B0604020202020204" pitchFamily="34" charset="0"/>
              </a:rPr>
              <a:t> _BONJOUR_HPP_</a:t>
            </a:r>
          </a:p>
          <a:p>
            <a:pPr>
              <a:defRPr/>
            </a:pPr>
            <a:r>
              <a:rPr lang="fr-FR" sz="1400" dirty="0">
                <a:latin typeface="Shruti" panose="020B0604020202020204" pitchFamily="34" charset="0"/>
                <a:cs typeface="Shruti" panose="020B0604020202020204" pitchFamily="34" charset="0"/>
              </a:rPr>
              <a:t>#</a:t>
            </a:r>
            <a:r>
              <a:rPr lang="fr-FR" sz="1400" dirty="0" err="1">
                <a:solidFill>
                  <a:srgbClr val="C00000"/>
                </a:solidFill>
                <a:latin typeface="Shruti" panose="020B0604020202020204" pitchFamily="34" charset="0"/>
                <a:cs typeface="Shruti" panose="020B0604020202020204" pitchFamily="34" charset="0"/>
              </a:rPr>
              <a:t>include</a:t>
            </a:r>
            <a:r>
              <a:rPr lang="fr-FR" sz="1400" dirty="0">
                <a:latin typeface="Shruti" panose="020B0604020202020204" pitchFamily="34" charset="0"/>
                <a:cs typeface="Shruti" panose="020B0604020202020204" pitchFamily="34" charset="0"/>
              </a:rPr>
              <a:t> &lt;</a:t>
            </a:r>
            <a:r>
              <a:rPr lang="fr-FR" sz="1400" dirty="0">
                <a:solidFill>
                  <a:schemeClr val="accent5">
                    <a:lumMod val="75000"/>
                  </a:schemeClr>
                </a:solidFill>
                <a:latin typeface="Shruti" panose="020B0604020202020204" pitchFamily="34" charset="0"/>
                <a:cs typeface="Shruti" panose="020B0604020202020204" pitchFamily="34" charset="0"/>
              </a:rPr>
              <a:t>string</a:t>
            </a:r>
            <a:r>
              <a:rPr lang="fr-FR" sz="1400" dirty="0">
                <a:latin typeface="Shruti" panose="020B0604020202020204" pitchFamily="34" charset="0"/>
                <a:cs typeface="Shruti" panose="020B0604020202020204" pitchFamily="34" charset="0"/>
              </a:rPr>
              <a:t>&gt;</a:t>
            </a:r>
          </a:p>
          <a:p>
            <a:pPr>
              <a:defRPr/>
            </a:pPr>
            <a:endParaRPr lang="fr-FR" sz="1400" dirty="0">
              <a:latin typeface="Shruti" panose="020B0604020202020204" pitchFamily="34" charset="0"/>
              <a:cs typeface="Shruti" panose="020B0604020202020204" pitchFamily="34" charset="0"/>
            </a:endParaRPr>
          </a:p>
          <a:p>
            <a:pPr>
              <a:defRPr/>
            </a:pPr>
            <a:r>
              <a:rPr lang="fr-FR" sz="1400" dirty="0">
                <a:solidFill>
                  <a:srgbClr val="C00000"/>
                </a:solidFill>
                <a:latin typeface="Shruti" panose="020B0604020202020204" pitchFamily="34" charset="0"/>
                <a:cs typeface="Shruti" panose="020B0604020202020204" pitchFamily="34" charset="0"/>
              </a:rPr>
              <a:t>/** Fonction disant bonjour à &lt;nom&gt;</a:t>
            </a:r>
          </a:p>
          <a:p>
            <a:pPr>
              <a:defRPr/>
            </a:pPr>
            <a:r>
              <a:rPr lang="fr-FR" sz="1400">
                <a:solidFill>
                  <a:srgbClr val="C00000"/>
                </a:solidFill>
                <a:latin typeface="Shruti" panose="020B0604020202020204" pitchFamily="34" charset="0"/>
                <a:cs typeface="Shruti" panose="020B0604020202020204" pitchFamily="34" charset="0"/>
              </a:rPr>
              <a:t>      Input </a:t>
            </a:r>
            <a:r>
              <a:rPr lang="fr-FR" sz="1400" dirty="0">
                <a:solidFill>
                  <a:srgbClr val="C00000"/>
                </a:solidFill>
                <a:latin typeface="Shruti" panose="020B0604020202020204" pitchFamily="34" charset="0"/>
                <a:cs typeface="Shruti" panose="020B0604020202020204" pitchFamily="34" charset="0"/>
              </a:rPr>
              <a:t>: &lt;nom&gt; : nom de la personne</a:t>
            </a:r>
          </a:p>
          <a:p>
            <a:pPr>
              <a:defRPr/>
            </a:pPr>
            <a:r>
              <a:rPr lang="fr-FR" sz="1400" dirty="0">
                <a:solidFill>
                  <a:srgbClr val="C00000"/>
                </a:solidFill>
                <a:latin typeface="Shruti" panose="020B0604020202020204" pitchFamily="34" charset="0"/>
                <a:cs typeface="Shruti" panose="020B0604020202020204" pitchFamily="34" charset="0"/>
              </a:rPr>
              <a:t>*/</a:t>
            </a:r>
          </a:p>
          <a:p>
            <a:pPr>
              <a:defRPr/>
            </a:pPr>
            <a:r>
              <a:rPr lang="fr-FR" sz="1400" dirty="0" err="1">
                <a:solidFill>
                  <a:schemeClr val="accent3">
                    <a:lumMod val="50000"/>
                  </a:schemeClr>
                </a:solidFill>
                <a:latin typeface="Shruti" panose="020B0604020202020204" pitchFamily="34" charset="0"/>
                <a:cs typeface="Shruti" panose="020B0604020202020204" pitchFamily="34" charset="0"/>
              </a:rPr>
              <a:t>void</a:t>
            </a:r>
            <a:endParaRPr lang="fr-FR" sz="1400" dirty="0">
              <a:solidFill>
                <a:schemeClr val="accent3">
                  <a:lumMod val="50000"/>
                </a:schemeClr>
              </a:solidFill>
              <a:latin typeface="Shruti" panose="020B0604020202020204" pitchFamily="34" charset="0"/>
              <a:cs typeface="Shruti" panose="020B0604020202020204" pitchFamily="34" charset="0"/>
            </a:endParaRPr>
          </a:p>
          <a:p>
            <a:pPr>
              <a:defRPr/>
            </a:pPr>
            <a:r>
              <a:rPr lang="fr-FR" sz="1400" dirty="0" err="1">
                <a:latin typeface="Shruti" panose="020B0604020202020204" pitchFamily="34" charset="0"/>
                <a:cs typeface="Shruti" panose="020B0604020202020204" pitchFamily="34" charset="0"/>
              </a:rPr>
              <a:t>dit_bonjour</a:t>
            </a:r>
            <a:r>
              <a:rPr lang="fr-FR" sz="1400" dirty="0">
                <a:latin typeface="Shruti" panose="020B0604020202020204" pitchFamily="34" charset="0"/>
                <a:cs typeface="Shruti" panose="020B0604020202020204" pitchFamily="34" charset="0"/>
              </a:rPr>
              <a:t>( </a:t>
            </a:r>
            <a:r>
              <a:rPr lang="fr-FR" sz="1400" dirty="0" err="1">
                <a:solidFill>
                  <a:schemeClr val="accent2">
                    <a:lumMod val="75000"/>
                  </a:schemeClr>
                </a:solidFill>
                <a:latin typeface="Shruti" panose="020B0604020202020204" pitchFamily="34" charset="0"/>
                <a:cs typeface="Shruti" panose="020B0604020202020204" pitchFamily="34" charset="0"/>
              </a:rPr>
              <a:t>const</a:t>
            </a:r>
            <a:r>
              <a:rPr lang="fr-FR" sz="1400" dirty="0">
                <a:latin typeface="Shruti" panose="020B0604020202020204" pitchFamily="34" charset="0"/>
                <a:cs typeface="Shruti" panose="020B0604020202020204" pitchFamily="34" charset="0"/>
              </a:rPr>
              <a:t> </a:t>
            </a:r>
            <a:r>
              <a:rPr lang="fr-FR" sz="1400" dirty="0" err="1">
                <a:solidFill>
                  <a:schemeClr val="accent3">
                    <a:lumMod val="50000"/>
                  </a:schemeClr>
                </a:solidFill>
                <a:latin typeface="Shruti" panose="020B0604020202020204" pitchFamily="34" charset="0"/>
                <a:cs typeface="Shruti" panose="020B0604020202020204" pitchFamily="34" charset="0"/>
              </a:rPr>
              <a:t>std</a:t>
            </a:r>
            <a:r>
              <a:rPr lang="fr-FR" sz="1400" dirty="0">
                <a:solidFill>
                  <a:schemeClr val="accent3">
                    <a:lumMod val="50000"/>
                  </a:schemeClr>
                </a:solidFill>
                <a:latin typeface="Shruti" panose="020B0604020202020204" pitchFamily="34" charset="0"/>
                <a:cs typeface="Shruti" panose="020B0604020202020204" pitchFamily="34" charset="0"/>
              </a:rPr>
              <a:t>::string</a:t>
            </a:r>
            <a:r>
              <a:rPr lang="fr-FR" sz="1400" dirty="0">
                <a:latin typeface="Shruti" panose="020B0604020202020204" pitchFamily="34" charset="0"/>
                <a:cs typeface="Shruti" panose="020B0604020202020204" pitchFamily="34" charset="0"/>
              </a:rPr>
              <a:t>&amp; nom );</a:t>
            </a:r>
          </a:p>
          <a:p>
            <a:pPr>
              <a:defRPr/>
            </a:pPr>
            <a:endParaRPr lang="fr-FR" sz="1400" dirty="0">
              <a:latin typeface="Shruti" panose="020B0604020202020204" pitchFamily="34" charset="0"/>
              <a:cs typeface="Shruti" panose="020B0604020202020204" pitchFamily="34" charset="0"/>
            </a:endParaRPr>
          </a:p>
          <a:p>
            <a:pPr>
              <a:defRPr/>
            </a:pPr>
            <a:r>
              <a:rPr lang="fr-FR" sz="1400" dirty="0">
                <a:latin typeface="Shruti" panose="020B0604020202020204" pitchFamily="34" charset="0"/>
                <a:cs typeface="Shruti" panose="020B0604020202020204" pitchFamily="34" charset="0"/>
              </a:rPr>
              <a:t>#</a:t>
            </a:r>
            <a:r>
              <a:rPr lang="fr-FR" sz="1400" dirty="0" err="1">
                <a:solidFill>
                  <a:srgbClr val="C00000"/>
                </a:solidFill>
                <a:latin typeface="Shruti" panose="020B0604020202020204" pitchFamily="34" charset="0"/>
                <a:cs typeface="Shruti" panose="020B0604020202020204" pitchFamily="34" charset="0"/>
              </a:rPr>
              <a:t>endif</a:t>
            </a:r>
            <a:r>
              <a:rPr lang="fr-FR" sz="1400" dirty="0">
                <a:latin typeface="Shruti" panose="020B0604020202020204" pitchFamily="34" charset="0"/>
                <a:cs typeface="Shruti" panose="020B0604020202020204" pitchFamily="34" charset="0"/>
              </a:rPr>
              <a:t> </a:t>
            </a:r>
          </a:p>
        </p:txBody>
      </p:sp>
      <p:sp>
        <p:nvSpPr>
          <p:cNvPr id="12292" name="ZoneTexte 4">
            <a:extLst>
              <a:ext uri="{FF2B5EF4-FFF2-40B4-BE49-F238E27FC236}">
                <a16:creationId xmlns:a16="http://schemas.microsoft.com/office/drawing/2014/main" xmlns="" id="{45CF35E9-F473-4737-BD12-BEFD6BF8DF48}"/>
              </a:ext>
            </a:extLst>
          </p:cNvPr>
          <p:cNvSpPr txBox="1">
            <a:spLocks noChangeArrowheads="1"/>
          </p:cNvSpPr>
          <p:nvPr/>
        </p:nvSpPr>
        <p:spPr bwMode="auto">
          <a:xfrm>
            <a:off x="0" y="3286125"/>
            <a:ext cx="4427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1800" b="1"/>
              <a:t>Fichier de déclaration </a:t>
            </a:r>
            <a:r>
              <a:rPr lang="fr-FR" altLang="fr-FR" sz="1800"/>
              <a:t>: </a:t>
            </a:r>
            <a:r>
              <a:rPr lang="fr-FR" altLang="fr-FR" sz="1600">
                <a:latin typeface="Courier New" panose="02070309020205020404" pitchFamily="49" charset="0"/>
                <a:cs typeface="Courier New" panose="02070309020205020404" pitchFamily="49" charset="0"/>
              </a:rPr>
              <a:t>bonjour.hpp</a:t>
            </a:r>
          </a:p>
        </p:txBody>
      </p:sp>
      <p:sp>
        <p:nvSpPr>
          <p:cNvPr id="6" name="ZoneTexte 5">
            <a:extLst>
              <a:ext uri="{FF2B5EF4-FFF2-40B4-BE49-F238E27FC236}">
                <a16:creationId xmlns:a16="http://schemas.microsoft.com/office/drawing/2014/main" xmlns="" id="{D2F15B4B-62F4-4DCC-9136-6A7DB384D5C5}"/>
              </a:ext>
            </a:extLst>
          </p:cNvPr>
          <p:cNvSpPr txBox="1"/>
          <p:nvPr/>
        </p:nvSpPr>
        <p:spPr>
          <a:xfrm>
            <a:off x="4641850" y="2270125"/>
            <a:ext cx="4392613" cy="2032000"/>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&lt;</a:t>
            </a:r>
            <a:r>
              <a:rPr lang="fr-FR" sz="1400" b="1" dirty="0" err="1">
                <a:solidFill>
                  <a:schemeClr val="accent5">
                    <a:lumMod val="75000"/>
                  </a:schemeClr>
                </a:solidFill>
                <a:latin typeface="Courier New" panose="02070309020205020404" pitchFamily="49" charset="0"/>
                <a:cs typeface="Courier New" panose="02070309020205020404" pitchFamily="49" charset="0"/>
              </a:rPr>
              <a:t>iostream</a:t>
            </a:r>
            <a:r>
              <a:rPr lang="fr-FR" sz="1400" b="1" dirty="0">
                <a:latin typeface="Courier New" panose="02070309020205020404" pitchFamily="49" charset="0"/>
                <a:cs typeface="Courier New" panose="02070309020205020404" pitchFamily="49" charset="0"/>
              </a:rPr>
              <a:t>&gt;</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a:t>
            </a:r>
            <a:r>
              <a:rPr lang="fr-FR" sz="1400" b="1" dirty="0">
                <a:latin typeface="Courier New"/>
                <a:cs typeface="Courier New"/>
              </a:rPr>
              <a:t>"</a:t>
            </a:r>
            <a:r>
              <a:rPr lang="fr-FR" sz="1400" b="1" dirty="0">
                <a:solidFill>
                  <a:schemeClr val="accent6">
                    <a:lumMod val="75000"/>
                  </a:schemeClr>
                </a:solidFill>
                <a:latin typeface="Courier New"/>
                <a:cs typeface="Courier New"/>
              </a:rPr>
              <a:t>bonjour.hpp</a:t>
            </a:r>
            <a:r>
              <a:rPr lang="fr-FR" sz="1400" b="1" dirty="0">
                <a:latin typeface="Courier New"/>
                <a:cs typeface="Courier New"/>
              </a:rPr>
              <a:t>"</a:t>
            </a: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void</a:t>
            </a: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latin typeface="Courier New" panose="02070309020205020404" pitchFamily="49" charset="0"/>
                <a:cs typeface="Courier New" panose="02070309020205020404" pitchFamily="49" charset="0"/>
              </a:rPr>
              <a:t>dit_bonjour</a:t>
            </a:r>
            <a:r>
              <a:rPr lang="fr-FR" sz="1400" b="1" dirty="0">
                <a:latin typeface="Courier New" panose="02070309020205020404" pitchFamily="49" charset="0"/>
                <a:cs typeface="Courier New" panose="02070309020205020404" pitchFamily="49" charset="0"/>
              </a:rPr>
              <a:t>( </a:t>
            </a:r>
            <a:r>
              <a:rPr lang="fr-FR" sz="1400" b="1" dirty="0" err="1">
                <a:solidFill>
                  <a:schemeClr val="accent2">
                    <a:lumMod val="75000"/>
                  </a:schemeClr>
                </a:solidFill>
                <a:latin typeface="Courier New" panose="02070309020205020404" pitchFamily="49" charset="0"/>
                <a:cs typeface="Courier New" panose="02070309020205020404" pitchFamily="49" charset="0"/>
              </a:rPr>
              <a:t>const</a:t>
            </a:r>
            <a:r>
              <a:rPr lang="fr-FR" sz="1400" b="1" dirty="0">
                <a:solidFill>
                  <a:schemeClr val="accent2">
                    <a:lumMod val="75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::string</a:t>
            </a:r>
            <a:r>
              <a:rPr lang="fr-FR" sz="1400" b="1" dirty="0">
                <a:latin typeface="Courier New" panose="02070309020205020404" pitchFamily="49" charset="0"/>
                <a:cs typeface="Courier New" panose="02070309020205020404" pitchFamily="49" charset="0"/>
              </a:rPr>
              <a:t>&amp; nom )</a:t>
            </a:r>
          </a:p>
          <a:p>
            <a:pPr>
              <a:defRPr/>
            </a:pP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lumMod val="75000"/>
                  </a:schemeClr>
                </a:solidFill>
                <a:latin typeface="Courier New"/>
                <a:cs typeface="Courier New"/>
              </a:rPr>
              <a:t>Bonjour </a:t>
            </a:r>
            <a:r>
              <a:rPr lang="fr-FR" sz="1400" b="1" dirty="0">
                <a:latin typeface="Courier New"/>
                <a:cs typeface="Courier New"/>
              </a:rPr>
              <a:t>" &lt;&lt; nom</a:t>
            </a:r>
          </a:p>
          <a:p>
            <a:pPr>
              <a:defRPr/>
            </a:pPr>
            <a:r>
              <a:rPr lang="fr-FR" sz="1400" b="1" dirty="0">
                <a:latin typeface="Courier New"/>
                <a:cs typeface="Courier New"/>
              </a:rPr>
              <a:t>            &lt;&lt; "</a:t>
            </a:r>
            <a:r>
              <a:rPr lang="fr-FR" sz="1400" b="1" dirty="0">
                <a:solidFill>
                  <a:schemeClr val="accent6">
                    <a:lumMod val="75000"/>
                  </a:schemeClr>
                </a:solidFill>
                <a:latin typeface="Courier New"/>
                <a:cs typeface="Courier New"/>
              </a:rPr>
              <a:t>.</a:t>
            </a:r>
            <a:r>
              <a:rPr lang="fr-FR" sz="1400" b="1" dirty="0">
                <a:latin typeface="Courier New"/>
                <a:cs typeface="Courier New"/>
              </a:rPr>
              <a:t>" &lt;&lt;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endl</a:t>
            </a:r>
            <a:r>
              <a:rPr lang="fr-FR" sz="1400" b="1" dirty="0">
                <a:latin typeface="Courier New"/>
                <a:cs typeface="Courier New"/>
              </a:rPr>
              <a:t>;</a:t>
            </a:r>
          </a:p>
          <a:p>
            <a:pPr>
              <a:defRPr/>
            </a:pPr>
            <a:r>
              <a:rPr lang="fr-FR" sz="1400" b="1" dirty="0">
                <a:latin typeface="Courier New"/>
                <a:cs typeface="Courier New"/>
              </a:rPr>
              <a:t>}</a:t>
            </a:r>
            <a:endParaRPr lang="fr-FR" sz="1400" b="1" dirty="0">
              <a:latin typeface="Courier New" panose="02070309020205020404" pitchFamily="49" charset="0"/>
              <a:cs typeface="Courier New" panose="02070309020205020404" pitchFamily="49" charset="0"/>
            </a:endParaRPr>
          </a:p>
        </p:txBody>
      </p:sp>
      <p:sp>
        <p:nvSpPr>
          <p:cNvPr id="12294" name="ZoneTexte 7">
            <a:extLst>
              <a:ext uri="{FF2B5EF4-FFF2-40B4-BE49-F238E27FC236}">
                <a16:creationId xmlns:a16="http://schemas.microsoft.com/office/drawing/2014/main" xmlns="" id="{DF96FC8F-37D0-4F18-B607-79F6FD70EBDF}"/>
              </a:ext>
            </a:extLst>
          </p:cNvPr>
          <p:cNvSpPr txBox="1">
            <a:spLocks noChangeArrowheads="1"/>
          </p:cNvSpPr>
          <p:nvPr/>
        </p:nvSpPr>
        <p:spPr bwMode="auto">
          <a:xfrm>
            <a:off x="4616450" y="4348163"/>
            <a:ext cx="4392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1800" b="1"/>
              <a:t>Fichier de définition </a:t>
            </a:r>
            <a:r>
              <a:rPr lang="fr-FR" altLang="fr-FR" sz="1800"/>
              <a:t>: </a:t>
            </a:r>
            <a:r>
              <a:rPr lang="fr-FR" altLang="fr-FR" sz="1600">
                <a:latin typeface="Courier New" panose="02070309020205020404" pitchFamily="49" charset="0"/>
                <a:cs typeface="Courier New" panose="02070309020205020404" pitchFamily="49" charset="0"/>
              </a:rPr>
              <a:t>bonjour.cpp</a:t>
            </a:r>
            <a:endParaRPr lang="fr-FR" altLang="fr-FR" sz="1800">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xmlns="" id="{75AFE161-F43A-481D-A719-16CE73F25334}"/>
              </a:ext>
            </a:extLst>
          </p:cNvPr>
          <p:cNvSpPr txBox="1"/>
          <p:nvPr/>
        </p:nvSpPr>
        <p:spPr>
          <a:xfrm>
            <a:off x="7938" y="4473575"/>
            <a:ext cx="4608512" cy="20304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a:t>
            </a:r>
            <a:r>
              <a:rPr lang="fr-FR" sz="1400" b="1" dirty="0">
                <a:latin typeface="Courier New"/>
                <a:cs typeface="Courier New"/>
              </a:rPr>
              <a:t>"</a:t>
            </a:r>
            <a:r>
              <a:rPr lang="fr-FR" sz="1400" b="1" dirty="0">
                <a:solidFill>
                  <a:schemeClr val="accent6">
                    <a:lumMod val="75000"/>
                  </a:schemeClr>
                </a:solidFill>
                <a:latin typeface="Courier New" panose="02070309020205020404" pitchFamily="49" charset="0"/>
                <a:cs typeface="Courier New" panose="02070309020205020404" pitchFamily="49" charset="0"/>
              </a:rPr>
              <a:t>bonjour.hpp</a:t>
            </a:r>
            <a:r>
              <a:rPr lang="fr-FR" sz="1400" b="1" dirty="0">
                <a:latin typeface="Courier New"/>
                <a:cs typeface="Courier New"/>
              </a:rPr>
              <a:t>"</a:t>
            </a:r>
            <a:endParaRPr lang="fr-FR" sz="1400" b="1" dirty="0">
              <a:latin typeface="Courier New" panose="02070309020205020404" pitchFamily="49" charset="0"/>
              <a:cs typeface="Courier New" panose="02070309020205020404" pitchFamily="49" charset="0"/>
            </a:endParaRP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a:solidFill>
                  <a:srgbClr val="C00000"/>
                </a:solidFill>
                <a:latin typeface="Courier New" panose="02070309020205020404" pitchFamily="49" charset="0"/>
                <a:cs typeface="Courier New" panose="02070309020205020404" pitchFamily="49" charset="0"/>
              </a:rPr>
              <a:t>// Programme principal.</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main( </a:t>
            </a:r>
            <a:r>
              <a:rPr lang="fr-FR" sz="1400" b="1" dirty="0" err="1">
                <a:solidFill>
                  <a:schemeClr val="accent3">
                    <a:lumMod val="50000"/>
                  </a:schemeClr>
                </a:solidFill>
                <a:latin typeface="Courier New" panose="02070309020205020404" pitchFamily="49" charset="0"/>
                <a:cs typeface="Courier New" panose="02070309020205020404" pitchFamily="49" charset="0"/>
              </a:rPr>
              <a:t>int</a:t>
            </a:r>
            <a:r>
              <a:rPr lang="fr-FR" sz="1400" b="1" dirty="0">
                <a:solidFill>
                  <a:schemeClr val="accent3">
                    <a:lumMod val="50000"/>
                  </a:schemeClr>
                </a:solidFill>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nargs</a:t>
            </a:r>
            <a:r>
              <a:rPr lang="fr-FR" sz="1400" b="1" dirty="0">
                <a:latin typeface="Courier New" panose="02070309020205020404" pitchFamily="49" charset="0"/>
                <a:cs typeface="Courier New" panose="02070309020205020404" pitchFamily="49" charset="0"/>
              </a:rPr>
              <a:t>, </a:t>
            </a:r>
            <a:r>
              <a:rPr lang="fr-FR" sz="1400" b="1" dirty="0" err="1">
                <a:solidFill>
                  <a:schemeClr val="accent2">
                    <a:lumMod val="75000"/>
                  </a:schemeClr>
                </a:solidFill>
                <a:latin typeface="Courier New" panose="02070309020205020404" pitchFamily="49" charset="0"/>
                <a:cs typeface="Courier New" panose="02070309020205020404" pitchFamily="49" charset="0"/>
              </a:rPr>
              <a:t>const</a:t>
            </a:r>
            <a:r>
              <a:rPr lang="fr-FR" sz="1400" b="1" dirty="0">
                <a:latin typeface="Courier New" panose="02070309020205020404" pitchFamily="49" charset="0"/>
                <a:cs typeface="Courier New" panose="02070309020205020404" pitchFamily="49" charset="0"/>
              </a:rPr>
              <a:t> </a:t>
            </a:r>
            <a:r>
              <a:rPr lang="fr-FR" sz="1400" b="1" dirty="0">
                <a:solidFill>
                  <a:schemeClr val="accent3">
                    <a:lumMod val="50000"/>
                  </a:schemeClr>
                </a:solidFill>
                <a:latin typeface="Courier New" panose="02070309020205020404" pitchFamily="49" charset="0"/>
                <a:cs typeface="Courier New" panose="02070309020205020404" pitchFamily="49" charset="0"/>
              </a:rPr>
              <a:t>char</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argv</a:t>
            </a:r>
            <a:r>
              <a:rPr lang="fr-FR" sz="1400" b="1" dirty="0">
                <a:latin typeface="Courier New" panose="02070309020205020404" pitchFamily="49" charset="0"/>
                <a:cs typeface="Courier New" panose="02070309020205020404" pitchFamily="49" charset="0"/>
              </a:rPr>
              <a:t>[] )</a:t>
            </a:r>
          </a:p>
          <a:p>
            <a:pPr>
              <a:defRPr/>
            </a:pP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2">
                    <a:lumMod val="75000"/>
                  </a:schemeClr>
                </a:solidFill>
                <a:latin typeface="Courier New" panose="02070309020205020404" pitchFamily="49" charset="0"/>
                <a:cs typeface="Courier New" panose="02070309020205020404" pitchFamily="49" charset="0"/>
              </a:rPr>
              <a:t>if</a:t>
            </a:r>
            <a:r>
              <a:rPr lang="fr-FR" sz="1400" b="1" dirty="0">
                <a:latin typeface="Courier New" panose="02070309020205020404" pitchFamily="49" charset="0"/>
                <a:cs typeface="Courier New" panose="02070309020205020404" pitchFamily="49" charset="0"/>
              </a:rPr>
              <a:t> ( </a:t>
            </a:r>
            <a:r>
              <a:rPr lang="fr-FR" sz="1400" b="1" dirty="0" err="1">
                <a:latin typeface="Courier New" panose="02070309020205020404" pitchFamily="49" charset="0"/>
                <a:cs typeface="Courier New" panose="02070309020205020404" pitchFamily="49" charset="0"/>
              </a:rPr>
              <a:t>nargs</a:t>
            </a:r>
            <a:r>
              <a:rPr lang="fr-FR" sz="1400" b="1" dirty="0">
                <a:latin typeface="Courier New" panose="02070309020205020404" pitchFamily="49" charset="0"/>
                <a:cs typeface="Courier New" panose="02070309020205020404" pitchFamily="49" charset="0"/>
              </a:rPr>
              <a:t> == 1 ) </a:t>
            </a:r>
            <a:r>
              <a:rPr lang="fr-FR" sz="1400" b="1" dirty="0">
                <a:solidFill>
                  <a:schemeClr val="accent2">
                    <a:lumMod val="75000"/>
                  </a:schemeClr>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a:t>
            </a:r>
            <a:r>
              <a:rPr lang="fr-FR" sz="1400" b="1" dirty="0">
                <a:solidFill>
                  <a:schemeClr val="tx2">
                    <a:lumMod val="75000"/>
                  </a:schemeClr>
                </a:solidFill>
                <a:latin typeface="Courier New" panose="02070309020205020404" pitchFamily="49" charset="0"/>
                <a:cs typeface="Courier New" panose="02070309020205020404" pitchFamily="49" charset="0"/>
              </a:rPr>
              <a:t>EXIT_FAILURE</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dit_bonjour</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argv</a:t>
            </a:r>
            <a:r>
              <a:rPr lang="fr-FR" sz="1400" b="1" dirty="0">
                <a:latin typeface="Courier New" panose="02070309020205020404" pitchFamily="49" charset="0"/>
                <a:cs typeface="Courier New" panose="02070309020205020404" pitchFamily="49" charset="0"/>
              </a:rPr>
              <a:t>[1] );</a:t>
            </a:r>
          </a:p>
          <a:p>
            <a:pPr>
              <a:defRPr/>
            </a:pPr>
            <a:r>
              <a:rPr lang="fr-FR" sz="1400" b="1" dirty="0">
                <a:latin typeface="Courier New" panose="02070309020205020404" pitchFamily="49" charset="0"/>
                <a:cs typeface="Courier New" panose="02070309020205020404" pitchFamily="49" charset="0"/>
              </a:rPr>
              <a:t>   </a:t>
            </a:r>
            <a:r>
              <a:rPr lang="fr-FR" sz="1400" b="1" dirty="0">
                <a:solidFill>
                  <a:schemeClr val="accent2">
                    <a:lumMod val="75000"/>
                  </a:schemeClr>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a:t>
            </a:r>
            <a:r>
              <a:rPr lang="fr-FR" sz="1400" b="1" dirty="0">
                <a:solidFill>
                  <a:schemeClr val="tx2">
                    <a:lumMod val="75000"/>
                  </a:schemeClr>
                </a:solidFill>
                <a:latin typeface="Courier New" panose="02070309020205020404" pitchFamily="49" charset="0"/>
                <a:cs typeface="Courier New" panose="02070309020205020404" pitchFamily="49" charset="0"/>
              </a:rPr>
              <a:t>EXIT_SUCCESS</a:t>
            </a: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a:t>
            </a:r>
          </a:p>
        </p:txBody>
      </p:sp>
      <p:sp>
        <p:nvSpPr>
          <p:cNvPr id="12296" name="ZoneTexte 9">
            <a:extLst>
              <a:ext uri="{FF2B5EF4-FFF2-40B4-BE49-F238E27FC236}">
                <a16:creationId xmlns:a16="http://schemas.microsoft.com/office/drawing/2014/main" xmlns="" id="{EAC8196D-9759-4E29-8113-C16EA1C4F533}"/>
              </a:ext>
            </a:extLst>
          </p:cNvPr>
          <p:cNvSpPr txBox="1">
            <a:spLocks noChangeArrowheads="1"/>
          </p:cNvSpPr>
          <p:nvPr/>
        </p:nvSpPr>
        <p:spPr bwMode="auto">
          <a:xfrm>
            <a:off x="-163513" y="648652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fr-FR" altLang="fr-FR" sz="1800" b="1"/>
              <a:t>Fichier principal </a:t>
            </a:r>
            <a:r>
              <a:rPr lang="fr-FR" altLang="fr-FR" sz="1800"/>
              <a:t>: </a:t>
            </a:r>
            <a:r>
              <a:rPr lang="fr-FR" altLang="fr-FR" sz="1600">
                <a:latin typeface="Courier New" panose="02070309020205020404" pitchFamily="49" charset="0"/>
                <a:cs typeface="Courier New" panose="02070309020205020404" pitchFamily="49" charset="0"/>
              </a:rPr>
              <a:t>test_bonjour.cpp</a:t>
            </a:r>
            <a:endParaRPr lang="fr-FR" altLang="fr-FR" sz="1800">
              <a:latin typeface="Courier New" panose="02070309020205020404" pitchFamily="49" charset="0"/>
              <a:cs typeface="Courier New" panose="02070309020205020404" pitchFamily="49"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Exceptions prédéfinies</a:t>
            </a:r>
            <a:endParaRPr lang="fr-FR" sz="3200" dirty="0"/>
          </a:p>
        </p:txBody>
      </p:sp>
      <p:sp>
        <p:nvSpPr>
          <p:cNvPr id="3" name="Espace réservé du contenu 2"/>
          <p:cNvSpPr>
            <a:spLocks noGrp="1"/>
          </p:cNvSpPr>
          <p:nvPr>
            <p:ph idx="1"/>
          </p:nvPr>
        </p:nvSpPr>
        <p:spPr>
          <a:xfrm>
            <a:off x="762000" y="1596413"/>
            <a:ext cx="8077200" cy="4712907"/>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fr-FR" sz="2000" dirty="0" smtClean="0"/>
              <a:t>Dans </a:t>
            </a:r>
            <a:r>
              <a:rPr lang="fr-FR" sz="1800" b="1" dirty="0" err="1" smtClean="0">
                <a:solidFill>
                  <a:srgbClr val="0070C0"/>
                </a:solidFill>
                <a:latin typeface="Lucida Sans Typewriter" panose="020B0509030504030204" pitchFamily="49" charset="0"/>
              </a:rPr>
              <a:t>stdexcept</a:t>
            </a:r>
            <a:r>
              <a:rPr lang="fr-FR" sz="1800" b="1" dirty="0" smtClean="0">
                <a:latin typeface="Lucida Sans Typewriter" panose="020B0509030504030204" pitchFamily="49" charset="0"/>
              </a:rPr>
              <a:t> </a:t>
            </a:r>
            <a:r>
              <a:rPr lang="fr-FR" sz="2000" dirty="0" smtClean="0"/>
              <a:t>:</a:t>
            </a:r>
          </a:p>
          <a:p>
            <a:r>
              <a:rPr lang="fr-FR" sz="2000" dirty="0" smtClean="0"/>
              <a:t>Quelques exceptions prédéfinies, prévues pour être étendues</a:t>
            </a:r>
          </a:p>
          <a:p>
            <a:r>
              <a:rPr lang="fr-FR" sz="2000" b="1" dirty="0" smtClean="0">
                <a:solidFill>
                  <a:schemeClr val="accent2">
                    <a:lumMod val="50000"/>
                  </a:schemeClr>
                </a:solidFill>
                <a:effectLst>
                  <a:outerShdw blurRad="38100" dist="38100" dir="2700000" algn="tl">
                    <a:srgbClr val="000000">
                      <a:alpha val="43137"/>
                    </a:srgbClr>
                  </a:outerShdw>
                </a:effectLst>
              </a:rPr>
              <a:t>Les erreurs de logiques</a:t>
            </a:r>
          </a:p>
          <a:p>
            <a:pPr marL="685800" lvl="1">
              <a:buFont typeface="Wingdings" panose="05000000000000000000" pitchFamily="2" charset="2"/>
              <a:buChar char="§"/>
            </a:pPr>
            <a:r>
              <a:rPr lang="fr-FR" sz="1600" b="1" dirty="0" err="1">
                <a:solidFill>
                  <a:srgbClr val="002060"/>
                </a:solidFill>
                <a:latin typeface="Lucida Sans Typewriter" panose="020B0509030504030204" pitchFamily="49" charset="0"/>
              </a:rPr>
              <a:t>l</a:t>
            </a:r>
            <a:r>
              <a:rPr lang="fr-FR" sz="1600" b="1" dirty="0" err="1" smtClean="0">
                <a:solidFill>
                  <a:srgbClr val="002060"/>
                </a:solidFill>
                <a:latin typeface="Lucida Sans Typewriter" panose="020B0509030504030204" pitchFamily="49" charset="0"/>
              </a:rPr>
              <a:t>ogic_error</a:t>
            </a:r>
            <a:r>
              <a:rPr lang="fr-FR" sz="1800" dirty="0" smtClean="0"/>
              <a:t> : Exception </a:t>
            </a:r>
            <a:r>
              <a:rPr lang="fr-FR" sz="1800" dirty="0" err="1" smtClean="0"/>
              <a:t>dûe</a:t>
            </a:r>
            <a:r>
              <a:rPr lang="fr-FR" sz="1800" dirty="0" smtClean="0"/>
              <a:t> à une erreur de logique</a:t>
            </a:r>
          </a:p>
          <a:p>
            <a:pPr marL="1085850" lvl="2" indent="-285750"/>
            <a:r>
              <a:rPr lang="fr-FR" sz="1400" b="1" dirty="0" err="1" smtClean="0">
                <a:solidFill>
                  <a:srgbClr val="002060"/>
                </a:solidFill>
                <a:latin typeface="Lucida Sans Typewriter" panose="020B0509030504030204" pitchFamily="49" charset="0"/>
              </a:rPr>
              <a:t>domain_error</a:t>
            </a:r>
            <a:r>
              <a:rPr lang="fr-FR" sz="1600" dirty="0"/>
              <a:t> </a:t>
            </a:r>
            <a:r>
              <a:rPr lang="fr-FR" sz="1600" dirty="0" smtClean="0"/>
              <a:t>: Les valeurs des arguments sont en dehors du domaine de définition</a:t>
            </a:r>
          </a:p>
          <a:p>
            <a:pPr marL="1085850" lvl="2" indent="-285750"/>
            <a:r>
              <a:rPr lang="fr-FR" sz="1400" b="1" dirty="0" err="1">
                <a:solidFill>
                  <a:srgbClr val="002060"/>
                </a:solidFill>
                <a:latin typeface="Lucida Sans Typewriter" panose="020B0509030504030204" pitchFamily="49" charset="0"/>
              </a:rPr>
              <a:t>i</a:t>
            </a:r>
            <a:r>
              <a:rPr lang="fr-FR" sz="1400" b="1" dirty="0" err="1" smtClean="0">
                <a:solidFill>
                  <a:srgbClr val="002060"/>
                </a:solidFill>
                <a:latin typeface="Lucida Sans Typewriter" panose="020B0509030504030204" pitchFamily="49" charset="0"/>
              </a:rPr>
              <a:t>nvalid_argument</a:t>
            </a:r>
            <a:r>
              <a:rPr lang="fr-FR" sz="1600" dirty="0" smtClean="0"/>
              <a:t> : les arguments ne sont pas dans un état valide pour la fonction</a:t>
            </a:r>
          </a:p>
          <a:p>
            <a:pPr marL="1085850" lvl="2" indent="-285750"/>
            <a:r>
              <a:rPr lang="fr-FR" sz="1400" b="1" dirty="0" err="1">
                <a:solidFill>
                  <a:srgbClr val="002060"/>
                </a:solidFill>
                <a:latin typeface="Lucida Sans Typewriter" panose="020B0509030504030204" pitchFamily="49" charset="0"/>
              </a:rPr>
              <a:t>l</a:t>
            </a:r>
            <a:r>
              <a:rPr lang="fr-FR" sz="1400" b="1" dirty="0" err="1" smtClean="0">
                <a:solidFill>
                  <a:srgbClr val="002060"/>
                </a:solidFill>
                <a:latin typeface="Lucida Sans Typewriter" panose="020B0509030504030204" pitchFamily="49" charset="0"/>
              </a:rPr>
              <a:t>ength_error</a:t>
            </a:r>
            <a:r>
              <a:rPr lang="fr-FR" sz="1600" dirty="0" smtClean="0"/>
              <a:t> : La taille d’un conteneur n’est pas celle attendue</a:t>
            </a:r>
          </a:p>
          <a:p>
            <a:pPr marL="1085850" lvl="2" indent="-285750"/>
            <a:r>
              <a:rPr lang="fr-FR" sz="1400" b="1" dirty="0" err="1">
                <a:solidFill>
                  <a:srgbClr val="002060"/>
                </a:solidFill>
                <a:latin typeface="Lucida Sans Typewriter" panose="020B0509030504030204" pitchFamily="49" charset="0"/>
              </a:rPr>
              <a:t>o</a:t>
            </a:r>
            <a:r>
              <a:rPr lang="fr-FR" sz="1400" b="1" dirty="0" err="1" smtClean="0">
                <a:solidFill>
                  <a:srgbClr val="002060"/>
                </a:solidFill>
                <a:latin typeface="Lucida Sans Typewriter" panose="020B0509030504030204" pitchFamily="49" charset="0"/>
              </a:rPr>
              <a:t>ut_of_range</a:t>
            </a:r>
            <a:r>
              <a:rPr lang="fr-FR" sz="1600" dirty="0" smtClean="0"/>
              <a:t> : Indice non valide lors de lecture/écriture valeur dans un conteneur.</a:t>
            </a:r>
            <a:endParaRPr lang="fr-FR" sz="1200" dirty="0" smtClean="0"/>
          </a:p>
          <a:p>
            <a:r>
              <a:rPr lang="fr-FR" sz="2000" b="1" dirty="0" smtClean="0">
                <a:solidFill>
                  <a:schemeClr val="accent2">
                    <a:lumMod val="50000"/>
                  </a:schemeClr>
                </a:solidFill>
                <a:effectLst>
                  <a:outerShdw blurRad="38100" dist="38100" dir="2700000" algn="tl">
                    <a:srgbClr val="000000">
                      <a:alpha val="43137"/>
                    </a:srgbClr>
                  </a:outerShdw>
                </a:effectLst>
              </a:rPr>
              <a:t>Les erreurs à l’exécution</a:t>
            </a:r>
          </a:p>
          <a:p>
            <a:pPr lvl="1"/>
            <a:r>
              <a:rPr lang="fr-FR" sz="1600" b="1" dirty="0" err="1">
                <a:solidFill>
                  <a:srgbClr val="002060"/>
                </a:solidFill>
                <a:latin typeface="Lucida Sans Typewriter" panose="020B0509030504030204" pitchFamily="49" charset="0"/>
              </a:rPr>
              <a:t>r</a:t>
            </a:r>
            <a:r>
              <a:rPr lang="fr-FR" sz="1600" b="1" dirty="0" err="1" smtClean="0">
                <a:solidFill>
                  <a:srgbClr val="002060"/>
                </a:solidFill>
                <a:latin typeface="Lucida Sans Typewriter" panose="020B0509030504030204" pitchFamily="49" charset="0"/>
              </a:rPr>
              <a:t>untime_error</a:t>
            </a:r>
            <a:r>
              <a:rPr lang="fr-FR" sz="1800" dirty="0" smtClean="0"/>
              <a:t> : Erreurs lors de l’exécution du programme</a:t>
            </a:r>
          </a:p>
          <a:p>
            <a:pPr lvl="2"/>
            <a:r>
              <a:rPr lang="fr-FR" sz="1400" b="1" dirty="0" err="1">
                <a:solidFill>
                  <a:srgbClr val="002060"/>
                </a:solidFill>
                <a:latin typeface="Lucida Sans Typewriter" panose="020B0509030504030204" pitchFamily="49" charset="0"/>
              </a:rPr>
              <a:t>r</a:t>
            </a:r>
            <a:r>
              <a:rPr lang="fr-FR" sz="1400" b="1" dirty="0" err="1" smtClean="0">
                <a:solidFill>
                  <a:srgbClr val="002060"/>
                </a:solidFill>
                <a:latin typeface="Lucida Sans Typewriter" panose="020B0509030504030204" pitchFamily="49" charset="0"/>
              </a:rPr>
              <a:t>ange_error</a:t>
            </a:r>
            <a:r>
              <a:rPr lang="fr-FR" sz="1600" dirty="0" smtClean="0"/>
              <a:t>  : Valeur obtenue en dehors de la représentation possible du type</a:t>
            </a:r>
          </a:p>
          <a:p>
            <a:pPr lvl="2"/>
            <a:r>
              <a:rPr lang="fr-FR" sz="1400" b="1" dirty="0" err="1">
                <a:solidFill>
                  <a:srgbClr val="002060"/>
                </a:solidFill>
                <a:latin typeface="Lucida Sans Typewriter" panose="020B0509030504030204" pitchFamily="49" charset="0"/>
              </a:rPr>
              <a:t>o</a:t>
            </a:r>
            <a:r>
              <a:rPr lang="fr-FR" sz="1400" b="1" dirty="0" err="1" smtClean="0">
                <a:solidFill>
                  <a:srgbClr val="002060"/>
                </a:solidFill>
                <a:latin typeface="Lucida Sans Typewriter" panose="020B0509030504030204" pitchFamily="49" charset="0"/>
              </a:rPr>
              <a:t>verflow_error</a:t>
            </a:r>
            <a:r>
              <a:rPr lang="fr-FR" sz="1600" dirty="0" smtClean="0"/>
              <a:t> : Valeur trop grande pour le type de donnée</a:t>
            </a:r>
          </a:p>
          <a:p>
            <a:pPr lvl="2"/>
            <a:r>
              <a:rPr lang="fr-FR" sz="1400" b="1" dirty="0" err="1">
                <a:solidFill>
                  <a:srgbClr val="002060"/>
                </a:solidFill>
                <a:latin typeface="Lucida Sans Typewriter" panose="020B0509030504030204" pitchFamily="49" charset="0"/>
              </a:rPr>
              <a:t>u</a:t>
            </a:r>
            <a:r>
              <a:rPr lang="fr-FR" sz="1400" b="1" dirty="0" err="1" smtClean="0">
                <a:solidFill>
                  <a:srgbClr val="002060"/>
                </a:solidFill>
                <a:latin typeface="Lucida Sans Typewriter" panose="020B0509030504030204" pitchFamily="49" charset="0"/>
              </a:rPr>
              <a:t>nderflow_error</a:t>
            </a:r>
            <a:r>
              <a:rPr lang="fr-FR" sz="1600" dirty="0" smtClean="0"/>
              <a:t> : Valeur trop petite pour le type de donnée</a:t>
            </a:r>
          </a:p>
          <a:p>
            <a:pPr lvl="2"/>
            <a:r>
              <a:rPr lang="fr-FR" sz="1500" b="1" dirty="0" err="1">
                <a:solidFill>
                  <a:srgbClr val="002060"/>
                </a:solidFill>
                <a:latin typeface="Lucida Sans Typewriter" panose="020B0509030504030204" pitchFamily="49" charset="0"/>
              </a:rPr>
              <a:t>s</a:t>
            </a:r>
            <a:r>
              <a:rPr lang="fr-FR" sz="1500" b="1" dirty="0" err="1" smtClean="0">
                <a:solidFill>
                  <a:srgbClr val="002060"/>
                </a:solidFill>
                <a:latin typeface="Lucida Sans Typewriter" panose="020B0509030504030204" pitchFamily="49" charset="0"/>
              </a:rPr>
              <a:t>ystem_error</a:t>
            </a:r>
            <a:r>
              <a:rPr lang="fr-FR" sz="1600" dirty="0" smtClean="0"/>
              <a:t> : Erreur système suite à l’interaction d’une librairie avec le système ( inclure </a:t>
            </a:r>
            <a:r>
              <a:rPr lang="fr-FR" sz="1500" b="1" dirty="0" err="1" smtClean="0">
                <a:latin typeface="Lucida Sans Typewriter" panose="020B0509030504030204" pitchFamily="49" charset="0"/>
              </a:rPr>
              <a:t>system_error</a:t>
            </a:r>
            <a:r>
              <a:rPr lang="fr-FR" sz="1600" dirty="0" smtClean="0"/>
              <a:t> )</a:t>
            </a:r>
            <a:endParaRPr lang="fr-FR" sz="1600" dirty="0"/>
          </a:p>
        </p:txBody>
      </p:sp>
    </p:spTree>
    <p:extLst>
      <p:ext uri="{BB962C8B-B14F-4D97-AF65-F5344CB8AC3E}">
        <p14:creationId xmlns:p14="http://schemas.microsoft.com/office/powerpoint/2010/main" val="1170553756"/>
      </p:ext>
    </p:extLst>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De la bonne utilisation des exceptions</a:t>
            </a:r>
            <a:endParaRPr lang="fr-FR" sz="3200" dirty="0"/>
          </a:p>
        </p:txBody>
      </p:sp>
      <p:sp>
        <p:nvSpPr>
          <p:cNvPr id="3" name="Espace réservé du contenu 2"/>
          <p:cNvSpPr>
            <a:spLocks noGrp="1"/>
          </p:cNvSpPr>
          <p:nvPr>
            <p:ph idx="1"/>
          </p:nvPr>
        </p:nvSpPr>
        <p:spPr>
          <a:xfrm>
            <a:off x="762000" y="1308381"/>
            <a:ext cx="8077200" cy="464435"/>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r>
              <a:rPr lang="fr-FR" sz="2000" b="1" u="sng" dirty="0" smtClean="0"/>
              <a:t>Gestion EAFP</a:t>
            </a:r>
            <a:r>
              <a:rPr lang="fr-FR" sz="2000" u="sng" dirty="0" smtClean="0"/>
              <a:t> ( </a:t>
            </a:r>
            <a:r>
              <a:rPr lang="fr-FR" sz="2000" b="1" u="sng" dirty="0" err="1" smtClean="0">
                <a:solidFill>
                  <a:schemeClr val="accent2"/>
                </a:solidFill>
              </a:rPr>
              <a:t>E</a:t>
            </a:r>
            <a:r>
              <a:rPr lang="fr-FR" sz="2000" u="sng" dirty="0" err="1" smtClean="0"/>
              <a:t>asier</a:t>
            </a:r>
            <a:r>
              <a:rPr lang="fr-FR" sz="2000" u="sng" dirty="0" smtClean="0"/>
              <a:t> to </a:t>
            </a:r>
            <a:r>
              <a:rPr lang="fr-FR" sz="2000" b="1" u="sng" dirty="0" err="1" smtClean="0">
                <a:solidFill>
                  <a:schemeClr val="accent2"/>
                </a:solidFill>
              </a:rPr>
              <a:t>A</a:t>
            </a:r>
            <a:r>
              <a:rPr lang="fr-FR" sz="2000" u="sng" dirty="0" err="1" smtClean="0"/>
              <a:t>sk</a:t>
            </a:r>
            <a:r>
              <a:rPr lang="fr-FR" sz="2000" u="sng" dirty="0" smtClean="0"/>
              <a:t> for </a:t>
            </a:r>
            <a:r>
              <a:rPr lang="fr-FR" sz="2000" b="1" u="sng" dirty="0" err="1" smtClean="0">
                <a:solidFill>
                  <a:schemeClr val="accent2"/>
                </a:solidFill>
              </a:rPr>
              <a:t>F</a:t>
            </a:r>
            <a:r>
              <a:rPr lang="fr-FR" sz="2000" u="sng" dirty="0" err="1" smtClean="0"/>
              <a:t>orgiveness</a:t>
            </a:r>
            <a:r>
              <a:rPr lang="fr-FR" sz="2000" u="sng" dirty="0" smtClean="0"/>
              <a:t> </a:t>
            </a:r>
            <a:r>
              <a:rPr lang="fr-FR" sz="2000" u="sng" dirty="0" err="1" smtClean="0"/>
              <a:t>than</a:t>
            </a:r>
            <a:r>
              <a:rPr lang="fr-FR" sz="2000" u="sng" dirty="0" smtClean="0"/>
              <a:t> </a:t>
            </a:r>
            <a:r>
              <a:rPr lang="fr-FR" sz="2000" b="1" u="sng" dirty="0" smtClean="0">
                <a:solidFill>
                  <a:schemeClr val="accent2"/>
                </a:solidFill>
              </a:rPr>
              <a:t>P</a:t>
            </a:r>
            <a:r>
              <a:rPr lang="fr-FR" sz="2000" u="sng" dirty="0" smtClean="0"/>
              <a:t>ermission )</a:t>
            </a:r>
            <a:endParaRPr lang="fr-FR" sz="2000" u="sng" dirty="0"/>
          </a:p>
        </p:txBody>
      </p:sp>
      <p:sp>
        <p:nvSpPr>
          <p:cNvPr id="4" name="ZoneTexte 3"/>
          <p:cNvSpPr txBox="1"/>
          <p:nvPr/>
        </p:nvSpPr>
        <p:spPr>
          <a:xfrm>
            <a:off x="722516" y="1844824"/>
            <a:ext cx="4242584" cy="1384995"/>
          </a:xfrm>
          <a:prstGeom prst="rect">
            <a:avLst/>
          </a:prstGeom>
          <a:solidFill>
            <a:schemeClr val="accent6">
              <a:lumMod val="20000"/>
              <a:lumOff val="80000"/>
            </a:schemeClr>
          </a:solidFill>
        </p:spPr>
        <p:txBody>
          <a:bodyPr wrap="square" rtlCol="0">
            <a:spAutoFit/>
          </a:bodyPr>
          <a:lstStyle/>
          <a:p>
            <a:r>
              <a:rPr lang="en-US" sz="1400" b="1" dirty="0">
                <a:solidFill>
                  <a:schemeClr val="accent5">
                    <a:lumMod val="75000"/>
                  </a:schemeClr>
                </a:solidFill>
                <a:latin typeface="Lucida Sans Typewriter" panose="020B0509030504030204" pitchFamily="49" charset="0"/>
              </a:rPr>
              <a:t>if</a:t>
            </a:r>
            <a:r>
              <a:rPr lang="en-US" sz="1400" b="1" dirty="0">
                <a:latin typeface="Lucida Sans Typewriter" panose="020B0509030504030204" pitchFamily="49" charset="0"/>
              </a:rPr>
              <a:t> </a:t>
            </a:r>
            <a:r>
              <a:rPr lang="en-US" sz="1400" b="1" dirty="0" smtClean="0">
                <a:latin typeface="Lucida Sans Typewriter" panose="020B0509030504030204" pitchFamily="49" charset="0"/>
              </a:rPr>
              <a:t>(</a:t>
            </a:r>
            <a:r>
              <a:rPr lang="en-US" sz="1400" b="1" dirty="0" err="1" smtClean="0">
                <a:latin typeface="Lucida Sans Typewriter" panose="020B0509030504030204" pitchFamily="49" charset="0"/>
              </a:rPr>
              <a:t>std</a:t>
            </a:r>
            <a:r>
              <a:rPr lang="en-US" sz="1400" b="1" dirty="0">
                <a:latin typeface="Lucida Sans Typewriter" panose="020B0509030504030204" pitchFamily="49" charset="0"/>
              </a:rPr>
              <a:t>::abs(determinant(A</a:t>
            </a:r>
            <a:r>
              <a:rPr lang="en-US" sz="1400" b="1" dirty="0" smtClean="0">
                <a:latin typeface="Lucida Sans Typewriter" panose="020B0509030504030204" pitchFamily="49" charset="0"/>
              </a:rPr>
              <a:t>))&gt;1.E-14) </a:t>
            </a:r>
            <a:r>
              <a:rPr lang="en-US" sz="1400" b="1" dirty="0">
                <a:latin typeface="Lucida Sans Typewriter" panose="020B0509030504030204" pitchFamily="49" charset="0"/>
              </a:rPr>
              <a:t>{</a:t>
            </a:r>
          </a:p>
          <a:p>
            <a:r>
              <a:rPr lang="en-US" sz="1400" b="1" dirty="0">
                <a:latin typeface="Lucida Sans Typewriter" panose="020B0509030504030204" pitchFamily="49" charset="0"/>
              </a:rPr>
              <a:t>    </a:t>
            </a:r>
            <a:r>
              <a:rPr lang="en-US" sz="1400" b="1" dirty="0" err="1">
                <a:latin typeface="Lucida Sans Typewriter" panose="020B0509030504030204" pitchFamily="49" charset="0"/>
              </a:rPr>
              <a:t>inverse_system</a:t>
            </a:r>
            <a:r>
              <a:rPr lang="en-US" sz="1400" b="1" dirty="0">
                <a:latin typeface="Lucida Sans Typewriter" panose="020B0509030504030204" pitchFamily="49" charset="0"/>
              </a:rPr>
              <a:t>(</a:t>
            </a:r>
            <a:r>
              <a:rPr lang="en-US" sz="1400" b="1" dirty="0" err="1">
                <a:latin typeface="Lucida Sans Typewriter" panose="020B0509030504030204" pitchFamily="49" charset="0"/>
              </a:rPr>
              <a:t>A,b,x</a:t>
            </a:r>
            <a:r>
              <a:rPr lang="en-US" sz="1400" b="1" dirty="0">
                <a:latin typeface="Lucida Sans Typewriter" panose="020B0509030504030204" pitchFamily="49" charset="0"/>
              </a:rPr>
              <a:t>);</a:t>
            </a:r>
          </a:p>
          <a:p>
            <a:r>
              <a:rPr lang="en-US" sz="1400" b="1" dirty="0">
                <a:latin typeface="Lucida Sans Typewriter" panose="020B0509030504030204" pitchFamily="49" charset="0"/>
              </a:rPr>
              <a:t>}</a:t>
            </a:r>
          </a:p>
          <a:p>
            <a:r>
              <a:rPr lang="en-US" sz="1400" b="1" dirty="0">
                <a:solidFill>
                  <a:schemeClr val="accent5">
                    <a:lumMod val="75000"/>
                  </a:schemeClr>
                </a:solidFill>
                <a:latin typeface="Lucida Sans Typewriter" panose="020B0509030504030204" pitchFamily="49" charset="0"/>
              </a:rPr>
              <a:t>else</a:t>
            </a:r>
            <a:r>
              <a:rPr lang="en-US" sz="1400" b="1" dirty="0">
                <a:latin typeface="Lucida Sans Typewriter" panose="020B0509030504030204" pitchFamily="49" charset="0"/>
              </a:rPr>
              <a:t> {</a:t>
            </a:r>
          </a:p>
          <a:p>
            <a:r>
              <a:rPr lang="en-US" sz="1400" b="1" dirty="0">
                <a:latin typeface="Lucida Sans Typewriter" panose="020B0509030504030204" pitchFamily="49" charset="0"/>
              </a:rPr>
              <a:t>    </a:t>
            </a:r>
            <a:r>
              <a:rPr lang="en-US" sz="1400" b="1" dirty="0" err="1">
                <a:latin typeface="Lucida Sans Typewriter" panose="020B0509030504030204" pitchFamily="49" charset="0"/>
              </a:rPr>
              <a:t>project_solution</a:t>
            </a:r>
            <a:r>
              <a:rPr lang="en-US" sz="1400" b="1" dirty="0">
                <a:latin typeface="Lucida Sans Typewriter" panose="020B0509030504030204" pitchFamily="49" charset="0"/>
              </a:rPr>
              <a:t>(A, b, x);</a:t>
            </a:r>
          </a:p>
          <a:p>
            <a:r>
              <a:rPr lang="en-US" sz="1400" b="1" dirty="0">
                <a:latin typeface="Lucida Sans Typewriter" panose="020B0509030504030204" pitchFamily="49" charset="0"/>
              </a:rPr>
              <a:t>}</a:t>
            </a:r>
            <a:endParaRPr lang="fr-FR" sz="1400" b="1" dirty="0">
              <a:latin typeface="Lucida Sans Typewriter" panose="020B0509030504030204" pitchFamily="49" charset="0"/>
            </a:endParaRPr>
          </a:p>
        </p:txBody>
      </p:sp>
      <p:sp>
        <p:nvSpPr>
          <p:cNvPr id="5" name="ZoneTexte 4"/>
          <p:cNvSpPr txBox="1"/>
          <p:nvPr/>
        </p:nvSpPr>
        <p:spPr>
          <a:xfrm>
            <a:off x="5220072" y="1844824"/>
            <a:ext cx="3600400" cy="1169551"/>
          </a:xfrm>
          <a:prstGeom prst="rect">
            <a:avLst/>
          </a:prstGeom>
          <a:solidFill>
            <a:schemeClr val="accent6">
              <a:lumMod val="20000"/>
              <a:lumOff val="80000"/>
            </a:schemeClr>
          </a:solidFill>
        </p:spPr>
        <p:txBody>
          <a:bodyPr wrap="square" rtlCol="0">
            <a:spAutoFit/>
          </a:bodyPr>
          <a:lstStyle/>
          <a:p>
            <a:r>
              <a:rPr lang="en-US" sz="1400" b="1" dirty="0" smtClean="0">
                <a:solidFill>
                  <a:schemeClr val="accent5">
                    <a:lumMod val="75000"/>
                  </a:schemeClr>
                </a:solidFill>
                <a:latin typeface="Lucida Sans Typewriter" panose="020B0509030504030204" pitchFamily="49" charset="0"/>
              </a:rPr>
              <a:t>try</a:t>
            </a:r>
            <a:r>
              <a:rPr lang="en-US" sz="1400" b="1" dirty="0" smtClean="0">
                <a:latin typeface="Lucida Sans Typewriter" panose="020B0509030504030204" pitchFamily="49" charset="0"/>
              </a:rPr>
              <a:t> </a:t>
            </a:r>
            <a:r>
              <a:rPr lang="en-US" sz="1400" b="1" dirty="0">
                <a:latin typeface="Lucida Sans Typewriter" panose="020B0509030504030204" pitchFamily="49" charset="0"/>
              </a:rPr>
              <a:t>{</a:t>
            </a:r>
          </a:p>
          <a:p>
            <a:r>
              <a:rPr lang="en-US" sz="1400" b="1" dirty="0">
                <a:latin typeface="Lucida Sans Typewriter" panose="020B0509030504030204" pitchFamily="49" charset="0"/>
              </a:rPr>
              <a:t>    </a:t>
            </a:r>
            <a:r>
              <a:rPr lang="en-US" sz="1400" b="1" dirty="0" err="1">
                <a:latin typeface="Lucida Sans Typewriter" panose="020B0509030504030204" pitchFamily="49" charset="0"/>
              </a:rPr>
              <a:t>inverse_system</a:t>
            </a:r>
            <a:r>
              <a:rPr lang="en-US" sz="1400" b="1" dirty="0">
                <a:latin typeface="Lucida Sans Typewriter" panose="020B0509030504030204" pitchFamily="49" charset="0"/>
              </a:rPr>
              <a:t>(</a:t>
            </a:r>
            <a:r>
              <a:rPr lang="en-US" sz="1400" b="1" dirty="0" err="1">
                <a:latin typeface="Lucida Sans Typewriter" panose="020B0509030504030204" pitchFamily="49" charset="0"/>
              </a:rPr>
              <a:t>A,b,x</a:t>
            </a:r>
            <a:r>
              <a:rPr lang="en-US" sz="1400" b="1" dirty="0">
                <a:latin typeface="Lucida Sans Typewriter" panose="020B0509030504030204" pitchFamily="49" charset="0"/>
              </a:rPr>
              <a:t>);</a:t>
            </a:r>
          </a:p>
          <a:p>
            <a:r>
              <a:rPr lang="en-US" sz="1400" b="1" dirty="0">
                <a:latin typeface="Lucida Sans Typewriter" panose="020B0509030504030204" pitchFamily="49" charset="0"/>
              </a:rPr>
              <a:t>} </a:t>
            </a:r>
            <a:r>
              <a:rPr lang="en-US" sz="1400" b="1" dirty="0">
                <a:solidFill>
                  <a:schemeClr val="accent5">
                    <a:lumMod val="75000"/>
                  </a:schemeClr>
                </a:solidFill>
                <a:latin typeface="Lucida Sans Typewriter" panose="020B0509030504030204" pitchFamily="49" charset="0"/>
              </a:rPr>
              <a:t>catch</a:t>
            </a:r>
            <a:r>
              <a:rPr lang="en-US" sz="1400" b="1" dirty="0">
                <a:latin typeface="Lucida Sans Typewriter" panose="020B0509030504030204" pitchFamily="49" charset="0"/>
              </a:rPr>
              <a:t>(</a:t>
            </a:r>
            <a:r>
              <a:rPr lang="en-US" sz="1400" b="1" dirty="0" err="1">
                <a:latin typeface="Lucida Sans Typewriter" panose="020B0509030504030204" pitchFamily="49" charset="0"/>
              </a:rPr>
              <a:t>std</a:t>
            </a:r>
            <a:r>
              <a:rPr lang="en-US" sz="1400" b="1" dirty="0">
                <a:latin typeface="Lucida Sans Typewriter" panose="020B0509030504030204" pitchFamily="49" charset="0"/>
              </a:rPr>
              <a:t>::</a:t>
            </a:r>
            <a:r>
              <a:rPr lang="en-US" sz="1400" b="1" dirty="0" err="1">
                <a:latin typeface="Lucida Sans Typewriter" panose="020B0509030504030204" pitchFamily="49" charset="0"/>
              </a:rPr>
              <a:t>underflow_error</a:t>
            </a:r>
            <a:r>
              <a:rPr lang="en-US" sz="1400" b="1" dirty="0">
                <a:latin typeface="Lucida Sans Typewriter" panose="020B0509030504030204" pitchFamily="49" charset="0"/>
              </a:rPr>
              <a:t>&amp;) {</a:t>
            </a:r>
          </a:p>
          <a:p>
            <a:r>
              <a:rPr lang="en-US" sz="1400" b="1" dirty="0">
                <a:latin typeface="Lucida Sans Typewriter" panose="020B0509030504030204" pitchFamily="49" charset="0"/>
              </a:rPr>
              <a:t>    </a:t>
            </a:r>
            <a:r>
              <a:rPr lang="en-US" sz="1400" b="1" dirty="0" err="1">
                <a:latin typeface="Lucida Sans Typewriter" panose="020B0509030504030204" pitchFamily="49" charset="0"/>
              </a:rPr>
              <a:t>project_solution</a:t>
            </a:r>
            <a:r>
              <a:rPr lang="en-US" sz="1400" b="1" dirty="0">
                <a:latin typeface="Lucida Sans Typewriter" panose="020B0509030504030204" pitchFamily="49" charset="0"/>
              </a:rPr>
              <a:t>(</a:t>
            </a:r>
            <a:r>
              <a:rPr lang="en-US" sz="1400" b="1" dirty="0" err="1">
                <a:latin typeface="Lucida Sans Typewriter" panose="020B0509030504030204" pitchFamily="49" charset="0"/>
              </a:rPr>
              <a:t>A,b,x</a:t>
            </a:r>
            <a:r>
              <a:rPr lang="en-US" sz="1400" b="1" dirty="0">
                <a:latin typeface="Lucida Sans Typewriter" panose="020B0509030504030204" pitchFamily="49" charset="0"/>
              </a:rPr>
              <a:t>);</a:t>
            </a:r>
          </a:p>
          <a:p>
            <a:r>
              <a:rPr lang="en-US" sz="1400" b="1" dirty="0">
                <a:latin typeface="Lucida Sans Typewriter" panose="020B0509030504030204" pitchFamily="49" charset="0"/>
              </a:rPr>
              <a:t>}</a:t>
            </a:r>
            <a:endParaRPr lang="fr-FR" sz="1400" b="1" dirty="0">
              <a:latin typeface="Lucida Sans Typewriter" panose="020B0509030504030204" pitchFamily="49" charset="0"/>
            </a:endParaRPr>
          </a:p>
        </p:txBody>
      </p:sp>
      <p:sp>
        <p:nvSpPr>
          <p:cNvPr id="6" name="ZoneTexte 5"/>
          <p:cNvSpPr txBox="1"/>
          <p:nvPr/>
        </p:nvSpPr>
        <p:spPr>
          <a:xfrm>
            <a:off x="743519" y="3284984"/>
            <a:ext cx="420057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fr-FR" dirty="0" smtClean="0"/>
              <a:t>Calcul déterminant généralement inutile</a:t>
            </a:r>
            <a:endParaRPr lang="fr-FR" dirty="0"/>
          </a:p>
        </p:txBody>
      </p:sp>
      <p:sp>
        <p:nvSpPr>
          <p:cNvPr id="7" name="ZoneTexte 6"/>
          <p:cNvSpPr txBox="1"/>
          <p:nvPr/>
        </p:nvSpPr>
        <p:spPr>
          <a:xfrm>
            <a:off x="5220072" y="3284984"/>
            <a:ext cx="3600400"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fr-FR" dirty="0" smtClean="0"/>
              <a:t>Code plus performant et plus clair !</a:t>
            </a:r>
            <a:endParaRPr lang="fr-FR" dirty="0"/>
          </a:p>
        </p:txBody>
      </p:sp>
      <p:sp>
        <p:nvSpPr>
          <p:cNvPr id="8" name="ZoneTexte 7"/>
          <p:cNvSpPr txBox="1"/>
          <p:nvPr/>
        </p:nvSpPr>
        <p:spPr>
          <a:xfrm>
            <a:off x="743519" y="3717032"/>
            <a:ext cx="8076953"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sz="2000" b="1" u="sng" dirty="0" err="1" smtClean="0"/>
              <a:t>Big</a:t>
            </a:r>
            <a:r>
              <a:rPr lang="fr-FR" sz="2000" b="1" u="sng" dirty="0" smtClean="0"/>
              <a:t> Brother</a:t>
            </a:r>
            <a:r>
              <a:rPr lang="fr-FR" sz="2000" dirty="0" smtClean="0"/>
              <a:t> ( </a:t>
            </a:r>
            <a:r>
              <a:rPr lang="fr-FR" sz="2000" dirty="0" err="1" smtClean="0"/>
              <a:t>Bigger</a:t>
            </a:r>
            <a:r>
              <a:rPr lang="fr-FR" sz="2000" dirty="0" smtClean="0"/>
              <a:t> </a:t>
            </a:r>
            <a:r>
              <a:rPr lang="fr-FR" sz="2000" dirty="0" err="1" smtClean="0"/>
              <a:t>protected</a:t>
            </a:r>
            <a:r>
              <a:rPr lang="fr-FR" sz="2000" dirty="0" smtClean="0"/>
              <a:t> block, </a:t>
            </a:r>
            <a:r>
              <a:rPr lang="fr-FR" sz="2000" dirty="0" err="1" smtClean="0"/>
              <a:t>better</a:t>
            </a:r>
            <a:r>
              <a:rPr lang="fr-FR" sz="2000" dirty="0" smtClean="0"/>
              <a:t> performance )</a:t>
            </a:r>
            <a:r>
              <a:rPr lang="fr-FR" sz="2000" b="1" u="sng" dirty="0" smtClean="0"/>
              <a:t> </a:t>
            </a:r>
            <a:endParaRPr lang="fr-FR" sz="2000" b="1" u="sng" dirty="0"/>
          </a:p>
        </p:txBody>
      </p:sp>
      <p:sp>
        <p:nvSpPr>
          <p:cNvPr id="9" name="ZoneTexte 8"/>
          <p:cNvSpPr txBox="1"/>
          <p:nvPr/>
        </p:nvSpPr>
        <p:spPr>
          <a:xfrm>
            <a:off x="722515" y="4230726"/>
            <a:ext cx="4713581" cy="1169551"/>
          </a:xfrm>
          <a:prstGeom prst="rect">
            <a:avLst/>
          </a:prstGeom>
          <a:solidFill>
            <a:schemeClr val="accent6">
              <a:lumMod val="20000"/>
              <a:lumOff val="80000"/>
            </a:schemeClr>
          </a:solidFill>
        </p:spPr>
        <p:txBody>
          <a:bodyPr wrap="square" rtlCol="0">
            <a:spAutoFit/>
          </a:bodyPr>
          <a:lstStyle/>
          <a:p>
            <a:r>
              <a:rPr lang="en-US" sz="1400" b="1" dirty="0">
                <a:solidFill>
                  <a:schemeClr val="accent5">
                    <a:lumMod val="75000"/>
                  </a:schemeClr>
                </a:solidFill>
                <a:latin typeface="Lucida Sans Typewriter" panose="020B0509030504030204" pitchFamily="49" charset="0"/>
              </a:rPr>
              <a:t>for</a:t>
            </a:r>
            <a:r>
              <a:rPr lang="en-US" sz="1400" b="1" dirty="0">
                <a:latin typeface="Lucida Sans Typewriter" panose="020B0509030504030204" pitchFamily="49" charset="0"/>
              </a:rPr>
              <a:t> ( </a:t>
            </a:r>
            <a:r>
              <a:rPr lang="en-US" sz="1400" b="1" dirty="0" err="1">
                <a:solidFill>
                  <a:schemeClr val="accent2">
                    <a:lumMod val="75000"/>
                  </a:schemeClr>
                </a:solidFill>
                <a:latin typeface="Lucida Sans Typewriter" panose="020B0509030504030204" pitchFamily="49" charset="0"/>
              </a:rPr>
              <a:t>int</a:t>
            </a:r>
            <a:r>
              <a:rPr lang="en-US" sz="1400" b="1" dirty="0">
                <a:latin typeface="Lucida Sans Typewriter" panose="020B0509030504030204" pitchFamily="49" charset="0"/>
              </a:rPr>
              <a:t> </a:t>
            </a:r>
            <a:r>
              <a:rPr lang="en-US" sz="1400" b="1" dirty="0" err="1">
                <a:latin typeface="Lucida Sans Typewriter" panose="020B0509030504030204" pitchFamily="49" charset="0"/>
              </a:rPr>
              <a:t>i</a:t>
            </a:r>
            <a:r>
              <a:rPr lang="en-US" sz="1400" b="1" dirty="0">
                <a:latin typeface="Lucida Sans Typewriter" panose="020B0509030504030204" pitchFamily="49" charset="0"/>
              </a:rPr>
              <a:t> = 0; </a:t>
            </a:r>
            <a:r>
              <a:rPr lang="en-US" sz="1400" b="1" dirty="0" err="1">
                <a:latin typeface="Lucida Sans Typewriter" panose="020B0509030504030204" pitchFamily="49" charset="0"/>
              </a:rPr>
              <a:t>i</a:t>
            </a:r>
            <a:r>
              <a:rPr lang="en-US" sz="1400" b="1" dirty="0">
                <a:latin typeface="Lucida Sans Typewriter" panose="020B0509030504030204" pitchFamily="49" charset="0"/>
              </a:rPr>
              <a:t> &lt; </a:t>
            </a:r>
            <a:r>
              <a:rPr lang="en-US" sz="1400" b="1" dirty="0" err="1">
                <a:latin typeface="Lucida Sans Typewriter" panose="020B0509030504030204" pitchFamily="49" charset="0"/>
              </a:rPr>
              <a:t>nijk</a:t>
            </a:r>
            <a:r>
              <a:rPr lang="en-US" sz="1400" b="1" dirty="0">
                <a:latin typeface="Lucida Sans Typewriter" panose="020B0509030504030204" pitchFamily="49" charset="0"/>
              </a:rPr>
              <a:t>; ++</a:t>
            </a:r>
            <a:r>
              <a:rPr lang="en-US" sz="1400" b="1" dirty="0" err="1">
                <a:latin typeface="Lucida Sans Typewriter" panose="020B0509030504030204" pitchFamily="49" charset="0"/>
              </a:rPr>
              <a:t>i</a:t>
            </a:r>
            <a:r>
              <a:rPr lang="en-US" sz="1400" b="1" dirty="0">
                <a:latin typeface="Lucida Sans Typewriter" panose="020B0509030504030204" pitchFamily="49" charset="0"/>
              </a:rPr>
              <a:t> ) {</a:t>
            </a:r>
          </a:p>
          <a:p>
            <a:r>
              <a:rPr lang="en-US" sz="1400" b="1" dirty="0">
                <a:latin typeface="Lucida Sans Typewriter" panose="020B0509030504030204" pitchFamily="49" charset="0"/>
              </a:rPr>
              <a:t>    </a:t>
            </a:r>
            <a:r>
              <a:rPr lang="en-US" sz="1400" b="1" dirty="0">
                <a:solidFill>
                  <a:schemeClr val="accent5">
                    <a:lumMod val="75000"/>
                  </a:schemeClr>
                </a:solidFill>
                <a:latin typeface="Lucida Sans Typewriter" panose="020B0509030504030204" pitchFamily="49" charset="0"/>
              </a:rPr>
              <a:t>try</a:t>
            </a:r>
            <a:r>
              <a:rPr lang="en-US" sz="1400" b="1" dirty="0">
                <a:latin typeface="Lucida Sans Typewriter" panose="020B0509030504030204" pitchFamily="49" charset="0"/>
              </a:rPr>
              <a:t> {</a:t>
            </a:r>
          </a:p>
          <a:p>
            <a:r>
              <a:rPr lang="en-US" sz="1400" b="1" dirty="0">
                <a:latin typeface="Lucida Sans Typewriter" panose="020B0509030504030204" pitchFamily="49" charset="0"/>
              </a:rPr>
              <a:t>        </a:t>
            </a:r>
            <a:r>
              <a:rPr lang="en-US" sz="1400" b="1" dirty="0" err="1">
                <a:latin typeface="Lucida Sans Typewriter" panose="020B0509030504030204" pitchFamily="49" charset="0"/>
              </a:rPr>
              <a:t>comp_speed</a:t>
            </a:r>
            <a:r>
              <a:rPr lang="en-US" sz="1400" b="1" dirty="0">
                <a:latin typeface="Lucida Sans Typewriter" panose="020B0509030504030204" pitchFamily="49" charset="0"/>
              </a:rPr>
              <a:t>(rho[</a:t>
            </a:r>
            <a:r>
              <a:rPr lang="en-US" sz="1400" b="1" dirty="0" err="1">
                <a:latin typeface="Lucida Sans Typewriter" panose="020B0509030504030204" pitchFamily="49" charset="0"/>
              </a:rPr>
              <a:t>i</a:t>
            </a:r>
            <a:r>
              <a:rPr lang="en-US" sz="1400" b="1" dirty="0">
                <a:latin typeface="Lucida Sans Typewriter" panose="020B0509030504030204" pitchFamily="49" charset="0"/>
              </a:rPr>
              <a:t>],</a:t>
            </a:r>
            <a:r>
              <a:rPr lang="en-US" sz="1400" b="1" dirty="0" err="1">
                <a:latin typeface="Lucida Sans Typewriter" panose="020B0509030504030204" pitchFamily="49" charset="0"/>
              </a:rPr>
              <a:t>rho_u</a:t>
            </a:r>
            <a:r>
              <a:rPr lang="en-US" sz="1400" b="1" dirty="0">
                <a:latin typeface="Lucida Sans Typewriter" panose="020B0509030504030204" pitchFamily="49" charset="0"/>
              </a:rPr>
              <a:t>[</a:t>
            </a:r>
            <a:r>
              <a:rPr lang="en-US" sz="1400" b="1" dirty="0" err="1">
                <a:latin typeface="Lucida Sans Typewriter" panose="020B0509030504030204" pitchFamily="49" charset="0"/>
              </a:rPr>
              <a:t>i</a:t>
            </a:r>
            <a:r>
              <a:rPr lang="en-US" sz="1400" b="1" dirty="0">
                <a:latin typeface="Lucida Sans Typewriter" panose="020B0509030504030204" pitchFamily="49" charset="0"/>
              </a:rPr>
              <a:t>], u[</a:t>
            </a:r>
            <a:r>
              <a:rPr lang="en-US" sz="1400" b="1" dirty="0" err="1">
                <a:latin typeface="Lucida Sans Typewriter" panose="020B0509030504030204" pitchFamily="49" charset="0"/>
              </a:rPr>
              <a:t>i</a:t>
            </a:r>
            <a:r>
              <a:rPr lang="en-US" sz="1400" b="1" dirty="0">
                <a:latin typeface="Lucida Sans Typewriter" panose="020B0509030504030204" pitchFamily="49" charset="0"/>
              </a:rPr>
              <a:t>]);</a:t>
            </a:r>
          </a:p>
          <a:p>
            <a:r>
              <a:rPr lang="en-US" sz="1400" b="1" dirty="0">
                <a:latin typeface="Lucida Sans Typewriter" panose="020B0509030504030204" pitchFamily="49" charset="0"/>
              </a:rPr>
              <a:t>    } </a:t>
            </a:r>
            <a:r>
              <a:rPr lang="en-US" sz="1400" b="1" dirty="0">
                <a:solidFill>
                  <a:schemeClr val="accent5">
                    <a:lumMod val="75000"/>
                  </a:schemeClr>
                </a:solidFill>
                <a:latin typeface="Lucida Sans Typewriter" panose="020B0509030504030204" pitchFamily="49" charset="0"/>
              </a:rPr>
              <a:t>catch</a:t>
            </a:r>
            <a:r>
              <a:rPr lang="en-US" sz="1400" b="1" dirty="0">
                <a:latin typeface="Lucida Sans Typewriter" panose="020B0509030504030204" pitchFamily="49" charset="0"/>
              </a:rPr>
              <a:t>(</a:t>
            </a:r>
            <a:r>
              <a:rPr lang="en-US" sz="1400" b="1" dirty="0" err="1">
                <a:latin typeface="Lucida Sans Typewriter" panose="020B0509030504030204" pitchFamily="49" charset="0"/>
              </a:rPr>
              <a:t>std</a:t>
            </a:r>
            <a:r>
              <a:rPr lang="en-US" sz="1400" b="1" dirty="0">
                <a:latin typeface="Lucida Sans Typewriter" panose="020B0509030504030204" pitchFamily="49" charset="0"/>
              </a:rPr>
              <a:t>::</a:t>
            </a:r>
            <a:r>
              <a:rPr lang="en-US" sz="1400" b="1" dirty="0" err="1">
                <a:latin typeface="Lucida Sans Typewriter" panose="020B0509030504030204" pitchFamily="49" charset="0"/>
              </a:rPr>
              <a:t>underflow_error</a:t>
            </a:r>
            <a:r>
              <a:rPr lang="en-US" sz="1400" b="1" dirty="0">
                <a:latin typeface="Lucida Sans Typewriter" panose="020B0509030504030204" pitchFamily="49" charset="0"/>
              </a:rPr>
              <a:t>&amp;) { ... }</a:t>
            </a:r>
          </a:p>
          <a:p>
            <a:r>
              <a:rPr lang="en-US" sz="1400" b="1" dirty="0">
                <a:latin typeface="Lucida Sans Typewriter" panose="020B0509030504030204" pitchFamily="49" charset="0"/>
              </a:rPr>
              <a:t>}</a:t>
            </a:r>
            <a:endParaRPr lang="fr-FR" sz="1400" b="1" dirty="0">
              <a:latin typeface="Lucida Sans Typewriter" panose="020B0509030504030204" pitchFamily="49" charset="0"/>
            </a:endParaRPr>
          </a:p>
        </p:txBody>
      </p:sp>
      <p:sp>
        <p:nvSpPr>
          <p:cNvPr id="11" name="ZoneTexte 10"/>
          <p:cNvSpPr txBox="1"/>
          <p:nvPr/>
        </p:nvSpPr>
        <p:spPr>
          <a:xfrm>
            <a:off x="755576" y="5469031"/>
            <a:ext cx="4680520" cy="1200329"/>
          </a:xfrm>
          <a:prstGeom prst="rect">
            <a:avLst/>
          </a:prstGeom>
          <a:solidFill>
            <a:schemeClr val="accent6">
              <a:lumMod val="20000"/>
              <a:lumOff val="80000"/>
            </a:schemeClr>
          </a:solidFill>
        </p:spPr>
        <p:txBody>
          <a:bodyPr wrap="square" rtlCol="0">
            <a:spAutoFit/>
          </a:bodyPr>
          <a:lstStyle/>
          <a:p>
            <a:r>
              <a:rPr lang="en-US" b="1" dirty="0">
                <a:solidFill>
                  <a:schemeClr val="accent5">
                    <a:lumMod val="75000"/>
                  </a:schemeClr>
                </a:solidFill>
              </a:rPr>
              <a:t>try</a:t>
            </a:r>
            <a:r>
              <a:rPr lang="en-US" b="1" dirty="0"/>
              <a:t> {</a:t>
            </a:r>
          </a:p>
          <a:p>
            <a:r>
              <a:rPr lang="en-US" b="1" dirty="0"/>
              <a:t>    </a:t>
            </a:r>
            <a:r>
              <a:rPr lang="en-US" b="1" dirty="0">
                <a:solidFill>
                  <a:schemeClr val="accent5">
                    <a:lumMod val="75000"/>
                  </a:schemeClr>
                </a:solidFill>
              </a:rPr>
              <a:t>for</a:t>
            </a:r>
            <a:r>
              <a:rPr lang="en-US" b="1" dirty="0"/>
              <a:t> ( </a:t>
            </a:r>
            <a:r>
              <a:rPr lang="en-US" b="1" dirty="0" err="1">
                <a:solidFill>
                  <a:schemeClr val="accent2">
                    <a:lumMod val="75000"/>
                  </a:schemeClr>
                </a:solidFill>
              </a:rPr>
              <a:t>int</a:t>
            </a:r>
            <a:r>
              <a:rPr lang="en-US" b="1" dirty="0"/>
              <a:t> </a:t>
            </a:r>
            <a:r>
              <a:rPr lang="en-US" b="1" dirty="0" err="1"/>
              <a:t>i</a:t>
            </a:r>
            <a:r>
              <a:rPr lang="en-US" b="1" dirty="0"/>
              <a:t> = 0; </a:t>
            </a:r>
            <a:r>
              <a:rPr lang="en-US" b="1" dirty="0" err="1"/>
              <a:t>i</a:t>
            </a:r>
            <a:r>
              <a:rPr lang="en-US" b="1" dirty="0"/>
              <a:t> &lt; </a:t>
            </a:r>
            <a:r>
              <a:rPr lang="en-US" b="1" dirty="0" err="1"/>
              <a:t>nijk</a:t>
            </a:r>
            <a:r>
              <a:rPr lang="en-US" b="1" dirty="0"/>
              <a:t>; ++</a:t>
            </a:r>
            <a:r>
              <a:rPr lang="en-US" b="1" dirty="0" err="1"/>
              <a:t>i</a:t>
            </a:r>
            <a:r>
              <a:rPr lang="en-US" b="1" dirty="0"/>
              <a:t> )</a:t>
            </a:r>
          </a:p>
          <a:p>
            <a:r>
              <a:rPr lang="en-US" b="1" dirty="0"/>
              <a:t>        </a:t>
            </a:r>
            <a:r>
              <a:rPr lang="en-US" b="1" dirty="0" err="1"/>
              <a:t>comp_speed</a:t>
            </a:r>
            <a:r>
              <a:rPr lang="en-US" b="1" dirty="0"/>
              <a:t>(rho[</a:t>
            </a:r>
            <a:r>
              <a:rPr lang="en-US" b="1" dirty="0" err="1"/>
              <a:t>i</a:t>
            </a:r>
            <a:r>
              <a:rPr lang="en-US" b="1" dirty="0"/>
              <a:t>],</a:t>
            </a:r>
            <a:r>
              <a:rPr lang="en-US" b="1" dirty="0" err="1"/>
              <a:t>rho_u</a:t>
            </a:r>
            <a:r>
              <a:rPr lang="en-US" b="1" dirty="0"/>
              <a:t>[</a:t>
            </a:r>
            <a:r>
              <a:rPr lang="en-US" b="1" dirty="0" err="1"/>
              <a:t>i</a:t>
            </a:r>
            <a:r>
              <a:rPr lang="en-US" b="1" dirty="0"/>
              <a:t>], u[</a:t>
            </a:r>
            <a:r>
              <a:rPr lang="en-US" b="1" dirty="0" err="1"/>
              <a:t>i</a:t>
            </a:r>
            <a:r>
              <a:rPr lang="en-US" b="1" dirty="0"/>
              <a:t>]);</a:t>
            </a:r>
          </a:p>
          <a:p>
            <a:r>
              <a:rPr lang="en-US" b="1" dirty="0"/>
              <a:t>} </a:t>
            </a:r>
            <a:r>
              <a:rPr lang="en-US" b="1" dirty="0">
                <a:solidFill>
                  <a:schemeClr val="accent5">
                    <a:lumMod val="75000"/>
                  </a:schemeClr>
                </a:solidFill>
              </a:rPr>
              <a:t>catch</a:t>
            </a:r>
            <a:r>
              <a:rPr lang="en-US" b="1" dirty="0"/>
              <a:t>(</a:t>
            </a:r>
            <a:r>
              <a:rPr lang="en-US" b="1" dirty="0" err="1"/>
              <a:t>std</a:t>
            </a:r>
            <a:r>
              <a:rPr lang="en-US" b="1" dirty="0"/>
              <a:t>::</a:t>
            </a:r>
            <a:r>
              <a:rPr lang="en-US" b="1" dirty="0" err="1"/>
              <a:t>underflow_error</a:t>
            </a:r>
            <a:r>
              <a:rPr lang="en-US" b="1" dirty="0"/>
              <a:t>&amp;) { ... </a:t>
            </a:r>
            <a:r>
              <a:rPr lang="en-US" b="1" dirty="0" smtClean="0"/>
              <a:t>}</a:t>
            </a:r>
            <a:endParaRPr lang="en-US" b="1" dirty="0"/>
          </a:p>
        </p:txBody>
      </p:sp>
      <p:sp>
        <p:nvSpPr>
          <p:cNvPr id="13" name="ZoneTexte 12"/>
          <p:cNvSpPr txBox="1"/>
          <p:nvPr/>
        </p:nvSpPr>
        <p:spPr>
          <a:xfrm>
            <a:off x="5796136" y="4489956"/>
            <a:ext cx="316835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1400" b="1" dirty="0" smtClean="0"/>
              <a:t>Gestion exception lente : fait à chaque pas de la boucle !!!</a:t>
            </a:r>
            <a:endParaRPr lang="fr-FR" sz="1600" b="1" dirty="0"/>
          </a:p>
        </p:txBody>
      </p:sp>
      <p:sp>
        <p:nvSpPr>
          <p:cNvPr id="14" name="ZoneTexte 13"/>
          <p:cNvSpPr txBox="1"/>
          <p:nvPr/>
        </p:nvSpPr>
        <p:spPr>
          <a:xfrm>
            <a:off x="5796136" y="5733256"/>
            <a:ext cx="3168352"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sz="1400" b="1" dirty="0" smtClean="0"/>
              <a:t>Temps gestion exception négligeable si boucle suffisamment longue.</a:t>
            </a:r>
            <a:endParaRPr lang="fr-FR" sz="1400" b="1" dirty="0"/>
          </a:p>
        </p:txBody>
      </p:sp>
    </p:spTree>
    <p:extLst>
      <p:ext uri="{BB962C8B-B14F-4D97-AF65-F5344CB8AC3E}">
        <p14:creationId xmlns:p14="http://schemas.microsoft.com/office/powerpoint/2010/main" val="4052962427"/>
      </p:ext>
    </p:extLst>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Gestion des erreurs de programmation</a:t>
            </a:r>
            <a:endParaRPr lang="fr-FR" sz="3200" dirty="0"/>
          </a:p>
        </p:txBody>
      </p:sp>
      <p:sp>
        <p:nvSpPr>
          <p:cNvPr id="3" name="Espace réservé du contenu 2"/>
          <p:cNvSpPr>
            <a:spLocks noGrp="1"/>
          </p:cNvSpPr>
          <p:nvPr>
            <p:ph idx="1"/>
          </p:nvPr>
        </p:nvSpPr>
        <p:spPr>
          <a:xfrm>
            <a:off x="762000" y="1452397"/>
            <a:ext cx="8077200" cy="1400539"/>
          </a:xfrm>
        </p:spPr>
        <p:style>
          <a:lnRef idx="1">
            <a:schemeClr val="accent5"/>
          </a:lnRef>
          <a:fillRef idx="2">
            <a:schemeClr val="accent5"/>
          </a:fillRef>
          <a:effectRef idx="1">
            <a:schemeClr val="accent5"/>
          </a:effectRef>
          <a:fontRef idx="minor">
            <a:schemeClr val="dk1"/>
          </a:fontRef>
        </p:style>
        <p:txBody>
          <a:bodyPr>
            <a:normAutofit/>
          </a:bodyPr>
          <a:lstStyle/>
          <a:p>
            <a:r>
              <a:rPr lang="fr-FR" sz="1800" dirty="0" smtClean="0"/>
              <a:t>Aide au débogage de programme</a:t>
            </a:r>
          </a:p>
          <a:p>
            <a:r>
              <a:rPr lang="fr-FR" sz="1800" dirty="0" smtClean="0"/>
              <a:t>Arrête un programme si une condition n’est pas vérifiée</a:t>
            </a:r>
          </a:p>
          <a:p>
            <a:r>
              <a:rPr lang="fr-FR" sz="1800" dirty="0" smtClean="0"/>
              <a:t>Peut-être désactivée avec l’option </a:t>
            </a:r>
            <a:r>
              <a:rPr lang="fr-FR" sz="1600" b="1" dirty="0" smtClean="0">
                <a:latin typeface="Lucida Sans Typewriter" panose="020B0509030504030204" pitchFamily="49" charset="0"/>
              </a:rPr>
              <a:t>–NDEBUG</a:t>
            </a:r>
          </a:p>
          <a:p>
            <a:r>
              <a:rPr lang="fr-FR" sz="1800" dirty="0" smtClean="0"/>
              <a:t>Permet de formaliser des prédicats en entrée et en sortie d’une fonction</a:t>
            </a:r>
            <a:endParaRPr lang="fr-FR" sz="1800" dirty="0"/>
          </a:p>
        </p:txBody>
      </p:sp>
      <p:sp>
        <p:nvSpPr>
          <p:cNvPr id="4" name="ZoneTexte 3"/>
          <p:cNvSpPr txBox="1"/>
          <p:nvPr/>
        </p:nvSpPr>
        <p:spPr>
          <a:xfrm>
            <a:off x="755576" y="3068960"/>
            <a:ext cx="6048672" cy="2893100"/>
          </a:xfrm>
          <a:prstGeom prst="rect">
            <a:avLst/>
          </a:prstGeom>
          <a:solidFill>
            <a:schemeClr val="accent6">
              <a:lumMod val="20000"/>
              <a:lumOff val="80000"/>
            </a:schemeClr>
          </a:solidFill>
        </p:spPr>
        <p:txBody>
          <a:bodyPr wrap="square" rtlCol="0">
            <a:spAutoFit/>
          </a:bodyPr>
          <a:lstStyle/>
          <a:p>
            <a:r>
              <a:rPr lang="fr-FR" sz="1400" b="1" dirty="0">
                <a:latin typeface="Lucida Sans Typewriter" panose="020B0509030504030204" pitchFamily="49" charset="0"/>
              </a:rPr>
              <a:t>#</a:t>
            </a:r>
            <a:r>
              <a:rPr lang="fr-FR" sz="1400" b="1" dirty="0" err="1">
                <a:solidFill>
                  <a:schemeClr val="accent5">
                    <a:lumMod val="50000"/>
                  </a:schemeClr>
                </a:solidFill>
                <a:latin typeface="Lucida Sans Typewriter" panose="020B0509030504030204" pitchFamily="49" charset="0"/>
              </a:rPr>
              <a:t>include</a:t>
            </a:r>
            <a:r>
              <a:rPr lang="fr-FR" sz="1400" b="1" dirty="0">
                <a:latin typeface="Lucida Sans Typewriter" panose="020B0509030504030204" pitchFamily="49" charset="0"/>
              </a:rPr>
              <a:t> &lt;</a:t>
            </a:r>
            <a:r>
              <a:rPr lang="fr-FR" sz="1400" b="1" dirty="0" err="1">
                <a:solidFill>
                  <a:schemeClr val="accent3">
                    <a:lumMod val="50000"/>
                  </a:schemeClr>
                </a:solidFill>
                <a:latin typeface="Lucida Sans Typewriter" panose="020B0509030504030204" pitchFamily="49" charset="0"/>
              </a:rPr>
              <a:t>cassert</a:t>
            </a:r>
            <a:r>
              <a:rPr lang="fr-FR" sz="1400" b="1" dirty="0">
                <a:latin typeface="Lucida Sans Typewriter" panose="020B0509030504030204" pitchFamily="49" charset="0"/>
              </a:rPr>
              <a:t>&gt;</a:t>
            </a:r>
          </a:p>
          <a:p>
            <a:r>
              <a:rPr lang="fr-FR" sz="1400" b="1" dirty="0" smtClean="0">
                <a:latin typeface="Lucida Sans Typewriter" panose="020B0509030504030204" pitchFamily="49" charset="0"/>
              </a:rPr>
              <a:t>…</a:t>
            </a:r>
          </a:p>
          <a:p>
            <a:r>
              <a:rPr lang="fr-FR" sz="1400" b="1" dirty="0" smtClean="0">
                <a:solidFill>
                  <a:schemeClr val="accent2">
                    <a:lumMod val="50000"/>
                  </a:schemeClr>
                </a:solidFill>
                <a:latin typeface="Lucida Sans Typewriter" panose="020B0509030504030204" pitchFamily="49" charset="0"/>
              </a:rPr>
              <a:t>double</a:t>
            </a:r>
            <a:r>
              <a:rPr lang="fr-FR" sz="1400" b="1" dirty="0" smtClean="0">
                <a:latin typeface="Lucida Sans Typewriter" panose="020B0509030504030204" pitchFamily="49" charset="0"/>
              </a:rPr>
              <a:t> </a:t>
            </a:r>
            <a:r>
              <a:rPr lang="fr-FR" sz="1400" b="1" dirty="0" err="1">
                <a:latin typeface="Lucida Sans Typewriter" panose="020B0509030504030204" pitchFamily="49" charset="0"/>
              </a:rPr>
              <a:t>mean</a:t>
            </a:r>
            <a:r>
              <a:rPr lang="fr-FR" sz="1400" b="1" dirty="0">
                <a:latin typeface="Lucida Sans Typewriter" panose="020B0509030504030204" pitchFamily="49" charset="0"/>
              </a:rPr>
              <a:t>( </a:t>
            </a:r>
            <a:r>
              <a:rPr lang="fr-FR" sz="1400" b="1" dirty="0" err="1">
                <a:solidFill>
                  <a:schemeClr val="accent5">
                    <a:lumMod val="50000"/>
                  </a:schemeClr>
                </a:solidFill>
                <a:latin typeface="Lucida Sans Typewriter" panose="020B0509030504030204" pitchFamily="49" charset="0"/>
              </a:rPr>
              <a:t>const</a:t>
            </a:r>
            <a:r>
              <a:rPr lang="fr-FR" sz="1400" b="1" dirty="0">
                <a:latin typeface="Lucida Sans Typewriter" panose="020B0509030504030204" pitchFamily="49" charset="0"/>
              </a:rPr>
              <a:t> </a:t>
            </a:r>
            <a:r>
              <a:rPr lang="fr-FR" sz="1400" b="1" dirty="0" err="1">
                <a:latin typeface="Lucida Sans Typewriter" panose="020B0509030504030204" pitchFamily="49" charset="0"/>
              </a:rPr>
              <a:t>std</a:t>
            </a:r>
            <a:r>
              <a:rPr lang="fr-FR" sz="1400" b="1" dirty="0">
                <a:latin typeface="Lucida Sans Typewriter" panose="020B0509030504030204" pitchFamily="49" charset="0"/>
              </a:rPr>
              <a:t>::</a:t>
            </a:r>
            <a:r>
              <a:rPr lang="fr-FR" sz="1400" b="1" dirty="0" err="1">
                <a:latin typeface="Lucida Sans Typewriter" panose="020B0509030504030204" pitchFamily="49" charset="0"/>
              </a:rPr>
              <a:t>vector</a:t>
            </a:r>
            <a:r>
              <a:rPr lang="fr-FR" sz="1400" b="1" dirty="0">
                <a:latin typeface="Lucida Sans Typewriter" panose="020B0509030504030204" pitchFamily="49" charset="0"/>
              </a:rPr>
              <a:t>&lt;</a:t>
            </a:r>
            <a:r>
              <a:rPr lang="fr-FR" sz="1400" b="1" dirty="0">
                <a:solidFill>
                  <a:schemeClr val="accent2">
                    <a:lumMod val="50000"/>
                  </a:schemeClr>
                </a:solidFill>
                <a:latin typeface="Lucida Sans Typewriter" panose="020B0509030504030204" pitchFamily="49" charset="0"/>
              </a:rPr>
              <a:t>double</a:t>
            </a:r>
            <a:r>
              <a:rPr lang="fr-FR" sz="1400" b="1" dirty="0">
                <a:latin typeface="Lucida Sans Typewriter" panose="020B0509030504030204" pitchFamily="49" charset="0"/>
              </a:rPr>
              <a:t>&gt;&amp; </a:t>
            </a:r>
            <a:r>
              <a:rPr lang="fr-FR" sz="1400" b="1" dirty="0" err="1">
                <a:latin typeface="Lucida Sans Typewriter" panose="020B0509030504030204" pitchFamily="49" charset="0"/>
              </a:rPr>
              <a:t>positiv_data</a:t>
            </a:r>
            <a:r>
              <a:rPr lang="fr-FR" sz="1400" b="1" dirty="0">
                <a:latin typeface="Lucida Sans Typewriter" panose="020B0509030504030204" pitchFamily="49" charset="0"/>
              </a:rPr>
              <a:t> )</a:t>
            </a:r>
          </a:p>
          <a:p>
            <a:r>
              <a:rPr lang="fr-FR" sz="1400" b="1" dirty="0" smtClean="0">
                <a:latin typeface="Lucida Sans Typewriter" panose="020B0509030504030204" pitchFamily="49" charset="0"/>
              </a:rPr>
              <a:t>{</a:t>
            </a:r>
            <a:endParaRPr lang="fr-FR" sz="1400" b="1" dirty="0">
              <a:latin typeface="Lucida Sans Typewriter" panose="020B0509030504030204" pitchFamily="49" charset="0"/>
            </a:endParaRPr>
          </a:p>
          <a:p>
            <a:r>
              <a:rPr lang="fr-FR" sz="1400" b="1" dirty="0">
                <a:latin typeface="Lucida Sans Typewriter" panose="020B0509030504030204" pitchFamily="49" charset="0"/>
              </a:rPr>
              <a:t>    </a:t>
            </a:r>
            <a:r>
              <a:rPr lang="fr-FR" sz="1400" b="1" dirty="0" err="1">
                <a:latin typeface="Lucida Sans Typewriter" panose="020B0509030504030204" pitchFamily="49" charset="0"/>
              </a:rPr>
              <a:t>assert</a:t>
            </a:r>
            <a:r>
              <a:rPr lang="fr-FR" sz="1400" b="1" dirty="0">
                <a:latin typeface="Lucida Sans Typewriter" panose="020B0509030504030204" pitchFamily="49" charset="0"/>
              </a:rPr>
              <a:t>(</a:t>
            </a:r>
            <a:r>
              <a:rPr lang="fr-FR" sz="1400" b="1" dirty="0" err="1">
                <a:latin typeface="Lucida Sans Typewriter" panose="020B0509030504030204" pitchFamily="49" charset="0"/>
              </a:rPr>
              <a:t>positiv_data.size</a:t>
            </a:r>
            <a:r>
              <a:rPr lang="fr-FR" sz="1400" b="1" dirty="0">
                <a:latin typeface="Lucida Sans Typewriter" panose="020B0509030504030204" pitchFamily="49" charset="0"/>
              </a:rPr>
              <a:t>() &gt; 0);</a:t>
            </a:r>
          </a:p>
          <a:p>
            <a:r>
              <a:rPr lang="fr-FR" sz="1400" b="1" dirty="0">
                <a:latin typeface="Lucida Sans Typewriter" panose="020B0509030504030204" pitchFamily="49" charset="0"/>
              </a:rPr>
              <a:t>    </a:t>
            </a:r>
            <a:r>
              <a:rPr lang="fr-FR" sz="1400" b="1" dirty="0">
                <a:solidFill>
                  <a:schemeClr val="accent2">
                    <a:lumMod val="50000"/>
                  </a:schemeClr>
                </a:solidFill>
                <a:latin typeface="Lucida Sans Typewriter" panose="020B0509030504030204" pitchFamily="49" charset="0"/>
              </a:rPr>
              <a:t>double</a:t>
            </a:r>
            <a:r>
              <a:rPr lang="fr-FR" sz="1400" b="1" dirty="0">
                <a:latin typeface="Lucida Sans Typewriter" panose="020B0509030504030204" pitchFamily="49" charset="0"/>
              </a:rPr>
              <a:t> </a:t>
            </a:r>
            <a:r>
              <a:rPr lang="fr-FR" sz="1400" b="1" dirty="0" err="1">
                <a:latin typeface="Lucida Sans Typewriter" panose="020B0509030504030204" pitchFamily="49" charset="0"/>
              </a:rPr>
              <a:t>sum</a:t>
            </a:r>
            <a:r>
              <a:rPr lang="fr-FR" sz="1400" b="1" dirty="0">
                <a:latin typeface="Lucida Sans Typewriter" panose="020B0509030504030204" pitchFamily="49" charset="0"/>
              </a:rPr>
              <a:t> = 0.;</a:t>
            </a:r>
          </a:p>
          <a:p>
            <a:r>
              <a:rPr lang="fr-FR" sz="1400" b="1" dirty="0">
                <a:latin typeface="Lucida Sans Typewriter" panose="020B0509030504030204" pitchFamily="49" charset="0"/>
              </a:rPr>
              <a:t>    </a:t>
            </a:r>
            <a:r>
              <a:rPr lang="fr-FR" sz="1400" b="1" dirty="0">
                <a:solidFill>
                  <a:schemeClr val="accent5">
                    <a:lumMod val="50000"/>
                  </a:schemeClr>
                </a:solidFill>
                <a:latin typeface="Lucida Sans Typewriter" panose="020B0509030504030204" pitchFamily="49" charset="0"/>
              </a:rPr>
              <a:t>for</a:t>
            </a:r>
            <a:r>
              <a:rPr lang="fr-FR" sz="1400" b="1" dirty="0">
                <a:latin typeface="Lucida Sans Typewriter" panose="020B0509030504030204" pitchFamily="49" charset="0"/>
              </a:rPr>
              <a:t> ( </a:t>
            </a:r>
            <a:r>
              <a:rPr lang="fr-FR" sz="1400" b="1" dirty="0" err="1">
                <a:solidFill>
                  <a:schemeClr val="accent5">
                    <a:lumMod val="50000"/>
                  </a:schemeClr>
                </a:solidFill>
                <a:latin typeface="Lucida Sans Typewriter" panose="020B0509030504030204" pitchFamily="49" charset="0"/>
              </a:rPr>
              <a:t>const</a:t>
            </a:r>
            <a:r>
              <a:rPr lang="fr-FR" sz="1400" b="1" dirty="0">
                <a:solidFill>
                  <a:schemeClr val="accent5">
                    <a:lumMod val="50000"/>
                  </a:schemeClr>
                </a:solidFill>
                <a:latin typeface="Lucida Sans Typewriter" panose="020B0509030504030204" pitchFamily="49" charset="0"/>
              </a:rPr>
              <a:t> auto</a:t>
            </a:r>
            <a:r>
              <a:rPr lang="fr-FR" sz="1400" b="1" dirty="0">
                <a:latin typeface="Lucida Sans Typewriter" panose="020B0509030504030204" pitchFamily="49" charset="0"/>
              </a:rPr>
              <a:t>&amp; val : </a:t>
            </a:r>
            <a:r>
              <a:rPr lang="fr-FR" sz="1400" b="1" dirty="0" err="1">
                <a:latin typeface="Lucida Sans Typewriter" panose="020B0509030504030204" pitchFamily="49" charset="0"/>
              </a:rPr>
              <a:t>positiv_data</a:t>
            </a:r>
            <a:r>
              <a:rPr lang="fr-FR" sz="1400" b="1" dirty="0">
                <a:latin typeface="Lucida Sans Typewriter" panose="020B0509030504030204" pitchFamily="49" charset="0"/>
              </a:rPr>
              <a:t> ) {</a:t>
            </a:r>
          </a:p>
          <a:p>
            <a:r>
              <a:rPr lang="fr-FR" sz="1400" b="1" dirty="0">
                <a:latin typeface="Lucida Sans Typewriter" panose="020B0509030504030204" pitchFamily="49" charset="0"/>
              </a:rPr>
              <a:t>        </a:t>
            </a:r>
            <a:r>
              <a:rPr lang="fr-FR" sz="1400" b="1" dirty="0" err="1">
                <a:latin typeface="Lucida Sans Typewriter" panose="020B0509030504030204" pitchFamily="49" charset="0"/>
              </a:rPr>
              <a:t>assert</a:t>
            </a:r>
            <a:r>
              <a:rPr lang="fr-FR" sz="1400" b="1" dirty="0">
                <a:latin typeface="Lucida Sans Typewriter" panose="020B0509030504030204" pitchFamily="49" charset="0"/>
              </a:rPr>
              <a:t>(val &gt;= 0.);</a:t>
            </a:r>
          </a:p>
          <a:p>
            <a:r>
              <a:rPr lang="fr-FR" sz="1400" b="1" dirty="0">
                <a:latin typeface="Lucida Sans Typewriter" panose="020B0509030504030204" pitchFamily="49" charset="0"/>
              </a:rPr>
              <a:t>        </a:t>
            </a:r>
            <a:r>
              <a:rPr lang="fr-FR" sz="1400" b="1" dirty="0" err="1">
                <a:latin typeface="Lucida Sans Typewriter" panose="020B0509030504030204" pitchFamily="49" charset="0"/>
              </a:rPr>
              <a:t>sum</a:t>
            </a:r>
            <a:r>
              <a:rPr lang="fr-FR" sz="1400" b="1" dirty="0">
                <a:latin typeface="Lucida Sans Typewriter" panose="020B0509030504030204" pitchFamily="49" charset="0"/>
              </a:rPr>
              <a:t> += val;</a:t>
            </a:r>
          </a:p>
          <a:p>
            <a:r>
              <a:rPr lang="fr-FR" sz="1400" b="1" dirty="0">
                <a:latin typeface="Lucida Sans Typewriter" panose="020B0509030504030204" pitchFamily="49" charset="0"/>
              </a:rPr>
              <a:t>    }</a:t>
            </a:r>
          </a:p>
          <a:p>
            <a:r>
              <a:rPr lang="fr-FR" sz="1400" b="1" dirty="0">
                <a:latin typeface="Lucida Sans Typewriter" panose="020B0509030504030204" pitchFamily="49" charset="0"/>
              </a:rPr>
              <a:t>    </a:t>
            </a:r>
            <a:r>
              <a:rPr lang="fr-FR" sz="1400" b="1" dirty="0" err="1">
                <a:latin typeface="Lucida Sans Typewriter" panose="020B0509030504030204" pitchFamily="49" charset="0"/>
              </a:rPr>
              <a:t>assert</a:t>
            </a:r>
            <a:r>
              <a:rPr lang="fr-FR" sz="1400" b="1" dirty="0">
                <a:latin typeface="Lucida Sans Typewriter" panose="020B0509030504030204" pitchFamily="49" charset="0"/>
              </a:rPr>
              <a:t>(</a:t>
            </a:r>
            <a:r>
              <a:rPr lang="fr-FR" sz="1400" b="1" dirty="0" err="1">
                <a:latin typeface="Lucida Sans Typewriter" panose="020B0509030504030204" pitchFamily="49" charset="0"/>
              </a:rPr>
              <a:t>sum</a:t>
            </a:r>
            <a:r>
              <a:rPr lang="fr-FR" sz="1400" b="1" dirty="0">
                <a:latin typeface="Lucida Sans Typewriter" panose="020B0509030504030204" pitchFamily="49" charset="0"/>
              </a:rPr>
              <a:t> &gt; 0.);</a:t>
            </a:r>
          </a:p>
          <a:p>
            <a:r>
              <a:rPr lang="fr-FR" sz="1400" b="1" dirty="0">
                <a:latin typeface="Lucida Sans Typewriter" panose="020B0509030504030204" pitchFamily="49" charset="0"/>
              </a:rPr>
              <a:t>    </a:t>
            </a:r>
            <a:r>
              <a:rPr lang="fr-FR" sz="1400" b="1" dirty="0">
                <a:solidFill>
                  <a:schemeClr val="accent5">
                    <a:lumMod val="50000"/>
                  </a:schemeClr>
                </a:solidFill>
                <a:latin typeface="Lucida Sans Typewriter" panose="020B0509030504030204" pitchFamily="49" charset="0"/>
              </a:rPr>
              <a:t>return</a:t>
            </a:r>
            <a:r>
              <a:rPr lang="fr-FR" sz="1400" b="1" dirty="0">
                <a:latin typeface="Lucida Sans Typewriter" panose="020B0509030504030204" pitchFamily="49" charset="0"/>
              </a:rPr>
              <a:t> </a:t>
            </a:r>
            <a:r>
              <a:rPr lang="fr-FR" sz="1400" b="1" dirty="0" err="1">
                <a:latin typeface="Lucida Sans Typewriter" panose="020B0509030504030204" pitchFamily="49" charset="0"/>
              </a:rPr>
              <a:t>sum</a:t>
            </a:r>
            <a:r>
              <a:rPr lang="fr-FR" sz="1400" b="1" dirty="0">
                <a:latin typeface="Lucida Sans Typewriter" panose="020B0509030504030204" pitchFamily="49" charset="0"/>
              </a:rPr>
              <a:t>/</a:t>
            </a:r>
            <a:r>
              <a:rPr lang="fr-FR" sz="1400" b="1" dirty="0" err="1">
                <a:latin typeface="Lucida Sans Typewriter" panose="020B0509030504030204" pitchFamily="49" charset="0"/>
              </a:rPr>
              <a:t>positiv_data.size</a:t>
            </a:r>
            <a:r>
              <a:rPr lang="fr-FR" sz="1400" b="1" dirty="0">
                <a:latin typeface="Lucida Sans Typewriter" panose="020B0509030504030204" pitchFamily="49" charset="0"/>
              </a:rPr>
              <a:t>();</a:t>
            </a:r>
          </a:p>
          <a:p>
            <a:r>
              <a:rPr lang="fr-FR" sz="1400" b="1" dirty="0" smtClean="0">
                <a:latin typeface="Lucida Sans Typewriter" panose="020B0509030504030204" pitchFamily="49" charset="0"/>
              </a:rPr>
              <a:t>}</a:t>
            </a:r>
            <a:endParaRPr lang="fr-FR" sz="1400" b="1" dirty="0">
              <a:latin typeface="Lucida Sans Typewriter" panose="020B0509030504030204" pitchFamily="49" charset="0"/>
            </a:endParaRPr>
          </a:p>
        </p:txBody>
      </p:sp>
      <p:sp>
        <p:nvSpPr>
          <p:cNvPr id="5" name="ZoneTexte 4"/>
          <p:cNvSpPr txBox="1"/>
          <p:nvPr/>
        </p:nvSpPr>
        <p:spPr>
          <a:xfrm>
            <a:off x="7071398" y="4293096"/>
            <a:ext cx="1193892" cy="31847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fr-FR" sz="1400" b="1" dirty="0" err="1" smtClean="0"/>
              <a:t>Pré-condition</a:t>
            </a:r>
            <a:endParaRPr lang="fr-FR" sz="1400" b="1" dirty="0"/>
          </a:p>
        </p:txBody>
      </p:sp>
      <p:sp>
        <p:nvSpPr>
          <p:cNvPr id="6" name="ZoneTexte 5"/>
          <p:cNvSpPr txBox="1"/>
          <p:nvPr/>
        </p:nvSpPr>
        <p:spPr>
          <a:xfrm>
            <a:off x="7034674" y="5229200"/>
            <a:ext cx="1267341" cy="3248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fr-FR" sz="1400" b="1" dirty="0" smtClean="0"/>
              <a:t>Post-condition</a:t>
            </a:r>
            <a:endParaRPr lang="fr-FR" sz="1400" b="1" dirty="0"/>
          </a:p>
        </p:txBody>
      </p:sp>
      <p:cxnSp>
        <p:nvCxnSpPr>
          <p:cNvPr id="8" name="Connecteur droit avec flèche 7"/>
          <p:cNvCxnSpPr/>
          <p:nvPr/>
        </p:nvCxnSpPr>
        <p:spPr>
          <a:xfrm flipH="1" flipV="1">
            <a:off x="4788024" y="4077072"/>
            <a:ext cx="2283374" cy="37526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Connecteur droit avec flèche 9"/>
          <p:cNvCxnSpPr/>
          <p:nvPr/>
        </p:nvCxnSpPr>
        <p:spPr>
          <a:xfrm flipH="1">
            <a:off x="3779912" y="4452334"/>
            <a:ext cx="3254762" cy="27281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2" name="Connecteur droit avec flèche 11"/>
          <p:cNvCxnSpPr/>
          <p:nvPr/>
        </p:nvCxnSpPr>
        <p:spPr>
          <a:xfrm flipH="1">
            <a:off x="3275856" y="5373216"/>
            <a:ext cx="3758818"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39233255"/>
      </p:ext>
    </p:extLst>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dirty="0" smtClean="0"/>
              <a:t>Exercices</a:t>
            </a:r>
            <a:endParaRPr lang="fr-FR" dirty="0"/>
          </a:p>
        </p:txBody>
      </p:sp>
      <p:sp>
        <p:nvSpPr>
          <p:cNvPr id="3" name="Espace réservé du contenu 2"/>
          <p:cNvSpPr>
            <a:spLocks noGrp="1"/>
          </p:cNvSpPr>
          <p:nvPr>
            <p:ph idx="1"/>
          </p:nvPr>
        </p:nvSpPr>
        <p:spPr>
          <a:xfrm>
            <a:off x="762000" y="1596413"/>
            <a:ext cx="8077200" cy="2912707"/>
          </a:xfrm>
        </p:spPr>
        <p:style>
          <a:lnRef idx="1">
            <a:schemeClr val="accent5"/>
          </a:lnRef>
          <a:fillRef idx="2">
            <a:schemeClr val="accent5"/>
          </a:fillRef>
          <a:effectRef idx="1">
            <a:schemeClr val="accent5"/>
          </a:effectRef>
          <a:fontRef idx="minor">
            <a:schemeClr val="dk1"/>
          </a:fontRef>
        </p:style>
        <p:txBody>
          <a:bodyPr>
            <a:normAutofit/>
          </a:bodyPr>
          <a:lstStyle/>
          <a:p>
            <a:r>
              <a:rPr lang="fr-FR" sz="2000" dirty="0" smtClean="0"/>
              <a:t>Reprendre la résolution d’un trinôme de second degré sur les réels en gérant le cas où le discriminant est nul afin de pouvoir basculer dans ce cas là dans le corps des complexes.</a:t>
            </a:r>
          </a:p>
          <a:p>
            <a:pPr marL="0" indent="0">
              <a:buNone/>
            </a:pPr>
            <a:endParaRPr lang="fr-FR" sz="2000" dirty="0" smtClean="0"/>
          </a:p>
          <a:p>
            <a:r>
              <a:rPr lang="fr-FR" sz="2000" dirty="0" smtClean="0"/>
              <a:t>Reprendre l’exercice sur l’</a:t>
            </a:r>
            <a:r>
              <a:rPr lang="fr-FR" sz="2000" dirty="0" err="1" smtClean="0"/>
              <a:t>orthonormalisation</a:t>
            </a:r>
            <a:r>
              <a:rPr lang="fr-FR" sz="2000" dirty="0" smtClean="0"/>
              <a:t> de Gram-Schmidt et gérez les erreurs que l’on peut éventuellement rencontrer sachant que </a:t>
            </a:r>
            <a:r>
              <a:rPr lang="fr-FR" sz="2000" dirty="0" smtClean="0"/>
              <a:t>l’utilisateur </a:t>
            </a:r>
            <a:r>
              <a:rPr lang="fr-FR" sz="2000" dirty="0" smtClean="0"/>
              <a:t>doit normalement donner une famille libre de vecteurs en entrée du programme.</a:t>
            </a:r>
          </a:p>
          <a:p>
            <a:pPr marL="0" indent="0">
              <a:buNone/>
            </a:pPr>
            <a:endParaRPr lang="fr-FR" sz="2000" dirty="0"/>
          </a:p>
        </p:txBody>
      </p:sp>
      <p:sp>
        <p:nvSpPr>
          <p:cNvPr id="4" name="ZoneTexte 3"/>
          <p:cNvSpPr txBox="1"/>
          <p:nvPr/>
        </p:nvSpPr>
        <p:spPr>
          <a:xfrm>
            <a:off x="755576" y="4725144"/>
            <a:ext cx="8064896"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fr-FR" b="1" u="sng" dirty="0" smtClean="0"/>
              <a:t>Attention</a:t>
            </a:r>
            <a:r>
              <a:rPr lang="fr-FR" dirty="0" smtClean="0"/>
              <a:t> : Pour les deux exercices, il faudra d’abord veiller à mettre sous forme de fonction la résolution d’équation de second degré ainsi que l’</a:t>
            </a:r>
            <a:r>
              <a:rPr lang="fr-FR" dirty="0" err="1" smtClean="0"/>
              <a:t>orthonormalisation</a:t>
            </a:r>
            <a:r>
              <a:rPr lang="fr-FR" dirty="0" smtClean="0"/>
              <a:t> de Gram-Schmidt.</a:t>
            </a:r>
            <a:endParaRPr lang="fr-FR" dirty="0"/>
          </a:p>
        </p:txBody>
      </p:sp>
    </p:spTree>
    <p:extLst>
      <p:ext uri="{BB962C8B-B14F-4D97-AF65-F5344CB8AC3E}">
        <p14:creationId xmlns:p14="http://schemas.microsoft.com/office/powerpoint/2010/main" val="2878108940"/>
      </p:ext>
    </p:extLst>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Les entrées-sorties en C++</a:t>
            </a:r>
            <a:endParaRPr lang="fr-FR" dirty="0"/>
          </a:p>
        </p:txBody>
      </p:sp>
      <p:pic>
        <p:nvPicPr>
          <p:cNvPr id="6" name="Espace réservé pour une image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26786" b="26786"/>
          <a:stretch>
            <a:fillRect/>
          </a:stretch>
        </p:blipFill>
        <p:spPr>
          <a:xfrm>
            <a:off x="395536" y="4365104"/>
            <a:ext cx="4361339" cy="2304256"/>
          </a:xfrm>
        </p:spPr>
      </p:pic>
    </p:spTree>
    <p:extLst>
      <p:ext uri="{BB962C8B-B14F-4D97-AF65-F5344CB8AC3E}">
        <p14:creationId xmlns:p14="http://schemas.microsoft.com/office/powerpoint/2010/main" val="2537445642"/>
      </p:ext>
    </p:extLst>
  </p:cSld>
  <p:clrMapOvr>
    <a:masterClrMapping/>
  </p:clrMapOvr>
  <p:transition spd="slow">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62000" y="11663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Les entrées/sorties par flux</a:t>
            </a:r>
            <a:endParaRPr lang="fr-FR" sz="3200" dirty="0"/>
          </a:p>
        </p:txBody>
      </p:sp>
      <p:sp>
        <p:nvSpPr>
          <p:cNvPr id="5" name="Espace réservé du contenu 4"/>
          <p:cNvSpPr>
            <a:spLocks noGrp="1"/>
          </p:cNvSpPr>
          <p:nvPr>
            <p:ph idx="1"/>
          </p:nvPr>
        </p:nvSpPr>
        <p:spPr>
          <a:xfrm>
            <a:off x="755576" y="1795789"/>
            <a:ext cx="4495337" cy="376268"/>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fr-FR" sz="2000" dirty="0" smtClean="0"/>
              <a:t>Ouverture des fichiers en lecture/écriture</a:t>
            </a:r>
            <a:endParaRPr lang="fr-FR" sz="2000" dirty="0"/>
          </a:p>
        </p:txBody>
      </p:sp>
      <p:sp>
        <p:nvSpPr>
          <p:cNvPr id="7" name="ZoneTexte 6"/>
          <p:cNvSpPr txBox="1"/>
          <p:nvPr/>
        </p:nvSpPr>
        <p:spPr>
          <a:xfrm flipH="1">
            <a:off x="755577" y="1340768"/>
            <a:ext cx="806489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dirty="0" smtClean="0"/>
              <a:t>Plusieurs bibliothèques pour diverses fonctionnalités : </a:t>
            </a:r>
            <a:r>
              <a:rPr lang="fr-FR" dirty="0" err="1" smtClean="0"/>
              <a:t>iostream</a:t>
            </a:r>
            <a:r>
              <a:rPr lang="fr-FR" dirty="0" smtClean="0"/>
              <a:t>, </a:t>
            </a:r>
            <a:r>
              <a:rPr lang="fr-FR" dirty="0" err="1" smtClean="0"/>
              <a:t>fstream</a:t>
            </a:r>
            <a:r>
              <a:rPr lang="fr-FR" dirty="0" smtClean="0"/>
              <a:t>, </a:t>
            </a:r>
            <a:r>
              <a:rPr lang="fr-FR" dirty="0" err="1" smtClean="0"/>
              <a:t>iomanip</a:t>
            </a:r>
            <a:r>
              <a:rPr lang="fr-FR" dirty="0" smtClean="0"/>
              <a:t>,…</a:t>
            </a:r>
            <a:endParaRPr lang="fr-FR" dirty="0"/>
          </a:p>
        </p:txBody>
      </p:sp>
      <p:sp>
        <p:nvSpPr>
          <p:cNvPr id="8" name="ZoneTexte 7"/>
          <p:cNvSpPr txBox="1"/>
          <p:nvPr/>
        </p:nvSpPr>
        <p:spPr>
          <a:xfrm>
            <a:off x="755576" y="2237138"/>
            <a:ext cx="8072816"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smtClean="0"/>
              <a:t>Utiliser le fichier d’entête </a:t>
            </a:r>
            <a:r>
              <a:rPr lang="fr-FR" dirty="0" err="1" smtClean="0"/>
              <a:t>fstream</a:t>
            </a:r>
            <a:endParaRPr lang="fr-FR" dirty="0" smtClean="0"/>
          </a:p>
          <a:p>
            <a:pPr marL="285750" indent="-285750">
              <a:buFont typeface="Arial" panose="020B0604020202020204" pitchFamily="34" charset="0"/>
              <a:buChar char="•"/>
            </a:pPr>
            <a:r>
              <a:rPr lang="fr-FR" dirty="0" smtClean="0"/>
              <a:t>Pour ouvrir en lecture : </a:t>
            </a:r>
            <a:r>
              <a:rPr lang="fr-FR" dirty="0" err="1" smtClean="0"/>
              <a:t>std</a:t>
            </a:r>
            <a:r>
              <a:rPr lang="fr-FR" dirty="0" smtClean="0"/>
              <a:t>::</a:t>
            </a:r>
            <a:r>
              <a:rPr lang="fr-FR" dirty="0" err="1" smtClean="0"/>
              <a:t>ifstream</a:t>
            </a:r>
            <a:endParaRPr lang="fr-FR" dirty="0" smtClean="0"/>
          </a:p>
          <a:p>
            <a:pPr marL="285750" indent="-285750">
              <a:buFont typeface="Arial" panose="020B0604020202020204" pitchFamily="34" charset="0"/>
              <a:buChar char="•"/>
            </a:pPr>
            <a:r>
              <a:rPr lang="fr-FR" dirty="0" smtClean="0"/>
              <a:t>Pour ouvrir en écriture : </a:t>
            </a:r>
            <a:r>
              <a:rPr lang="fr-FR" dirty="0" err="1" smtClean="0"/>
              <a:t>std</a:t>
            </a:r>
            <a:r>
              <a:rPr lang="fr-FR" dirty="0" smtClean="0"/>
              <a:t>::</a:t>
            </a:r>
            <a:r>
              <a:rPr lang="fr-FR" dirty="0" err="1" smtClean="0"/>
              <a:t>ofstream</a:t>
            </a:r>
            <a:endParaRPr lang="fr-FR" dirty="0" smtClean="0"/>
          </a:p>
          <a:p>
            <a:pPr marL="285750" indent="-285750">
              <a:buFont typeface="Arial" panose="020B0604020202020204" pitchFamily="34" charset="0"/>
              <a:buChar char="•"/>
            </a:pPr>
            <a:r>
              <a:rPr lang="fr-FR" dirty="0" smtClean="0"/>
              <a:t>On peut rajouter des « modes » pour l’écriture :</a:t>
            </a:r>
            <a:endParaRPr lang="fr-FR" dirty="0"/>
          </a:p>
          <a:p>
            <a:pPr marL="742950" lvl="1" indent="-285750">
              <a:buFont typeface="Wingdings" panose="05000000000000000000" pitchFamily="2" charset="2"/>
              <a:buChar char="ü"/>
            </a:pPr>
            <a:r>
              <a:rPr lang="fr-FR" sz="1600" dirty="0" smtClean="0"/>
              <a:t>Suppression de l’ancien fichier ( par défaut )</a:t>
            </a:r>
          </a:p>
          <a:p>
            <a:pPr marL="742950" lvl="1" indent="-285750">
              <a:buFont typeface="Wingdings" panose="05000000000000000000" pitchFamily="2" charset="2"/>
              <a:buChar char="ü"/>
            </a:pPr>
            <a:r>
              <a:rPr lang="fr-FR" sz="1600" dirty="0" smtClean="0"/>
              <a:t>Rajout à un fichier existant, sans modification possible des données déjà stockées</a:t>
            </a:r>
          </a:p>
          <a:p>
            <a:pPr marL="742950" lvl="1" indent="-285750">
              <a:buFont typeface="Wingdings" panose="05000000000000000000" pitchFamily="2" charset="2"/>
              <a:buChar char="ü"/>
            </a:pPr>
            <a:r>
              <a:rPr lang="fr-FR" sz="1600" dirty="0" smtClean="0"/>
              <a:t>Rajout à un fichier existant avec modification possible des données déjà stockées</a:t>
            </a:r>
          </a:p>
        </p:txBody>
      </p:sp>
      <p:sp>
        <p:nvSpPr>
          <p:cNvPr id="9" name="ZoneTexte 8"/>
          <p:cNvSpPr txBox="1"/>
          <p:nvPr/>
        </p:nvSpPr>
        <p:spPr>
          <a:xfrm>
            <a:off x="755577" y="4250064"/>
            <a:ext cx="8064895" cy="1384995"/>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fr-FR" sz="1400" b="1" dirty="0">
                <a:latin typeface="Lucida Sans Typewriter" panose="020B0509030504030204" pitchFamily="49" charset="0"/>
              </a:rPr>
              <a:t>#</a:t>
            </a:r>
            <a:r>
              <a:rPr lang="fr-FR" sz="1400" b="1" dirty="0" err="1">
                <a:solidFill>
                  <a:schemeClr val="accent5"/>
                </a:solidFill>
                <a:latin typeface="Lucida Sans Typewriter" panose="020B0509030504030204" pitchFamily="49" charset="0"/>
              </a:rPr>
              <a:t>include</a:t>
            </a:r>
            <a:r>
              <a:rPr lang="fr-FR" sz="1400" b="1" dirty="0">
                <a:latin typeface="Lucida Sans Typewriter" panose="020B0509030504030204" pitchFamily="49" charset="0"/>
              </a:rPr>
              <a:t> &lt;</a:t>
            </a:r>
            <a:r>
              <a:rPr lang="fr-FR" sz="1400" b="1" dirty="0" err="1">
                <a:latin typeface="Lucida Sans Typewriter" panose="020B0509030504030204" pitchFamily="49" charset="0"/>
              </a:rPr>
              <a:t>fstream</a:t>
            </a:r>
            <a:r>
              <a:rPr lang="fr-FR" sz="1400" b="1" dirty="0">
                <a:latin typeface="Lucida Sans Typewriter" panose="020B0509030504030204" pitchFamily="49" charset="0"/>
              </a:rPr>
              <a:t>&gt;</a:t>
            </a:r>
          </a:p>
          <a:p>
            <a:r>
              <a:rPr lang="fr-FR" sz="1400" b="1" dirty="0">
                <a:latin typeface="Lucida Sans Typewriter" panose="020B0509030504030204" pitchFamily="49" charset="0"/>
              </a:rPr>
              <a:t>...</a:t>
            </a:r>
          </a:p>
          <a:p>
            <a:r>
              <a:rPr lang="fr-FR" sz="1400" b="1" dirty="0" err="1">
                <a:latin typeface="Lucida Sans Typewriter" panose="020B0509030504030204" pitchFamily="49" charset="0"/>
              </a:rPr>
              <a:t>std</a:t>
            </a:r>
            <a:r>
              <a:rPr lang="fr-FR" sz="1400" b="1" dirty="0" smtClean="0">
                <a:latin typeface="Lucida Sans Typewriter" panose="020B0509030504030204" pitchFamily="49" charset="0"/>
              </a:rPr>
              <a:t>::</a:t>
            </a:r>
            <a:r>
              <a:rPr lang="fr-FR" sz="1400" b="1" dirty="0" err="1">
                <a:latin typeface="Lucida Sans Typewriter" panose="020B0509030504030204" pitchFamily="49" charset="0"/>
              </a:rPr>
              <a:t>i</a:t>
            </a:r>
            <a:r>
              <a:rPr lang="fr-FR" sz="1400" b="1" dirty="0" err="1" smtClean="0">
                <a:latin typeface="Lucida Sans Typewriter" panose="020B0509030504030204" pitchFamily="49" charset="0"/>
              </a:rPr>
              <a:t>fstream</a:t>
            </a:r>
            <a:r>
              <a:rPr lang="fr-FR" sz="1400" b="1" dirty="0" smtClean="0">
                <a:latin typeface="Lucida Sans Typewriter" panose="020B0509030504030204" pitchFamily="49" charset="0"/>
              </a:rPr>
              <a:t> </a:t>
            </a:r>
            <a:r>
              <a:rPr lang="fr-FR" sz="1400" b="1" dirty="0" err="1">
                <a:latin typeface="Lucida Sans Typewriter" panose="020B0509030504030204" pitchFamily="49" charset="0"/>
              </a:rPr>
              <a:t>i</a:t>
            </a:r>
            <a:r>
              <a:rPr lang="fr-FR" sz="1400" b="1" dirty="0" err="1" smtClean="0">
                <a:latin typeface="Lucida Sans Typewriter" panose="020B0509030504030204" pitchFamily="49" charset="0"/>
              </a:rPr>
              <a:t>fich</a:t>
            </a:r>
            <a:r>
              <a:rPr lang="fr-FR" sz="1400" b="1" dirty="0">
                <a:latin typeface="Lucida Sans Typewriter" panose="020B0509030504030204" pitchFamily="49" charset="0"/>
              </a:rPr>
              <a:t>("</a:t>
            </a:r>
            <a:r>
              <a:rPr lang="fr-FR" sz="1400" b="1" dirty="0" err="1">
                <a:solidFill>
                  <a:schemeClr val="accent6">
                    <a:lumMod val="50000"/>
                  </a:schemeClr>
                </a:solidFill>
                <a:latin typeface="Lucida Sans Typewriter" panose="020B0509030504030204" pitchFamily="49" charset="0"/>
              </a:rPr>
              <a:t>nom_fichier_à_lire</a:t>
            </a:r>
            <a:r>
              <a:rPr lang="fr-FR" sz="1400" b="1" dirty="0">
                <a:latin typeface="Lucida Sans Typewriter" panose="020B0509030504030204" pitchFamily="49" charset="0"/>
              </a:rPr>
              <a:t>");</a:t>
            </a:r>
          </a:p>
          <a:p>
            <a:r>
              <a:rPr lang="fr-FR" sz="1400" b="1" dirty="0" err="1">
                <a:latin typeface="Lucida Sans Typewriter" panose="020B0509030504030204" pitchFamily="49" charset="0"/>
              </a:rPr>
              <a:t>std</a:t>
            </a:r>
            <a:r>
              <a:rPr lang="fr-FR" sz="1400" b="1" dirty="0" smtClean="0">
                <a:latin typeface="Lucida Sans Typewriter" panose="020B0509030504030204" pitchFamily="49" charset="0"/>
              </a:rPr>
              <a:t>::</a:t>
            </a:r>
            <a:r>
              <a:rPr lang="fr-FR" sz="1400" b="1" dirty="0" err="1">
                <a:latin typeface="Lucida Sans Typewriter" panose="020B0509030504030204" pitchFamily="49" charset="0"/>
              </a:rPr>
              <a:t>o</a:t>
            </a:r>
            <a:r>
              <a:rPr lang="fr-FR" sz="1400" b="1" dirty="0" err="1" smtClean="0">
                <a:latin typeface="Lucida Sans Typewriter" panose="020B0509030504030204" pitchFamily="49" charset="0"/>
              </a:rPr>
              <a:t>fstream</a:t>
            </a:r>
            <a:r>
              <a:rPr lang="fr-FR" sz="1400" b="1" dirty="0" smtClean="0">
                <a:latin typeface="Lucida Sans Typewriter" panose="020B0509030504030204" pitchFamily="49" charset="0"/>
              </a:rPr>
              <a:t> </a:t>
            </a:r>
            <a:r>
              <a:rPr lang="fr-FR" sz="1400" b="1" dirty="0" err="1">
                <a:latin typeface="Lucida Sans Typewriter" panose="020B0509030504030204" pitchFamily="49" charset="0"/>
              </a:rPr>
              <a:t>o</a:t>
            </a:r>
            <a:r>
              <a:rPr lang="fr-FR" sz="1400" b="1" dirty="0" err="1" smtClean="0">
                <a:latin typeface="Lucida Sans Typewriter" panose="020B0509030504030204" pitchFamily="49" charset="0"/>
              </a:rPr>
              <a:t>fich</a:t>
            </a:r>
            <a:r>
              <a:rPr lang="fr-FR" sz="1400" b="1" dirty="0">
                <a:latin typeface="Lucida Sans Typewriter" panose="020B0509030504030204" pitchFamily="49" charset="0"/>
              </a:rPr>
              <a:t>("</a:t>
            </a:r>
            <a:r>
              <a:rPr lang="fr-FR" sz="1400" b="1" dirty="0" err="1">
                <a:solidFill>
                  <a:schemeClr val="accent6">
                    <a:lumMod val="50000"/>
                  </a:schemeClr>
                </a:solidFill>
                <a:latin typeface="Lucida Sans Typewriter" panose="020B0509030504030204" pitchFamily="49" charset="0"/>
              </a:rPr>
              <a:t>nom_fichier_à_écraser</a:t>
            </a:r>
            <a:r>
              <a:rPr lang="fr-FR" sz="1400" b="1" dirty="0">
                <a:latin typeface="Lucida Sans Typewriter" panose="020B0509030504030204" pitchFamily="49" charset="0"/>
              </a:rPr>
              <a:t>");</a:t>
            </a:r>
          </a:p>
          <a:p>
            <a:r>
              <a:rPr lang="fr-FR" sz="1400" b="1" dirty="0" err="1">
                <a:latin typeface="Lucida Sans Typewriter" panose="020B0509030504030204" pitchFamily="49" charset="0"/>
              </a:rPr>
              <a:t>std</a:t>
            </a:r>
            <a:r>
              <a:rPr lang="fr-FR" sz="1400" b="1" dirty="0" smtClean="0">
                <a:latin typeface="Lucida Sans Typewriter" panose="020B0509030504030204" pitchFamily="49" charset="0"/>
              </a:rPr>
              <a:t>::</a:t>
            </a:r>
            <a:r>
              <a:rPr lang="fr-FR" sz="1400" b="1" dirty="0" err="1">
                <a:latin typeface="Lucida Sans Typewriter" panose="020B0509030504030204" pitchFamily="49" charset="0"/>
              </a:rPr>
              <a:t>o</a:t>
            </a:r>
            <a:r>
              <a:rPr lang="fr-FR" sz="1400" b="1" dirty="0" err="1" smtClean="0">
                <a:latin typeface="Lucida Sans Typewriter" panose="020B0509030504030204" pitchFamily="49" charset="0"/>
              </a:rPr>
              <a:t>fstream</a:t>
            </a:r>
            <a:r>
              <a:rPr lang="fr-FR" sz="1400" b="1" dirty="0" smtClean="0">
                <a:latin typeface="Lucida Sans Typewriter" panose="020B0509030504030204" pitchFamily="49" charset="0"/>
              </a:rPr>
              <a:t> ofich2</a:t>
            </a:r>
            <a:r>
              <a:rPr lang="fr-FR" sz="1400" b="1" dirty="0">
                <a:latin typeface="Lucida Sans Typewriter" panose="020B0509030504030204" pitchFamily="49" charset="0"/>
              </a:rPr>
              <a:t>("</a:t>
            </a:r>
            <a:r>
              <a:rPr lang="fr-FR" sz="1400" b="1" dirty="0" err="1">
                <a:solidFill>
                  <a:schemeClr val="accent6">
                    <a:lumMod val="50000"/>
                  </a:schemeClr>
                </a:solidFill>
                <a:latin typeface="Lucida Sans Typewriter" panose="020B0509030504030204" pitchFamily="49" charset="0"/>
              </a:rPr>
              <a:t>nom_fichier_à_augmenter</a:t>
            </a:r>
            <a:r>
              <a:rPr lang="fr-FR" sz="1400" b="1" dirty="0">
                <a:latin typeface="Lucida Sans Typewriter" panose="020B0509030504030204" pitchFamily="49" charset="0"/>
              </a:rPr>
              <a:t>", </a:t>
            </a:r>
            <a:r>
              <a:rPr lang="fr-FR" sz="1400" b="1" dirty="0" err="1">
                <a:latin typeface="Lucida Sans Typewriter" panose="020B0509030504030204" pitchFamily="49" charset="0"/>
              </a:rPr>
              <a:t>ios</a:t>
            </a:r>
            <a:r>
              <a:rPr lang="fr-FR" sz="1400" b="1" dirty="0">
                <a:latin typeface="Lucida Sans Typewriter" panose="020B0509030504030204" pitchFamily="49" charset="0"/>
              </a:rPr>
              <a:t>::</a:t>
            </a:r>
            <a:r>
              <a:rPr lang="fr-FR" sz="1400" b="1" dirty="0" err="1">
                <a:latin typeface="Lucida Sans Typewriter" panose="020B0509030504030204" pitchFamily="49" charset="0"/>
              </a:rPr>
              <a:t>app</a:t>
            </a:r>
            <a:r>
              <a:rPr lang="fr-FR" sz="1400" b="1" dirty="0">
                <a:latin typeface="Lucida Sans Typewriter" panose="020B0509030504030204" pitchFamily="49" charset="0"/>
              </a:rPr>
              <a:t> | </a:t>
            </a:r>
            <a:r>
              <a:rPr lang="fr-FR" sz="1400" b="1" dirty="0" err="1">
                <a:latin typeface="Lucida Sans Typewriter" panose="020B0509030504030204" pitchFamily="49" charset="0"/>
              </a:rPr>
              <a:t>ios</a:t>
            </a:r>
            <a:r>
              <a:rPr lang="fr-FR" sz="1400" b="1" dirty="0">
                <a:latin typeface="Lucida Sans Typewriter" panose="020B0509030504030204" pitchFamily="49" charset="0"/>
              </a:rPr>
              <a:t>::out);</a:t>
            </a:r>
          </a:p>
          <a:p>
            <a:r>
              <a:rPr lang="fr-FR" sz="1400" b="1" dirty="0" err="1">
                <a:latin typeface="Lucida Sans Typewriter" panose="020B0509030504030204" pitchFamily="49" charset="0"/>
              </a:rPr>
              <a:t>std</a:t>
            </a:r>
            <a:r>
              <a:rPr lang="fr-FR" sz="1400" b="1" dirty="0" smtClean="0">
                <a:latin typeface="Lucida Sans Typewriter" panose="020B0509030504030204" pitchFamily="49" charset="0"/>
              </a:rPr>
              <a:t>::</a:t>
            </a:r>
            <a:r>
              <a:rPr lang="fr-FR" sz="1400" b="1" dirty="0" err="1">
                <a:latin typeface="Lucida Sans Typewriter" panose="020B0509030504030204" pitchFamily="49" charset="0"/>
              </a:rPr>
              <a:t>o</a:t>
            </a:r>
            <a:r>
              <a:rPr lang="fr-FR" sz="1400" b="1" dirty="0" err="1" smtClean="0">
                <a:latin typeface="Lucida Sans Typewriter" panose="020B0509030504030204" pitchFamily="49" charset="0"/>
              </a:rPr>
              <a:t>fstream</a:t>
            </a:r>
            <a:r>
              <a:rPr lang="fr-FR" sz="1400" b="1" dirty="0" smtClean="0">
                <a:latin typeface="Lucida Sans Typewriter" panose="020B0509030504030204" pitchFamily="49" charset="0"/>
              </a:rPr>
              <a:t> ofich3</a:t>
            </a:r>
            <a:r>
              <a:rPr lang="fr-FR" sz="1400" b="1" dirty="0">
                <a:latin typeface="Lucida Sans Typewriter" panose="020B0509030504030204" pitchFamily="49" charset="0"/>
              </a:rPr>
              <a:t>("</a:t>
            </a:r>
            <a:r>
              <a:rPr lang="fr-FR" sz="1400" b="1" dirty="0" smtClean="0">
                <a:solidFill>
                  <a:schemeClr val="accent6">
                    <a:lumMod val="50000"/>
                  </a:schemeClr>
                </a:solidFill>
                <a:latin typeface="Lucida Sans Typewriter" panose="020B0509030504030204" pitchFamily="49" charset="0"/>
              </a:rPr>
              <a:t>nom_fichier_modifier_augmenter</a:t>
            </a:r>
            <a:r>
              <a:rPr lang="fr-FR" sz="1400" b="1" dirty="0" smtClean="0">
                <a:latin typeface="Lucida Sans Typewriter" panose="020B0509030504030204" pitchFamily="49" charset="0"/>
              </a:rPr>
              <a:t>",</a:t>
            </a:r>
            <a:r>
              <a:rPr lang="fr-FR" sz="1400" b="1" dirty="0" err="1" smtClean="0">
                <a:latin typeface="Lucida Sans Typewriter" panose="020B0509030504030204" pitchFamily="49" charset="0"/>
              </a:rPr>
              <a:t>ios</a:t>
            </a:r>
            <a:r>
              <a:rPr lang="fr-FR" sz="1400" b="1" dirty="0">
                <a:latin typeface="Lucida Sans Typewriter" panose="020B0509030504030204" pitchFamily="49" charset="0"/>
              </a:rPr>
              <a:t>::</a:t>
            </a:r>
            <a:r>
              <a:rPr lang="fr-FR" sz="1400" b="1" dirty="0" err="1" smtClean="0">
                <a:latin typeface="Lucida Sans Typewriter" panose="020B0509030504030204" pitchFamily="49" charset="0"/>
              </a:rPr>
              <a:t>ate|ios</a:t>
            </a:r>
            <a:r>
              <a:rPr lang="fr-FR" sz="1400" b="1" dirty="0">
                <a:latin typeface="Lucida Sans Typewriter" panose="020B0509030504030204" pitchFamily="49" charset="0"/>
              </a:rPr>
              <a:t>::</a:t>
            </a:r>
            <a:r>
              <a:rPr lang="fr-FR" sz="1400" b="1" dirty="0" smtClean="0">
                <a:latin typeface="Lucida Sans Typewriter" panose="020B0509030504030204" pitchFamily="49" charset="0"/>
              </a:rPr>
              <a:t>out );</a:t>
            </a:r>
            <a:endParaRPr lang="fr-FR" sz="1400" b="1" dirty="0">
              <a:latin typeface="Lucida Sans Typewriter" panose="020B0509030504030204" pitchFamily="49" charset="0"/>
            </a:endParaRPr>
          </a:p>
        </p:txBody>
      </p:sp>
      <p:sp>
        <p:nvSpPr>
          <p:cNvPr id="10" name="ZoneTexte 9"/>
          <p:cNvSpPr txBox="1"/>
          <p:nvPr/>
        </p:nvSpPr>
        <p:spPr>
          <a:xfrm>
            <a:off x="718876" y="5678602"/>
            <a:ext cx="12961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dirty="0" smtClean="0"/>
              <a:t>Fermeture fichier : </a:t>
            </a:r>
            <a:endParaRPr lang="fr-FR" dirty="0"/>
          </a:p>
        </p:txBody>
      </p:sp>
      <p:sp>
        <p:nvSpPr>
          <p:cNvPr id="11" name="ZoneTexte 10"/>
          <p:cNvSpPr txBox="1"/>
          <p:nvPr/>
        </p:nvSpPr>
        <p:spPr>
          <a:xfrm>
            <a:off x="755576" y="6402433"/>
            <a:ext cx="1568413" cy="324879"/>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fr-FR" sz="1400" b="1" dirty="0" err="1">
                <a:latin typeface="Lucida Sans Typewriter" panose="020B0509030504030204" pitchFamily="49" charset="0"/>
              </a:rPr>
              <a:t>f</a:t>
            </a:r>
            <a:r>
              <a:rPr lang="fr-FR" sz="1400" b="1" dirty="0" err="1" smtClean="0">
                <a:latin typeface="Lucida Sans Typewriter" panose="020B0509030504030204" pitchFamily="49" charset="0"/>
              </a:rPr>
              <a:t>ich.close</a:t>
            </a:r>
            <a:r>
              <a:rPr lang="fr-FR" sz="1400" b="1" dirty="0" smtClean="0">
                <a:latin typeface="Lucida Sans Typewriter" panose="020B0509030504030204" pitchFamily="49" charset="0"/>
              </a:rPr>
              <a:t>();</a:t>
            </a:r>
            <a:endParaRPr lang="fr-FR" sz="1400" b="1" dirty="0">
              <a:latin typeface="Lucida Sans Typewriter" panose="020B0509030504030204" pitchFamily="49" charset="0"/>
            </a:endParaRPr>
          </a:p>
        </p:txBody>
      </p:sp>
      <p:sp>
        <p:nvSpPr>
          <p:cNvPr id="12" name="ZoneTexte 11"/>
          <p:cNvSpPr txBox="1"/>
          <p:nvPr/>
        </p:nvSpPr>
        <p:spPr>
          <a:xfrm>
            <a:off x="2501986" y="5702680"/>
            <a:ext cx="2448272" cy="71096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Tester si ouverture s’est correctement déroulée :</a:t>
            </a:r>
            <a:endParaRPr lang="fr-FR" dirty="0"/>
          </a:p>
        </p:txBody>
      </p:sp>
      <p:sp>
        <p:nvSpPr>
          <p:cNvPr id="13" name="ZoneTexte 12"/>
          <p:cNvSpPr txBox="1"/>
          <p:nvPr/>
        </p:nvSpPr>
        <p:spPr>
          <a:xfrm>
            <a:off x="5004048" y="5787261"/>
            <a:ext cx="3744416" cy="954107"/>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fr-FR" sz="1400" b="1" dirty="0">
                <a:solidFill>
                  <a:schemeClr val="accent5"/>
                </a:solidFill>
                <a:latin typeface="Lucida Sans Typewriter" panose="020B0509030504030204" pitchFamily="49" charset="0"/>
              </a:rPr>
              <a:t>if</a:t>
            </a:r>
            <a:r>
              <a:rPr lang="fr-FR" sz="1400" b="1" dirty="0">
                <a:latin typeface="Lucida Sans Typewriter" panose="020B0509030504030204" pitchFamily="49" charset="0"/>
              </a:rPr>
              <a:t> (</a:t>
            </a:r>
            <a:r>
              <a:rPr lang="fr-FR" sz="1400" b="1" dirty="0">
                <a:solidFill>
                  <a:schemeClr val="accent5"/>
                </a:solidFill>
                <a:latin typeface="Lucida Sans Typewriter" panose="020B0509030504030204" pitchFamily="49" charset="0"/>
              </a:rPr>
              <a:t>not</a:t>
            </a:r>
            <a:r>
              <a:rPr lang="fr-FR" sz="1400" b="1" dirty="0">
                <a:latin typeface="Lucida Sans Typewriter" panose="020B0509030504030204" pitchFamily="49" charset="0"/>
              </a:rPr>
              <a:t> </a:t>
            </a:r>
            <a:r>
              <a:rPr lang="fr-FR" sz="1400" b="1" dirty="0" err="1">
                <a:latin typeface="Lucida Sans Typewriter" panose="020B0509030504030204" pitchFamily="49" charset="0"/>
              </a:rPr>
              <a:t>i</a:t>
            </a:r>
            <a:r>
              <a:rPr lang="fr-FR" sz="1400" b="1" dirty="0" err="1" smtClean="0">
                <a:latin typeface="Lucida Sans Typewriter" panose="020B0509030504030204" pitchFamily="49" charset="0"/>
              </a:rPr>
              <a:t>fich</a:t>
            </a:r>
            <a:r>
              <a:rPr lang="fr-FR" sz="1400" b="1" dirty="0">
                <a:latin typeface="Lucida Sans Typewriter" panose="020B0509030504030204" pitchFamily="49" charset="0"/>
              </a:rPr>
              <a:t>) { </a:t>
            </a:r>
          </a:p>
          <a:p>
            <a:r>
              <a:rPr lang="fr-FR" sz="1400" b="1" dirty="0">
                <a:latin typeface="Lucida Sans Typewriter" panose="020B0509030504030204" pitchFamily="49" charset="0"/>
              </a:rPr>
              <a:t>    </a:t>
            </a:r>
            <a:r>
              <a:rPr lang="fr-FR" sz="1400" b="1" dirty="0" err="1">
                <a:latin typeface="Lucida Sans Typewriter" panose="020B0509030504030204" pitchFamily="49" charset="0"/>
              </a:rPr>
              <a:t>std</a:t>
            </a:r>
            <a:r>
              <a:rPr lang="fr-FR" sz="1400" b="1" dirty="0">
                <a:latin typeface="Lucida Sans Typewriter" panose="020B0509030504030204" pitchFamily="49" charset="0"/>
              </a:rPr>
              <a:t>::</a:t>
            </a:r>
            <a:r>
              <a:rPr lang="fr-FR" sz="1400" b="1" dirty="0" err="1">
                <a:latin typeface="Lucida Sans Typewriter" panose="020B0509030504030204" pitchFamily="49" charset="0"/>
              </a:rPr>
              <a:t>cerr</a:t>
            </a:r>
            <a:r>
              <a:rPr lang="fr-FR" sz="1400" b="1" dirty="0">
                <a:latin typeface="Lucida Sans Typewriter" panose="020B0509030504030204" pitchFamily="49" charset="0"/>
              </a:rPr>
              <a:t> &lt;&lt; "Aie </a:t>
            </a:r>
            <a:r>
              <a:rPr lang="fr-FR" sz="1400" b="1" dirty="0" err="1">
                <a:latin typeface="Lucida Sans Typewriter" panose="020B0509030504030204" pitchFamily="49" charset="0"/>
              </a:rPr>
              <a:t>aie</a:t>
            </a:r>
            <a:r>
              <a:rPr lang="fr-FR" sz="1400" b="1" dirty="0">
                <a:latin typeface="Lucida Sans Typewriter" panose="020B0509030504030204" pitchFamily="49" charset="0"/>
              </a:rPr>
              <a:t> </a:t>
            </a:r>
            <a:r>
              <a:rPr lang="fr-FR" sz="1400" b="1" dirty="0" err="1">
                <a:latin typeface="Lucida Sans Typewriter" panose="020B0509030504030204" pitchFamily="49" charset="0"/>
              </a:rPr>
              <a:t>aie</a:t>
            </a:r>
            <a:r>
              <a:rPr lang="fr-FR" sz="1400" b="1" dirty="0">
                <a:latin typeface="Lucida Sans Typewriter" panose="020B0509030504030204" pitchFamily="49" charset="0"/>
              </a:rPr>
              <a:t>" </a:t>
            </a:r>
            <a:endParaRPr lang="fr-FR" sz="1400" b="1" dirty="0" smtClean="0">
              <a:latin typeface="Lucida Sans Typewriter" panose="020B0509030504030204" pitchFamily="49" charset="0"/>
            </a:endParaRPr>
          </a:p>
          <a:p>
            <a:r>
              <a:rPr lang="fr-FR" sz="1400" b="1" dirty="0">
                <a:latin typeface="Lucida Sans Typewriter" panose="020B0509030504030204" pitchFamily="49" charset="0"/>
              </a:rPr>
              <a:t> </a:t>
            </a:r>
            <a:r>
              <a:rPr lang="fr-FR" sz="1400" b="1" dirty="0" smtClean="0">
                <a:latin typeface="Lucida Sans Typewriter" panose="020B0509030504030204" pitchFamily="49" charset="0"/>
              </a:rPr>
              <a:t>             &lt;&lt; </a:t>
            </a:r>
            <a:r>
              <a:rPr lang="fr-FR" sz="1400" b="1" dirty="0" err="1">
                <a:latin typeface="Lucida Sans Typewriter" panose="020B0509030504030204" pitchFamily="49" charset="0"/>
              </a:rPr>
              <a:t>std</a:t>
            </a:r>
            <a:r>
              <a:rPr lang="fr-FR" sz="1400" b="1" dirty="0">
                <a:latin typeface="Lucida Sans Typewriter" panose="020B0509030504030204" pitchFamily="49" charset="0"/>
              </a:rPr>
              <a:t>::</a:t>
            </a:r>
            <a:r>
              <a:rPr lang="fr-FR" sz="1400" b="1" dirty="0" err="1">
                <a:latin typeface="Lucida Sans Typewriter" panose="020B0509030504030204" pitchFamily="49" charset="0"/>
              </a:rPr>
              <a:t>endl</a:t>
            </a:r>
            <a:r>
              <a:rPr lang="fr-FR" sz="1400" b="1" dirty="0">
                <a:latin typeface="Lucida Sans Typewriter" panose="020B0509030504030204" pitchFamily="49" charset="0"/>
              </a:rPr>
              <a:t>;</a:t>
            </a:r>
          </a:p>
          <a:p>
            <a:r>
              <a:rPr lang="fr-FR" sz="1400" b="1" dirty="0">
                <a:latin typeface="Lucida Sans Typewriter" panose="020B0509030504030204" pitchFamily="49" charset="0"/>
              </a:rPr>
              <a:t>}</a:t>
            </a:r>
          </a:p>
        </p:txBody>
      </p:sp>
      <p:sp>
        <p:nvSpPr>
          <p:cNvPr id="14" name="ZoneTexte 13"/>
          <p:cNvSpPr txBox="1"/>
          <p:nvPr/>
        </p:nvSpPr>
        <p:spPr>
          <a:xfrm>
            <a:off x="5652120" y="4345940"/>
            <a:ext cx="1152128"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fr-FR" sz="1400" b="1" dirty="0" smtClean="0"/>
              <a:t>Ajouter sans modification</a:t>
            </a:r>
            <a:endParaRPr lang="fr-FR" sz="1400" b="1" dirty="0"/>
          </a:p>
        </p:txBody>
      </p:sp>
      <p:sp>
        <p:nvSpPr>
          <p:cNvPr id="15" name="ZoneTexte 14"/>
          <p:cNvSpPr txBox="1"/>
          <p:nvPr/>
        </p:nvSpPr>
        <p:spPr>
          <a:xfrm>
            <a:off x="7884368" y="5593859"/>
            <a:ext cx="1152128" cy="47565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fr-FR" sz="1400" b="1" dirty="0" smtClean="0"/>
              <a:t>Ajouter avec modification</a:t>
            </a:r>
            <a:endParaRPr lang="fr-FR" sz="1400" b="1" dirty="0"/>
          </a:p>
        </p:txBody>
      </p:sp>
      <p:cxnSp>
        <p:nvCxnSpPr>
          <p:cNvPr id="17" name="Connecteur droit avec flèche 16"/>
          <p:cNvCxnSpPr/>
          <p:nvPr/>
        </p:nvCxnSpPr>
        <p:spPr>
          <a:xfrm>
            <a:off x="6228184" y="4869160"/>
            <a:ext cx="0" cy="28803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Connecteur droit avec flèche 18"/>
          <p:cNvCxnSpPr>
            <a:stCxn id="15" idx="1"/>
          </p:cNvCxnSpPr>
          <p:nvPr/>
        </p:nvCxnSpPr>
        <p:spPr>
          <a:xfrm flipH="1" flipV="1">
            <a:off x="7092280" y="5593859"/>
            <a:ext cx="792088" cy="23782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670410574"/>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Lecture/écriture dans un fichier</a:t>
            </a:r>
            <a:endParaRPr lang="fr-FR" sz="3200" dirty="0"/>
          </a:p>
        </p:txBody>
      </p:sp>
      <p:sp>
        <p:nvSpPr>
          <p:cNvPr id="3" name="Espace réservé du contenu 2"/>
          <p:cNvSpPr>
            <a:spLocks noGrp="1"/>
          </p:cNvSpPr>
          <p:nvPr>
            <p:ph idx="1"/>
          </p:nvPr>
        </p:nvSpPr>
        <p:spPr>
          <a:xfrm>
            <a:off x="762000" y="1466783"/>
            <a:ext cx="4386064" cy="396044"/>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buNone/>
            </a:pPr>
            <a:r>
              <a:rPr lang="fr-FR" sz="2000" dirty="0" smtClean="0"/>
              <a:t>Lecture/écriture dans un fichier formaté</a:t>
            </a:r>
            <a:endParaRPr lang="fr-FR" sz="2000" dirty="0"/>
          </a:p>
        </p:txBody>
      </p:sp>
      <p:sp>
        <p:nvSpPr>
          <p:cNvPr id="4" name="ZoneTexte 3"/>
          <p:cNvSpPr txBox="1"/>
          <p:nvPr/>
        </p:nvSpPr>
        <p:spPr>
          <a:xfrm>
            <a:off x="725558" y="2996952"/>
            <a:ext cx="1716220" cy="3612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Lecture simple :</a:t>
            </a:r>
            <a:endParaRPr lang="fr-FR" dirty="0"/>
          </a:p>
        </p:txBody>
      </p:sp>
      <p:sp>
        <p:nvSpPr>
          <p:cNvPr id="5" name="ZoneTexte 4"/>
          <p:cNvSpPr txBox="1"/>
          <p:nvPr/>
        </p:nvSpPr>
        <p:spPr>
          <a:xfrm>
            <a:off x="2499918" y="1916832"/>
            <a:ext cx="358425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err="1">
                <a:solidFill>
                  <a:srgbClr val="8000FF"/>
                </a:solidFill>
                <a:highlight>
                  <a:srgbClr val="FFFFFF"/>
                </a:highlight>
              </a:rPr>
              <a:t>int</a:t>
            </a:r>
            <a:r>
              <a:rPr lang="fr-FR" dirty="0">
                <a:solidFill>
                  <a:srgbClr val="000000"/>
                </a:solidFill>
                <a:highlight>
                  <a:srgbClr val="FFFFFF"/>
                </a:highlight>
              </a:rPr>
              <a:t> i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3</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8000FF"/>
                </a:solidFill>
                <a:highlight>
                  <a:srgbClr val="FFFFFF"/>
                </a:highlight>
              </a:rPr>
              <a:t>double</a:t>
            </a:r>
            <a:r>
              <a:rPr lang="fr-FR" dirty="0">
                <a:solidFill>
                  <a:srgbClr val="000000"/>
                </a:solidFill>
                <a:highlight>
                  <a:srgbClr val="FFFFFF"/>
                </a:highlight>
              </a:rPr>
              <a:t> x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3.14</a:t>
            </a:r>
            <a:r>
              <a:rPr lang="fr-FR" b="1" dirty="0">
                <a:solidFill>
                  <a:srgbClr val="000080"/>
                </a:solidFill>
                <a:highlight>
                  <a:srgbClr val="FFFFFF"/>
                </a:highlight>
              </a:rPr>
              <a:t>;</a:t>
            </a:r>
            <a:r>
              <a:rPr lang="fr-FR" dirty="0">
                <a:solidFill>
                  <a:srgbClr val="000000"/>
                </a:solidFill>
                <a:highlight>
                  <a:srgbClr val="FFFFFF"/>
                </a:highlight>
              </a:rPr>
              <a:t> </a:t>
            </a:r>
          </a:p>
          <a:p>
            <a:r>
              <a:rPr lang="fr-FR" dirty="0" err="1">
                <a:solidFill>
                  <a:srgbClr val="000000"/>
                </a:solidFill>
                <a:highlight>
                  <a:srgbClr val="FFFFFF"/>
                </a:highlight>
              </a:rPr>
              <a:t>std</a:t>
            </a:r>
            <a:r>
              <a:rPr lang="fr-FR" b="1" dirty="0">
                <a:solidFill>
                  <a:srgbClr val="000080"/>
                </a:solidFill>
                <a:highlight>
                  <a:srgbClr val="FFFFFF"/>
                </a:highlight>
              </a:rPr>
              <a:t>::</a:t>
            </a:r>
            <a:r>
              <a:rPr lang="fr-FR" dirty="0">
                <a:solidFill>
                  <a:srgbClr val="000000"/>
                </a:solidFill>
                <a:highlight>
                  <a:srgbClr val="FFFFFF"/>
                </a:highlight>
              </a:rPr>
              <a:t>string </a:t>
            </a:r>
            <a:r>
              <a:rPr lang="fr-FR" dirty="0" err="1">
                <a:solidFill>
                  <a:srgbClr val="000000"/>
                </a:solidFill>
                <a:highlight>
                  <a:srgbClr val="FFFFFF"/>
                </a:highlight>
              </a:rPr>
              <a:t>txt</a:t>
            </a:r>
            <a:r>
              <a:rPr lang="fr-FR" b="1" dirty="0">
                <a:solidFill>
                  <a:srgbClr val="000080"/>
                </a:solidFill>
                <a:highlight>
                  <a:srgbClr val="FFFFFF"/>
                </a:highlight>
              </a:rPr>
              <a:t>(</a:t>
            </a:r>
            <a:r>
              <a:rPr lang="fr-FR" dirty="0">
                <a:solidFill>
                  <a:srgbClr val="808080"/>
                </a:solidFill>
                <a:highlight>
                  <a:srgbClr val="FFFFFF"/>
                </a:highlight>
              </a:rPr>
              <a:t>"# </a:t>
            </a:r>
            <a:r>
              <a:rPr lang="fr-FR" dirty="0" err="1">
                <a:solidFill>
                  <a:srgbClr val="808080"/>
                </a:solidFill>
                <a:highlight>
                  <a:srgbClr val="FFFFFF"/>
                </a:highlight>
              </a:rPr>
              <a:t>Dummy</a:t>
            </a:r>
            <a:r>
              <a:rPr lang="fr-FR" dirty="0">
                <a:solidFill>
                  <a:srgbClr val="808080"/>
                </a:solidFill>
                <a:highlight>
                  <a:srgbClr val="FFFFFF"/>
                </a:highlight>
              </a:rPr>
              <a:t> variables"</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err="1">
                <a:solidFill>
                  <a:srgbClr val="000000"/>
                </a:solidFill>
                <a:highlight>
                  <a:srgbClr val="FFFFFF"/>
                </a:highlight>
              </a:rPr>
              <a:t>ofich</a:t>
            </a:r>
            <a:r>
              <a:rPr lang="fr-FR" dirty="0">
                <a:solidFill>
                  <a:srgbClr val="000000"/>
                </a:solidFill>
                <a:highlight>
                  <a:srgbClr val="FFFFFF"/>
                </a:highlight>
              </a:rPr>
              <a:t> </a:t>
            </a:r>
            <a:r>
              <a:rPr lang="fr-FR" b="1" dirty="0">
                <a:solidFill>
                  <a:srgbClr val="000080"/>
                </a:solidFill>
                <a:highlight>
                  <a:srgbClr val="FFFFFF"/>
                </a:highlight>
              </a:rPr>
              <a:t>&lt;&lt;</a:t>
            </a:r>
            <a:r>
              <a:rPr lang="fr-FR" dirty="0">
                <a:solidFill>
                  <a:srgbClr val="000000"/>
                </a:solidFill>
                <a:highlight>
                  <a:srgbClr val="FFFFFF"/>
                </a:highlight>
              </a:rPr>
              <a:t> i </a:t>
            </a:r>
            <a:r>
              <a:rPr lang="fr-FR" b="1" dirty="0">
                <a:solidFill>
                  <a:srgbClr val="000080"/>
                </a:solidFill>
                <a:highlight>
                  <a:srgbClr val="FFFFFF"/>
                </a:highlight>
              </a:rPr>
              <a:t>&lt;&lt;</a:t>
            </a:r>
            <a:r>
              <a:rPr lang="fr-FR" dirty="0">
                <a:solidFill>
                  <a:srgbClr val="000000"/>
                </a:solidFill>
                <a:highlight>
                  <a:srgbClr val="FFFFFF"/>
                </a:highlight>
              </a:rPr>
              <a:t> </a:t>
            </a:r>
            <a:r>
              <a:rPr lang="fr-FR" dirty="0">
                <a:solidFill>
                  <a:srgbClr val="808080"/>
                </a:solidFill>
                <a:highlight>
                  <a:srgbClr val="FFFFFF"/>
                </a:highlight>
              </a:rPr>
              <a:t>" "</a:t>
            </a:r>
            <a:r>
              <a:rPr lang="fr-FR" dirty="0">
                <a:solidFill>
                  <a:srgbClr val="000000"/>
                </a:solidFill>
                <a:highlight>
                  <a:srgbClr val="FFFFFF"/>
                </a:highlight>
              </a:rPr>
              <a:t> </a:t>
            </a:r>
            <a:r>
              <a:rPr lang="fr-FR" b="1" dirty="0">
                <a:solidFill>
                  <a:srgbClr val="000080"/>
                </a:solidFill>
                <a:highlight>
                  <a:srgbClr val="FFFFFF"/>
                </a:highlight>
              </a:rPr>
              <a:t>&lt;&lt;</a:t>
            </a:r>
            <a:r>
              <a:rPr lang="fr-FR" dirty="0">
                <a:solidFill>
                  <a:srgbClr val="000000"/>
                </a:solidFill>
                <a:highlight>
                  <a:srgbClr val="FFFFFF"/>
                </a:highlight>
              </a:rPr>
              <a:t> x </a:t>
            </a:r>
            <a:r>
              <a:rPr lang="fr-FR" b="1" dirty="0">
                <a:solidFill>
                  <a:srgbClr val="000080"/>
                </a:solidFill>
                <a:highlight>
                  <a:srgbClr val="FFFFFF"/>
                </a:highlight>
              </a:rPr>
              <a:t>&lt;&lt;</a:t>
            </a:r>
            <a:r>
              <a:rPr lang="fr-FR" dirty="0">
                <a:solidFill>
                  <a:srgbClr val="000000"/>
                </a:solidFill>
                <a:highlight>
                  <a:srgbClr val="FFFFFF"/>
                </a:highlight>
              </a:rPr>
              <a:t> </a:t>
            </a:r>
            <a:r>
              <a:rPr lang="fr-FR" dirty="0">
                <a:solidFill>
                  <a:srgbClr val="808080"/>
                </a:solidFill>
                <a:highlight>
                  <a:srgbClr val="FFFFFF"/>
                </a:highlight>
              </a:rPr>
              <a:t>" "</a:t>
            </a:r>
            <a:r>
              <a:rPr lang="fr-FR" dirty="0">
                <a:solidFill>
                  <a:srgbClr val="000000"/>
                </a:solidFill>
                <a:highlight>
                  <a:srgbClr val="FFFFFF"/>
                </a:highlight>
              </a:rPr>
              <a:t> </a:t>
            </a:r>
            <a:r>
              <a:rPr lang="fr-FR" b="1" dirty="0">
                <a:solidFill>
                  <a:srgbClr val="000080"/>
                </a:solidFill>
                <a:highlight>
                  <a:srgbClr val="FFFFFF"/>
                </a:highlight>
              </a:rPr>
              <a:t>&lt;&lt;</a:t>
            </a:r>
            <a:r>
              <a:rPr lang="fr-FR" dirty="0">
                <a:solidFill>
                  <a:srgbClr val="000000"/>
                </a:solidFill>
                <a:highlight>
                  <a:srgbClr val="FFFFFF"/>
                </a:highlight>
              </a:rPr>
              <a:t> </a:t>
            </a:r>
            <a:r>
              <a:rPr lang="fr-FR" dirty="0" err="1">
                <a:solidFill>
                  <a:srgbClr val="000000"/>
                </a:solidFill>
                <a:highlight>
                  <a:srgbClr val="FFFFFF"/>
                </a:highlight>
              </a:rPr>
              <a:t>txt</a:t>
            </a:r>
            <a:r>
              <a:rPr lang="fr-FR" b="1" dirty="0" smtClean="0">
                <a:solidFill>
                  <a:srgbClr val="000080"/>
                </a:solidFill>
                <a:highlight>
                  <a:srgbClr val="FFFFFF"/>
                </a:highlight>
              </a:rPr>
              <a:t>;</a:t>
            </a:r>
            <a:endParaRPr lang="fr-FR" dirty="0"/>
          </a:p>
        </p:txBody>
      </p:sp>
      <p:sp>
        <p:nvSpPr>
          <p:cNvPr id="6" name="ZoneTexte 5"/>
          <p:cNvSpPr txBox="1"/>
          <p:nvPr/>
        </p:nvSpPr>
        <p:spPr>
          <a:xfrm>
            <a:off x="725558" y="2130842"/>
            <a:ext cx="1716220" cy="3620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Ecriture simple :</a:t>
            </a:r>
            <a:endParaRPr lang="fr-FR" dirty="0"/>
          </a:p>
        </p:txBody>
      </p:sp>
      <p:sp>
        <p:nvSpPr>
          <p:cNvPr id="7" name="ZoneTexte 6"/>
          <p:cNvSpPr txBox="1"/>
          <p:nvPr/>
        </p:nvSpPr>
        <p:spPr>
          <a:xfrm>
            <a:off x="2495751" y="2926685"/>
            <a:ext cx="358425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00FF"/>
                </a:solidFill>
                <a:highlight>
                  <a:srgbClr val="FFFFFF"/>
                </a:highlight>
              </a:rPr>
              <a:t>double</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std</a:t>
            </a:r>
            <a:r>
              <a:rPr lang="en-US" b="1" dirty="0">
                <a:solidFill>
                  <a:srgbClr val="000080"/>
                </a:solidFill>
                <a:highlight>
                  <a:srgbClr val="FFFFFF"/>
                </a:highlight>
              </a:rPr>
              <a:t>::</a:t>
            </a:r>
            <a:r>
              <a:rPr lang="en-US" dirty="0">
                <a:solidFill>
                  <a:srgbClr val="000000"/>
                </a:solidFill>
                <a:highlight>
                  <a:srgbClr val="FFFFFF"/>
                </a:highlight>
              </a:rPr>
              <a:t>string txt</a:t>
            </a:r>
            <a:r>
              <a:rPr lang="en-US" b="1" dirty="0">
                <a:solidFill>
                  <a:srgbClr val="000080"/>
                </a:solidFill>
                <a:highlight>
                  <a:srgbClr val="FFFFFF"/>
                </a:highlight>
              </a:rPr>
              <a:t>;</a:t>
            </a:r>
            <a:endParaRPr lang="en-US" dirty="0">
              <a:solidFill>
                <a:srgbClr val="000000"/>
              </a:solidFill>
              <a:highlight>
                <a:srgbClr val="FFFFFF"/>
              </a:highlight>
            </a:endParaRPr>
          </a:p>
          <a:p>
            <a:r>
              <a:rPr lang="fr-FR" dirty="0" err="1">
                <a:solidFill>
                  <a:srgbClr val="000000"/>
                </a:solidFill>
                <a:highlight>
                  <a:srgbClr val="FFFFFF"/>
                </a:highlight>
              </a:rPr>
              <a:t>ifich</a:t>
            </a:r>
            <a:r>
              <a:rPr lang="fr-FR" dirty="0">
                <a:solidFill>
                  <a:srgbClr val="000000"/>
                </a:solidFill>
                <a:highlight>
                  <a:srgbClr val="FFFFFF"/>
                </a:highlight>
              </a:rPr>
              <a:t> </a:t>
            </a:r>
            <a:r>
              <a:rPr lang="fr-FR" b="1" dirty="0">
                <a:solidFill>
                  <a:srgbClr val="000080"/>
                </a:solidFill>
                <a:highlight>
                  <a:srgbClr val="FFFFFF"/>
                </a:highlight>
              </a:rPr>
              <a:t>&gt;&gt;</a:t>
            </a:r>
            <a:r>
              <a:rPr lang="fr-FR" dirty="0">
                <a:solidFill>
                  <a:srgbClr val="000000"/>
                </a:solidFill>
                <a:highlight>
                  <a:srgbClr val="FFFFFF"/>
                </a:highlight>
              </a:rPr>
              <a:t> i </a:t>
            </a:r>
            <a:r>
              <a:rPr lang="fr-FR" b="1" dirty="0">
                <a:solidFill>
                  <a:srgbClr val="000080"/>
                </a:solidFill>
                <a:highlight>
                  <a:srgbClr val="FFFFFF"/>
                </a:highlight>
              </a:rPr>
              <a:t>&gt;&gt;</a:t>
            </a:r>
            <a:r>
              <a:rPr lang="fr-FR" dirty="0">
                <a:solidFill>
                  <a:srgbClr val="000000"/>
                </a:solidFill>
                <a:highlight>
                  <a:srgbClr val="FFFFFF"/>
                </a:highlight>
              </a:rPr>
              <a:t> x </a:t>
            </a:r>
            <a:r>
              <a:rPr lang="fr-FR" b="1" dirty="0">
                <a:solidFill>
                  <a:srgbClr val="000080"/>
                </a:solidFill>
                <a:highlight>
                  <a:srgbClr val="FFFFFF"/>
                </a:highlight>
              </a:rPr>
              <a:t>&gt;&gt;</a:t>
            </a:r>
            <a:r>
              <a:rPr lang="fr-FR" dirty="0">
                <a:solidFill>
                  <a:srgbClr val="000000"/>
                </a:solidFill>
                <a:highlight>
                  <a:srgbClr val="FFFFFF"/>
                </a:highlight>
              </a:rPr>
              <a:t> </a:t>
            </a:r>
            <a:r>
              <a:rPr lang="fr-FR" dirty="0" err="1">
                <a:solidFill>
                  <a:srgbClr val="000000"/>
                </a:solidFill>
                <a:highlight>
                  <a:srgbClr val="FFFFFF"/>
                </a:highlight>
              </a:rPr>
              <a:t>txt</a:t>
            </a:r>
            <a:r>
              <a:rPr lang="fr-FR" b="1" dirty="0">
                <a:solidFill>
                  <a:srgbClr val="000080"/>
                </a:solidFill>
                <a:highlight>
                  <a:srgbClr val="FFFFFF"/>
                </a:highlight>
              </a:rPr>
              <a:t>;</a:t>
            </a:r>
            <a:endParaRPr lang="fr-FR" dirty="0"/>
          </a:p>
        </p:txBody>
      </p:sp>
      <p:sp>
        <p:nvSpPr>
          <p:cNvPr id="8" name="ZoneTexte 7"/>
          <p:cNvSpPr txBox="1"/>
          <p:nvPr/>
        </p:nvSpPr>
        <p:spPr>
          <a:xfrm>
            <a:off x="750060" y="3645024"/>
            <a:ext cx="5593720" cy="364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dirty="0" smtClean="0"/>
              <a:t>Contrôle du format pour un fichier sauvegardé ( </a:t>
            </a:r>
            <a:r>
              <a:rPr lang="fr-FR" dirty="0" err="1" smtClean="0"/>
              <a:t>iomanip</a:t>
            </a:r>
            <a:r>
              <a:rPr lang="fr-FR" dirty="0" smtClean="0"/>
              <a:t> )</a:t>
            </a:r>
            <a:endParaRPr lang="fr-FR" dirty="0"/>
          </a:p>
        </p:txBody>
      </p:sp>
      <p:sp>
        <p:nvSpPr>
          <p:cNvPr id="9" name="ZoneTexte 8"/>
          <p:cNvSpPr txBox="1"/>
          <p:nvPr/>
        </p:nvSpPr>
        <p:spPr>
          <a:xfrm>
            <a:off x="725558" y="4149080"/>
            <a:ext cx="6006682" cy="369332"/>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10" name="ZoneTexte 9"/>
          <p:cNvSpPr txBox="1"/>
          <p:nvPr/>
        </p:nvSpPr>
        <p:spPr>
          <a:xfrm>
            <a:off x="767344" y="4077072"/>
            <a:ext cx="805312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fr-FR" sz="1600" dirty="0" err="1"/>
              <a:t>std</a:t>
            </a:r>
            <a:r>
              <a:rPr lang="fr-FR" sz="1600" dirty="0"/>
              <a:t>::</a:t>
            </a:r>
            <a:r>
              <a:rPr lang="fr-FR" sz="1600" dirty="0" err="1"/>
              <a:t>setprecision</a:t>
            </a:r>
            <a:r>
              <a:rPr lang="fr-FR" sz="1600" dirty="0"/>
              <a:t>(n)</a:t>
            </a:r>
            <a:r>
              <a:rPr lang="fr-FR" dirty="0"/>
              <a:t> : Nombre de chiffres après la virgule à sauvegarder</a:t>
            </a:r>
          </a:p>
          <a:p>
            <a:pPr marL="285750" indent="-285750">
              <a:buFont typeface="Arial" panose="020B0604020202020204" pitchFamily="34" charset="0"/>
              <a:buChar char="•"/>
            </a:pPr>
            <a:r>
              <a:rPr lang="fr-FR" sz="1600" dirty="0" err="1"/>
              <a:t>std</a:t>
            </a:r>
            <a:r>
              <a:rPr lang="fr-FR" sz="1600" dirty="0"/>
              <a:t>::</a:t>
            </a:r>
            <a:r>
              <a:rPr lang="fr-FR" sz="1600" dirty="0" err="1"/>
              <a:t>fixed</a:t>
            </a:r>
            <a:r>
              <a:rPr lang="fr-FR" sz="1600" dirty="0"/>
              <a:t>, </a:t>
            </a:r>
            <a:r>
              <a:rPr lang="fr-FR" sz="1600" dirty="0" err="1"/>
              <a:t>std</a:t>
            </a:r>
            <a:r>
              <a:rPr lang="fr-FR" sz="1600" dirty="0"/>
              <a:t>::</a:t>
            </a:r>
            <a:r>
              <a:rPr lang="fr-FR" sz="1600" dirty="0" err="1"/>
              <a:t>scientific</a:t>
            </a:r>
            <a:r>
              <a:rPr lang="fr-FR" sz="1600" dirty="0"/>
              <a:t>, </a:t>
            </a:r>
            <a:r>
              <a:rPr lang="fr-FR" sz="1600" dirty="0" err="1"/>
              <a:t>std</a:t>
            </a:r>
            <a:r>
              <a:rPr lang="fr-FR" sz="1600" dirty="0"/>
              <a:t>::</a:t>
            </a:r>
            <a:r>
              <a:rPr lang="fr-FR" sz="1600" dirty="0" err="1"/>
              <a:t>hexfloat</a:t>
            </a:r>
            <a:r>
              <a:rPr lang="fr-FR" sz="1600" dirty="0"/>
              <a:t>, </a:t>
            </a:r>
            <a:r>
              <a:rPr lang="fr-FR" sz="1600" dirty="0" err="1"/>
              <a:t>std</a:t>
            </a:r>
            <a:r>
              <a:rPr lang="fr-FR" sz="1600" dirty="0"/>
              <a:t>::</a:t>
            </a:r>
            <a:r>
              <a:rPr lang="fr-FR" sz="1600" dirty="0" err="1"/>
              <a:t>defaultfloat</a:t>
            </a:r>
            <a:r>
              <a:rPr lang="fr-FR" dirty="0"/>
              <a:t> : divers formats d’affichage</a:t>
            </a:r>
          </a:p>
          <a:p>
            <a:pPr marL="285750" indent="-285750">
              <a:buFont typeface="Arial" panose="020B0604020202020204" pitchFamily="34" charset="0"/>
              <a:buChar char="•"/>
            </a:pPr>
            <a:r>
              <a:rPr lang="fr-FR" sz="1600" dirty="0" err="1"/>
              <a:t>std</a:t>
            </a:r>
            <a:r>
              <a:rPr lang="fr-FR" sz="1600" dirty="0"/>
              <a:t>::</a:t>
            </a:r>
            <a:r>
              <a:rPr lang="fr-FR" sz="1600" dirty="0" err="1"/>
              <a:t>setw</a:t>
            </a:r>
            <a:r>
              <a:rPr lang="fr-FR" sz="1600" dirty="0"/>
              <a:t>(n)</a:t>
            </a:r>
            <a:r>
              <a:rPr lang="fr-FR" dirty="0"/>
              <a:t> : Affiche le prochain « objet » sur n caractères</a:t>
            </a:r>
          </a:p>
          <a:p>
            <a:pPr marL="285750" indent="-285750">
              <a:buFont typeface="Arial" panose="020B0604020202020204" pitchFamily="34" charset="0"/>
              <a:buChar char="•"/>
            </a:pPr>
            <a:r>
              <a:rPr lang="fr-FR" sz="1600" dirty="0" err="1"/>
              <a:t>std</a:t>
            </a:r>
            <a:r>
              <a:rPr lang="fr-FR" sz="1600" dirty="0"/>
              <a:t>::</a:t>
            </a:r>
            <a:r>
              <a:rPr lang="fr-FR" sz="1600" dirty="0" err="1"/>
              <a:t>setfill</a:t>
            </a:r>
            <a:r>
              <a:rPr lang="fr-FR" sz="1600" dirty="0"/>
              <a:t>(c)</a:t>
            </a:r>
            <a:r>
              <a:rPr lang="fr-FR" dirty="0"/>
              <a:t> : remplit les « trous » par le caractère c</a:t>
            </a:r>
          </a:p>
        </p:txBody>
      </p:sp>
      <p:sp>
        <p:nvSpPr>
          <p:cNvPr id="11" name="ZoneTexte 10"/>
          <p:cNvSpPr txBox="1"/>
          <p:nvPr/>
        </p:nvSpPr>
        <p:spPr>
          <a:xfrm>
            <a:off x="767344" y="5445224"/>
            <a:ext cx="805312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iomanip</a:t>
            </a:r>
            <a:r>
              <a:rPr lang="fr-FR" dirty="0" smtClean="0">
                <a:solidFill>
                  <a:srgbClr val="804000"/>
                </a:solidFill>
                <a:highlight>
                  <a:srgbClr val="FFFFFF"/>
                </a:highlight>
              </a:rPr>
              <a:t>&gt;</a:t>
            </a:r>
            <a:endParaRPr lang="fr-FR" dirty="0">
              <a:solidFill>
                <a:srgbClr val="000000"/>
              </a:solidFill>
              <a:highlight>
                <a:srgbClr val="FFFFFF"/>
              </a:highlight>
            </a:endParaRPr>
          </a:p>
          <a:p>
            <a:r>
              <a:rPr lang="fr-FR" dirty="0" err="1">
                <a:solidFill>
                  <a:srgbClr val="8000FF"/>
                </a:solidFill>
                <a:highlight>
                  <a:srgbClr val="FFFFFF"/>
                </a:highlight>
              </a:rPr>
              <a:t>int</a:t>
            </a:r>
            <a:r>
              <a:rPr lang="fr-FR" dirty="0">
                <a:solidFill>
                  <a:srgbClr val="000000"/>
                </a:solidFill>
                <a:highlight>
                  <a:srgbClr val="FFFFFF"/>
                </a:highlight>
              </a:rPr>
              <a:t> main</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smtClean="0">
                <a:solidFill>
                  <a:srgbClr val="000000"/>
                </a:solidFill>
                <a:highlight>
                  <a:srgbClr val="FFFFFF"/>
                </a:highlight>
              </a:rPr>
              <a:t>    </a:t>
            </a:r>
            <a:r>
              <a:rPr lang="fr-FR" dirty="0" err="1" smtClean="0">
                <a:solidFill>
                  <a:srgbClr val="000000"/>
                </a:solidFill>
                <a:highlight>
                  <a:srgbClr val="FFFFFF"/>
                </a:highlight>
              </a:rPr>
              <a:t>std</a:t>
            </a:r>
            <a:r>
              <a:rPr lang="fr-FR" b="1" dirty="0">
                <a:solidFill>
                  <a:srgbClr val="000080"/>
                </a:solidFill>
                <a:highlight>
                  <a:srgbClr val="FFFFFF"/>
                </a:highlight>
              </a:rPr>
              <a:t>::</a:t>
            </a:r>
            <a:r>
              <a:rPr lang="fr-FR" dirty="0">
                <a:solidFill>
                  <a:srgbClr val="000000"/>
                </a:solidFill>
                <a:highlight>
                  <a:srgbClr val="FFFFFF"/>
                </a:highlight>
              </a:rPr>
              <a:t>cout </a:t>
            </a:r>
            <a:r>
              <a:rPr lang="fr-FR" b="1" dirty="0">
                <a:solidFill>
                  <a:srgbClr val="000080"/>
                </a:solidFill>
                <a:highlight>
                  <a:srgbClr val="FFFFFF"/>
                </a:highlight>
              </a:rPr>
              <a:t>&lt;&lt;</a:t>
            </a:r>
            <a:r>
              <a:rPr lang="fr-FR" dirty="0">
                <a:solidFill>
                  <a:srgbClr val="000000"/>
                </a:solidFill>
                <a:highlight>
                  <a:srgbClr val="FFFFFF"/>
                </a:highlight>
              </a:rPr>
              <a:t> </a:t>
            </a:r>
            <a:r>
              <a:rPr lang="fr-FR" dirty="0" err="1">
                <a:solidFill>
                  <a:srgbClr val="000000"/>
                </a:solidFill>
                <a:highlight>
                  <a:srgbClr val="FFFFFF"/>
                </a:highlight>
              </a:rPr>
              <a:t>std</a:t>
            </a:r>
            <a:r>
              <a:rPr lang="fr-FR" b="1" dirty="0">
                <a:solidFill>
                  <a:srgbClr val="000080"/>
                </a:solidFill>
                <a:highlight>
                  <a:srgbClr val="FFFFFF"/>
                </a:highlight>
              </a:rPr>
              <a:t>::</a:t>
            </a:r>
            <a:r>
              <a:rPr lang="fr-FR" dirty="0" err="1">
                <a:solidFill>
                  <a:srgbClr val="000000"/>
                </a:solidFill>
                <a:highlight>
                  <a:srgbClr val="FFFFFF"/>
                </a:highlight>
              </a:rPr>
              <a:t>setprecision</a:t>
            </a:r>
            <a:r>
              <a:rPr lang="fr-FR" b="1" dirty="0">
                <a:solidFill>
                  <a:srgbClr val="000080"/>
                </a:solidFill>
                <a:highlight>
                  <a:srgbClr val="FFFFFF"/>
                </a:highlight>
              </a:rPr>
              <a:t>(</a:t>
            </a:r>
            <a:r>
              <a:rPr lang="fr-FR" dirty="0">
                <a:solidFill>
                  <a:srgbClr val="FF8000"/>
                </a:solidFill>
                <a:highlight>
                  <a:srgbClr val="FFFFFF"/>
                </a:highlight>
              </a:rPr>
              <a:t>14</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&lt;&lt;</a:t>
            </a:r>
            <a:r>
              <a:rPr lang="fr-FR" dirty="0">
                <a:solidFill>
                  <a:srgbClr val="000000"/>
                </a:solidFill>
                <a:highlight>
                  <a:srgbClr val="FFFFFF"/>
                </a:highlight>
              </a:rPr>
              <a:t> </a:t>
            </a:r>
            <a:r>
              <a:rPr lang="fr-FR" dirty="0" err="1">
                <a:solidFill>
                  <a:srgbClr val="000000"/>
                </a:solidFill>
                <a:highlight>
                  <a:srgbClr val="FFFFFF"/>
                </a:highlight>
              </a:rPr>
              <a:t>std</a:t>
            </a:r>
            <a:r>
              <a:rPr lang="fr-FR" b="1" dirty="0">
                <a:solidFill>
                  <a:srgbClr val="000080"/>
                </a:solidFill>
                <a:highlight>
                  <a:srgbClr val="FFFFFF"/>
                </a:highlight>
              </a:rPr>
              <a:t>::</a:t>
            </a:r>
            <a:r>
              <a:rPr lang="fr-FR" dirty="0" err="1">
                <a:solidFill>
                  <a:srgbClr val="000000"/>
                </a:solidFill>
                <a:highlight>
                  <a:srgbClr val="FFFFFF"/>
                </a:highlight>
              </a:rPr>
              <a:t>setw</a:t>
            </a:r>
            <a:r>
              <a:rPr lang="fr-FR" b="1" dirty="0">
                <a:solidFill>
                  <a:srgbClr val="000080"/>
                </a:solidFill>
                <a:highlight>
                  <a:srgbClr val="FFFFFF"/>
                </a:highlight>
              </a:rPr>
              <a:t>(</a:t>
            </a:r>
            <a:r>
              <a:rPr lang="fr-FR" dirty="0">
                <a:solidFill>
                  <a:srgbClr val="FF8000"/>
                </a:solidFill>
                <a:highlight>
                  <a:srgbClr val="FFFFFF"/>
                </a:highlight>
              </a:rPr>
              <a:t>30</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&lt;&lt;</a:t>
            </a:r>
            <a:r>
              <a:rPr lang="fr-FR" dirty="0">
                <a:solidFill>
                  <a:srgbClr val="000000"/>
                </a:solidFill>
                <a:highlight>
                  <a:srgbClr val="FFFFFF"/>
                </a:highlight>
              </a:rPr>
              <a:t> </a:t>
            </a:r>
            <a:r>
              <a:rPr lang="fr-FR" dirty="0" err="1">
                <a:solidFill>
                  <a:srgbClr val="000000"/>
                </a:solidFill>
                <a:highlight>
                  <a:srgbClr val="FFFFFF"/>
                </a:highlight>
              </a:rPr>
              <a:t>std</a:t>
            </a:r>
            <a:r>
              <a:rPr lang="fr-FR" b="1" dirty="0">
                <a:solidFill>
                  <a:srgbClr val="000080"/>
                </a:solidFill>
                <a:highlight>
                  <a:srgbClr val="FFFFFF"/>
                </a:highlight>
              </a:rPr>
              <a:t>::</a:t>
            </a:r>
            <a:r>
              <a:rPr lang="fr-FR" dirty="0" err="1">
                <a:solidFill>
                  <a:srgbClr val="000000"/>
                </a:solidFill>
                <a:highlight>
                  <a:srgbClr val="FFFFFF"/>
                </a:highlight>
              </a:rPr>
              <a:t>setfill</a:t>
            </a:r>
            <a:r>
              <a:rPr lang="fr-FR" b="1" dirty="0">
                <a:solidFill>
                  <a:srgbClr val="000080"/>
                </a:solidFill>
                <a:highlight>
                  <a:srgbClr val="FFFFFF"/>
                </a:highlight>
              </a:rPr>
              <a:t>(</a:t>
            </a:r>
            <a:r>
              <a:rPr lang="fr-FR" dirty="0">
                <a:solidFill>
                  <a:srgbClr val="808080"/>
                </a:solidFill>
                <a:highlight>
                  <a:srgbClr val="FFFFFF"/>
                </a:highlight>
              </a:rPr>
              <a:t>'#'</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smtClean="0">
                <a:solidFill>
                  <a:srgbClr val="000080"/>
                </a:solidFill>
                <a:highlight>
                  <a:srgbClr val="FFFFFF"/>
                </a:highlight>
              </a:rPr>
              <a:t>                     &lt;&lt;</a:t>
            </a:r>
            <a:r>
              <a:rPr lang="fr-FR" dirty="0" smtClean="0">
                <a:solidFill>
                  <a:srgbClr val="000000"/>
                </a:solidFill>
                <a:highlight>
                  <a:srgbClr val="FFFFFF"/>
                </a:highlight>
              </a:rPr>
              <a:t> </a:t>
            </a:r>
            <a:r>
              <a:rPr lang="fr-FR" dirty="0" err="1">
                <a:solidFill>
                  <a:srgbClr val="000000"/>
                </a:solidFill>
                <a:highlight>
                  <a:srgbClr val="FFFFFF"/>
                </a:highlight>
              </a:rPr>
              <a:t>acos</a:t>
            </a:r>
            <a:r>
              <a:rPr lang="fr-FR" b="1" dirty="0">
                <a:solidFill>
                  <a:srgbClr val="000080"/>
                </a:solidFill>
                <a:highlight>
                  <a:srgbClr val="FFFFFF"/>
                </a:highlight>
              </a:rPr>
              <a:t>(-</a:t>
            </a:r>
            <a:r>
              <a:rPr lang="fr-FR" dirty="0">
                <a:solidFill>
                  <a:srgbClr val="FF8000"/>
                </a:solidFill>
                <a:highlight>
                  <a:srgbClr val="FFFFFF"/>
                </a:highlight>
              </a:rPr>
              <a:t>1</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&lt;&lt;</a:t>
            </a:r>
            <a:r>
              <a:rPr lang="fr-FR" dirty="0">
                <a:solidFill>
                  <a:srgbClr val="000000"/>
                </a:solidFill>
                <a:highlight>
                  <a:srgbClr val="FFFFFF"/>
                </a:highlight>
              </a:rPr>
              <a:t> </a:t>
            </a:r>
            <a:r>
              <a:rPr lang="fr-FR" dirty="0" err="1">
                <a:solidFill>
                  <a:srgbClr val="000000"/>
                </a:solidFill>
                <a:highlight>
                  <a:srgbClr val="FFFFFF"/>
                </a:highlight>
              </a:rPr>
              <a:t>std</a:t>
            </a:r>
            <a:r>
              <a:rPr lang="fr-FR" b="1" dirty="0">
                <a:solidFill>
                  <a:srgbClr val="000080"/>
                </a:solidFill>
                <a:highlight>
                  <a:srgbClr val="FFFFFF"/>
                </a:highlight>
              </a:rPr>
              <a:t>::</a:t>
            </a:r>
            <a:r>
              <a:rPr lang="fr-FR" dirty="0" err="1">
                <a:solidFill>
                  <a:srgbClr val="000000"/>
                </a:solidFill>
                <a:highlight>
                  <a:srgbClr val="FFFFFF"/>
                </a:highlight>
              </a:rPr>
              <a:t>endl</a:t>
            </a:r>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163926937"/>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2800" dirty="0" smtClean="0"/>
              <a:t>Autres utilitaires pour la lecture formatée de fichiers</a:t>
            </a:r>
            <a:endParaRPr lang="fr-FR" sz="2800" dirty="0"/>
          </a:p>
        </p:txBody>
      </p:sp>
      <p:sp>
        <p:nvSpPr>
          <p:cNvPr id="3" name="Espace réservé du contenu 2"/>
          <p:cNvSpPr>
            <a:spLocks noGrp="1"/>
          </p:cNvSpPr>
          <p:nvPr>
            <p:ph idx="1"/>
          </p:nvPr>
        </p:nvSpPr>
        <p:spPr>
          <a:xfrm>
            <a:off x="762000" y="1308381"/>
            <a:ext cx="8077200" cy="2912707"/>
          </a:xfrm>
        </p:spPr>
        <p:style>
          <a:lnRef idx="1">
            <a:schemeClr val="accent3"/>
          </a:lnRef>
          <a:fillRef idx="2">
            <a:schemeClr val="accent3"/>
          </a:fillRef>
          <a:effectRef idx="1">
            <a:schemeClr val="accent3"/>
          </a:effectRef>
          <a:fontRef idx="minor">
            <a:schemeClr val="dk1"/>
          </a:fontRef>
        </p:style>
        <p:txBody>
          <a:bodyPr>
            <a:normAutofit/>
          </a:bodyPr>
          <a:lstStyle/>
          <a:p>
            <a:r>
              <a:rPr lang="fr-FR" sz="2000" dirty="0" smtClean="0">
                <a:solidFill>
                  <a:schemeClr val="accent1">
                    <a:lumMod val="75000"/>
                  </a:schemeClr>
                </a:solidFill>
              </a:rPr>
              <a:t>Lire une ligne entière</a:t>
            </a:r>
            <a:r>
              <a:rPr lang="fr-FR" sz="2000" dirty="0" smtClean="0"/>
              <a:t> : </a:t>
            </a:r>
            <a:r>
              <a:rPr lang="fr-FR" sz="1800" b="1" dirty="0" err="1" smtClean="0"/>
              <a:t>fich.getline</a:t>
            </a:r>
            <a:r>
              <a:rPr lang="fr-FR" sz="1800" b="1" dirty="0" smtClean="0"/>
              <a:t>(buffer, n[, </a:t>
            </a:r>
            <a:r>
              <a:rPr lang="fr-FR" sz="1800" b="1" dirty="0" err="1" smtClean="0"/>
              <a:t>delim</a:t>
            </a:r>
            <a:r>
              <a:rPr lang="fr-FR" sz="1800" b="1" dirty="0" smtClean="0"/>
              <a:t>])</a:t>
            </a:r>
            <a:r>
              <a:rPr lang="fr-FR" sz="2000" dirty="0" smtClean="0"/>
              <a:t/>
            </a:r>
            <a:br>
              <a:rPr lang="fr-FR" sz="2000" dirty="0" smtClean="0"/>
            </a:br>
            <a:r>
              <a:rPr lang="fr-FR" sz="1800" dirty="0" smtClean="0"/>
              <a:t>Lit au maximum n caractères. Fin de ligne définie par </a:t>
            </a:r>
            <a:r>
              <a:rPr lang="fr-FR" sz="1800" dirty="0" err="1" smtClean="0"/>
              <a:t>o.s</a:t>
            </a:r>
            <a:r>
              <a:rPr lang="fr-FR" sz="1800" dirty="0" smtClean="0"/>
              <a:t> sauf </a:t>
            </a:r>
            <a:r>
              <a:rPr lang="fr-FR" sz="1800" dirty="0" err="1" smtClean="0"/>
              <a:t>delim</a:t>
            </a:r>
            <a:r>
              <a:rPr lang="fr-FR" sz="1800" dirty="0" smtClean="0"/>
              <a:t> précisé</a:t>
            </a:r>
          </a:p>
          <a:p>
            <a:r>
              <a:rPr lang="fr-FR" sz="2000" dirty="0" smtClean="0">
                <a:solidFill>
                  <a:schemeClr val="accent1">
                    <a:lumMod val="75000"/>
                  </a:schemeClr>
                </a:solidFill>
              </a:rPr>
              <a:t>Lire un caractère</a:t>
            </a:r>
            <a:r>
              <a:rPr lang="fr-FR" sz="2000" dirty="0" smtClean="0"/>
              <a:t> : </a:t>
            </a:r>
            <a:r>
              <a:rPr lang="fr-FR" sz="1800" b="1" dirty="0" err="1" smtClean="0"/>
              <a:t>ifich.get</a:t>
            </a:r>
            <a:r>
              <a:rPr lang="fr-FR" sz="1800" b="1" dirty="0" smtClean="0"/>
              <a:t>(c)</a:t>
            </a:r>
            <a:endParaRPr lang="fr-FR" sz="2000" b="1" dirty="0" smtClean="0"/>
          </a:p>
          <a:p>
            <a:r>
              <a:rPr lang="fr-FR" sz="2000" dirty="0" smtClean="0">
                <a:solidFill>
                  <a:schemeClr val="accent1">
                    <a:lumMod val="75000"/>
                  </a:schemeClr>
                </a:solidFill>
              </a:rPr>
              <a:t>Lire n caractères</a:t>
            </a:r>
            <a:r>
              <a:rPr lang="fr-FR" sz="2000" dirty="0" smtClean="0"/>
              <a:t> : </a:t>
            </a:r>
            <a:r>
              <a:rPr lang="fr-FR" sz="1800" b="1" dirty="0" err="1" smtClean="0"/>
              <a:t>ifich.get</a:t>
            </a:r>
            <a:r>
              <a:rPr lang="fr-FR" sz="1800" b="1" dirty="0" smtClean="0"/>
              <a:t>(</a:t>
            </a:r>
            <a:r>
              <a:rPr lang="fr-FR" sz="1800" b="1" dirty="0" err="1" smtClean="0"/>
              <a:t>str</a:t>
            </a:r>
            <a:r>
              <a:rPr lang="fr-FR" sz="1800" b="1" dirty="0" smtClean="0"/>
              <a:t>, n)</a:t>
            </a:r>
            <a:endParaRPr lang="fr-FR" sz="2000" b="1" dirty="0"/>
          </a:p>
          <a:p>
            <a:r>
              <a:rPr lang="fr-FR" sz="2000" dirty="0" smtClean="0">
                <a:solidFill>
                  <a:schemeClr val="accent1">
                    <a:lumMod val="75000"/>
                  </a:schemeClr>
                </a:solidFill>
              </a:rPr>
              <a:t>Ignorer n caractères</a:t>
            </a:r>
            <a:r>
              <a:rPr lang="fr-FR" sz="2000" dirty="0" smtClean="0"/>
              <a:t> : </a:t>
            </a:r>
            <a:r>
              <a:rPr lang="fr-FR" sz="1800" b="1" dirty="0" err="1" smtClean="0"/>
              <a:t>ifich.ignore</a:t>
            </a:r>
            <a:r>
              <a:rPr lang="fr-FR" sz="1800" b="1" dirty="0" smtClean="0"/>
              <a:t>(n)</a:t>
            </a:r>
            <a:endParaRPr lang="fr-FR" sz="2000" b="1" dirty="0" smtClean="0"/>
          </a:p>
          <a:p>
            <a:r>
              <a:rPr lang="fr-FR" sz="2000" dirty="0" smtClean="0">
                <a:solidFill>
                  <a:schemeClr val="accent1">
                    <a:lumMod val="75000"/>
                  </a:schemeClr>
                </a:solidFill>
              </a:rPr>
              <a:t>Lire un caractère sans avancer dans le fichier</a:t>
            </a:r>
            <a:r>
              <a:rPr lang="fr-FR" sz="2000" dirty="0" smtClean="0"/>
              <a:t> : </a:t>
            </a:r>
            <a:r>
              <a:rPr lang="fr-FR" sz="1800" b="1" dirty="0" smtClean="0"/>
              <a:t>c = </a:t>
            </a:r>
            <a:r>
              <a:rPr lang="fr-FR" sz="1800" b="1" dirty="0" err="1" smtClean="0"/>
              <a:t>ifich.peek</a:t>
            </a:r>
            <a:r>
              <a:rPr lang="fr-FR" sz="1800" b="1" dirty="0" smtClean="0"/>
              <a:t>()</a:t>
            </a:r>
            <a:endParaRPr lang="fr-FR" sz="2000" b="1" dirty="0" smtClean="0"/>
          </a:p>
          <a:p>
            <a:r>
              <a:rPr lang="fr-FR" sz="2000" dirty="0" smtClean="0">
                <a:solidFill>
                  <a:schemeClr val="accent1">
                    <a:lumMod val="75000"/>
                  </a:schemeClr>
                </a:solidFill>
              </a:rPr>
              <a:t>Positionne le pointeur de lecture dans le fichier</a:t>
            </a:r>
            <a:r>
              <a:rPr lang="fr-FR" sz="2000" dirty="0" smtClean="0"/>
              <a:t> : </a:t>
            </a:r>
            <a:r>
              <a:rPr lang="fr-FR" sz="1800" b="1" dirty="0" err="1" smtClean="0"/>
              <a:t>fich.seekg</a:t>
            </a:r>
            <a:r>
              <a:rPr lang="fr-FR" sz="1800" b="1" dirty="0" smtClean="0"/>
              <a:t>(</a:t>
            </a:r>
            <a:r>
              <a:rPr lang="fr-FR" sz="1800" b="1" dirty="0" err="1" smtClean="0"/>
              <a:t>offset,pos</a:t>
            </a:r>
            <a:r>
              <a:rPr lang="fr-FR" sz="1800" b="1" dirty="0" smtClean="0"/>
              <a:t>)</a:t>
            </a:r>
            <a:endParaRPr lang="fr-FR" sz="2000" b="1" dirty="0" smtClean="0"/>
          </a:p>
          <a:p>
            <a:r>
              <a:rPr lang="fr-FR" sz="2000" dirty="0" smtClean="0">
                <a:solidFill>
                  <a:schemeClr val="accent1">
                    <a:lumMod val="75000"/>
                  </a:schemeClr>
                </a:solidFill>
              </a:rPr>
              <a:t>Indique la position du pointeur dans le fichier</a:t>
            </a:r>
            <a:r>
              <a:rPr lang="fr-FR" sz="2000" dirty="0" smtClean="0"/>
              <a:t> : </a:t>
            </a:r>
            <a:r>
              <a:rPr lang="fr-FR" sz="1800" b="1" dirty="0" smtClean="0"/>
              <a:t>pos = </a:t>
            </a:r>
            <a:r>
              <a:rPr lang="fr-FR" sz="1800" b="1" dirty="0" err="1" smtClean="0"/>
              <a:t>fich.tellg</a:t>
            </a:r>
            <a:r>
              <a:rPr lang="fr-FR" sz="1800" b="1" dirty="0" smtClean="0"/>
              <a:t>()</a:t>
            </a:r>
            <a:endParaRPr lang="fr-FR" sz="2000" b="1" dirty="0" smtClean="0"/>
          </a:p>
        </p:txBody>
      </p:sp>
      <p:sp>
        <p:nvSpPr>
          <p:cNvPr id="4" name="ZoneTexte 3"/>
          <p:cNvSpPr txBox="1"/>
          <p:nvPr/>
        </p:nvSpPr>
        <p:spPr>
          <a:xfrm>
            <a:off x="755576" y="4293096"/>
            <a:ext cx="4176464"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err="1" smtClean="0">
                <a:solidFill>
                  <a:srgbClr val="000000"/>
                </a:solidFill>
                <a:highlight>
                  <a:srgbClr val="FFFFFF"/>
                </a:highlight>
              </a:rPr>
              <a:t>std</a:t>
            </a:r>
            <a:r>
              <a:rPr lang="en-US" sz="1400" b="1" dirty="0">
                <a:solidFill>
                  <a:srgbClr val="000080"/>
                </a:solidFill>
                <a:highlight>
                  <a:srgbClr val="FFFFFF"/>
                </a:highlight>
              </a:rPr>
              <a:t>::</a:t>
            </a:r>
            <a:r>
              <a:rPr lang="en-US" sz="1400" b="1" dirty="0" err="1">
                <a:solidFill>
                  <a:srgbClr val="000000"/>
                </a:solidFill>
                <a:highlight>
                  <a:srgbClr val="FFFFFF"/>
                </a:highlight>
              </a:rPr>
              <a:t>cout</a:t>
            </a:r>
            <a:r>
              <a:rPr lang="en-US" sz="1400" b="1" dirty="0">
                <a:solidFill>
                  <a:srgbClr val="000000"/>
                </a:solidFill>
                <a:highlight>
                  <a:srgbClr val="FFFFFF"/>
                </a:highlight>
              </a:rPr>
              <a:t> </a:t>
            </a:r>
            <a:r>
              <a:rPr lang="en-US" sz="1400" b="1" dirty="0">
                <a:solidFill>
                  <a:srgbClr val="000080"/>
                </a:solidFill>
                <a:highlight>
                  <a:srgbClr val="FFFFFF"/>
                </a:highlight>
              </a:rPr>
              <a:t>&lt;&lt;</a:t>
            </a:r>
            <a:r>
              <a:rPr lang="en-US" sz="1400" b="1" dirty="0">
                <a:solidFill>
                  <a:srgbClr val="000000"/>
                </a:solidFill>
                <a:highlight>
                  <a:srgbClr val="FFFFFF"/>
                </a:highlight>
              </a:rPr>
              <a:t> </a:t>
            </a:r>
            <a:r>
              <a:rPr lang="en-US" sz="1400" b="1" dirty="0">
                <a:solidFill>
                  <a:srgbClr val="808080"/>
                </a:solidFill>
                <a:highlight>
                  <a:srgbClr val="FFFFFF"/>
                </a:highlight>
              </a:rPr>
              <a:t>"Enter name or number : "</a:t>
            </a:r>
            <a:r>
              <a:rPr lang="en-US" sz="1400" b="1" dirty="0">
                <a:solidFill>
                  <a:srgbClr val="000000"/>
                </a:solidFill>
                <a:highlight>
                  <a:srgbClr val="FFFFFF"/>
                </a:highlight>
              </a:rPr>
              <a:t> </a:t>
            </a:r>
            <a:r>
              <a:rPr lang="en-US" sz="1400" b="1" dirty="0">
                <a:solidFill>
                  <a:srgbClr val="000080"/>
                </a:solidFill>
                <a:highlight>
                  <a:srgbClr val="FFFFFF"/>
                </a:highlight>
              </a:rPr>
              <a:t>&lt;&lt;</a:t>
            </a:r>
            <a:r>
              <a:rPr lang="en-US" sz="1400" b="1" dirty="0">
                <a:solidFill>
                  <a:srgbClr val="000000"/>
                </a:solidFill>
                <a:highlight>
                  <a:srgbClr val="FFFFFF"/>
                </a:highlight>
              </a:rPr>
              <a:t> </a:t>
            </a:r>
            <a:r>
              <a:rPr lang="en-US" sz="1400" b="1" dirty="0" err="1">
                <a:solidFill>
                  <a:srgbClr val="000000"/>
                </a:solidFill>
                <a:highlight>
                  <a:srgbClr val="FFFFFF"/>
                </a:highlight>
              </a:rPr>
              <a:t>std</a:t>
            </a:r>
            <a:r>
              <a:rPr lang="en-US" sz="1400" b="1" dirty="0">
                <a:solidFill>
                  <a:srgbClr val="000080"/>
                </a:solidFill>
                <a:highlight>
                  <a:srgbClr val="FFFFFF"/>
                </a:highlight>
              </a:rPr>
              <a:t>::</a:t>
            </a:r>
            <a:r>
              <a:rPr lang="en-US" sz="1400" b="1" dirty="0" err="1">
                <a:solidFill>
                  <a:srgbClr val="000000"/>
                </a:solidFill>
                <a:highlight>
                  <a:srgbClr val="FFFFFF"/>
                </a:highlight>
              </a:rPr>
              <a:t>endl</a:t>
            </a:r>
            <a:r>
              <a:rPr lang="en-US" sz="1400" b="1" dirty="0">
                <a:solidFill>
                  <a:srgbClr val="000080"/>
                </a:solidFill>
                <a:highlight>
                  <a:srgbClr val="FFFFFF"/>
                </a:highlight>
              </a:rPr>
              <a:t>;</a:t>
            </a:r>
            <a:endParaRPr lang="en-US" sz="1400" b="1" dirty="0">
              <a:solidFill>
                <a:srgbClr val="000000"/>
              </a:solidFill>
              <a:highlight>
                <a:srgbClr val="FFFFFF"/>
              </a:highlight>
            </a:endParaRPr>
          </a:p>
          <a:p>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cin</a:t>
            </a:r>
            <a:r>
              <a:rPr lang="fr-FR" sz="1400" b="1" dirty="0">
                <a:solidFill>
                  <a:srgbClr val="000000"/>
                </a:solidFill>
                <a:highlight>
                  <a:srgbClr val="FFFFFF"/>
                </a:highlight>
              </a:rPr>
              <a:t> </a:t>
            </a:r>
            <a:r>
              <a:rPr lang="fr-FR" sz="1400" b="1" dirty="0">
                <a:solidFill>
                  <a:srgbClr val="000080"/>
                </a:solidFill>
                <a:highlight>
                  <a:srgbClr val="FFFFFF"/>
                </a:highlight>
              </a:rPr>
              <a:t>&gt;&gt;</a:t>
            </a:r>
            <a:r>
              <a:rPr lang="fr-FR" sz="1400" b="1" dirty="0">
                <a:solidFill>
                  <a:srgbClr val="000000"/>
                </a:solidFill>
                <a:highlight>
                  <a:srgbClr val="FFFFFF"/>
                </a:highlight>
              </a:rPr>
              <a:t> </a:t>
            </a:r>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ws</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008000"/>
                </a:solidFill>
                <a:highlight>
                  <a:srgbClr val="FFFFFF"/>
                </a:highlight>
              </a:rPr>
              <a:t>// Supprime les espaces en entête</a:t>
            </a:r>
          </a:p>
          <a:p>
            <a:r>
              <a:rPr lang="fr-FR" sz="1400" b="1" dirty="0" err="1" smtClean="0">
                <a:solidFill>
                  <a:srgbClr val="8000FF"/>
                </a:solidFill>
                <a:highlight>
                  <a:srgbClr val="FFFFFF"/>
                </a:highlight>
              </a:rPr>
              <a:t>int</a:t>
            </a:r>
            <a:r>
              <a:rPr lang="fr-FR" sz="1400" b="1" dirty="0" smtClean="0">
                <a:solidFill>
                  <a:srgbClr val="000000"/>
                </a:solidFill>
                <a:highlight>
                  <a:srgbClr val="FFFFFF"/>
                </a:highlight>
              </a:rPr>
              <a:t> </a:t>
            </a:r>
            <a:r>
              <a:rPr lang="fr-FR" sz="1400" b="1" dirty="0">
                <a:solidFill>
                  <a:srgbClr val="000000"/>
                </a:solidFill>
                <a:highlight>
                  <a:srgbClr val="FFFFFF"/>
                </a:highlight>
              </a:rPr>
              <a:t>c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cin</a:t>
            </a:r>
            <a:r>
              <a:rPr lang="fr-FR" sz="1400" b="1" dirty="0" err="1">
                <a:solidFill>
                  <a:srgbClr val="000080"/>
                </a:solidFill>
                <a:highlight>
                  <a:srgbClr val="FFFFFF"/>
                </a:highlight>
              </a:rPr>
              <a:t>.</a:t>
            </a:r>
            <a:r>
              <a:rPr lang="fr-FR" sz="1400" b="1" dirty="0" err="1">
                <a:solidFill>
                  <a:srgbClr val="000000"/>
                </a:solidFill>
                <a:highlight>
                  <a:srgbClr val="FFFFFF"/>
                </a:highlight>
              </a:rPr>
              <a:t>peek</a:t>
            </a:r>
            <a:r>
              <a:rPr lang="fr-FR" sz="1400" b="1" dirty="0" smtClean="0">
                <a:solidFill>
                  <a:srgbClr val="000080"/>
                </a:solidFill>
                <a:highlight>
                  <a:srgbClr val="FFFFFF"/>
                </a:highlight>
              </a:rPr>
              <a:t>();</a:t>
            </a:r>
            <a:r>
              <a:rPr lang="fr-FR" sz="1400" b="1" dirty="0">
                <a:solidFill>
                  <a:srgbClr val="000000"/>
                </a:solidFill>
                <a:highlight>
                  <a:srgbClr val="FFFFFF"/>
                </a:highlight>
              </a:rPr>
              <a:t>	</a:t>
            </a:r>
          </a:p>
          <a:p>
            <a:r>
              <a:rPr lang="en-US" sz="1400" b="1" dirty="0" smtClean="0">
                <a:solidFill>
                  <a:srgbClr val="0000FF"/>
                </a:solidFill>
                <a:highlight>
                  <a:srgbClr val="FFFFFF"/>
                </a:highlight>
              </a:rPr>
              <a:t>if</a:t>
            </a:r>
            <a:r>
              <a:rPr lang="en-US" sz="1400" b="1" dirty="0" smtClean="0">
                <a:solidFill>
                  <a:srgbClr val="000000"/>
                </a:solidFill>
                <a:highlight>
                  <a:srgbClr val="FFFFFF"/>
                </a:highlight>
              </a:rPr>
              <a:t> </a:t>
            </a:r>
            <a:r>
              <a:rPr lang="en-US" sz="1400" b="1" dirty="0">
                <a:solidFill>
                  <a:srgbClr val="000080"/>
                </a:solidFill>
                <a:highlight>
                  <a:srgbClr val="FFFFFF"/>
                </a:highlight>
              </a:rPr>
              <a:t>(</a:t>
            </a:r>
            <a:r>
              <a:rPr lang="en-US" sz="1400" b="1" dirty="0">
                <a:solidFill>
                  <a:srgbClr val="000000"/>
                </a:solidFill>
                <a:highlight>
                  <a:srgbClr val="FFFFFF"/>
                </a:highlight>
              </a:rPr>
              <a:t> c </a:t>
            </a:r>
            <a:r>
              <a:rPr lang="en-US" sz="1400" b="1" dirty="0">
                <a:solidFill>
                  <a:srgbClr val="000080"/>
                </a:solidFill>
                <a:highlight>
                  <a:srgbClr val="FFFFFF"/>
                </a:highlight>
              </a:rPr>
              <a:t>==</a:t>
            </a:r>
            <a:r>
              <a:rPr lang="en-US" sz="1400" b="1" dirty="0">
                <a:solidFill>
                  <a:srgbClr val="000000"/>
                </a:solidFill>
                <a:highlight>
                  <a:srgbClr val="FFFFFF"/>
                </a:highlight>
              </a:rPr>
              <a:t> EOF </a:t>
            </a:r>
            <a:r>
              <a:rPr lang="en-US" sz="1400" b="1" dirty="0">
                <a:solidFill>
                  <a:srgbClr val="000080"/>
                </a:solidFill>
                <a:highlight>
                  <a:srgbClr val="FFFFFF"/>
                </a:highlight>
              </a:rPr>
              <a:t>)</a:t>
            </a:r>
            <a:r>
              <a:rPr lang="en-US" sz="1400" b="1" dirty="0">
                <a:solidFill>
                  <a:srgbClr val="000000"/>
                </a:solidFill>
                <a:highlight>
                  <a:srgbClr val="FFFFFF"/>
                </a:highlight>
              </a:rPr>
              <a:t> </a:t>
            </a:r>
            <a:r>
              <a:rPr lang="en-US" sz="1400" b="1" dirty="0">
                <a:solidFill>
                  <a:srgbClr val="0000FF"/>
                </a:solidFill>
                <a:highlight>
                  <a:srgbClr val="FFFFFF"/>
                </a:highlight>
              </a:rPr>
              <a:t>return</a:t>
            </a:r>
            <a:r>
              <a:rPr lang="en-US" sz="1400" b="1" dirty="0">
                <a:solidFill>
                  <a:srgbClr val="000000"/>
                </a:solidFill>
                <a:highlight>
                  <a:srgbClr val="FFFFFF"/>
                </a:highlight>
              </a:rPr>
              <a:t> </a:t>
            </a:r>
            <a:r>
              <a:rPr lang="en-US" sz="1400" b="1" dirty="0">
                <a:solidFill>
                  <a:srgbClr val="FF8000"/>
                </a:solidFill>
                <a:highlight>
                  <a:srgbClr val="FFFFFF"/>
                </a:highlight>
              </a:rPr>
              <a:t>1</a:t>
            </a:r>
            <a:r>
              <a:rPr lang="en-US" sz="1400" b="1" dirty="0">
                <a:solidFill>
                  <a:srgbClr val="000080"/>
                </a:solidFill>
                <a:highlight>
                  <a:srgbClr val="FFFFFF"/>
                </a:highlight>
              </a:rPr>
              <a:t>;</a:t>
            </a:r>
            <a:endParaRPr lang="en-US" sz="1400" b="1" dirty="0">
              <a:solidFill>
                <a:srgbClr val="000000"/>
              </a:solidFill>
              <a:highlight>
                <a:srgbClr val="FFFFFF"/>
              </a:highlight>
            </a:endParaRPr>
          </a:p>
          <a:p>
            <a:r>
              <a:rPr lang="fr-FR" sz="1400" b="1" dirty="0" smtClean="0">
                <a:solidFill>
                  <a:srgbClr val="0000FF"/>
                </a:solidFill>
                <a:highlight>
                  <a:srgbClr val="FFFFFF"/>
                </a:highlight>
              </a:rPr>
              <a:t>if</a:t>
            </a:r>
            <a:r>
              <a:rPr lang="fr-FR" sz="1400" b="1" dirty="0" smtClean="0">
                <a:solidFill>
                  <a:srgbClr val="000000"/>
                </a:solidFill>
                <a:highlight>
                  <a:srgbClr val="FFFFFF"/>
                </a:highlight>
              </a:rPr>
              <a:t>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isdigit</a:t>
            </a:r>
            <a:r>
              <a:rPr lang="fr-FR" sz="1400" b="1" dirty="0">
                <a:solidFill>
                  <a:srgbClr val="000080"/>
                </a:solidFill>
                <a:highlight>
                  <a:srgbClr val="FFFFFF"/>
                </a:highlight>
              </a:rPr>
              <a:t>(</a:t>
            </a:r>
            <a:r>
              <a:rPr lang="fr-FR" sz="1400" b="1" dirty="0">
                <a:solidFill>
                  <a:srgbClr val="000000"/>
                </a:solidFill>
                <a:highlight>
                  <a:srgbClr val="FFFFFF"/>
                </a:highlight>
              </a:rPr>
              <a:t>c</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8000FF"/>
                </a:solidFill>
                <a:highlight>
                  <a:srgbClr val="FFFFFF"/>
                </a:highlight>
              </a:rPr>
              <a:t> </a:t>
            </a:r>
            <a:r>
              <a:rPr lang="fr-FR" sz="1400" b="1" dirty="0" smtClean="0">
                <a:solidFill>
                  <a:srgbClr val="8000FF"/>
                </a:solidFill>
                <a:highlight>
                  <a:srgbClr val="FFFFFF"/>
                </a:highlight>
              </a:rPr>
              <a:t>   </a:t>
            </a:r>
            <a:r>
              <a:rPr lang="fr-FR" sz="1400" b="1" dirty="0" err="1" smtClean="0">
                <a:solidFill>
                  <a:srgbClr val="8000FF"/>
                </a:solidFill>
                <a:highlight>
                  <a:srgbClr val="FFFFFF"/>
                </a:highlight>
              </a:rPr>
              <a:t>int</a:t>
            </a:r>
            <a:r>
              <a:rPr lang="fr-FR" sz="1400" b="1" dirty="0" smtClean="0">
                <a:solidFill>
                  <a:srgbClr val="000000"/>
                </a:solidFill>
                <a:highlight>
                  <a:srgbClr val="FFFFFF"/>
                </a:highlight>
              </a:rPr>
              <a:t> n</a:t>
            </a:r>
            <a:r>
              <a:rPr lang="fr-FR" sz="1400" b="1" dirty="0" smtClean="0">
                <a:solidFill>
                  <a:srgbClr val="000080"/>
                </a:solidFill>
                <a:highlight>
                  <a:srgbClr val="FFFFFF"/>
                </a:highlight>
              </a:rPr>
              <a:t>;</a:t>
            </a:r>
            <a:r>
              <a:rPr lang="fr-FR" sz="1400" b="1" dirty="0" smtClean="0">
                <a:solidFill>
                  <a:srgbClr val="000000"/>
                </a:solidFill>
                <a:highlight>
                  <a:srgbClr val="FFFFFF"/>
                </a:highlight>
              </a:rPr>
              <a:t>    </a:t>
            </a:r>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cin</a:t>
            </a:r>
            <a:r>
              <a:rPr lang="fr-FR" sz="1400" b="1" dirty="0">
                <a:solidFill>
                  <a:srgbClr val="000000"/>
                </a:solidFill>
                <a:highlight>
                  <a:srgbClr val="FFFFFF"/>
                </a:highlight>
              </a:rPr>
              <a:t> </a:t>
            </a:r>
            <a:r>
              <a:rPr lang="fr-FR" sz="1400" b="1" dirty="0">
                <a:solidFill>
                  <a:srgbClr val="000080"/>
                </a:solidFill>
                <a:highlight>
                  <a:srgbClr val="FFFFFF"/>
                </a:highlight>
              </a:rPr>
              <a:t>&gt;&gt;</a:t>
            </a:r>
            <a:r>
              <a:rPr lang="fr-FR" sz="1400" b="1" dirty="0">
                <a:solidFill>
                  <a:srgbClr val="000000"/>
                </a:solidFill>
                <a:highlight>
                  <a:srgbClr val="FFFFFF"/>
                </a:highlight>
              </a:rPr>
              <a:t> n</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smtClean="0">
                <a:solidFill>
                  <a:srgbClr val="000000"/>
                </a:solidFill>
                <a:highlight>
                  <a:srgbClr val="FFFFFF"/>
                </a:highlight>
              </a:rPr>
              <a:t>    </a:t>
            </a:r>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a:solidFill>
                  <a:srgbClr val="000000"/>
                </a:solidFill>
                <a:highlight>
                  <a:srgbClr val="FFFFFF"/>
                </a:highlight>
              </a:rPr>
              <a:t>cout </a:t>
            </a:r>
            <a:r>
              <a:rPr lang="fr-FR" sz="1400" b="1" dirty="0">
                <a:solidFill>
                  <a:srgbClr val="000080"/>
                </a:solidFill>
                <a:highlight>
                  <a:srgbClr val="FFFFFF"/>
                </a:highlight>
              </a:rPr>
              <a:t>&lt;&lt;</a:t>
            </a:r>
            <a:r>
              <a:rPr lang="fr-FR" sz="1400" b="1" dirty="0">
                <a:solidFill>
                  <a:srgbClr val="000000"/>
                </a:solidFill>
                <a:highlight>
                  <a:srgbClr val="FFFFFF"/>
                </a:highlight>
              </a:rPr>
              <a:t> </a:t>
            </a:r>
            <a:r>
              <a:rPr lang="fr-FR" sz="1400" b="1" dirty="0">
                <a:solidFill>
                  <a:srgbClr val="808080"/>
                </a:solidFill>
                <a:highlight>
                  <a:srgbClr val="FFFFFF"/>
                </a:highlight>
              </a:rPr>
              <a:t>"Id </a:t>
            </a:r>
            <a:r>
              <a:rPr lang="fr-FR" sz="1400" b="1" dirty="0" err="1">
                <a:solidFill>
                  <a:srgbClr val="808080"/>
                </a:solidFill>
                <a:highlight>
                  <a:srgbClr val="FFFFFF"/>
                </a:highlight>
              </a:rPr>
              <a:t>entered</a:t>
            </a:r>
            <a:r>
              <a:rPr lang="fr-FR" sz="1400" b="1" dirty="0">
                <a:solidFill>
                  <a:srgbClr val="808080"/>
                </a:solidFill>
                <a:highlight>
                  <a:srgbClr val="FFFFFF"/>
                </a:highlight>
              </a:rPr>
              <a:t> : "</a:t>
            </a:r>
            <a:r>
              <a:rPr lang="fr-FR" sz="1400" b="1" dirty="0">
                <a:solidFill>
                  <a:srgbClr val="000000"/>
                </a:solidFill>
                <a:highlight>
                  <a:srgbClr val="FFFFFF"/>
                </a:highlight>
              </a:rPr>
              <a:t> </a:t>
            </a:r>
            <a:r>
              <a:rPr lang="fr-FR" sz="1400" b="1" dirty="0">
                <a:solidFill>
                  <a:srgbClr val="000080"/>
                </a:solidFill>
                <a:highlight>
                  <a:srgbClr val="FFFFFF"/>
                </a:highlight>
              </a:rPr>
              <a:t>&lt;&lt;</a:t>
            </a:r>
            <a:r>
              <a:rPr lang="fr-FR" sz="1400" b="1" dirty="0">
                <a:solidFill>
                  <a:srgbClr val="000000"/>
                </a:solidFill>
                <a:highlight>
                  <a:srgbClr val="FFFFFF"/>
                </a:highlight>
              </a:rPr>
              <a:t> n </a:t>
            </a:r>
            <a:r>
              <a:rPr lang="fr-FR" sz="1400" b="1" dirty="0">
                <a:solidFill>
                  <a:srgbClr val="000080"/>
                </a:solidFill>
                <a:highlight>
                  <a:srgbClr val="FFFFFF"/>
                </a:highlight>
              </a:rPr>
              <a:t>&lt;&lt;</a:t>
            </a:r>
            <a:r>
              <a:rPr lang="fr-FR" sz="1400" b="1" dirty="0">
                <a:solidFill>
                  <a:srgbClr val="000000"/>
                </a:solidFill>
                <a:highlight>
                  <a:srgbClr val="FFFFFF"/>
                </a:highlight>
              </a:rPr>
              <a:t> </a:t>
            </a:r>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endl</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smtClean="0">
                <a:solidFill>
                  <a:srgbClr val="000080"/>
                </a:solidFill>
                <a:highlight>
                  <a:srgbClr val="FFFFFF"/>
                </a:highlight>
              </a:rPr>
              <a:t>}</a:t>
            </a:r>
            <a:r>
              <a:rPr lang="fr-FR" sz="1400" b="1" dirty="0" smtClean="0">
                <a:solidFill>
                  <a:srgbClr val="000000"/>
                </a:solidFill>
                <a:highlight>
                  <a:srgbClr val="FFFFFF"/>
                </a:highlight>
              </a:rPr>
              <a:t> </a:t>
            </a:r>
            <a:r>
              <a:rPr lang="fr-FR" sz="1400" b="1" dirty="0" err="1">
                <a:solidFill>
                  <a:srgbClr val="0000FF"/>
                </a:solidFill>
                <a:highlight>
                  <a:srgbClr val="FFFFFF"/>
                </a:highlight>
              </a:rPr>
              <a:t>else</a:t>
            </a:r>
            <a:r>
              <a:rPr lang="fr-FR" sz="1400" b="1" dirty="0">
                <a:solidFill>
                  <a:srgbClr val="000000"/>
                </a:solidFill>
                <a:highlight>
                  <a:srgbClr val="FFFFFF"/>
                </a:highlight>
              </a:rPr>
              <a:t> </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smtClean="0">
                <a:solidFill>
                  <a:srgbClr val="000000"/>
                </a:solidFill>
                <a:highlight>
                  <a:srgbClr val="FFFFFF"/>
                </a:highlight>
              </a:rPr>
              <a:t>   </a:t>
            </a:r>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a:solidFill>
                  <a:srgbClr val="000000"/>
                </a:solidFill>
                <a:highlight>
                  <a:srgbClr val="FFFFFF"/>
                </a:highlight>
              </a:rPr>
              <a:t>string </a:t>
            </a:r>
            <a:r>
              <a:rPr lang="fr-FR" sz="1400" b="1" dirty="0" err="1">
                <a:solidFill>
                  <a:srgbClr val="000000"/>
                </a:solidFill>
                <a:highlight>
                  <a:srgbClr val="FFFFFF"/>
                </a:highlight>
              </a:rPr>
              <a:t>str</a:t>
            </a:r>
            <a:r>
              <a:rPr lang="fr-FR" sz="1400" b="1" dirty="0" smtClean="0">
                <a:solidFill>
                  <a:srgbClr val="000080"/>
                </a:solidFill>
                <a:highlight>
                  <a:srgbClr val="FFFFFF"/>
                </a:highlight>
              </a:rPr>
              <a:t>; </a:t>
            </a:r>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cin</a:t>
            </a:r>
            <a:r>
              <a:rPr lang="fr-FR" sz="1400" b="1" dirty="0">
                <a:solidFill>
                  <a:srgbClr val="000000"/>
                </a:solidFill>
                <a:highlight>
                  <a:srgbClr val="FFFFFF"/>
                </a:highlight>
              </a:rPr>
              <a:t> </a:t>
            </a:r>
            <a:r>
              <a:rPr lang="fr-FR" sz="1400" b="1" dirty="0">
                <a:solidFill>
                  <a:srgbClr val="000080"/>
                </a:solidFill>
                <a:highlight>
                  <a:srgbClr val="FFFFFF"/>
                </a:highlight>
              </a:rPr>
              <a:t>&gt;&gt;</a:t>
            </a:r>
            <a:r>
              <a:rPr lang="fr-FR" sz="1400" b="1" dirty="0">
                <a:solidFill>
                  <a:srgbClr val="000000"/>
                </a:solidFill>
                <a:highlight>
                  <a:srgbClr val="FFFFFF"/>
                </a:highlight>
              </a:rPr>
              <a:t> </a:t>
            </a:r>
            <a:r>
              <a:rPr lang="fr-FR" sz="1400" b="1" dirty="0" err="1">
                <a:solidFill>
                  <a:srgbClr val="000000"/>
                </a:solidFill>
                <a:highlight>
                  <a:srgbClr val="FFFFFF"/>
                </a:highlight>
              </a:rPr>
              <a:t>str</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b="1" dirty="0" err="1" smtClean="0">
                <a:solidFill>
                  <a:srgbClr val="000000"/>
                </a:solidFill>
                <a:highlight>
                  <a:srgbClr val="FFFFFF"/>
                </a:highlight>
              </a:rPr>
              <a:t>std</a:t>
            </a:r>
            <a:r>
              <a:rPr lang="en-US" sz="1400" b="1" dirty="0">
                <a:solidFill>
                  <a:srgbClr val="000080"/>
                </a:solidFill>
                <a:highlight>
                  <a:srgbClr val="FFFFFF"/>
                </a:highlight>
              </a:rPr>
              <a:t>::</a:t>
            </a:r>
            <a:r>
              <a:rPr lang="en-US" sz="1400" b="1" dirty="0" err="1">
                <a:solidFill>
                  <a:srgbClr val="000000"/>
                </a:solidFill>
                <a:highlight>
                  <a:srgbClr val="FFFFFF"/>
                </a:highlight>
              </a:rPr>
              <a:t>cout</a:t>
            </a:r>
            <a:r>
              <a:rPr lang="en-US" sz="1400" b="1" dirty="0">
                <a:solidFill>
                  <a:srgbClr val="000000"/>
                </a:solidFill>
                <a:highlight>
                  <a:srgbClr val="FFFFFF"/>
                </a:highlight>
              </a:rPr>
              <a:t> </a:t>
            </a:r>
            <a:r>
              <a:rPr lang="en-US" sz="1400" b="1" dirty="0">
                <a:solidFill>
                  <a:srgbClr val="000080"/>
                </a:solidFill>
                <a:highlight>
                  <a:srgbClr val="FFFFFF"/>
                </a:highlight>
              </a:rPr>
              <a:t>&lt;&lt;</a:t>
            </a:r>
            <a:r>
              <a:rPr lang="en-US" sz="1400" b="1" dirty="0">
                <a:solidFill>
                  <a:srgbClr val="000000"/>
                </a:solidFill>
                <a:highlight>
                  <a:srgbClr val="FFFFFF"/>
                </a:highlight>
              </a:rPr>
              <a:t> </a:t>
            </a:r>
            <a:r>
              <a:rPr lang="en-US" sz="1400" b="1" dirty="0">
                <a:solidFill>
                  <a:srgbClr val="808080"/>
                </a:solidFill>
                <a:highlight>
                  <a:srgbClr val="FFFFFF"/>
                </a:highlight>
              </a:rPr>
              <a:t>"Name entered : "</a:t>
            </a:r>
            <a:r>
              <a:rPr lang="en-US" sz="1400" b="1" dirty="0">
                <a:solidFill>
                  <a:srgbClr val="000000"/>
                </a:solidFill>
                <a:highlight>
                  <a:srgbClr val="FFFFFF"/>
                </a:highlight>
              </a:rPr>
              <a:t> </a:t>
            </a:r>
            <a:r>
              <a:rPr lang="en-US" sz="1400" b="1" dirty="0">
                <a:solidFill>
                  <a:srgbClr val="000080"/>
                </a:solidFill>
                <a:highlight>
                  <a:srgbClr val="FFFFFF"/>
                </a:highlight>
              </a:rPr>
              <a:t>&lt;&lt;</a:t>
            </a:r>
            <a:r>
              <a:rPr lang="en-US" sz="1400" b="1" dirty="0">
                <a:solidFill>
                  <a:srgbClr val="000000"/>
                </a:solidFill>
                <a:highlight>
                  <a:srgbClr val="FFFFFF"/>
                </a:highlight>
              </a:rPr>
              <a:t> </a:t>
            </a:r>
            <a:r>
              <a:rPr lang="en-US" sz="1400" b="1" dirty="0" err="1">
                <a:solidFill>
                  <a:srgbClr val="000000"/>
                </a:solidFill>
                <a:highlight>
                  <a:srgbClr val="FFFFFF"/>
                </a:highlight>
              </a:rPr>
              <a:t>str</a:t>
            </a:r>
            <a:r>
              <a:rPr lang="en-US" sz="1400" b="1" dirty="0">
                <a:solidFill>
                  <a:srgbClr val="000000"/>
                </a:solidFill>
                <a:highlight>
                  <a:srgbClr val="FFFFFF"/>
                </a:highlight>
              </a:rPr>
              <a:t> </a:t>
            </a:r>
            <a:r>
              <a:rPr lang="en-US" sz="1400" b="1" dirty="0">
                <a:solidFill>
                  <a:srgbClr val="000080"/>
                </a:solidFill>
                <a:highlight>
                  <a:srgbClr val="FFFFFF"/>
                </a:highlight>
              </a:rPr>
              <a:t>&lt;&lt;</a:t>
            </a:r>
            <a:r>
              <a:rPr lang="en-US" sz="1400" b="1" dirty="0">
                <a:solidFill>
                  <a:srgbClr val="000000"/>
                </a:solidFill>
                <a:highlight>
                  <a:srgbClr val="FFFFFF"/>
                </a:highlight>
              </a:rPr>
              <a:t> </a:t>
            </a:r>
            <a:r>
              <a:rPr lang="en-US" sz="1400" b="1" dirty="0" err="1">
                <a:solidFill>
                  <a:srgbClr val="000000"/>
                </a:solidFill>
                <a:highlight>
                  <a:srgbClr val="FFFFFF"/>
                </a:highlight>
              </a:rPr>
              <a:t>std</a:t>
            </a:r>
            <a:r>
              <a:rPr lang="en-US" sz="1400" b="1" dirty="0">
                <a:solidFill>
                  <a:srgbClr val="000080"/>
                </a:solidFill>
                <a:highlight>
                  <a:srgbClr val="FFFFFF"/>
                </a:highlight>
              </a:rPr>
              <a:t>::</a:t>
            </a:r>
            <a:r>
              <a:rPr lang="en-US" sz="1400" b="1" dirty="0" err="1">
                <a:solidFill>
                  <a:srgbClr val="000000"/>
                </a:solidFill>
                <a:highlight>
                  <a:srgbClr val="FFFFFF"/>
                </a:highlight>
              </a:rPr>
              <a:t>endl</a:t>
            </a:r>
            <a:r>
              <a:rPr lang="en-US" sz="1400" b="1" dirty="0" smtClean="0">
                <a:solidFill>
                  <a:srgbClr val="000080"/>
                </a:solidFill>
                <a:highlight>
                  <a:srgbClr val="FFFFFF"/>
                </a:highlight>
              </a:rPr>
              <a:t>;</a:t>
            </a:r>
            <a:r>
              <a:rPr lang="en-US" sz="1400" b="1" dirty="0" smtClean="0">
                <a:solidFill>
                  <a:srgbClr val="000000"/>
                </a:solidFill>
                <a:highlight>
                  <a:srgbClr val="FFFFFF"/>
                </a:highlight>
              </a:rPr>
              <a:t> </a:t>
            </a:r>
          </a:p>
          <a:p>
            <a:r>
              <a:rPr lang="fr-FR" sz="1400" b="1" dirty="0" smtClean="0">
                <a:solidFill>
                  <a:srgbClr val="000080"/>
                </a:solidFill>
                <a:highlight>
                  <a:srgbClr val="FFFFFF"/>
                </a:highlight>
              </a:rPr>
              <a:t>}</a:t>
            </a:r>
            <a:endParaRPr lang="fr-FR" sz="1400" b="1" dirty="0"/>
          </a:p>
        </p:txBody>
      </p:sp>
      <p:sp>
        <p:nvSpPr>
          <p:cNvPr id="5" name="ZoneTexte 4"/>
          <p:cNvSpPr txBox="1"/>
          <p:nvPr/>
        </p:nvSpPr>
        <p:spPr>
          <a:xfrm>
            <a:off x="5326489" y="5137447"/>
            <a:ext cx="3459575"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Test si c est un chiffre ( ficher entête </a:t>
            </a:r>
            <a:r>
              <a:rPr lang="fr-FR" sz="1400" b="1" dirty="0" err="1" smtClean="0"/>
              <a:t>cctype</a:t>
            </a:r>
            <a:r>
              <a:rPr lang="fr-FR" sz="1400" b="1" dirty="0" smtClean="0"/>
              <a:t> )</a:t>
            </a:r>
            <a:endParaRPr lang="fr-FR" sz="1400" b="1" dirty="0"/>
          </a:p>
        </p:txBody>
      </p:sp>
      <p:cxnSp>
        <p:nvCxnSpPr>
          <p:cNvPr id="7" name="Connecteur droit avec flèche 6"/>
          <p:cNvCxnSpPr/>
          <p:nvPr/>
        </p:nvCxnSpPr>
        <p:spPr>
          <a:xfrm flipH="1">
            <a:off x="2267744" y="5291335"/>
            <a:ext cx="30587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706048"/>
      </p:ext>
    </p:extLst>
  </p:cSld>
  <p:clrMapOvr>
    <a:masterClrMapping/>
  </p:clrMapOvr>
  <p:transition spd="slow">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3200" dirty="0" smtClean="0"/>
              <a:t>Lire/Ecrire dans un fichier binaire</a:t>
            </a:r>
            <a:endParaRPr lang="fr-FR" sz="3200" dirty="0"/>
          </a:p>
        </p:txBody>
      </p:sp>
      <p:sp>
        <p:nvSpPr>
          <p:cNvPr id="3" name="Espace réservé du contenu 2"/>
          <p:cNvSpPr>
            <a:spLocks noGrp="1"/>
          </p:cNvSpPr>
          <p:nvPr>
            <p:ph idx="1"/>
          </p:nvPr>
        </p:nvSpPr>
        <p:spPr>
          <a:xfrm>
            <a:off x="762000" y="1484784"/>
            <a:ext cx="1793776" cy="392427"/>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fr-FR" sz="2000" dirty="0" smtClean="0"/>
              <a:t>Lecture binaire</a:t>
            </a:r>
            <a:endParaRPr lang="fr-FR" sz="2000" dirty="0"/>
          </a:p>
        </p:txBody>
      </p:sp>
      <p:sp>
        <p:nvSpPr>
          <p:cNvPr id="4" name="ZoneTexte 3"/>
          <p:cNvSpPr txBox="1"/>
          <p:nvPr/>
        </p:nvSpPr>
        <p:spPr>
          <a:xfrm>
            <a:off x="2627784" y="1484784"/>
            <a:ext cx="36004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b="1" dirty="0" err="1" smtClean="0"/>
              <a:t>ifich.read</a:t>
            </a:r>
            <a:r>
              <a:rPr lang="fr-FR" sz="1600" b="1" dirty="0" smtClean="0"/>
              <a:t>( char* buffer, </a:t>
            </a:r>
            <a:r>
              <a:rPr lang="fr-FR" sz="1600" b="1" dirty="0" err="1" smtClean="0"/>
              <a:t>std</a:t>
            </a:r>
            <a:r>
              <a:rPr lang="fr-FR" sz="1600" b="1" dirty="0" smtClean="0"/>
              <a:t>::</a:t>
            </a:r>
            <a:r>
              <a:rPr lang="fr-FR" sz="1600" b="1" dirty="0" err="1" smtClean="0"/>
              <a:t>size_t</a:t>
            </a:r>
            <a:r>
              <a:rPr lang="fr-FR" sz="1600" b="1" dirty="0" smtClean="0"/>
              <a:t> size );</a:t>
            </a:r>
            <a:endParaRPr lang="fr-FR" sz="1600" b="1" dirty="0"/>
          </a:p>
        </p:txBody>
      </p:sp>
      <p:sp>
        <p:nvSpPr>
          <p:cNvPr id="5" name="Espace réservé du contenu 2"/>
          <p:cNvSpPr txBox="1">
            <a:spLocks/>
          </p:cNvSpPr>
          <p:nvPr/>
        </p:nvSpPr>
        <p:spPr bwMode="auto">
          <a:xfrm>
            <a:off x="779760" y="2063906"/>
            <a:ext cx="1776016" cy="392427"/>
          </a:xfrm>
          <a:prstGeom prst="rect">
            <a:avLst/>
          </a:prstGeom>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latinLnBrk="0" hangingPunct="1">
              <a:spcBef>
                <a:spcPct val="20000"/>
              </a:spcBef>
              <a:spcAft>
                <a:spcPct val="0"/>
              </a:spcAft>
              <a:buFont typeface="Arial" panose="020B0604020202020204" pitchFamily="34" charset="0"/>
              <a:buChar char="•"/>
              <a:defRPr kumimoji="0" lang="fr-FR" sz="3200" kern="1200">
                <a:solidFill>
                  <a:schemeClr val="dk1"/>
                </a:solidFill>
                <a:latin typeface="+mn-lt"/>
                <a:ea typeface="+mn-ea"/>
                <a:cs typeface="+mn-cs"/>
              </a:defRPr>
            </a:lvl1pPr>
            <a:lvl2pPr marL="742950" indent="-285750" algn="l" rtl="0" eaLnBrk="1" fontAlgn="base" latinLnBrk="0" hangingPunct="1">
              <a:spcBef>
                <a:spcPct val="20000"/>
              </a:spcBef>
              <a:spcAft>
                <a:spcPct val="0"/>
              </a:spcAft>
              <a:buFont typeface="Arial" panose="020B0604020202020204" pitchFamily="34" charset="0"/>
              <a:buChar char="–"/>
              <a:defRPr kumimoji="0" lang="fr-FR" sz="2800" kern="1200">
                <a:solidFill>
                  <a:schemeClr val="dk1"/>
                </a:solidFill>
                <a:latin typeface="+mn-lt"/>
                <a:ea typeface="+mn-ea"/>
                <a:cs typeface="+mn-cs"/>
              </a:defRPr>
            </a:lvl2pPr>
            <a:lvl3pPr marL="11430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dk1"/>
                </a:solidFill>
                <a:latin typeface="+mn-lt"/>
                <a:ea typeface="+mn-ea"/>
                <a:cs typeface="+mn-cs"/>
              </a:defRPr>
            </a:lvl3pPr>
            <a:lvl4pPr marL="16002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dk1"/>
                </a:solidFill>
                <a:latin typeface="+mn-lt"/>
                <a:ea typeface="+mn-ea"/>
                <a:cs typeface="+mn-cs"/>
              </a:defRPr>
            </a:lvl4pPr>
            <a:lvl5pPr marL="2057400" indent="-228600" algn="l" rtl="0" eaLnBrk="1" fontAlgn="base" latinLnBrk="0" hangingPunct="1">
              <a:spcBef>
                <a:spcPct val="20000"/>
              </a:spcBef>
              <a:spcAft>
                <a:spcPct val="0"/>
              </a:spcAft>
              <a:buFont typeface="Arial" panose="020B0604020202020204" pitchFamily="34" charset="0"/>
              <a:buChar char="»"/>
              <a:defRPr kumimoji="0" lang="fr-FR" sz="24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dk1"/>
                </a:solidFill>
                <a:latin typeface="+mn-lt"/>
                <a:ea typeface="+mn-ea"/>
                <a:cs typeface="+mn-cs"/>
              </a:defRPr>
            </a:lvl9pPr>
          </a:lstStyle>
          <a:p>
            <a:pPr marL="0" indent="0">
              <a:buFont typeface="Arial" panose="020B0604020202020204" pitchFamily="34" charset="0"/>
              <a:buNone/>
            </a:pPr>
            <a:r>
              <a:rPr lang="fr-FR" sz="2000" dirty="0" smtClean="0"/>
              <a:t>écriture binaire</a:t>
            </a:r>
            <a:endParaRPr lang="fr-FR" sz="2000" dirty="0"/>
          </a:p>
        </p:txBody>
      </p:sp>
      <p:sp>
        <p:nvSpPr>
          <p:cNvPr id="6" name="ZoneTexte 5"/>
          <p:cNvSpPr txBox="1"/>
          <p:nvPr/>
        </p:nvSpPr>
        <p:spPr>
          <a:xfrm>
            <a:off x="2627784" y="2114110"/>
            <a:ext cx="4176464"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b="1" dirty="0" err="1" smtClean="0"/>
              <a:t>ifich.write</a:t>
            </a:r>
            <a:r>
              <a:rPr lang="fr-FR" sz="1600" b="1" dirty="0" smtClean="0"/>
              <a:t>( </a:t>
            </a:r>
            <a:r>
              <a:rPr lang="fr-FR" sz="1600" b="1" dirty="0" err="1" smtClean="0"/>
              <a:t>const</a:t>
            </a:r>
            <a:r>
              <a:rPr lang="fr-FR" sz="1600" b="1" dirty="0" smtClean="0"/>
              <a:t> char* buffer, </a:t>
            </a:r>
            <a:r>
              <a:rPr lang="fr-FR" sz="1600" b="1" dirty="0" err="1" smtClean="0"/>
              <a:t>std</a:t>
            </a:r>
            <a:r>
              <a:rPr lang="fr-FR" sz="1600" b="1" dirty="0" smtClean="0"/>
              <a:t>::</a:t>
            </a:r>
            <a:r>
              <a:rPr lang="fr-FR" sz="1600" b="1" dirty="0" err="1" smtClean="0"/>
              <a:t>size_t</a:t>
            </a:r>
            <a:r>
              <a:rPr lang="fr-FR" sz="1600" b="1" dirty="0" smtClean="0"/>
              <a:t> size );</a:t>
            </a:r>
            <a:endParaRPr lang="fr-FR" sz="1600" b="1" dirty="0"/>
          </a:p>
        </p:txBody>
      </p:sp>
      <p:sp>
        <p:nvSpPr>
          <p:cNvPr id="11" name="Rectangle 10"/>
          <p:cNvSpPr/>
          <p:nvPr/>
        </p:nvSpPr>
        <p:spPr>
          <a:xfrm>
            <a:off x="683568" y="2698462"/>
            <a:ext cx="4264388" cy="375487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ifstream</a:t>
            </a:r>
            <a:r>
              <a:rPr lang="fr-FR" sz="1400" b="1" dirty="0">
                <a:solidFill>
                  <a:srgbClr val="000000"/>
                </a:solidFill>
                <a:highlight>
                  <a:srgbClr val="FFFFFF"/>
                </a:highlight>
              </a:rPr>
              <a:t> </a:t>
            </a:r>
            <a:r>
              <a:rPr lang="fr-FR" sz="1400" b="1" dirty="0" err="1">
                <a:solidFill>
                  <a:srgbClr val="000000"/>
                </a:solidFill>
                <a:highlight>
                  <a:srgbClr val="FFFFFF"/>
                </a:highlight>
              </a:rPr>
              <a:t>infile</a:t>
            </a:r>
            <a:r>
              <a:rPr lang="fr-FR" sz="1400" b="1" dirty="0">
                <a:solidFill>
                  <a:srgbClr val="000000"/>
                </a:solidFill>
                <a:highlight>
                  <a:srgbClr val="FFFFFF"/>
                </a:highlight>
              </a:rPr>
              <a:t> </a:t>
            </a:r>
            <a:r>
              <a:rPr lang="fr-FR" sz="1400" b="1" dirty="0">
                <a:solidFill>
                  <a:srgbClr val="000080"/>
                </a:solidFill>
                <a:highlight>
                  <a:srgbClr val="FFFFFF"/>
                </a:highlight>
              </a:rPr>
              <a:t>(</a:t>
            </a:r>
            <a:r>
              <a:rPr lang="fr-FR" sz="1400" b="1" dirty="0">
                <a:solidFill>
                  <a:srgbClr val="808080"/>
                </a:solidFill>
                <a:highlight>
                  <a:srgbClr val="FFFFFF"/>
                </a:highlight>
              </a:rPr>
              <a:t>"test.</a:t>
            </a:r>
            <a:r>
              <a:rPr lang="fr-FR" sz="1400" b="1" dirty="0" err="1">
                <a:solidFill>
                  <a:srgbClr val="808080"/>
                </a:solidFill>
                <a:highlight>
                  <a:srgbClr val="FFFFFF"/>
                </a:highlight>
              </a:rPr>
              <a:t>txt</a:t>
            </a:r>
            <a:r>
              <a:rPr lang="fr-FR" sz="1400" b="1" dirty="0">
                <a:solidFill>
                  <a:srgbClr val="808080"/>
                </a:solidFill>
                <a:highlight>
                  <a:srgbClr val="FFFFFF"/>
                </a:highlight>
              </a:rPr>
              <a:t>"</a:t>
            </a:r>
            <a:r>
              <a:rPr lang="fr-FR" sz="1400" b="1" dirty="0">
                <a:solidFill>
                  <a:srgbClr val="000080"/>
                </a:solidFill>
                <a:highlight>
                  <a:srgbClr val="FFFFFF"/>
                </a:highlight>
              </a:rPr>
              <a:t>,</a:t>
            </a:r>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ifstream</a:t>
            </a:r>
            <a:r>
              <a:rPr lang="fr-FR" sz="1400" b="1" dirty="0">
                <a:solidFill>
                  <a:srgbClr val="000080"/>
                </a:solidFill>
                <a:highlight>
                  <a:srgbClr val="FFFFFF"/>
                </a:highlight>
              </a:rPr>
              <a:t>::</a:t>
            </a:r>
            <a:r>
              <a:rPr lang="fr-FR" sz="1400" b="1" dirty="0" err="1">
                <a:solidFill>
                  <a:srgbClr val="000000"/>
                </a:solidFill>
                <a:highlight>
                  <a:srgbClr val="FFFFFF"/>
                </a:highlight>
              </a:rPr>
              <a:t>binary</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en-US" sz="1400" b="1" dirty="0" err="1">
                <a:solidFill>
                  <a:srgbClr val="000000"/>
                </a:solidFill>
                <a:highlight>
                  <a:srgbClr val="FFFFFF"/>
                </a:highlight>
              </a:rPr>
              <a:t>std</a:t>
            </a:r>
            <a:r>
              <a:rPr lang="en-US" sz="1400" b="1" dirty="0">
                <a:solidFill>
                  <a:srgbClr val="000080"/>
                </a:solidFill>
                <a:highlight>
                  <a:srgbClr val="FFFFFF"/>
                </a:highlight>
              </a:rPr>
              <a:t>::</a:t>
            </a:r>
            <a:r>
              <a:rPr lang="en-US" sz="1400" b="1" dirty="0" err="1">
                <a:solidFill>
                  <a:srgbClr val="000000"/>
                </a:solidFill>
                <a:highlight>
                  <a:srgbClr val="FFFFFF"/>
                </a:highlight>
              </a:rPr>
              <a:t>ofstream</a:t>
            </a:r>
            <a:r>
              <a:rPr lang="en-US" sz="1400" b="1" dirty="0">
                <a:solidFill>
                  <a:srgbClr val="000000"/>
                </a:solidFill>
                <a:highlight>
                  <a:srgbClr val="FFFFFF"/>
                </a:highlight>
              </a:rPr>
              <a:t> </a:t>
            </a:r>
            <a:r>
              <a:rPr lang="en-US" sz="1400" b="1" dirty="0" err="1">
                <a:solidFill>
                  <a:srgbClr val="000000"/>
                </a:solidFill>
                <a:highlight>
                  <a:srgbClr val="FFFFFF"/>
                </a:highlight>
              </a:rPr>
              <a:t>outfile</a:t>
            </a:r>
            <a:r>
              <a:rPr lang="en-US" sz="1400" b="1" dirty="0">
                <a:solidFill>
                  <a:srgbClr val="000000"/>
                </a:solidFill>
                <a:highlight>
                  <a:srgbClr val="FFFFFF"/>
                </a:highlight>
              </a:rPr>
              <a:t> </a:t>
            </a:r>
            <a:r>
              <a:rPr lang="en-US" sz="1400" b="1" dirty="0">
                <a:solidFill>
                  <a:srgbClr val="000080"/>
                </a:solidFill>
                <a:highlight>
                  <a:srgbClr val="FFFFFF"/>
                </a:highlight>
              </a:rPr>
              <a:t>(</a:t>
            </a:r>
            <a:r>
              <a:rPr lang="en-US" sz="1400" b="1" dirty="0">
                <a:solidFill>
                  <a:srgbClr val="808080"/>
                </a:solidFill>
                <a:highlight>
                  <a:srgbClr val="FFFFFF"/>
                </a:highlight>
              </a:rPr>
              <a:t>"new.txt"</a:t>
            </a:r>
            <a:r>
              <a:rPr lang="en-US" sz="1400" b="1" dirty="0">
                <a:solidFill>
                  <a:srgbClr val="000080"/>
                </a:solidFill>
                <a:highlight>
                  <a:srgbClr val="FFFFFF"/>
                </a:highlight>
              </a:rPr>
              <a:t>,</a:t>
            </a:r>
            <a:r>
              <a:rPr lang="en-US" sz="1400" b="1" dirty="0" err="1">
                <a:solidFill>
                  <a:srgbClr val="000000"/>
                </a:solidFill>
                <a:highlight>
                  <a:srgbClr val="FFFFFF"/>
                </a:highlight>
              </a:rPr>
              <a:t>std</a:t>
            </a:r>
            <a:r>
              <a:rPr lang="en-US" sz="1400" b="1" dirty="0">
                <a:solidFill>
                  <a:srgbClr val="000080"/>
                </a:solidFill>
                <a:highlight>
                  <a:srgbClr val="FFFFFF"/>
                </a:highlight>
              </a:rPr>
              <a:t>::</a:t>
            </a:r>
            <a:r>
              <a:rPr lang="en-US" sz="1400" b="1" dirty="0" err="1">
                <a:solidFill>
                  <a:srgbClr val="000000"/>
                </a:solidFill>
                <a:highlight>
                  <a:srgbClr val="FFFFFF"/>
                </a:highlight>
              </a:rPr>
              <a:t>ofstream</a:t>
            </a:r>
            <a:r>
              <a:rPr lang="en-US" sz="1400" b="1" dirty="0">
                <a:solidFill>
                  <a:srgbClr val="000080"/>
                </a:solidFill>
                <a:highlight>
                  <a:srgbClr val="FFFFFF"/>
                </a:highlight>
              </a:rPr>
              <a:t>::</a:t>
            </a:r>
            <a:r>
              <a:rPr lang="en-US" sz="1400" b="1" dirty="0">
                <a:solidFill>
                  <a:srgbClr val="000000"/>
                </a:solidFill>
                <a:highlight>
                  <a:srgbClr val="FFFFFF"/>
                </a:highlight>
              </a:rPr>
              <a:t>binary</a:t>
            </a:r>
            <a:r>
              <a:rPr lang="en-US" sz="1400" b="1" dirty="0">
                <a:solidFill>
                  <a:srgbClr val="000080"/>
                </a:solidFill>
                <a:highlight>
                  <a:srgbClr val="FFFFFF"/>
                </a:highlight>
              </a:rPr>
              <a:t>);</a:t>
            </a:r>
            <a:endParaRPr lang="en-US" sz="1400" b="1" dirty="0">
              <a:solidFill>
                <a:srgbClr val="000000"/>
              </a:solidFill>
              <a:highlight>
                <a:srgbClr val="FFFFFF"/>
              </a:highlight>
            </a:endParaRPr>
          </a:p>
          <a:p>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a:solidFill>
                  <a:srgbClr val="008000"/>
                </a:solidFill>
                <a:highlight>
                  <a:srgbClr val="FFFFFF"/>
                </a:highlight>
              </a:rPr>
              <a:t>// </a:t>
            </a:r>
            <a:r>
              <a:rPr lang="fr-FR" sz="1400" b="1" dirty="0" err="1">
                <a:solidFill>
                  <a:srgbClr val="008000"/>
                </a:solidFill>
                <a:highlight>
                  <a:srgbClr val="FFFFFF"/>
                </a:highlight>
              </a:rPr>
              <a:t>get</a:t>
            </a:r>
            <a:r>
              <a:rPr lang="fr-FR" sz="1400" b="1" dirty="0">
                <a:solidFill>
                  <a:srgbClr val="008000"/>
                </a:solidFill>
                <a:highlight>
                  <a:srgbClr val="FFFFFF"/>
                </a:highlight>
              </a:rPr>
              <a:t> size of file</a:t>
            </a:r>
          </a:p>
          <a:p>
            <a:r>
              <a:rPr lang="fr-FR" sz="1400" b="1" dirty="0">
                <a:solidFill>
                  <a:srgbClr val="000000"/>
                </a:solidFill>
                <a:highlight>
                  <a:srgbClr val="FFFFFF"/>
                </a:highlight>
              </a:rPr>
              <a:t>  </a:t>
            </a:r>
            <a:r>
              <a:rPr lang="fr-FR" sz="1400" b="1" dirty="0" err="1">
                <a:solidFill>
                  <a:srgbClr val="000000"/>
                </a:solidFill>
                <a:highlight>
                  <a:srgbClr val="FFFFFF"/>
                </a:highlight>
              </a:rPr>
              <a:t>infile</a:t>
            </a:r>
            <a:r>
              <a:rPr lang="fr-FR" sz="1400" b="1" dirty="0" err="1">
                <a:solidFill>
                  <a:srgbClr val="000080"/>
                </a:solidFill>
                <a:highlight>
                  <a:srgbClr val="FFFFFF"/>
                </a:highlight>
              </a:rPr>
              <a:t>.</a:t>
            </a:r>
            <a:r>
              <a:rPr lang="fr-FR" sz="1400" b="1" dirty="0" err="1">
                <a:solidFill>
                  <a:srgbClr val="000000"/>
                </a:solidFill>
                <a:highlight>
                  <a:srgbClr val="FFFFFF"/>
                </a:highlight>
              </a:rPr>
              <a:t>seekg</a:t>
            </a:r>
            <a:r>
              <a:rPr lang="fr-FR" sz="1400" b="1" dirty="0">
                <a:solidFill>
                  <a:srgbClr val="000000"/>
                </a:solidFill>
                <a:highlight>
                  <a:srgbClr val="FFFFFF"/>
                </a:highlight>
              </a:rPr>
              <a:t> </a:t>
            </a:r>
            <a:r>
              <a:rPr lang="fr-FR" sz="1400" b="1" dirty="0">
                <a:solidFill>
                  <a:srgbClr val="000080"/>
                </a:solidFill>
                <a:highlight>
                  <a:srgbClr val="FFFFFF"/>
                </a:highlight>
              </a:rPr>
              <a:t>(</a:t>
            </a:r>
            <a:r>
              <a:rPr lang="fr-FR" sz="1400" b="1" dirty="0">
                <a:solidFill>
                  <a:srgbClr val="FF8000"/>
                </a:solidFill>
                <a:highlight>
                  <a:srgbClr val="FFFFFF"/>
                </a:highlight>
              </a:rPr>
              <a:t>0</a:t>
            </a:r>
            <a:r>
              <a:rPr lang="fr-FR" sz="1400" b="1" dirty="0">
                <a:solidFill>
                  <a:srgbClr val="000080"/>
                </a:solidFill>
                <a:highlight>
                  <a:srgbClr val="FFFFFF"/>
                </a:highlight>
              </a:rPr>
              <a:t>,</a:t>
            </a:r>
            <a:r>
              <a:rPr lang="fr-FR" sz="1400" b="1" dirty="0">
                <a:solidFill>
                  <a:srgbClr val="000000"/>
                </a:solidFill>
                <a:highlight>
                  <a:srgbClr val="FFFFFF"/>
                </a:highlight>
              </a:rPr>
              <a:t>infile</a:t>
            </a:r>
            <a:r>
              <a:rPr lang="fr-FR" sz="1400" b="1" dirty="0">
                <a:solidFill>
                  <a:srgbClr val="000080"/>
                </a:solidFill>
                <a:highlight>
                  <a:srgbClr val="FFFFFF"/>
                </a:highlight>
              </a:rPr>
              <a:t>.</a:t>
            </a:r>
            <a:r>
              <a:rPr lang="fr-FR" sz="1400" b="1" dirty="0">
                <a:solidFill>
                  <a:srgbClr val="000000"/>
                </a:solidFill>
                <a:highlight>
                  <a:srgbClr val="FFFFFF"/>
                </a:highlight>
              </a:rPr>
              <a:t>end</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a:solidFill>
                  <a:srgbClr val="8000FF"/>
                </a:solidFill>
                <a:highlight>
                  <a:srgbClr val="FFFFFF"/>
                </a:highlight>
              </a:rPr>
              <a:t>long</a:t>
            </a:r>
            <a:r>
              <a:rPr lang="fr-FR" sz="1400" b="1" dirty="0">
                <a:solidFill>
                  <a:srgbClr val="000000"/>
                </a:solidFill>
                <a:highlight>
                  <a:srgbClr val="FFFFFF"/>
                </a:highlight>
              </a:rPr>
              <a:t> size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err="1">
                <a:solidFill>
                  <a:srgbClr val="000000"/>
                </a:solidFill>
                <a:highlight>
                  <a:srgbClr val="FFFFFF"/>
                </a:highlight>
              </a:rPr>
              <a:t>infile</a:t>
            </a:r>
            <a:r>
              <a:rPr lang="fr-FR" sz="1400" b="1" dirty="0" err="1">
                <a:solidFill>
                  <a:srgbClr val="000080"/>
                </a:solidFill>
                <a:highlight>
                  <a:srgbClr val="FFFFFF"/>
                </a:highlight>
              </a:rPr>
              <a:t>.</a:t>
            </a:r>
            <a:r>
              <a:rPr lang="fr-FR" sz="1400" b="1" dirty="0" err="1">
                <a:solidFill>
                  <a:srgbClr val="000000"/>
                </a:solidFill>
                <a:highlight>
                  <a:srgbClr val="FFFFFF"/>
                </a:highlight>
              </a:rPr>
              <a:t>tellg</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err="1">
                <a:solidFill>
                  <a:srgbClr val="000000"/>
                </a:solidFill>
                <a:highlight>
                  <a:srgbClr val="FFFFFF"/>
                </a:highlight>
              </a:rPr>
              <a:t>infile</a:t>
            </a:r>
            <a:r>
              <a:rPr lang="fr-FR" sz="1400" b="1" dirty="0" err="1">
                <a:solidFill>
                  <a:srgbClr val="000080"/>
                </a:solidFill>
                <a:highlight>
                  <a:srgbClr val="FFFFFF"/>
                </a:highlight>
              </a:rPr>
              <a:t>.</a:t>
            </a:r>
            <a:r>
              <a:rPr lang="fr-FR" sz="1400" b="1" dirty="0" err="1">
                <a:solidFill>
                  <a:srgbClr val="000000"/>
                </a:solidFill>
                <a:highlight>
                  <a:srgbClr val="FFFFFF"/>
                </a:highlight>
              </a:rPr>
              <a:t>seekg</a:t>
            </a:r>
            <a:r>
              <a:rPr lang="fr-FR" sz="1400" b="1" dirty="0">
                <a:solidFill>
                  <a:srgbClr val="000000"/>
                </a:solidFill>
                <a:highlight>
                  <a:srgbClr val="FFFFFF"/>
                </a:highlight>
              </a:rPr>
              <a:t> </a:t>
            </a:r>
            <a:r>
              <a:rPr lang="fr-FR" sz="1400" b="1" dirty="0">
                <a:solidFill>
                  <a:srgbClr val="000080"/>
                </a:solidFill>
                <a:highlight>
                  <a:srgbClr val="FFFFFF"/>
                </a:highlight>
              </a:rPr>
              <a:t>(</a:t>
            </a:r>
            <a:r>
              <a:rPr lang="fr-FR" sz="1400" b="1" dirty="0">
                <a:solidFill>
                  <a:srgbClr val="FF8000"/>
                </a:solidFill>
                <a:highlight>
                  <a:srgbClr val="FFFFFF"/>
                </a:highlight>
              </a:rPr>
              <a:t>0</a:t>
            </a:r>
            <a:r>
              <a:rPr lang="fr-FR" sz="1400" b="1" dirty="0" smtClean="0">
                <a:solidFill>
                  <a:srgbClr val="000080"/>
                </a:solidFill>
                <a:highlight>
                  <a:srgbClr val="FFFFFF"/>
                </a:highlight>
              </a:rPr>
              <a:t>);</a:t>
            </a:r>
            <a:endParaRPr lang="fr-FR" sz="1400" b="1" dirty="0">
              <a:solidFill>
                <a:srgbClr val="000000"/>
              </a:solidFill>
              <a:highlight>
                <a:srgbClr val="FFFFFF"/>
              </a:highlight>
            </a:endParaRPr>
          </a:p>
          <a:p>
            <a:r>
              <a:rPr lang="en-US" sz="1400" b="1" dirty="0">
                <a:solidFill>
                  <a:srgbClr val="000000"/>
                </a:solidFill>
                <a:highlight>
                  <a:srgbClr val="FFFFFF"/>
                </a:highlight>
              </a:rPr>
              <a:t>  </a:t>
            </a:r>
            <a:r>
              <a:rPr lang="en-US" sz="1400" b="1" dirty="0">
                <a:solidFill>
                  <a:srgbClr val="008000"/>
                </a:solidFill>
                <a:highlight>
                  <a:srgbClr val="FFFFFF"/>
                </a:highlight>
              </a:rPr>
              <a:t>// allocate memory for file content</a:t>
            </a:r>
          </a:p>
          <a:p>
            <a:r>
              <a:rPr lang="fr-FR" sz="1400" b="1" dirty="0">
                <a:solidFill>
                  <a:srgbClr val="000000"/>
                </a:solidFill>
                <a:highlight>
                  <a:srgbClr val="FFFFFF"/>
                </a:highlight>
              </a:rPr>
              <a:t>  </a:t>
            </a:r>
            <a:r>
              <a:rPr lang="fr-FR" sz="1400" b="1" dirty="0">
                <a:solidFill>
                  <a:srgbClr val="8000FF"/>
                </a:solidFill>
                <a:highlight>
                  <a:srgbClr val="FFFFFF"/>
                </a:highlight>
              </a:rPr>
              <a:t>char</a:t>
            </a:r>
            <a:r>
              <a:rPr lang="fr-FR" sz="1400" b="1" dirty="0">
                <a:solidFill>
                  <a:srgbClr val="000080"/>
                </a:solidFill>
                <a:highlight>
                  <a:srgbClr val="FFFFFF"/>
                </a:highlight>
              </a:rPr>
              <a:t>*</a:t>
            </a:r>
            <a:r>
              <a:rPr lang="fr-FR" sz="1400" b="1" dirty="0">
                <a:solidFill>
                  <a:srgbClr val="000000"/>
                </a:solidFill>
                <a:highlight>
                  <a:srgbClr val="FFFFFF"/>
                </a:highlight>
              </a:rPr>
              <a:t> buffer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0000FF"/>
                </a:solidFill>
                <a:highlight>
                  <a:srgbClr val="FFFFFF"/>
                </a:highlight>
              </a:rPr>
              <a:t>new</a:t>
            </a:r>
            <a:r>
              <a:rPr lang="fr-FR" sz="1400" b="1" dirty="0">
                <a:solidFill>
                  <a:srgbClr val="000000"/>
                </a:solidFill>
                <a:highlight>
                  <a:srgbClr val="FFFFFF"/>
                </a:highlight>
              </a:rPr>
              <a:t> </a:t>
            </a:r>
            <a:r>
              <a:rPr lang="fr-FR" sz="1400" b="1" dirty="0">
                <a:solidFill>
                  <a:srgbClr val="8000FF"/>
                </a:solidFill>
                <a:highlight>
                  <a:srgbClr val="FFFFFF"/>
                </a:highlight>
              </a:rPr>
              <a:t>char</a:t>
            </a:r>
            <a:r>
              <a:rPr lang="fr-FR" sz="1400" b="1" dirty="0">
                <a:solidFill>
                  <a:srgbClr val="000080"/>
                </a:solidFill>
                <a:highlight>
                  <a:srgbClr val="FFFFFF"/>
                </a:highlight>
              </a:rPr>
              <a:t>[</a:t>
            </a:r>
            <a:r>
              <a:rPr lang="fr-FR" sz="1400" b="1" dirty="0">
                <a:solidFill>
                  <a:srgbClr val="000000"/>
                </a:solidFill>
                <a:highlight>
                  <a:srgbClr val="FFFFFF"/>
                </a:highlight>
              </a:rPr>
              <a:t>size</a:t>
            </a:r>
            <a:r>
              <a:rPr lang="fr-FR" sz="1400" b="1" dirty="0" smtClean="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a:solidFill>
                  <a:srgbClr val="008000"/>
                </a:solidFill>
                <a:highlight>
                  <a:srgbClr val="FFFFFF"/>
                </a:highlight>
              </a:rPr>
              <a:t>// </a:t>
            </a:r>
            <a:r>
              <a:rPr lang="fr-FR" sz="1400" b="1" dirty="0" err="1">
                <a:solidFill>
                  <a:srgbClr val="008000"/>
                </a:solidFill>
                <a:highlight>
                  <a:srgbClr val="FFFFFF"/>
                </a:highlight>
              </a:rPr>
              <a:t>read</a:t>
            </a:r>
            <a:r>
              <a:rPr lang="fr-FR" sz="1400" b="1" dirty="0">
                <a:solidFill>
                  <a:srgbClr val="008000"/>
                </a:solidFill>
                <a:highlight>
                  <a:srgbClr val="FFFFFF"/>
                </a:highlight>
              </a:rPr>
              <a:t> content of </a:t>
            </a:r>
            <a:r>
              <a:rPr lang="fr-FR" sz="1400" b="1" dirty="0" err="1">
                <a:solidFill>
                  <a:srgbClr val="008000"/>
                </a:solidFill>
                <a:highlight>
                  <a:srgbClr val="FFFFFF"/>
                </a:highlight>
              </a:rPr>
              <a:t>infile</a:t>
            </a:r>
            <a:endParaRPr lang="fr-FR" sz="1400" b="1" dirty="0">
              <a:solidFill>
                <a:srgbClr val="008000"/>
              </a:solidFill>
              <a:highlight>
                <a:srgbClr val="FFFFFF"/>
              </a:highlight>
            </a:endParaRPr>
          </a:p>
          <a:p>
            <a:r>
              <a:rPr lang="fr-FR" sz="1400" b="1" dirty="0">
                <a:solidFill>
                  <a:srgbClr val="000000"/>
                </a:solidFill>
                <a:highlight>
                  <a:srgbClr val="FFFFFF"/>
                </a:highlight>
              </a:rPr>
              <a:t>  </a:t>
            </a:r>
            <a:r>
              <a:rPr lang="fr-FR" sz="1400" b="1" dirty="0" err="1">
                <a:solidFill>
                  <a:srgbClr val="000000"/>
                </a:solidFill>
                <a:highlight>
                  <a:srgbClr val="FFFFFF"/>
                </a:highlight>
              </a:rPr>
              <a:t>infile</a:t>
            </a:r>
            <a:r>
              <a:rPr lang="fr-FR" sz="1400" b="1" dirty="0" err="1">
                <a:solidFill>
                  <a:srgbClr val="000080"/>
                </a:solidFill>
                <a:highlight>
                  <a:srgbClr val="FFFFFF"/>
                </a:highlight>
              </a:rPr>
              <a:t>.</a:t>
            </a:r>
            <a:r>
              <a:rPr lang="fr-FR" sz="1400" b="1" dirty="0" err="1">
                <a:solidFill>
                  <a:srgbClr val="000000"/>
                </a:solidFill>
                <a:highlight>
                  <a:srgbClr val="FFFFFF"/>
                </a:highlight>
              </a:rPr>
              <a:t>read</a:t>
            </a:r>
            <a:r>
              <a:rPr lang="fr-FR" sz="1400" b="1"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buffer</a:t>
            </a:r>
            <a:r>
              <a:rPr lang="fr-FR" sz="1400" b="1" dirty="0" err="1">
                <a:solidFill>
                  <a:srgbClr val="000080"/>
                </a:solidFill>
                <a:highlight>
                  <a:srgbClr val="FFFFFF"/>
                </a:highlight>
              </a:rPr>
              <a:t>,</a:t>
            </a:r>
            <a:r>
              <a:rPr lang="fr-FR" sz="1400" b="1" dirty="0" err="1">
                <a:solidFill>
                  <a:srgbClr val="000000"/>
                </a:solidFill>
                <a:highlight>
                  <a:srgbClr val="FFFFFF"/>
                </a:highlight>
              </a:rPr>
              <a:t>size</a:t>
            </a:r>
            <a:r>
              <a:rPr lang="fr-FR" sz="1400" b="1" dirty="0" smtClean="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a:solidFill>
                  <a:srgbClr val="008000"/>
                </a:solidFill>
                <a:highlight>
                  <a:srgbClr val="FFFFFF"/>
                </a:highlight>
              </a:rPr>
              <a:t>// </a:t>
            </a:r>
            <a:r>
              <a:rPr lang="fr-FR" sz="1400" b="1" dirty="0" err="1">
                <a:solidFill>
                  <a:srgbClr val="008000"/>
                </a:solidFill>
                <a:highlight>
                  <a:srgbClr val="FFFFFF"/>
                </a:highlight>
              </a:rPr>
              <a:t>write</a:t>
            </a:r>
            <a:r>
              <a:rPr lang="fr-FR" sz="1400" b="1" dirty="0">
                <a:solidFill>
                  <a:srgbClr val="008000"/>
                </a:solidFill>
                <a:highlight>
                  <a:srgbClr val="FFFFFF"/>
                </a:highlight>
              </a:rPr>
              <a:t> to </a:t>
            </a:r>
            <a:r>
              <a:rPr lang="fr-FR" sz="1400" b="1" dirty="0" err="1">
                <a:solidFill>
                  <a:srgbClr val="008000"/>
                </a:solidFill>
                <a:highlight>
                  <a:srgbClr val="FFFFFF"/>
                </a:highlight>
              </a:rPr>
              <a:t>outfile</a:t>
            </a:r>
            <a:endParaRPr lang="fr-FR" sz="1400" b="1" dirty="0">
              <a:solidFill>
                <a:srgbClr val="008000"/>
              </a:solidFill>
              <a:highlight>
                <a:srgbClr val="FFFFFF"/>
              </a:highlight>
            </a:endParaRPr>
          </a:p>
          <a:p>
            <a:r>
              <a:rPr lang="fr-FR" sz="1400" b="1" dirty="0">
                <a:solidFill>
                  <a:srgbClr val="000000"/>
                </a:solidFill>
                <a:highlight>
                  <a:srgbClr val="FFFFFF"/>
                </a:highlight>
              </a:rPr>
              <a:t>  </a:t>
            </a:r>
            <a:r>
              <a:rPr lang="fr-FR" sz="1400" b="1" dirty="0" err="1">
                <a:solidFill>
                  <a:srgbClr val="000000"/>
                </a:solidFill>
                <a:highlight>
                  <a:srgbClr val="FFFFFF"/>
                </a:highlight>
              </a:rPr>
              <a:t>outfile</a:t>
            </a:r>
            <a:r>
              <a:rPr lang="fr-FR" sz="1400" b="1" dirty="0" err="1">
                <a:solidFill>
                  <a:srgbClr val="000080"/>
                </a:solidFill>
                <a:highlight>
                  <a:srgbClr val="FFFFFF"/>
                </a:highlight>
              </a:rPr>
              <a:t>.</a:t>
            </a:r>
            <a:r>
              <a:rPr lang="fr-FR" sz="1400" b="1" dirty="0" err="1">
                <a:solidFill>
                  <a:srgbClr val="000000"/>
                </a:solidFill>
                <a:highlight>
                  <a:srgbClr val="FFFFFF"/>
                </a:highlight>
              </a:rPr>
              <a:t>write</a:t>
            </a:r>
            <a:r>
              <a:rPr lang="fr-FR" sz="1400" b="1"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buffer</a:t>
            </a:r>
            <a:r>
              <a:rPr lang="fr-FR" sz="1400" b="1" dirty="0" err="1">
                <a:solidFill>
                  <a:srgbClr val="000080"/>
                </a:solidFill>
                <a:highlight>
                  <a:srgbClr val="FFFFFF"/>
                </a:highlight>
              </a:rPr>
              <a:t>,</a:t>
            </a:r>
            <a:r>
              <a:rPr lang="fr-FR" sz="1400" b="1" dirty="0" err="1">
                <a:solidFill>
                  <a:srgbClr val="000000"/>
                </a:solidFill>
                <a:highlight>
                  <a:srgbClr val="FFFFFF"/>
                </a:highlight>
              </a:rPr>
              <a:t>size</a:t>
            </a:r>
            <a:r>
              <a:rPr lang="fr-FR" sz="1400" b="1" dirty="0" smtClean="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a:solidFill>
                  <a:srgbClr val="008000"/>
                </a:solidFill>
                <a:highlight>
                  <a:srgbClr val="FFFFFF"/>
                </a:highlight>
              </a:rPr>
              <a:t>// release </a:t>
            </a:r>
            <a:r>
              <a:rPr lang="fr-FR" sz="1400" b="1" dirty="0" err="1">
                <a:solidFill>
                  <a:srgbClr val="008000"/>
                </a:solidFill>
                <a:highlight>
                  <a:srgbClr val="FFFFFF"/>
                </a:highlight>
              </a:rPr>
              <a:t>dynamically-allocated</a:t>
            </a:r>
            <a:r>
              <a:rPr lang="fr-FR" sz="1400" b="1" dirty="0">
                <a:solidFill>
                  <a:srgbClr val="008000"/>
                </a:solidFill>
                <a:highlight>
                  <a:srgbClr val="FFFFFF"/>
                </a:highlight>
              </a:rPr>
              <a:t> memory</a:t>
            </a:r>
          </a:p>
          <a:p>
            <a:r>
              <a:rPr lang="fr-FR" sz="1400" b="1" dirty="0">
                <a:solidFill>
                  <a:srgbClr val="000000"/>
                </a:solidFill>
                <a:highlight>
                  <a:srgbClr val="FFFFFF"/>
                </a:highlight>
              </a:rPr>
              <a:t>  </a:t>
            </a:r>
            <a:r>
              <a:rPr lang="fr-FR" sz="1400" b="1" dirty="0" err="1">
                <a:solidFill>
                  <a:srgbClr val="0000FF"/>
                </a:solidFill>
                <a:highlight>
                  <a:srgbClr val="FFFFFF"/>
                </a:highlight>
              </a:rPr>
              <a:t>delete</a:t>
            </a:r>
            <a:r>
              <a:rPr lang="fr-FR" sz="1400" b="1" dirty="0">
                <a:solidFill>
                  <a:srgbClr val="000080"/>
                </a:solidFill>
                <a:highlight>
                  <a:srgbClr val="FFFFFF"/>
                </a:highlight>
              </a:rPr>
              <a:t>[]</a:t>
            </a:r>
            <a:r>
              <a:rPr lang="fr-FR" sz="1400" b="1" dirty="0">
                <a:solidFill>
                  <a:srgbClr val="000000"/>
                </a:solidFill>
                <a:highlight>
                  <a:srgbClr val="FFFFFF"/>
                </a:highlight>
              </a:rPr>
              <a:t> buffer</a:t>
            </a:r>
            <a:r>
              <a:rPr lang="fr-FR" sz="1400" b="1" dirty="0" smtClean="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err="1">
                <a:solidFill>
                  <a:srgbClr val="000000"/>
                </a:solidFill>
                <a:highlight>
                  <a:srgbClr val="FFFFFF"/>
                </a:highlight>
              </a:rPr>
              <a:t>outfile</a:t>
            </a:r>
            <a:r>
              <a:rPr lang="fr-FR" sz="1400" b="1" dirty="0" err="1">
                <a:solidFill>
                  <a:srgbClr val="000080"/>
                </a:solidFill>
                <a:highlight>
                  <a:srgbClr val="FFFFFF"/>
                </a:highlight>
              </a:rPr>
              <a:t>.</a:t>
            </a:r>
            <a:r>
              <a:rPr lang="fr-FR" sz="1400" b="1" dirty="0" err="1">
                <a:solidFill>
                  <a:srgbClr val="000000"/>
                </a:solidFill>
                <a:highlight>
                  <a:srgbClr val="FFFFFF"/>
                </a:highlight>
              </a:rPr>
              <a:t>close</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r>
              <a:rPr lang="fr-FR" sz="1400" b="1" dirty="0" err="1">
                <a:solidFill>
                  <a:srgbClr val="000000"/>
                </a:solidFill>
                <a:highlight>
                  <a:srgbClr val="FFFFFF"/>
                </a:highlight>
              </a:rPr>
              <a:t>infile</a:t>
            </a:r>
            <a:r>
              <a:rPr lang="fr-FR" sz="1400" b="1" dirty="0" err="1">
                <a:solidFill>
                  <a:srgbClr val="000080"/>
                </a:solidFill>
                <a:highlight>
                  <a:srgbClr val="FFFFFF"/>
                </a:highlight>
              </a:rPr>
              <a:t>.</a:t>
            </a:r>
            <a:r>
              <a:rPr lang="fr-FR" sz="1400" b="1" dirty="0" err="1">
                <a:solidFill>
                  <a:srgbClr val="000000"/>
                </a:solidFill>
                <a:highlight>
                  <a:srgbClr val="FFFFFF"/>
                </a:highlight>
              </a:rPr>
              <a:t>close</a:t>
            </a:r>
            <a:r>
              <a:rPr lang="fr-FR" sz="1400" b="1" dirty="0">
                <a:solidFill>
                  <a:srgbClr val="000080"/>
                </a:solidFill>
                <a:highlight>
                  <a:srgbClr val="FFFFFF"/>
                </a:highlight>
              </a:rPr>
              <a:t>();</a:t>
            </a:r>
            <a:endParaRPr lang="fr-FR" sz="1400" b="1" dirty="0"/>
          </a:p>
        </p:txBody>
      </p:sp>
      <p:sp>
        <p:nvSpPr>
          <p:cNvPr id="12" name="ZoneTexte 11"/>
          <p:cNvSpPr txBox="1"/>
          <p:nvPr/>
        </p:nvSpPr>
        <p:spPr>
          <a:xfrm>
            <a:off x="5868144" y="2780928"/>
            <a:ext cx="2016224"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Ouverture fichier binaire</a:t>
            </a:r>
            <a:endParaRPr lang="fr-FR" sz="1400" b="1" dirty="0"/>
          </a:p>
        </p:txBody>
      </p:sp>
      <p:cxnSp>
        <p:nvCxnSpPr>
          <p:cNvPr id="14" name="Connecteur droit avec flèche 13"/>
          <p:cNvCxnSpPr>
            <a:stCxn id="12" idx="1"/>
          </p:cNvCxnSpPr>
          <p:nvPr/>
        </p:nvCxnSpPr>
        <p:spPr>
          <a:xfrm flipH="1" flipV="1">
            <a:off x="4716016" y="2934816"/>
            <a:ext cx="115212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4283968" y="3565703"/>
            <a:ext cx="1742594" cy="29534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Va à la fin du fichier</a:t>
            </a:r>
            <a:endParaRPr lang="fr-FR" sz="1400" b="1" dirty="0"/>
          </a:p>
        </p:txBody>
      </p:sp>
      <p:cxnSp>
        <p:nvCxnSpPr>
          <p:cNvPr id="17" name="Connecteur droit avec flèche 16"/>
          <p:cNvCxnSpPr>
            <a:stCxn id="15" idx="1"/>
          </p:cNvCxnSpPr>
          <p:nvPr/>
        </p:nvCxnSpPr>
        <p:spPr>
          <a:xfrm flipH="1">
            <a:off x="2815762" y="3713376"/>
            <a:ext cx="1468206" cy="3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ZoneTexte 17"/>
          <p:cNvSpPr txBox="1"/>
          <p:nvPr/>
        </p:nvSpPr>
        <p:spPr>
          <a:xfrm>
            <a:off x="6246296" y="3781727"/>
            <a:ext cx="2574176" cy="29534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Retourne position = taille fichier</a:t>
            </a:r>
            <a:endParaRPr lang="fr-FR" b="1" dirty="0"/>
          </a:p>
        </p:txBody>
      </p:sp>
      <p:cxnSp>
        <p:nvCxnSpPr>
          <p:cNvPr id="22" name="Connecteur droit avec flèche 21"/>
          <p:cNvCxnSpPr>
            <a:stCxn id="18" idx="1"/>
          </p:cNvCxnSpPr>
          <p:nvPr/>
        </p:nvCxnSpPr>
        <p:spPr>
          <a:xfrm flipH="1" flipV="1">
            <a:off x="2627784" y="3929399"/>
            <a:ext cx="361851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4283968" y="4005064"/>
            <a:ext cx="187220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solidFill>
                  <a:schemeClr val="bg1"/>
                </a:solidFill>
              </a:rPr>
              <a:t>Retourne début fichier</a:t>
            </a:r>
            <a:endParaRPr lang="fr-FR" b="1" dirty="0">
              <a:solidFill>
                <a:schemeClr val="bg1"/>
              </a:solidFill>
            </a:endParaRPr>
          </a:p>
        </p:txBody>
      </p:sp>
      <p:cxnSp>
        <p:nvCxnSpPr>
          <p:cNvPr id="25" name="Connecteur droit avec flèche 24"/>
          <p:cNvCxnSpPr/>
          <p:nvPr/>
        </p:nvCxnSpPr>
        <p:spPr>
          <a:xfrm flipH="1">
            <a:off x="2051720" y="4158952"/>
            <a:ext cx="22322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ZoneTexte 25"/>
          <p:cNvSpPr txBox="1"/>
          <p:nvPr/>
        </p:nvSpPr>
        <p:spPr>
          <a:xfrm>
            <a:off x="4959818" y="4591010"/>
            <a:ext cx="615553" cy="1838987"/>
          </a:xfrm>
          <a:prstGeom prst="rect">
            <a:avLst/>
          </a:prstGeom>
        </p:spPr>
        <p:style>
          <a:lnRef idx="0">
            <a:schemeClr val="accent2"/>
          </a:lnRef>
          <a:fillRef idx="3">
            <a:schemeClr val="accent2"/>
          </a:fillRef>
          <a:effectRef idx="3">
            <a:schemeClr val="accent2"/>
          </a:effectRef>
          <a:fontRef idx="minor">
            <a:schemeClr val="lt1"/>
          </a:fontRef>
        </p:style>
        <p:txBody>
          <a:bodyPr vert="vert270" wrap="square" rtlCol="0">
            <a:spAutoFit/>
          </a:bodyPr>
          <a:lstStyle/>
          <a:p>
            <a:pPr algn="ctr"/>
            <a:r>
              <a:rPr lang="fr-FR" sz="1400" dirty="0" smtClean="0"/>
              <a:t>Copie un ficher dans une autre</a:t>
            </a:r>
            <a:endParaRPr lang="fr-FR" sz="1400" dirty="0"/>
          </a:p>
        </p:txBody>
      </p:sp>
    </p:spTree>
    <p:extLst>
      <p:ext uri="{BB962C8B-B14F-4D97-AF65-F5344CB8AC3E}">
        <p14:creationId xmlns:p14="http://schemas.microsoft.com/office/powerpoint/2010/main" val="2850630926"/>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dirty="0" smtClean="0"/>
              <a:t>Autres entrées sorties</a:t>
            </a:r>
            <a:endParaRPr lang="fr-FR" dirty="0"/>
          </a:p>
        </p:txBody>
      </p:sp>
      <p:sp>
        <p:nvSpPr>
          <p:cNvPr id="3" name="Espace réservé du contenu 2"/>
          <p:cNvSpPr>
            <a:spLocks noGrp="1"/>
          </p:cNvSpPr>
          <p:nvPr>
            <p:ph idx="1"/>
          </p:nvPr>
        </p:nvSpPr>
        <p:spPr>
          <a:xfrm>
            <a:off x="755576" y="1502621"/>
            <a:ext cx="4721294" cy="356752"/>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0" indent="0">
              <a:buNone/>
            </a:pPr>
            <a:r>
              <a:rPr lang="fr-FR" sz="2000" dirty="0" smtClean="0"/>
              <a:t>Lecture/Ecriture dans une chaîne de caractère</a:t>
            </a:r>
            <a:endParaRPr lang="fr-FR" sz="2000" dirty="0"/>
          </a:p>
        </p:txBody>
      </p:sp>
      <p:sp>
        <p:nvSpPr>
          <p:cNvPr id="4" name="ZoneTexte 3"/>
          <p:cNvSpPr txBox="1"/>
          <p:nvPr/>
        </p:nvSpPr>
        <p:spPr>
          <a:xfrm>
            <a:off x="755576" y="1988840"/>
            <a:ext cx="8064896"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smtClean="0"/>
              <a:t>Permet de former dynamiquement des chaînes de caractères ou pouvoir lire des valeurs dans des chaînes de caractère</a:t>
            </a:r>
          </a:p>
          <a:p>
            <a:pPr marL="285750" indent="-285750">
              <a:buFont typeface="Arial" panose="020B0604020202020204" pitchFamily="34" charset="0"/>
              <a:buChar char="•"/>
            </a:pPr>
            <a:r>
              <a:rPr lang="fr-FR" dirty="0" smtClean="0"/>
              <a:t>S’utilise comme une entrée/sortie de fichier, de console, etc…</a:t>
            </a:r>
          </a:p>
          <a:p>
            <a:pPr marL="285750" indent="-285750">
              <a:buFont typeface="Arial" panose="020B0604020202020204" pitchFamily="34" charset="0"/>
              <a:buChar char="•"/>
            </a:pPr>
            <a:r>
              <a:rPr lang="fr-FR" dirty="0" smtClean="0"/>
              <a:t>Bibliothèque </a:t>
            </a:r>
            <a:r>
              <a:rPr lang="fr-FR" sz="1600" b="1" dirty="0" err="1" smtClean="0"/>
              <a:t>sstream</a:t>
            </a:r>
            <a:r>
              <a:rPr lang="fr-FR" dirty="0" smtClean="0"/>
              <a:t> à inclure</a:t>
            </a:r>
          </a:p>
        </p:txBody>
      </p:sp>
      <p:sp>
        <p:nvSpPr>
          <p:cNvPr id="6" name="Rectangle 5"/>
          <p:cNvSpPr/>
          <p:nvPr/>
        </p:nvSpPr>
        <p:spPr>
          <a:xfrm>
            <a:off x="761688" y="3558495"/>
            <a:ext cx="4572000" cy="224676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fr-FR" sz="1400" b="1" dirty="0" err="1" smtClean="0">
                <a:solidFill>
                  <a:srgbClr val="8000FF"/>
                </a:solidFill>
                <a:highlight>
                  <a:srgbClr val="FFFFFF"/>
                </a:highlight>
              </a:rPr>
              <a:t>int</a:t>
            </a:r>
            <a:r>
              <a:rPr lang="fr-FR" sz="1400" b="1" dirty="0" smtClean="0">
                <a:solidFill>
                  <a:srgbClr val="000000"/>
                </a:solidFill>
                <a:highlight>
                  <a:srgbClr val="FFFFFF"/>
                </a:highlight>
              </a:rPr>
              <a:t> </a:t>
            </a:r>
            <a:r>
              <a:rPr lang="fr-FR" sz="1400" b="1" dirty="0">
                <a:solidFill>
                  <a:srgbClr val="000000"/>
                </a:solidFill>
                <a:highlight>
                  <a:srgbClr val="FFFFFF"/>
                </a:highlight>
              </a:rPr>
              <a:t>n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FF8000"/>
                </a:solidFill>
                <a:highlight>
                  <a:srgbClr val="FFFFFF"/>
                </a:highlight>
              </a:rPr>
              <a:t>3</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8000FF"/>
                </a:solidFill>
                <a:highlight>
                  <a:srgbClr val="FFFFFF"/>
                </a:highlight>
              </a:rPr>
              <a:t>double</a:t>
            </a:r>
            <a:r>
              <a:rPr lang="fr-FR" sz="1400" b="1" dirty="0">
                <a:solidFill>
                  <a:srgbClr val="000000"/>
                </a:solidFill>
                <a:highlight>
                  <a:srgbClr val="FFFFFF"/>
                </a:highlight>
              </a:rPr>
              <a:t> x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a:solidFill>
                  <a:srgbClr val="FF8000"/>
                </a:solidFill>
                <a:highlight>
                  <a:srgbClr val="FFFFFF"/>
                </a:highlight>
              </a:rPr>
              <a:t>3.14</a:t>
            </a:r>
            <a:r>
              <a:rPr lang="fr-FR" sz="1400" b="1" dirty="0">
                <a:solidFill>
                  <a:srgbClr val="000080"/>
                </a:solidFill>
                <a:highlight>
                  <a:srgbClr val="FFFFFF"/>
                </a:highlight>
              </a:rPr>
              <a:t>,</a:t>
            </a:r>
            <a:r>
              <a:rPr lang="fr-FR" sz="1400" b="1" dirty="0">
                <a:solidFill>
                  <a:srgbClr val="000000"/>
                </a:solidFill>
                <a:highlight>
                  <a:srgbClr val="FFFFFF"/>
                </a:highlight>
              </a:rPr>
              <a:t> y</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ostringstream</a:t>
            </a:r>
            <a:r>
              <a:rPr lang="fr-FR" sz="1400" b="1" dirty="0">
                <a:solidFill>
                  <a:srgbClr val="000000"/>
                </a:solidFill>
                <a:highlight>
                  <a:srgbClr val="FFFFFF"/>
                </a:highlight>
              </a:rPr>
              <a:t> </a:t>
            </a:r>
            <a:r>
              <a:rPr lang="fr-FR" sz="1400" b="1" dirty="0" err="1">
                <a:solidFill>
                  <a:srgbClr val="000000"/>
                </a:solidFill>
                <a:highlight>
                  <a:srgbClr val="FFFFFF"/>
                </a:highlight>
              </a:rPr>
              <a:t>foo</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err="1" smtClean="0">
                <a:solidFill>
                  <a:srgbClr val="000000"/>
                </a:solidFill>
                <a:highlight>
                  <a:srgbClr val="FFFFFF"/>
                </a:highlight>
              </a:rPr>
              <a:t>foo</a:t>
            </a:r>
            <a:r>
              <a:rPr lang="fr-FR" sz="1400" b="1" dirty="0" smtClean="0">
                <a:solidFill>
                  <a:srgbClr val="000000"/>
                </a:solidFill>
                <a:highlight>
                  <a:srgbClr val="FFFFFF"/>
                </a:highlight>
              </a:rPr>
              <a:t> </a:t>
            </a:r>
            <a:r>
              <a:rPr lang="fr-FR" sz="1400" b="1" dirty="0">
                <a:solidFill>
                  <a:srgbClr val="000080"/>
                </a:solidFill>
                <a:highlight>
                  <a:srgbClr val="FFFFFF"/>
                </a:highlight>
              </a:rPr>
              <a:t>&lt;&lt;</a:t>
            </a:r>
            <a:r>
              <a:rPr lang="fr-FR" sz="1400" b="1" dirty="0">
                <a:solidFill>
                  <a:srgbClr val="000000"/>
                </a:solidFill>
                <a:highlight>
                  <a:srgbClr val="FFFFFF"/>
                </a:highlight>
              </a:rPr>
              <a:t> </a:t>
            </a:r>
            <a:r>
              <a:rPr lang="fr-FR" sz="1400" b="1" dirty="0">
                <a:solidFill>
                  <a:srgbClr val="808080"/>
                </a:solidFill>
                <a:highlight>
                  <a:srgbClr val="FFFFFF"/>
                </a:highlight>
              </a:rPr>
              <a:t>"Facile d'</a:t>
            </a:r>
            <a:r>
              <a:rPr lang="fr-FR" sz="1400" b="1" dirty="0" err="1">
                <a:solidFill>
                  <a:srgbClr val="808080"/>
                </a:solidFill>
                <a:highlight>
                  <a:srgbClr val="FFFFFF"/>
                </a:highlight>
              </a:rPr>
              <a:t>ecrire</a:t>
            </a:r>
            <a:r>
              <a:rPr lang="fr-FR" sz="1400" b="1" dirty="0">
                <a:solidFill>
                  <a:srgbClr val="808080"/>
                </a:solidFill>
                <a:highlight>
                  <a:srgbClr val="FFFFFF"/>
                </a:highlight>
              </a:rPr>
              <a:t> "</a:t>
            </a:r>
            <a:r>
              <a:rPr lang="fr-FR" sz="1400" b="1" dirty="0">
                <a:solidFill>
                  <a:srgbClr val="000000"/>
                </a:solidFill>
                <a:highlight>
                  <a:srgbClr val="FFFFFF"/>
                </a:highlight>
              </a:rPr>
              <a:t> </a:t>
            </a:r>
            <a:r>
              <a:rPr lang="fr-FR" sz="1400" b="1" dirty="0">
                <a:solidFill>
                  <a:srgbClr val="000080"/>
                </a:solidFill>
                <a:highlight>
                  <a:srgbClr val="FFFFFF"/>
                </a:highlight>
              </a:rPr>
              <a:t>&lt;&lt;</a:t>
            </a:r>
            <a:r>
              <a:rPr lang="fr-FR" sz="1400" b="1" dirty="0">
                <a:solidFill>
                  <a:srgbClr val="000000"/>
                </a:solidFill>
                <a:highlight>
                  <a:srgbClr val="FFFFFF"/>
                </a:highlight>
              </a:rPr>
              <a:t> n </a:t>
            </a:r>
            <a:r>
              <a:rPr lang="fr-FR" sz="1400" b="1" dirty="0">
                <a:solidFill>
                  <a:srgbClr val="000080"/>
                </a:solidFill>
                <a:highlight>
                  <a:srgbClr val="FFFFFF"/>
                </a:highlight>
              </a:rPr>
              <a:t>&lt;&lt;</a:t>
            </a:r>
            <a:r>
              <a:rPr lang="fr-FR" sz="1400" b="1" dirty="0">
                <a:solidFill>
                  <a:srgbClr val="000000"/>
                </a:solidFill>
                <a:highlight>
                  <a:srgbClr val="FFFFFF"/>
                </a:highlight>
              </a:rPr>
              <a:t> </a:t>
            </a:r>
            <a:r>
              <a:rPr lang="fr-FR" sz="1400" b="1" dirty="0">
                <a:solidFill>
                  <a:srgbClr val="808080"/>
                </a:solidFill>
                <a:highlight>
                  <a:srgbClr val="FFFFFF"/>
                </a:highlight>
              </a:rPr>
              <a:t>" "</a:t>
            </a:r>
            <a:r>
              <a:rPr lang="fr-FR" sz="1400" b="1" dirty="0">
                <a:solidFill>
                  <a:srgbClr val="000000"/>
                </a:solidFill>
                <a:highlight>
                  <a:srgbClr val="FFFFFF"/>
                </a:highlight>
              </a:rPr>
              <a:t> </a:t>
            </a:r>
            <a:r>
              <a:rPr lang="fr-FR" sz="1400" b="1" dirty="0">
                <a:solidFill>
                  <a:srgbClr val="000080"/>
                </a:solidFill>
                <a:highlight>
                  <a:srgbClr val="FFFFFF"/>
                </a:highlight>
              </a:rPr>
              <a:t>&lt;&lt;</a:t>
            </a:r>
            <a:r>
              <a:rPr lang="fr-FR" sz="1400" b="1" dirty="0">
                <a:solidFill>
                  <a:srgbClr val="000000"/>
                </a:solidFill>
                <a:highlight>
                  <a:srgbClr val="FFFFFF"/>
                </a:highlight>
              </a:rPr>
              <a:t> x </a:t>
            </a:r>
            <a:r>
              <a:rPr lang="fr-FR" sz="1400" b="1" dirty="0">
                <a:solidFill>
                  <a:srgbClr val="000080"/>
                </a:solidFill>
                <a:highlight>
                  <a:srgbClr val="FFFFFF"/>
                </a:highlight>
              </a:rPr>
              <a:t>&lt;&lt;</a:t>
            </a:r>
            <a:r>
              <a:rPr lang="fr-FR" sz="1400" b="1" dirty="0">
                <a:solidFill>
                  <a:srgbClr val="000000"/>
                </a:solidFill>
                <a:highlight>
                  <a:srgbClr val="FFFFFF"/>
                </a:highlight>
              </a:rPr>
              <a:t> </a:t>
            </a:r>
            <a:r>
              <a:rPr lang="fr-FR" sz="1400" b="1" dirty="0" err="1">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endl</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a:solidFill>
                  <a:srgbClr val="000000"/>
                </a:solidFill>
                <a:highlight>
                  <a:srgbClr val="FFFFFF"/>
                </a:highlight>
              </a:rPr>
              <a:t>string s </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b="1" dirty="0" err="1">
                <a:solidFill>
                  <a:srgbClr val="000000"/>
                </a:solidFill>
                <a:highlight>
                  <a:srgbClr val="FFFFFF"/>
                </a:highlight>
              </a:rPr>
              <a:t>foo</a:t>
            </a:r>
            <a:r>
              <a:rPr lang="fr-FR" sz="1400" b="1" dirty="0" err="1">
                <a:solidFill>
                  <a:srgbClr val="000080"/>
                </a:solidFill>
                <a:highlight>
                  <a:srgbClr val="FFFFFF"/>
                </a:highlight>
              </a:rPr>
              <a:t>.</a:t>
            </a:r>
            <a:r>
              <a:rPr lang="fr-FR" sz="1400" b="1" dirty="0" err="1">
                <a:solidFill>
                  <a:srgbClr val="000000"/>
                </a:solidFill>
                <a:highlight>
                  <a:srgbClr val="FFFFFF"/>
                </a:highlight>
              </a:rPr>
              <a:t>str</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a:solidFill>
                  <a:srgbClr val="000000"/>
                </a:solidFill>
                <a:highlight>
                  <a:srgbClr val="FFFFFF"/>
                </a:highlight>
              </a:rPr>
              <a:t>	</a:t>
            </a:r>
          </a:p>
          <a:p>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a:solidFill>
                  <a:srgbClr val="000000"/>
                </a:solidFill>
                <a:highlight>
                  <a:srgbClr val="FFFFFF"/>
                </a:highlight>
              </a:rPr>
              <a:t>string vals</a:t>
            </a:r>
            <a:r>
              <a:rPr lang="fr-FR" sz="1400" b="1" dirty="0">
                <a:solidFill>
                  <a:srgbClr val="000080"/>
                </a:solidFill>
                <a:highlight>
                  <a:srgbClr val="FFFFFF"/>
                </a:highlight>
              </a:rPr>
              <a:t>(</a:t>
            </a:r>
            <a:r>
              <a:rPr lang="fr-FR" sz="1400" b="1" dirty="0">
                <a:solidFill>
                  <a:srgbClr val="808080"/>
                </a:solidFill>
                <a:highlight>
                  <a:srgbClr val="FFFFFF"/>
                </a:highlight>
              </a:rPr>
              <a:t>"3.14 334 2.57"</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err="1" smtClean="0">
                <a:solidFill>
                  <a:srgbClr val="000000"/>
                </a:solidFill>
                <a:highlight>
                  <a:srgbClr val="FFFFFF"/>
                </a:highlight>
              </a:rPr>
              <a:t>std</a:t>
            </a:r>
            <a:r>
              <a:rPr lang="fr-FR" sz="1400" b="1" dirty="0">
                <a:solidFill>
                  <a:srgbClr val="000080"/>
                </a:solidFill>
                <a:highlight>
                  <a:srgbClr val="FFFFFF"/>
                </a:highlight>
              </a:rPr>
              <a:t>::</a:t>
            </a:r>
            <a:r>
              <a:rPr lang="fr-FR" sz="1400" b="1" dirty="0" err="1">
                <a:solidFill>
                  <a:srgbClr val="000000"/>
                </a:solidFill>
                <a:highlight>
                  <a:srgbClr val="FFFFFF"/>
                </a:highlight>
              </a:rPr>
              <a:t>istringstream</a:t>
            </a:r>
            <a:r>
              <a:rPr lang="fr-FR" sz="1400" b="1" dirty="0">
                <a:solidFill>
                  <a:srgbClr val="000000"/>
                </a:solidFill>
                <a:highlight>
                  <a:srgbClr val="FFFFFF"/>
                </a:highlight>
              </a:rPr>
              <a:t> </a:t>
            </a:r>
            <a:r>
              <a:rPr lang="fr-FR" sz="1400" b="1" dirty="0" err="1">
                <a:solidFill>
                  <a:srgbClr val="000000"/>
                </a:solidFill>
                <a:highlight>
                  <a:srgbClr val="FFFFFF"/>
                </a:highlight>
              </a:rPr>
              <a:t>fii</a:t>
            </a:r>
            <a:r>
              <a:rPr lang="fr-FR" sz="1400" b="1" dirty="0">
                <a:solidFill>
                  <a:srgbClr val="000080"/>
                </a:solidFill>
                <a:highlight>
                  <a:srgbClr val="FFFFFF"/>
                </a:highlight>
              </a:rPr>
              <a:t>(</a:t>
            </a:r>
            <a:r>
              <a:rPr lang="fr-FR" sz="1400" b="1" dirty="0">
                <a:solidFill>
                  <a:srgbClr val="000000"/>
                </a:solidFill>
                <a:highlight>
                  <a:srgbClr val="FFFFFF"/>
                </a:highlight>
              </a:rPr>
              <a:t>vals</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fr-FR" sz="1400" b="1" dirty="0" err="1" smtClean="0">
                <a:solidFill>
                  <a:srgbClr val="000000"/>
                </a:solidFill>
                <a:highlight>
                  <a:srgbClr val="FFFFFF"/>
                </a:highlight>
              </a:rPr>
              <a:t>fii</a:t>
            </a:r>
            <a:r>
              <a:rPr lang="fr-FR" sz="1400" b="1" dirty="0" smtClean="0">
                <a:solidFill>
                  <a:srgbClr val="000000"/>
                </a:solidFill>
                <a:highlight>
                  <a:srgbClr val="FFFFFF"/>
                </a:highlight>
              </a:rPr>
              <a:t> </a:t>
            </a:r>
            <a:r>
              <a:rPr lang="fr-FR" sz="1400" b="1" dirty="0">
                <a:solidFill>
                  <a:srgbClr val="000080"/>
                </a:solidFill>
                <a:highlight>
                  <a:srgbClr val="FFFFFF"/>
                </a:highlight>
              </a:rPr>
              <a:t>&gt;&gt;</a:t>
            </a:r>
            <a:r>
              <a:rPr lang="fr-FR" sz="1400" b="1" dirty="0">
                <a:solidFill>
                  <a:srgbClr val="000000"/>
                </a:solidFill>
                <a:highlight>
                  <a:srgbClr val="FFFFFF"/>
                </a:highlight>
              </a:rPr>
              <a:t> x </a:t>
            </a:r>
            <a:r>
              <a:rPr lang="fr-FR" sz="1400" b="1" dirty="0">
                <a:solidFill>
                  <a:srgbClr val="000080"/>
                </a:solidFill>
                <a:highlight>
                  <a:srgbClr val="FFFFFF"/>
                </a:highlight>
              </a:rPr>
              <a:t>&gt;&gt;</a:t>
            </a:r>
            <a:r>
              <a:rPr lang="fr-FR" sz="1400" b="1" dirty="0">
                <a:solidFill>
                  <a:srgbClr val="000000"/>
                </a:solidFill>
                <a:highlight>
                  <a:srgbClr val="FFFFFF"/>
                </a:highlight>
              </a:rPr>
              <a:t> n </a:t>
            </a:r>
            <a:r>
              <a:rPr lang="fr-FR" sz="1400" b="1" dirty="0">
                <a:solidFill>
                  <a:srgbClr val="000080"/>
                </a:solidFill>
                <a:highlight>
                  <a:srgbClr val="FFFFFF"/>
                </a:highlight>
              </a:rPr>
              <a:t>&gt;&gt;</a:t>
            </a:r>
            <a:r>
              <a:rPr lang="fr-FR" sz="1400" b="1" dirty="0">
                <a:solidFill>
                  <a:srgbClr val="000000"/>
                </a:solidFill>
                <a:highlight>
                  <a:srgbClr val="FFFFFF"/>
                </a:highlight>
              </a:rPr>
              <a:t> y</a:t>
            </a:r>
            <a:r>
              <a:rPr lang="fr-FR" sz="1400" b="1" dirty="0">
                <a:solidFill>
                  <a:srgbClr val="000080"/>
                </a:solidFill>
                <a:highlight>
                  <a:srgbClr val="FFFFFF"/>
                </a:highlight>
              </a:rPr>
              <a:t>;</a:t>
            </a:r>
            <a:endParaRPr lang="fr-FR" sz="1400" b="1" dirty="0">
              <a:solidFill>
                <a:srgbClr val="000000"/>
              </a:solidFill>
              <a:highlight>
                <a:srgbClr val="FFFFFF"/>
              </a:highlight>
            </a:endParaRPr>
          </a:p>
          <a:p>
            <a:r>
              <a:rPr lang="es-ES" sz="1400" b="1" dirty="0" err="1" smtClean="0">
                <a:solidFill>
                  <a:srgbClr val="000000"/>
                </a:solidFill>
                <a:highlight>
                  <a:srgbClr val="FFFFFF"/>
                </a:highlight>
              </a:rPr>
              <a:t>std</a:t>
            </a:r>
            <a:r>
              <a:rPr lang="es-ES" sz="1400" b="1" dirty="0">
                <a:solidFill>
                  <a:srgbClr val="000080"/>
                </a:solidFill>
                <a:highlight>
                  <a:srgbClr val="FFFFFF"/>
                </a:highlight>
              </a:rPr>
              <a:t>::</a:t>
            </a:r>
            <a:r>
              <a:rPr lang="es-ES" sz="1400" b="1" dirty="0" err="1">
                <a:solidFill>
                  <a:srgbClr val="000000"/>
                </a:solidFill>
                <a:highlight>
                  <a:srgbClr val="FFFFFF"/>
                </a:highlight>
              </a:rPr>
              <a:t>cout</a:t>
            </a:r>
            <a:r>
              <a:rPr lang="es-ES" sz="1400" b="1" dirty="0">
                <a:solidFill>
                  <a:srgbClr val="000000"/>
                </a:solidFill>
                <a:highlight>
                  <a:srgbClr val="FFFFFF"/>
                </a:highlight>
              </a:rPr>
              <a:t> </a:t>
            </a:r>
            <a:r>
              <a:rPr lang="es-ES" sz="1400" b="1" dirty="0">
                <a:solidFill>
                  <a:srgbClr val="000080"/>
                </a:solidFill>
                <a:highlight>
                  <a:srgbClr val="FFFFFF"/>
                </a:highlight>
              </a:rPr>
              <a:t>&lt;&lt;</a:t>
            </a:r>
            <a:r>
              <a:rPr lang="es-ES" sz="1400" b="1" dirty="0">
                <a:solidFill>
                  <a:srgbClr val="000000"/>
                </a:solidFill>
                <a:highlight>
                  <a:srgbClr val="FFFFFF"/>
                </a:highlight>
              </a:rPr>
              <a:t> </a:t>
            </a:r>
            <a:r>
              <a:rPr lang="es-ES" sz="1400" b="1" dirty="0">
                <a:solidFill>
                  <a:srgbClr val="808080"/>
                </a:solidFill>
                <a:highlight>
                  <a:srgbClr val="FFFFFF"/>
                </a:highlight>
              </a:rPr>
              <a:t>"x : "</a:t>
            </a:r>
            <a:r>
              <a:rPr lang="es-ES" sz="1400" b="1" dirty="0">
                <a:solidFill>
                  <a:srgbClr val="000000"/>
                </a:solidFill>
                <a:highlight>
                  <a:srgbClr val="FFFFFF"/>
                </a:highlight>
              </a:rPr>
              <a:t> </a:t>
            </a:r>
            <a:r>
              <a:rPr lang="es-ES" sz="1400" b="1" dirty="0">
                <a:solidFill>
                  <a:srgbClr val="000080"/>
                </a:solidFill>
                <a:highlight>
                  <a:srgbClr val="FFFFFF"/>
                </a:highlight>
              </a:rPr>
              <a:t>&lt;&lt;</a:t>
            </a:r>
            <a:r>
              <a:rPr lang="es-ES" sz="1400" b="1" dirty="0">
                <a:solidFill>
                  <a:srgbClr val="000000"/>
                </a:solidFill>
                <a:highlight>
                  <a:srgbClr val="FFFFFF"/>
                </a:highlight>
              </a:rPr>
              <a:t> x </a:t>
            </a:r>
            <a:r>
              <a:rPr lang="es-ES" sz="1400" b="1" dirty="0">
                <a:solidFill>
                  <a:srgbClr val="000080"/>
                </a:solidFill>
                <a:highlight>
                  <a:srgbClr val="FFFFFF"/>
                </a:highlight>
              </a:rPr>
              <a:t>&lt;&lt;</a:t>
            </a:r>
            <a:r>
              <a:rPr lang="es-ES" sz="1400" b="1" dirty="0">
                <a:solidFill>
                  <a:srgbClr val="000000"/>
                </a:solidFill>
                <a:highlight>
                  <a:srgbClr val="FFFFFF"/>
                </a:highlight>
              </a:rPr>
              <a:t> </a:t>
            </a:r>
            <a:r>
              <a:rPr lang="es-ES" sz="1400" b="1" dirty="0">
                <a:solidFill>
                  <a:srgbClr val="808080"/>
                </a:solidFill>
                <a:highlight>
                  <a:srgbClr val="FFFFFF"/>
                </a:highlight>
              </a:rPr>
              <a:t>", y : "</a:t>
            </a:r>
            <a:r>
              <a:rPr lang="es-ES" sz="1400" b="1" dirty="0">
                <a:solidFill>
                  <a:srgbClr val="000000"/>
                </a:solidFill>
                <a:highlight>
                  <a:srgbClr val="FFFFFF"/>
                </a:highlight>
              </a:rPr>
              <a:t> </a:t>
            </a:r>
            <a:r>
              <a:rPr lang="es-ES" sz="1400" b="1" dirty="0">
                <a:solidFill>
                  <a:srgbClr val="000080"/>
                </a:solidFill>
                <a:highlight>
                  <a:srgbClr val="FFFFFF"/>
                </a:highlight>
              </a:rPr>
              <a:t>&lt;&lt;</a:t>
            </a:r>
            <a:r>
              <a:rPr lang="es-ES" sz="1400" b="1" dirty="0">
                <a:solidFill>
                  <a:srgbClr val="000000"/>
                </a:solidFill>
                <a:highlight>
                  <a:srgbClr val="FFFFFF"/>
                </a:highlight>
              </a:rPr>
              <a:t> y </a:t>
            </a:r>
            <a:r>
              <a:rPr lang="es-ES" sz="1400" b="1" dirty="0">
                <a:solidFill>
                  <a:srgbClr val="000080"/>
                </a:solidFill>
                <a:highlight>
                  <a:srgbClr val="FFFFFF"/>
                </a:highlight>
              </a:rPr>
              <a:t>&lt;&lt;</a:t>
            </a:r>
            <a:r>
              <a:rPr lang="es-ES" sz="1400" b="1" dirty="0">
                <a:solidFill>
                  <a:srgbClr val="000000"/>
                </a:solidFill>
                <a:highlight>
                  <a:srgbClr val="FFFFFF"/>
                </a:highlight>
              </a:rPr>
              <a:t> </a:t>
            </a:r>
            <a:r>
              <a:rPr lang="es-ES" sz="1400" b="1" dirty="0">
                <a:solidFill>
                  <a:srgbClr val="808080"/>
                </a:solidFill>
                <a:highlight>
                  <a:srgbClr val="FFFFFF"/>
                </a:highlight>
              </a:rPr>
              <a:t>", n : "</a:t>
            </a:r>
            <a:r>
              <a:rPr lang="es-ES" sz="1400" b="1" dirty="0">
                <a:solidFill>
                  <a:srgbClr val="000000"/>
                </a:solidFill>
                <a:highlight>
                  <a:srgbClr val="FFFFFF"/>
                </a:highlight>
              </a:rPr>
              <a:t> </a:t>
            </a:r>
            <a:endParaRPr lang="es-ES" sz="1400" b="1" dirty="0" smtClean="0">
              <a:solidFill>
                <a:srgbClr val="000000"/>
              </a:solidFill>
              <a:highlight>
                <a:srgbClr val="FFFFFF"/>
              </a:highlight>
            </a:endParaRPr>
          </a:p>
          <a:p>
            <a:r>
              <a:rPr lang="es-ES" sz="1400" b="1" dirty="0">
                <a:solidFill>
                  <a:srgbClr val="000000"/>
                </a:solidFill>
                <a:highlight>
                  <a:srgbClr val="FFFFFF"/>
                </a:highlight>
              </a:rPr>
              <a:t> </a:t>
            </a:r>
            <a:r>
              <a:rPr lang="es-ES" sz="1400" b="1" dirty="0" smtClean="0">
                <a:solidFill>
                  <a:srgbClr val="000000"/>
                </a:solidFill>
                <a:highlight>
                  <a:srgbClr val="FFFFFF"/>
                </a:highlight>
              </a:rPr>
              <a:t>                 </a:t>
            </a:r>
            <a:r>
              <a:rPr lang="es-ES" sz="1400" b="1" dirty="0" smtClean="0">
                <a:solidFill>
                  <a:srgbClr val="000080"/>
                </a:solidFill>
                <a:highlight>
                  <a:srgbClr val="FFFFFF"/>
                </a:highlight>
              </a:rPr>
              <a:t>&lt;&lt;</a:t>
            </a:r>
            <a:r>
              <a:rPr lang="es-ES" sz="1400" b="1" dirty="0" smtClean="0">
                <a:solidFill>
                  <a:srgbClr val="000000"/>
                </a:solidFill>
                <a:highlight>
                  <a:srgbClr val="FFFFFF"/>
                </a:highlight>
              </a:rPr>
              <a:t> </a:t>
            </a:r>
            <a:r>
              <a:rPr lang="es-ES" sz="1400" b="1" dirty="0">
                <a:solidFill>
                  <a:srgbClr val="000000"/>
                </a:solidFill>
                <a:highlight>
                  <a:srgbClr val="FFFFFF"/>
                </a:highlight>
              </a:rPr>
              <a:t>n </a:t>
            </a:r>
            <a:r>
              <a:rPr lang="es-ES" sz="1400" b="1" dirty="0">
                <a:solidFill>
                  <a:srgbClr val="000080"/>
                </a:solidFill>
                <a:highlight>
                  <a:srgbClr val="FFFFFF"/>
                </a:highlight>
              </a:rPr>
              <a:t>&lt;&lt;</a:t>
            </a:r>
            <a:r>
              <a:rPr lang="es-ES" sz="1400" b="1" dirty="0">
                <a:solidFill>
                  <a:srgbClr val="000000"/>
                </a:solidFill>
                <a:highlight>
                  <a:srgbClr val="FFFFFF"/>
                </a:highlight>
              </a:rPr>
              <a:t> </a:t>
            </a:r>
            <a:r>
              <a:rPr lang="es-ES" sz="1400" b="1" dirty="0" err="1">
                <a:solidFill>
                  <a:srgbClr val="000000"/>
                </a:solidFill>
                <a:highlight>
                  <a:srgbClr val="FFFFFF"/>
                </a:highlight>
              </a:rPr>
              <a:t>std</a:t>
            </a:r>
            <a:r>
              <a:rPr lang="es-ES" sz="1400" b="1" dirty="0">
                <a:solidFill>
                  <a:srgbClr val="000080"/>
                </a:solidFill>
                <a:highlight>
                  <a:srgbClr val="FFFFFF"/>
                </a:highlight>
              </a:rPr>
              <a:t>::</a:t>
            </a:r>
            <a:r>
              <a:rPr lang="es-ES" sz="1400" b="1" dirty="0" err="1">
                <a:solidFill>
                  <a:srgbClr val="000000"/>
                </a:solidFill>
                <a:highlight>
                  <a:srgbClr val="FFFFFF"/>
                </a:highlight>
              </a:rPr>
              <a:t>endl</a:t>
            </a:r>
            <a:r>
              <a:rPr lang="es-ES" sz="1400" b="1" dirty="0">
                <a:solidFill>
                  <a:srgbClr val="000080"/>
                </a:solidFill>
                <a:highlight>
                  <a:srgbClr val="FFFFFF"/>
                </a:highlight>
              </a:rPr>
              <a:t>;</a:t>
            </a:r>
            <a:endParaRPr lang="fr-FR" sz="1400" b="1" dirty="0"/>
          </a:p>
        </p:txBody>
      </p:sp>
      <p:sp>
        <p:nvSpPr>
          <p:cNvPr id="7" name="ZoneTexte 6"/>
          <p:cNvSpPr txBox="1"/>
          <p:nvPr/>
        </p:nvSpPr>
        <p:spPr>
          <a:xfrm>
            <a:off x="5522720" y="3769295"/>
            <a:ext cx="292309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Pour former une chaîne de caractère</a:t>
            </a:r>
            <a:endParaRPr lang="fr-FR" sz="1400" b="1" dirty="0"/>
          </a:p>
        </p:txBody>
      </p:sp>
      <p:cxnSp>
        <p:nvCxnSpPr>
          <p:cNvPr id="9" name="Connecteur droit avec flèche 8"/>
          <p:cNvCxnSpPr/>
          <p:nvPr/>
        </p:nvCxnSpPr>
        <p:spPr>
          <a:xfrm flipH="1">
            <a:off x="2699792" y="3933056"/>
            <a:ext cx="2822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ZoneTexte 9"/>
          <p:cNvSpPr txBox="1"/>
          <p:nvPr/>
        </p:nvSpPr>
        <p:spPr>
          <a:xfrm>
            <a:off x="5274231" y="4221088"/>
            <a:ext cx="3045419"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Récupération de la chaîne de caractère</a:t>
            </a:r>
            <a:endParaRPr lang="fr-FR" sz="1400" b="1" dirty="0"/>
          </a:p>
        </p:txBody>
      </p:sp>
      <p:cxnSp>
        <p:nvCxnSpPr>
          <p:cNvPr id="12" name="Connecteur droit avec flèche 11"/>
          <p:cNvCxnSpPr/>
          <p:nvPr/>
        </p:nvCxnSpPr>
        <p:spPr>
          <a:xfrm flipH="1">
            <a:off x="2627784" y="4374976"/>
            <a:ext cx="26464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4932040" y="4869160"/>
            <a:ext cx="388843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Pour lire des valeurs dans une chaîne de caractère</a:t>
            </a:r>
            <a:endParaRPr lang="fr-FR" sz="1400" b="1" dirty="0"/>
          </a:p>
        </p:txBody>
      </p:sp>
      <p:cxnSp>
        <p:nvCxnSpPr>
          <p:cNvPr id="15" name="Connecteur droit avec flèche 14"/>
          <p:cNvCxnSpPr>
            <a:stCxn id="13" idx="1"/>
          </p:cNvCxnSpPr>
          <p:nvPr/>
        </p:nvCxnSpPr>
        <p:spPr>
          <a:xfrm flipH="1" flipV="1">
            <a:off x="2915816" y="5023048"/>
            <a:ext cx="20162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88734"/>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3670605E-D068-4ACD-8298-63B8729C280A}"/>
              </a:ext>
            </a:extLst>
          </p:cNvPr>
          <p:cNvSpPr>
            <a:spLocks noGrp="1"/>
          </p:cNvSpPr>
          <p:nvPr>
            <p:ph type="title"/>
          </p:nvPr>
        </p:nvSpPr>
        <p:spPr>
          <a:xfrm>
            <a:off x="0" y="0"/>
            <a:ext cx="9144000" cy="606425"/>
          </a:xfrm>
          <a:solidFill>
            <a:srgbClr val="0070C0"/>
          </a:solidFill>
        </p:spPr>
        <p:txBody>
          <a:bodyPr/>
          <a:lstStyle/>
          <a:p>
            <a:pPr algn="ctr" eaLnBrk="1" hangingPunct="1"/>
            <a:r>
              <a:rPr altLang="fr-FR" sz="3600"/>
              <a:t>Le fichier de déclaration</a:t>
            </a:r>
          </a:p>
        </p:txBody>
      </p:sp>
      <p:sp>
        <p:nvSpPr>
          <p:cNvPr id="4" name="ZoneTexte 3">
            <a:extLst>
              <a:ext uri="{FF2B5EF4-FFF2-40B4-BE49-F238E27FC236}">
                <a16:creationId xmlns:a16="http://schemas.microsoft.com/office/drawing/2014/main" xmlns="" id="{E3E14768-B9C3-4167-9AF9-BFC29DCA3829}"/>
              </a:ext>
            </a:extLst>
          </p:cNvPr>
          <p:cNvSpPr txBox="1"/>
          <p:nvPr/>
        </p:nvSpPr>
        <p:spPr>
          <a:xfrm>
            <a:off x="2268538" y="2636838"/>
            <a:ext cx="4427537" cy="2462212"/>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ifndef</a:t>
            </a:r>
            <a:r>
              <a:rPr lang="fr-FR" sz="1400" b="1" dirty="0">
                <a:latin typeface="Courier New" panose="02070309020205020404" pitchFamily="49" charset="0"/>
                <a:cs typeface="Courier New" panose="02070309020205020404" pitchFamily="49" charset="0"/>
              </a:rPr>
              <a:t> _BONJOUR_HPP_</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define</a:t>
            </a:r>
            <a:r>
              <a:rPr lang="fr-FR" sz="1400" b="1" dirty="0">
                <a:latin typeface="Courier New" panose="02070309020205020404" pitchFamily="49" charset="0"/>
                <a:cs typeface="Courier New" panose="02070309020205020404" pitchFamily="49" charset="0"/>
              </a:rPr>
              <a:t> _BONJOUR_HPP_</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&lt;</a:t>
            </a:r>
            <a:r>
              <a:rPr lang="fr-FR" sz="1400" b="1" dirty="0">
                <a:solidFill>
                  <a:schemeClr val="accent5">
                    <a:lumMod val="75000"/>
                  </a:schemeClr>
                </a:solidFill>
                <a:latin typeface="Courier New" panose="02070309020205020404" pitchFamily="49" charset="0"/>
                <a:cs typeface="Courier New" panose="02070309020205020404" pitchFamily="49" charset="0"/>
              </a:rPr>
              <a:t>string</a:t>
            </a:r>
            <a:r>
              <a:rPr lang="fr-FR" sz="1400" b="1" dirty="0">
                <a:latin typeface="Courier New" panose="02070309020205020404" pitchFamily="49" charset="0"/>
                <a:cs typeface="Courier New" panose="02070309020205020404" pitchFamily="49" charset="0"/>
              </a:rPr>
              <a:t>&gt;</a:t>
            </a: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a:solidFill>
                  <a:srgbClr val="C00000"/>
                </a:solidFill>
                <a:latin typeface="Courier New" panose="02070309020205020404" pitchFamily="49" charset="0"/>
                <a:cs typeface="Courier New" panose="02070309020205020404" pitchFamily="49" charset="0"/>
              </a:rPr>
              <a:t>/** Fonction disant bonjour à &lt;</a:t>
            </a:r>
            <a:r>
              <a:rPr lang="fr-FR" sz="1400" b="1" dirty="0" err="1">
                <a:solidFill>
                  <a:srgbClr val="C00000"/>
                </a:solidFill>
                <a:latin typeface="Courier New" panose="02070309020205020404" pitchFamily="49" charset="0"/>
                <a:cs typeface="Courier New" panose="02070309020205020404" pitchFamily="49" charset="0"/>
              </a:rPr>
              <a:t>name</a:t>
            </a:r>
            <a:r>
              <a:rPr lang="fr-FR" sz="1400" b="1" dirty="0">
                <a:solidFill>
                  <a:srgbClr val="C00000"/>
                </a:solidFill>
                <a:latin typeface="Courier New" panose="02070309020205020404" pitchFamily="49" charset="0"/>
                <a:cs typeface="Courier New" panose="02070309020205020404" pitchFamily="49" charset="0"/>
              </a:rPr>
              <a:t>&gt;</a:t>
            </a:r>
          </a:p>
          <a:p>
            <a:pPr>
              <a:defRPr/>
            </a:pPr>
            <a:r>
              <a:rPr lang="fr-FR" sz="1400" b="1" dirty="0">
                <a:solidFill>
                  <a:srgbClr val="C00000"/>
                </a:solidFill>
                <a:latin typeface="Courier New" panose="02070309020205020404" pitchFamily="49" charset="0"/>
                <a:cs typeface="Courier New" panose="02070309020205020404" pitchFamily="49" charset="0"/>
              </a:rPr>
              <a:t>    Input : &lt;</a:t>
            </a:r>
            <a:r>
              <a:rPr lang="fr-FR" sz="1400" b="1" dirty="0" err="1">
                <a:solidFill>
                  <a:srgbClr val="C00000"/>
                </a:solidFill>
                <a:latin typeface="Courier New" panose="02070309020205020404" pitchFamily="49" charset="0"/>
                <a:cs typeface="Courier New" panose="02070309020205020404" pitchFamily="49" charset="0"/>
              </a:rPr>
              <a:t>name</a:t>
            </a:r>
            <a:r>
              <a:rPr lang="fr-FR" sz="1400" b="1" dirty="0">
                <a:solidFill>
                  <a:srgbClr val="C00000"/>
                </a:solidFill>
                <a:latin typeface="Courier New" panose="02070309020205020404" pitchFamily="49" charset="0"/>
                <a:cs typeface="Courier New" panose="02070309020205020404" pitchFamily="49" charset="0"/>
              </a:rPr>
              <a:t>&gt; : nom de la personne</a:t>
            </a:r>
          </a:p>
          <a:p>
            <a:pPr>
              <a:defRPr/>
            </a:pPr>
            <a:r>
              <a:rPr lang="fr-FR" sz="1400" b="1" dirty="0">
                <a:solidFill>
                  <a:srgbClr val="C00000"/>
                </a:solidFill>
                <a:latin typeface="Courier New" panose="02070309020205020404" pitchFamily="49" charset="0"/>
                <a:cs typeface="Courier New" panose="02070309020205020404" pitchFamily="49" charset="0"/>
              </a:rPr>
              <a:t>*/</a:t>
            </a: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void</a:t>
            </a: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latin typeface="Courier New" panose="02070309020205020404" pitchFamily="49" charset="0"/>
                <a:cs typeface="Courier New" panose="02070309020205020404" pitchFamily="49" charset="0"/>
              </a:rPr>
              <a:t>dit_bonjour</a:t>
            </a:r>
            <a:r>
              <a:rPr lang="fr-FR" sz="1400" b="1" dirty="0">
                <a:latin typeface="Courier New" panose="02070309020205020404" pitchFamily="49" charset="0"/>
                <a:cs typeface="Courier New" panose="02070309020205020404" pitchFamily="49" charset="0"/>
              </a:rPr>
              <a:t>( </a:t>
            </a:r>
            <a:r>
              <a:rPr lang="fr-FR" sz="1400" b="1" dirty="0" err="1">
                <a:solidFill>
                  <a:schemeClr val="accent2">
                    <a:lumMod val="75000"/>
                  </a:schemeClr>
                </a:solidFill>
                <a:latin typeface="Courier New" panose="02070309020205020404" pitchFamily="49" charset="0"/>
                <a:cs typeface="Courier New" panose="02070309020205020404" pitchFamily="49" charset="0"/>
              </a:rPr>
              <a:t>const</a:t>
            </a:r>
            <a:r>
              <a:rPr lang="fr-FR" sz="1400" b="1" dirty="0">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::string</a:t>
            </a:r>
            <a:r>
              <a:rPr lang="fr-FR" sz="1400" b="1" dirty="0">
                <a:latin typeface="Courier New" panose="02070309020205020404" pitchFamily="49" charset="0"/>
                <a:cs typeface="Courier New" panose="02070309020205020404" pitchFamily="49" charset="0"/>
              </a:rPr>
              <a:t>&amp; </a:t>
            </a:r>
            <a:r>
              <a:rPr lang="fr-FR" sz="1400" b="1" dirty="0" err="1">
                <a:latin typeface="Courier New" panose="02070309020205020404" pitchFamily="49" charset="0"/>
                <a:cs typeface="Courier New" panose="02070309020205020404" pitchFamily="49" charset="0"/>
              </a:rPr>
              <a:t>name</a:t>
            </a:r>
            <a:r>
              <a:rPr lang="fr-FR" sz="1400" b="1" dirty="0">
                <a:latin typeface="Courier New" panose="02070309020205020404" pitchFamily="49" charset="0"/>
                <a:cs typeface="Courier New" panose="02070309020205020404" pitchFamily="49" charset="0"/>
              </a:rPr>
              <a:t> );</a:t>
            </a: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endif</a:t>
            </a:r>
            <a:r>
              <a:rPr lang="fr-FR" sz="1400" b="1" dirty="0">
                <a:latin typeface="Courier New" panose="02070309020205020404" pitchFamily="49" charset="0"/>
                <a:cs typeface="Courier New" panose="02070309020205020404" pitchFamily="49" charset="0"/>
              </a:rPr>
              <a:t> </a:t>
            </a:r>
            <a:endParaRPr lang="fr-FR" sz="1600" b="1" dirty="0">
              <a:latin typeface="Courier New" panose="02070309020205020404" pitchFamily="49" charset="0"/>
              <a:cs typeface="Courier New" panose="02070309020205020404" pitchFamily="49" charset="0"/>
            </a:endParaRPr>
          </a:p>
        </p:txBody>
      </p:sp>
      <p:sp>
        <p:nvSpPr>
          <p:cNvPr id="2" name="ZoneTexte 1">
            <a:extLst>
              <a:ext uri="{FF2B5EF4-FFF2-40B4-BE49-F238E27FC236}">
                <a16:creationId xmlns:a16="http://schemas.microsoft.com/office/drawing/2014/main" xmlns="" id="{C4D91665-0BD0-40A3-99C1-F04607888AB6}"/>
              </a:ext>
            </a:extLst>
          </p:cNvPr>
          <p:cNvSpPr txBox="1"/>
          <p:nvPr/>
        </p:nvSpPr>
        <p:spPr>
          <a:xfrm>
            <a:off x="34925" y="692150"/>
            <a:ext cx="9001125" cy="923925"/>
          </a:xfrm>
          <a:prstGeom prst="rect">
            <a:avLst/>
          </a:prstGeom>
          <a:solidFill>
            <a:schemeClr val="accent5">
              <a:lumMod val="40000"/>
              <a:lumOff val="60000"/>
            </a:schemeClr>
          </a:solidFill>
          <a:effectLst>
            <a:outerShdw blurRad="50800" dist="38100" dir="8100000" algn="tr" rotWithShape="0">
              <a:prstClr val="black">
                <a:alpha val="40000"/>
              </a:prstClr>
            </a:outerShdw>
          </a:effectLst>
        </p:spPr>
        <p:txBody>
          <a:bodyPr>
            <a:spAutoFit/>
          </a:bodyPr>
          <a:lstStyle/>
          <a:p>
            <a:pPr marL="285750" indent="-285750">
              <a:buFont typeface="Arial" panose="020B0604020202020204" pitchFamily="34" charset="0"/>
              <a:buChar char="•"/>
              <a:defRPr/>
            </a:pPr>
            <a:r>
              <a:rPr lang="fr-FR" dirty="0"/>
              <a:t>Permet de déclarer une fonction : ce qu’elle retourne, et ce qu’elle attend en arguments</a:t>
            </a:r>
          </a:p>
          <a:p>
            <a:pPr marL="285750" indent="-285750">
              <a:buFont typeface="Arial" panose="020B0604020202020204" pitchFamily="34" charset="0"/>
              <a:buChar char="•"/>
              <a:defRPr/>
            </a:pPr>
            <a:r>
              <a:rPr lang="fr-FR" dirty="0"/>
              <a:t>Permet de définir de nouveaux types de variables</a:t>
            </a:r>
          </a:p>
          <a:p>
            <a:pPr marL="285750" indent="-285750">
              <a:buFont typeface="Arial" panose="020B0604020202020204" pitchFamily="34" charset="0"/>
              <a:buChar char="•"/>
              <a:defRPr/>
            </a:pPr>
            <a:r>
              <a:rPr lang="fr-FR" dirty="0"/>
              <a:t>On doit d’assurer qu’elle soit inclue </a:t>
            </a:r>
            <a:r>
              <a:rPr lang="fr-FR" b="1" dirty="0"/>
              <a:t>qu’une seule fois </a:t>
            </a:r>
            <a:r>
              <a:rPr lang="fr-FR" dirty="0"/>
              <a:t>dans un autre fichier !</a:t>
            </a:r>
          </a:p>
        </p:txBody>
      </p:sp>
      <p:sp>
        <p:nvSpPr>
          <p:cNvPr id="5" name="ZoneTexte 4">
            <a:extLst>
              <a:ext uri="{FF2B5EF4-FFF2-40B4-BE49-F238E27FC236}">
                <a16:creationId xmlns:a16="http://schemas.microsoft.com/office/drawing/2014/main" xmlns="" id="{08A81495-BCD7-4098-9205-E2503E75DD86}"/>
              </a:ext>
            </a:extLst>
          </p:cNvPr>
          <p:cNvSpPr txBox="1"/>
          <p:nvPr/>
        </p:nvSpPr>
        <p:spPr>
          <a:xfrm>
            <a:off x="250825" y="3868738"/>
            <a:ext cx="1562100" cy="368300"/>
          </a:xfrm>
          <a:prstGeom prst="rect">
            <a:avLst/>
          </a:prstGeom>
          <a:solidFill>
            <a:schemeClr val="accent3"/>
          </a:solidFill>
        </p:spPr>
        <p:txBody>
          <a:bodyPr wrap="none">
            <a:spAutoFit/>
          </a:bodyPr>
          <a:lstStyle/>
          <a:p>
            <a:pPr>
              <a:defRPr/>
            </a:pPr>
            <a:r>
              <a:rPr lang="fr-FR" dirty="0"/>
              <a:t>Type de retour</a:t>
            </a:r>
          </a:p>
        </p:txBody>
      </p:sp>
      <p:cxnSp>
        <p:nvCxnSpPr>
          <p:cNvPr id="7" name="Connecteur en angle 6">
            <a:extLst>
              <a:ext uri="{FF2B5EF4-FFF2-40B4-BE49-F238E27FC236}">
                <a16:creationId xmlns:a16="http://schemas.microsoft.com/office/drawing/2014/main" xmlns="" id="{64ED18B6-FC09-4CD7-9B60-B0DABD0B8CFA}"/>
              </a:ext>
            </a:extLst>
          </p:cNvPr>
          <p:cNvCxnSpPr>
            <a:stCxn id="5" idx="3"/>
          </p:cNvCxnSpPr>
          <p:nvPr/>
        </p:nvCxnSpPr>
        <p:spPr>
          <a:xfrm>
            <a:off x="1812925" y="4052888"/>
            <a:ext cx="527050" cy="23971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xmlns="" id="{F193A504-9A2F-457B-A9C0-57CA35F7CA2E}"/>
              </a:ext>
            </a:extLst>
          </p:cNvPr>
          <p:cNvSpPr txBox="1"/>
          <p:nvPr/>
        </p:nvSpPr>
        <p:spPr>
          <a:xfrm>
            <a:off x="6350" y="4652963"/>
            <a:ext cx="1981200" cy="369887"/>
          </a:xfrm>
          <a:prstGeom prst="rect">
            <a:avLst/>
          </a:prstGeom>
          <a:solidFill>
            <a:schemeClr val="accent3"/>
          </a:solidFill>
        </p:spPr>
        <p:txBody>
          <a:bodyPr wrap="none">
            <a:spAutoFit/>
          </a:bodyPr>
          <a:lstStyle/>
          <a:p>
            <a:pPr>
              <a:defRPr/>
            </a:pPr>
            <a:r>
              <a:rPr lang="fr-FR" dirty="0"/>
              <a:t>Nom de la fonction</a:t>
            </a:r>
          </a:p>
        </p:txBody>
      </p:sp>
      <p:cxnSp>
        <p:nvCxnSpPr>
          <p:cNvPr id="10" name="Connecteur en angle 9">
            <a:extLst>
              <a:ext uri="{FF2B5EF4-FFF2-40B4-BE49-F238E27FC236}">
                <a16:creationId xmlns:a16="http://schemas.microsoft.com/office/drawing/2014/main" xmlns="" id="{8496EF1C-3251-4C08-9F0F-BC64A64AE5FC}"/>
              </a:ext>
            </a:extLst>
          </p:cNvPr>
          <p:cNvCxnSpPr>
            <a:stCxn id="8" idx="3"/>
          </p:cNvCxnSpPr>
          <p:nvPr/>
        </p:nvCxnSpPr>
        <p:spPr>
          <a:xfrm flipV="1">
            <a:off x="1987550" y="4508500"/>
            <a:ext cx="352425" cy="328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xmlns="" id="{572026FA-DC8A-4BB6-8E7E-57BC01A55417}"/>
              </a:ext>
            </a:extLst>
          </p:cNvPr>
          <p:cNvSpPr txBox="1"/>
          <p:nvPr/>
        </p:nvSpPr>
        <p:spPr>
          <a:xfrm>
            <a:off x="3348038" y="5516563"/>
            <a:ext cx="2049462" cy="369887"/>
          </a:xfrm>
          <a:prstGeom prst="rect">
            <a:avLst/>
          </a:prstGeom>
          <a:solidFill>
            <a:schemeClr val="accent3"/>
          </a:solidFill>
        </p:spPr>
        <p:txBody>
          <a:bodyPr wrap="none">
            <a:spAutoFit/>
          </a:bodyPr>
          <a:lstStyle/>
          <a:p>
            <a:pPr>
              <a:defRPr/>
            </a:pPr>
            <a:r>
              <a:rPr lang="fr-FR" dirty="0"/>
              <a:t>Liste des arguments</a:t>
            </a:r>
          </a:p>
        </p:txBody>
      </p:sp>
      <p:cxnSp>
        <p:nvCxnSpPr>
          <p:cNvPr id="13" name="Connecteur en angle 12">
            <a:extLst>
              <a:ext uri="{FF2B5EF4-FFF2-40B4-BE49-F238E27FC236}">
                <a16:creationId xmlns:a16="http://schemas.microsoft.com/office/drawing/2014/main" xmlns="" id="{9CE79451-0B40-4C27-B081-759F2DC5AF1D}"/>
              </a:ext>
            </a:extLst>
          </p:cNvPr>
          <p:cNvCxnSpPr>
            <a:stCxn id="11" idx="0"/>
          </p:cNvCxnSpPr>
          <p:nvPr/>
        </p:nvCxnSpPr>
        <p:spPr>
          <a:xfrm rot="16200000" flipV="1">
            <a:off x="3572669" y="4715669"/>
            <a:ext cx="863600" cy="738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xmlns="" id="{DCBAC945-DAB7-4628-92B4-6D6CC301FCAA}"/>
              </a:ext>
            </a:extLst>
          </p:cNvPr>
          <p:cNvSpPr txBox="1"/>
          <p:nvPr/>
        </p:nvSpPr>
        <p:spPr>
          <a:xfrm>
            <a:off x="5651500" y="5516563"/>
            <a:ext cx="1873250" cy="369887"/>
          </a:xfrm>
          <a:prstGeom prst="rect">
            <a:avLst/>
          </a:prstGeom>
          <a:solidFill>
            <a:schemeClr val="accent3"/>
          </a:solidFill>
        </p:spPr>
        <p:txBody>
          <a:bodyPr>
            <a:spAutoFit/>
          </a:bodyPr>
          <a:lstStyle/>
          <a:p>
            <a:pPr>
              <a:defRPr/>
            </a:pPr>
            <a:r>
              <a:rPr lang="fr-FR" dirty="0"/>
              <a:t>Type d’argument</a:t>
            </a:r>
          </a:p>
        </p:txBody>
      </p:sp>
      <p:cxnSp>
        <p:nvCxnSpPr>
          <p:cNvPr id="23" name="Connecteur droit avec flèche 22">
            <a:extLst>
              <a:ext uri="{FF2B5EF4-FFF2-40B4-BE49-F238E27FC236}">
                <a16:creationId xmlns:a16="http://schemas.microsoft.com/office/drawing/2014/main" xmlns="" id="{1C0698B9-5C6C-47AA-A7E4-2336A97EE462}"/>
              </a:ext>
            </a:extLst>
          </p:cNvPr>
          <p:cNvCxnSpPr>
            <a:stCxn id="18" idx="0"/>
          </p:cNvCxnSpPr>
          <p:nvPr/>
        </p:nvCxnSpPr>
        <p:spPr>
          <a:xfrm flipH="1" flipV="1">
            <a:off x="5076825" y="4652963"/>
            <a:ext cx="151130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xmlns="" id="{57486F48-6EE8-4135-BE45-E4C693DD56CD}"/>
              </a:ext>
            </a:extLst>
          </p:cNvPr>
          <p:cNvSpPr txBox="1"/>
          <p:nvPr/>
        </p:nvSpPr>
        <p:spPr>
          <a:xfrm>
            <a:off x="6875463" y="4837113"/>
            <a:ext cx="2017712" cy="369887"/>
          </a:xfrm>
          <a:prstGeom prst="rect">
            <a:avLst/>
          </a:prstGeom>
          <a:solidFill>
            <a:schemeClr val="accent3"/>
          </a:solidFill>
        </p:spPr>
        <p:txBody>
          <a:bodyPr>
            <a:spAutoFit/>
          </a:bodyPr>
          <a:lstStyle/>
          <a:p>
            <a:pPr>
              <a:defRPr/>
            </a:pPr>
            <a:r>
              <a:rPr lang="fr-FR" dirty="0"/>
              <a:t>Nom de l’argument</a:t>
            </a:r>
          </a:p>
        </p:txBody>
      </p:sp>
      <p:cxnSp>
        <p:nvCxnSpPr>
          <p:cNvPr id="26" name="Connecteur droit avec flèche 25">
            <a:extLst>
              <a:ext uri="{FF2B5EF4-FFF2-40B4-BE49-F238E27FC236}">
                <a16:creationId xmlns:a16="http://schemas.microsoft.com/office/drawing/2014/main" xmlns="" id="{E135E278-CD71-4523-B9CE-8A05B2CF60CB}"/>
              </a:ext>
            </a:extLst>
          </p:cNvPr>
          <p:cNvCxnSpPr>
            <a:stCxn id="24" idx="1"/>
          </p:cNvCxnSpPr>
          <p:nvPr/>
        </p:nvCxnSpPr>
        <p:spPr>
          <a:xfrm flipH="1" flipV="1">
            <a:off x="6084888" y="4673600"/>
            <a:ext cx="790575" cy="349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xmlns="" id="{D58FA918-0B96-449A-A9DC-2B7BE86768A8}"/>
              </a:ext>
            </a:extLst>
          </p:cNvPr>
          <p:cNvSpPr txBox="1"/>
          <p:nvPr/>
        </p:nvSpPr>
        <p:spPr>
          <a:xfrm>
            <a:off x="6980238" y="3822700"/>
            <a:ext cx="1943100" cy="379413"/>
          </a:xfrm>
          <a:prstGeom prst="rect">
            <a:avLst/>
          </a:prstGeom>
          <a:solidFill>
            <a:schemeClr val="accent3"/>
          </a:solidFill>
        </p:spPr>
        <p:txBody>
          <a:bodyPr>
            <a:spAutoFit/>
          </a:bodyPr>
          <a:lstStyle/>
          <a:p>
            <a:pPr>
              <a:defRPr/>
            </a:pPr>
            <a:r>
              <a:rPr lang="fr-FR" dirty="0"/>
              <a:t>Qualificatif</a:t>
            </a:r>
          </a:p>
        </p:txBody>
      </p:sp>
      <p:cxnSp>
        <p:nvCxnSpPr>
          <p:cNvPr id="12292" name="Connecteur droit avec flèche 12291">
            <a:extLst>
              <a:ext uri="{FF2B5EF4-FFF2-40B4-BE49-F238E27FC236}">
                <a16:creationId xmlns:a16="http://schemas.microsoft.com/office/drawing/2014/main" xmlns="" id="{CFFC1160-32B9-48D3-AE77-C81643154F7E}"/>
              </a:ext>
            </a:extLst>
          </p:cNvPr>
          <p:cNvCxnSpPr>
            <a:stCxn id="28" idx="1"/>
          </p:cNvCxnSpPr>
          <p:nvPr/>
        </p:nvCxnSpPr>
        <p:spPr>
          <a:xfrm flipH="1">
            <a:off x="4243388" y="4013200"/>
            <a:ext cx="2736850" cy="423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4" name="ZoneTexte 12293">
            <a:extLst>
              <a:ext uri="{FF2B5EF4-FFF2-40B4-BE49-F238E27FC236}">
                <a16:creationId xmlns:a16="http://schemas.microsoft.com/office/drawing/2014/main" xmlns="" id="{E966659B-229D-4BB6-9688-191C518970C3}"/>
              </a:ext>
            </a:extLst>
          </p:cNvPr>
          <p:cNvSpPr txBox="1"/>
          <p:nvPr/>
        </p:nvSpPr>
        <p:spPr>
          <a:xfrm>
            <a:off x="6996113" y="2913063"/>
            <a:ext cx="1800225" cy="646112"/>
          </a:xfrm>
          <a:prstGeom prst="rect">
            <a:avLst/>
          </a:prstGeom>
          <a:solidFill>
            <a:schemeClr val="bg2">
              <a:lumMod val="75000"/>
            </a:schemeClr>
          </a:solidFill>
        </p:spPr>
        <p:txBody>
          <a:bodyPr>
            <a:spAutoFit/>
          </a:bodyPr>
          <a:lstStyle/>
          <a:p>
            <a:pPr algn="ctr">
              <a:defRPr/>
            </a:pPr>
            <a:r>
              <a:rPr lang="fr-FR" dirty="0"/>
              <a:t>Commentaire multi lignes</a:t>
            </a:r>
          </a:p>
        </p:txBody>
      </p:sp>
      <p:cxnSp>
        <p:nvCxnSpPr>
          <p:cNvPr id="12296" name="Connecteur droit avec flèche 12295">
            <a:extLst>
              <a:ext uri="{FF2B5EF4-FFF2-40B4-BE49-F238E27FC236}">
                <a16:creationId xmlns:a16="http://schemas.microsoft.com/office/drawing/2014/main" xmlns="" id="{F5D7DF46-1549-4124-9B7E-8BB7A86296A9}"/>
              </a:ext>
            </a:extLst>
          </p:cNvPr>
          <p:cNvCxnSpPr/>
          <p:nvPr/>
        </p:nvCxnSpPr>
        <p:spPr>
          <a:xfrm flipH="1">
            <a:off x="6115050" y="3219450"/>
            <a:ext cx="865188" cy="306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7" name="ZoneTexte 12296">
            <a:extLst>
              <a:ext uri="{FF2B5EF4-FFF2-40B4-BE49-F238E27FC236}">
                <a16:creationId xmlns:a16="http://schemas.microsoft.com/office/drawing/2014/main" xmlns="" id="{C01FE44D-1B8D-4278-B51A-2873B5AE8779}"/>
              </a:ext>
            </a:extLst>
          </p:cNvPr>
          <p:cNvSpPr txBox="1"/>
          <p:nvPr/>
        </p:nvSpPr>
        <p:spPr>
          <a:xfrm>
            <a:off x="5599113" y="1668463"/>
            <a:ext cx="3492500" cy="831850"/>
          </a:xfrm>
          <a:prstGeom prst="rect">
            <a:avLst/>
          </a:prstGeom>
          <a:solidFill>
            <a:schemeClr val="bg2">
              <a:lumMod val="75000"/>
            </a:schemeClr>
          </a:solidFill>
        </p:spPr>
        <p:txBody>
          <a:bodyPr>
            <a:spAutoFit/>
          </a:bodyPr>
          <a:lstStyle/>
          <a:p>
            <a:pPr>
              <a:defRPr/>
            </a:pPr>
            <a:r>
              <a:rPr lang="fr-FR" sz="1600" b="1" dirty="0"/>
              <a:t>Ignore le code compris jusqu’au #</a:t>
            </a:r>
            <a:r>
              <a:rPr lang="fr-FR" sz="1600" b="1" dirty="0" err="1"/>
              <a:t>endif</a:t>
            </a:r>
            <a:r>
              <a:rPr lang="fr-FR" sz="1600" b="1" dirty="0"/>
              <a:t> correspondant si _BONJOUR_HPP_ n’est pas défini</a:t>
            </a:r>
          </a:p>
        </p:txBody>
      </p:sp>
      <p:cxnSp>
        <p:nvCxnSpPr>
          <p:cNvPr id="12299" name="Connecteur droit avec flèche 12298">
            <a:extLst>
              <a:ext uri="{FF2B5EF4-FFF2-40B4-BE49-F238E27FC236}">
                <a16:creationId xmlns:a16="http://schemas.microsoft.com/office/drawing/2014/main" xmlns="" id="{5080C759-77EE-4F90-96FF-19B8173673AB}"/>
              </a:ext>
            </a:extLst>
          </p:cNvPr>
          <p:cNvCxnSpPr/>
          <p:nvPr/>
        </p:nvCxnSpPr>
        <p:spPr>
          <a:xfrm flipH="1">
            <a:off x="4643438" y="2168525"/>
            <a:ext cx="1008062" cy="612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03" name="ZoneTexte 12302">
            <a:extLst>
              <a:ext uri="{FF2B5EF4-FFF2-40B4-BE49-F238E27FC236}">
                <a16:creationId xmlns:a16="http://schemas.microsoft.com/office/drawing/2014/main" xmlns="" id="{553B02E1-BF65-44C2-B71D-64E58E4CB9CB}"/>
              </a:ext>
            </a:extLst>
          </p:cNvPr>
          <p:cNvSpPr txBox="1"/>
          <p:nvPr/>
        </p:nvSpPr>
        <p:spPr>
          <a:xfrm>
            <a:off x="107950" y="1844675"/>
            <a:ext cx="3384550" cy="369888"/>
          </a:xfrm>
          <a:prstGeom prst="rect">
            <a:avLst/>
          </a:prstGeom>
          <a:solidFill>
            <a:schemeClr val="bg2">
              <a:lumMod val="75000"/>
            </a:schemeClr>
          </a:solidFill>
        </p:spPr>
        <p:txBody>
          <a:bodyPr>
            <a:spAutoFit/>
          </a:bodyPr>
          <a:lstStyle/>
          <a:p>
            <a:pPr>
              <a:defRPr/>
            </a:pPr>
            <a:r>
              <a:rPr lang="fr-FR" dirty="0"/>
              <a:t>Défini la macro _BONJOUR_HPP_</a:t>
            </a:r>
          </a:p>
        </p:txBody>
      </p:sp>
      <p:cxnSp>
        <p:nvCxnSpPr>
          <p:cNvPr id="12318" name="Connecteur droit avec flèche 12317">
            <a:extLst>
              <a:ext uri="{FF2B5EF4-FFF2-40B4-BE49-F238E27FC236}">
                <a16:creationId xmlns:a16="http://schemas.microsoft.com/office/drawing/2014/main" xmlns="" id="{42142E77-5425-488E-B0F4-5E2CBC1EF9A1}"/>
              </a:ext>
            </a:extLst>
          </p:cNvPr>
          <p:cNvCxnSpPr>
            <a:stCxn id="12303" idx="2"/>
          </p:cNvCxnSpPr>
          <p:nvPr/>
        </p:nvCxnSpPr>
        <p:spPr>
          <a:xfrm>
            <a:off x="1800225" y="2214563"/>
            <a:ext cx="539750" cy="782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19" name="ZoneTexte 12318">
            <a:extLst>
              <a:ext uri="{FF2B5EF4-FFF2-40B4-BE49-F238E27FC236}">
                <a16:creationId xmlns:a16="http://schemas.microsoft.com/office/drawing/2014/main" xmlns="" id="{5F0696E4-2ECC-4817-AF5C-897A6AB32468}"/>
              </a:ext>
            </a:extLst>
          </p:cNvPr>
          <p:cNvSpPr txBox="1"/>
          <p:nvPr/>
        </p:nvSpPr>
        <p:spPr>
          <a:xfrm>
            <a:off x="34925" y="2636838"/>
            <a:ext cx="1873250" cy="831850"/>
          </a:xfrm>
          <a:prstGeom prst="rect">
            <a:avLst/>
          </a:prstGeom>
          <a:solidFill>
            <a:schemeClr val="bg2">
              <a:lumMod val="75000"/>
            </a:schemeClr>
          </a:solidFill>
        </p:spPr>
        <p:txBody>
          <a:bodyPr>
            <a:spAutoFit/>
          </a:bodyPr>
          <a:lstStyle/>
          <a:p>
            <a:pPr algn="ctr">
              <a:defRPr/>
            </a:pPr>
            <a:r>
              <a:rPr lang="fr-FR" sz="1600" b="1" dirty="0"/>
              <a:t>Inclut la déclaration de la bibliothèque string</a:t>
            </a:r>
          </a:p>
        </p:txBody>
      </p:sp>
      <p:cxnSp>
        <p:nvCxnSpPr>
          <p:cNvPr id="12321" name="Connecteur droit avec flèche 12320">
            <a:extLst>
              <a:ext uri="{FF2B5EF4-FFF2-40B4-BE49-F238E27FC236}">
                <a16:creationId xmlns:a16="http://schemas.microsoft.com/office/drawing/2014/main" xmlns="" id="{533FBD28-E34E-4BC5-A1D3-7D352DDE7951}"/>
              </a:ext>
            </a:extLst>
          </p:cNvPr>
          <p:cNvCxnSpPr>
            <a:stCxn id="12319" idx="3"/>
          </p:cNvCxnSpPr>
          <p:nvPr/>
        </p:nvCxnSpPr>
        <p:spPr>
          <a:xfrm>
            <a:off x="1908175" y="3052763"/>
            <a:ext cx="431800"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22" name="ZoneTexte 12321">
            <a:extLst>
              <a:ext uri="{FF2B5EF4-FFF2-40B4-BE49-F238E27FC236}">
                <a16:creationId xmlns:a16="http://schemas.microsoft.com/office/drawing/2014/main" xmlns="" id="{55FBFCB5-9DD0-4AFE-8857-6F9EB95A880C}"/>
              </a:ext>
            </a:extLst>
          </p:cNvPr>
          <p:cNvSpPr txBox="1"/>
          <p:nvPr/>
        </p:nvSpPr>
        <p:spPr>
          <a:xfrm>
            <a:off x="7124700" y="4324350"/>
            <a:ext cx="1911350" cy="369888"/>
          </a:xfrm>
          <a:prstGeom prst="rect">
            <a:avLst/>
          </a:prstGeom>
          <a:solidFill>
            <a:schemeClr val="accent3"/>
          </a:solidFill>
        </p:spPr>
        <p:txBody>
          <a:bodyPr>
            <a:spAutoFit/>
          </a:bodyPr>
          <a:lstStyle/>
          <a:p>
            <a:pPr algn="ctr">
              <a:defRPr/>
            </a:pPr>
            <a:r>
              <a:rPr lang="fr-FR" dirty="0"/>
              <a:t>Fin déclaration</a:t>
            </a:r>
          </a:p>
        </p:txBody>
      </p:sp>
      <p:cxnSp>
        <p:nvCxnSpPr>
          <p:cNvPr id="12324" name="Connecteur droit avec flèche 12323">
            <a:extLst>
              <a:ext uri="{FF2B5EF4-FFF2-40B4-BE49-F238E27FC236}">
                <a16:creationId xmlns:a16="http://schemas.microsoft.com/office/drawing/2014/main" xmlns="" id="{FB0BCB1A-1857-4044-93D5-69C320379245}"/>
              </a:ext>
            </a:extLst>
          </p:cNvPr>
          <p:cNvCxnSpPr>
            <a:stCxn id="12322" idx="1"/>
          </p:cNvCxnSpPr>
          <p:nvPr/>
        </p:nvCxnSpPr>
        <p:spPr>
          <a:xfrm flipH="1">
            <a:off x="6480175" y="4508500"/>
            <a:ext cx="644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25" name="ZoneTexte 12324">
            <a:extLst>
              <a:ext uri="{FF2B5EF4-FFF2-40B4-BE49-F238E27FC236}">
                <a16:creationId xmlns:a16="http://schemas.microsoft.com/office/drawing/2014/main" xmlns="" id="{E37EC8AC-3481-4F47-BCE0-3DBC85CAF1B3}"/>
              </a:ext>
            </a:extLst>
          </p:cNvPr>
          <p:cNvSpPr txBox="1"/>
          <p:nvPr/>
        </p:nvSpPr>
        <p:spPr>
          <a:xfrm>
            <a:off x="250825" y="5516563"/>
            <a:ext cx="2736850" cy="647700"/>
          </a:xfrm>
          <a:prstGeom prst="rect">
            <a:avLst/>
          </a:prstGeom>
          <a:solidFill>
            <a:schemeClr val="bg2">
              <a:lumMod val="75000"/>
            </a:schemeClr>
          </a:solidFill>
        </p:spPr>
        <p:txBody>
          <a:bodyPr>
            <a:spAutoFit/>
          </a:bodyPr>
          <a:lstStyle/>
          <a:p>
            <a:pPr algn="ctr">
              <a:defRPr/>
            </a:pPr>
            <a:r>
              <a:rPr lang="fr-FR" dirty="0"/>
              <a:t>Fin de la macro conditionnelle #</a:t>
            </a:r>
            <a:r>
              <a:rPr lang="fr-FR" dirty="0" err="1"/>
              <a:t>ifndef</a:t>
            </a:r>
            <a:endParaRPr lang="fr-FR" dirty="0"/>
          </a:p>
        </p:txBody>
      </p:sp>
      <p:cxnSp>
        <p:nvCxnSpPr>
          <p:cNvPr id="12327" name="Connecteur droit avec flèche 12326">
            <a:extLst>
              <a:ext uri="{FF2B5EF4-FFF2-40B4-BE49-F238E27FC236}">
                <a16:creationId xmlns:a16="http://schemas.microsoft.com/office/drawing/2014/main" xmlns="" id="{2C2C643B-C42B-4CBC-9DFA-66C81AE87641}"/>
              </a:ext>
            </a:extLst>
          </p:cNvPr>
          <p:cNvCxnSpPr>
            <a:stCxn id="12325" idx="0"/>
          </p:cNvCxnSpPr>
          <p:nvPr/>
        </p:nvCxnSpPr>
        <p:spPr>
          <a:xfrm flipV="1">
            <a:off x="1619250" y="5022850"/>
            <a:ext cx="792163" cy="493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dirty="0" smtClean="0"/>
              <a:t>Opérateur de flux</a:t>
            </a:r>
            <a:endParaRPr lang="fr-FR" dirty="0"/>
          </a:p>
        </p:txBody>
      </p:sp>
      <p:sp>
        <p:nvSpPr>
          <p:cNvPr id="3" name="Espace réservé du contenu 2"/>
          <p:cNvSpPr>
            <a:spLocks noGrp="1"/>
          </p:cNvSpPr>
          <p:nvPr>
            <p:ph idx="1"/>
          </p:nvPr>
        </p:nvSpPr>
        <p:spPr>
          <a:xfrm>
            <a:off x="762000" y="1452397"/>
            <a:ext cx="8077200" cy="752467"/>
          </a:xfrm>
        </p:spPr>
        <p:style>
          <a:lnRef idx="1">
            <a:schemeClr val="accent1"/>
          </a:lnRef>
          <a:fillRef idx="2">
            <a:schemeClr val="accent1"/>
          </a:fillRef>
          <a:effectRef idx="1">
            <a:schemeClr val="accent1"/>
          </a:effectRef>
          <a:fontRef idx="minor">
            <a:schemeClr val="dk1"/>
          </a:fontRef>
        </p:style>
        <p:txBody>
          <a:bodyPr>
            <a:normAutofit/>
          </a:bodyPr>
          <a:lstStyle/>
          <a:p>
            <a:r>
              <a:rPr lang="fr-FR" sz="1800" dirty="0" smtClean="0"/>
              <a:t>Opérateur &lt;&lt; et &gt;&gt; définis pour les types de base;</a:t>
            </a:r>
          </a:p>
          <a:p>
            <a:r>
              <a:rPr lang="fr-FR" sz="1800" dirty="0" smtClean="0"/>
              <a:t>Possibilité de les définir pour ses propres types</a:t>
            </a:r>
            <a:endParaRPr lang="fr-FR" sz="1800" dirty="0"/>
          </a:p>
        </p:txBody>
      </p:sp>
      <p:sp>
        <p:nvSpPr>
          <p:cNvPr id="4" name="ZoneTexte 3"/>
          <p:cNvSpPr txBox="1"/>
          <p:nvPr/>
        </p:nvSpPr>
        <p:spPr>
          <a:xfrm>
            <a:off x="827584" y="2276872"/>
            <a:ext cx="79208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u="sng" dirty="0" smtClean="0">
                <a:solidFill>
                  <a:schemeClr val="tx2"/>
                </a:solidFill>
              </a:rPr>
              <a:t>Exemple</a:t>
            </a:r>
            <a:r>
              <a:rPr lang="fr-FR" dirty="0" smtClean="0"/>
              <a:t> : opérateur de flux non défini pour les tableaux dynamiques</a:t>
            </a:r>
          </a:p>
        </p:txBody>
      </p:sp>
      <p:sp>
        <p:nvSpPr>
          <p:cNvPr id="10" name="Rectangle 9"/>
          <p:cNvSpPr/>
          <p:nvPr/>
        </p:nvSpPr>
        <p:spPr>
          <a:xfrm>
            <a:off x="683568" y="2698462"/>
            <a:ext cx="8064896" cy="37548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err="1">
                <a:solidFill>
                  <a:srgbClr val="000000"/>
                </a:solidFill>
                <a:highlight>
                  <a:srgbClr val="FFFFFF"/>
                </a:highlight>
                <a:latin typeface="+mn-lt"/>
              </a:rPr>
              <a:t>std</a:t>
            </a:r>
            <a:r>
              <a:rPr lang="en-US" sz="1400" b="1" dirty="0">
                <a:solidFill>
                  <a:srgbClr val="000080"/>
                </a:solidFill>
                <a:highlight>
                  <a:srgbClr val="FFFFFF"/>
                </a:highlight>
                <a:latin typeface="+mn-lt"/>
              </a:rPr>
              <a:t>::</a:t>
            </a:r>
            <a:r>
              <a:rPr lang="en-US" sz="1400" b="1" dirty="0" err="1">
                <a:solidFill>
                  <a:srgbClr val="000000"/>
                </a:solidFill>
                <a:highlight>
                  <a:srgbClr val="FFFFFF"/>
                </a:highlight>
                <a:latin typeface="+mn-lt"/>
              </a:rPr>
              <a:t>ostream</a:t>
            </a:r>
            <a:r>
              <a:rPr lang="en-US" sz="1400" b="1" dirty="0">
                <a:solidFill>
                  <a:srgbClr val="000080"/>
                </a:solidFill>
                <a:highlight>
                  <a:srgbClr val="FFFFFF"/>
                </a:highlight>
                <a:latin typeface="+mn-lt"/>
              </a:rPr>
              <a:t>&amp;</a:t>
            </a:r>
            <a:r>
              <a:rPr lang="en-US" sz="1400" b="1" dirty="0">
                <a:solidFill>
                  <a:srgbClr val="000000"/>
                </a:solidFill>
                <a:highlight>
                  <a:srgbClr val="FFFFFF"/>
                </a:highlight>
                <a:latin typeface="+mn-lt"/>
              </a:rPr>
              <a:t> </a:t>
            </a:r>
            <a:r>
              <a:rPr lang="en-US" sz="1400" b="1" dirty="0">
                <a:solidFill>
                  <a:srgbClr val="0000FF"/>
                </a:solidFill>
                <a:highlight>
                  <a:srgbClr val="FFFFFF"/>
                </a:highlight>
                <a:latin typeface="+mn-lt"/>
              </a:rPr>
              <a:t>operator</a:t>
            </a:r>
            <a:r>
              <a:rPr lang="en-US" sz="1400" b="1" dirty="0">
                <a:solidFill>
                  <a:srgbClr val="000000"/>
                </a:solidFill>
                <a:highlight>
                  <a:srgbClr val="FFFFFF"/>
                </a:highlight>
                <a:latin typeface="+mn-lt"/>
              </a:rPr>
              <a:t> </a:t>
            </a:r>
            <a:r>
              <a:rPr lang="en-US" sz="1400" b="1" dirty="0">
                <a:solidFill>
                  <a:srgbClr val="000080"/>
                </a:solidFill>
                <a:highlight>
                  <a:srgbClr val="FFFFFF"/>
                </a:highlight>
                <a:latin typeface="+mn-lt"/>
              </a:rPr>
              <a:t>&lt;&lt;</a:t>
            </a:r>
            <a:r>
              <a:rPr lang="en-US" sz="1400" b="1" dirty="0">
                <a:solidFill>
                  <a:srgbClr val="000000"/>
                </a:solidFill>
                <a:highlight>
                  <a:srgbClr val="FFFFFF"/>
                </a:highlight>
                <a:latin typeface="+mn-lt"/>
              </a:rPr>
              <a:t> </a:t>
            </a:r>
            <a:r>
              <a:rPr lang="en-US" sz="1400" b="1" dirty="0">
                <a:solidFill>
                  <a:srgbClr val="000080"/>
                </a:solidFill>
                <a:highlight>
                  <a:srgbClr val="FFFFFF"/>
                </a:highlight>
                <a:latin typeface="+mn-lt"/>
              </a:rPr>
              <a:t>(</a:t>
            </a:r>
            <a:r>
              <a:rPr lang="en-US" sz="1400" b="1" dirty="0">
                <a:solidFill>
                  <a:srgbClr val="000000"/>
                </a:solidFill>
                <a:highlight>
                  <a:srgbClr val="FFFFFF"/>
                </a:highlight>
                <a:latin typeface="+mn-lt"/>
              </a:rPr>
              <a:t> </a:t>
            </a:r>
            <a:r>
              <a:rPr lang="en-US" sz="1400" b="1" dirty="0" err="1">
                <a:solidFill>
                  <a:srgbClr val="000000"/>
                </a:solidFill>
                <a:highlight>
                  <a:srgbClr val="FFFFFF"/>
                </a:highlight>
                <a:latin typeface="+mn-lt"/>
              </a:rPr>
              <a:t>std</a:t>
            </a:r>
            <a:r>
              <a:rPr lang="en-US" sz="1400" b="1" dirty="0">
                <a:solidFill>
                  <a:srgbClr val="000080"/>
                </a:solidFill>
                <a:highlight>
                  <a:srgbClr val="FFFFFF"/>
                </a:highlight>
                <a:latin typeface="+mn-lt"/>
              </a:rPr>
              <a:t>::</a:t>
            </a:r>
            <a:r>
              <a:rPr lang="en-US" sz="1400" b="1" dirty="0" err="1">
                <a:solidFill>
                  <a:srgbClr val="000000"/>
                </a:solidFill>
                <a:highlight>
                  <a:srgbClr val="FFFFFF"/>
                </a:highlight>
                <a:latin typeface="+mn-lt"/>
              </a:rPr>
              <a:t>ostream</a:t>
            </a:r>
            <a:r>
              <a:rPr lang="en-US" sz="1400" b="1" dirty="0">
                <a:solidFill>
                  <a:srgbClr val="000080"/>
                </a:solidFill>
                <a:highlight>
                  <a:srgbClr val="FFFFFF"/>
                </a:highlight>
                <a:latin typeface="+mn-lt"/>
              </a:rPr>
              <a:t>&amp;</a:t>
            </a:r>
            <a:r>
              <a:rPr lang="en-US" sz="1400" b="1" dirty="0">
                <a:solidFill>
                  <a:srgbClr val="000000"/>
                </a:solidFill>
                <a:highlight>
                  <a:srgbClr val="FFFFFF"/>
                </a:highlight>
                <a:latin typeface="+mn-lt"/>
              </a:rPr>
              <a:t> out</a:t>
            </a:r>
            <a:r>
              <a:rPr lang="en-US" sz="1400" b="1" dirty="0">
                <a:solidFill>
                  <a:srgbClr val="000080"/>
                </a:solidFill>
                <a:highlight>
                  <a:srgbClr val="FFFFFF"/>
                </a:highlight>
                <a:latin typeface="+mn-lt"/>
              </a:rPr>
              <a:t>,</a:t>
            </a:r>
            <a:r>
              <a:rPr lang="en-US" sz="1400" b="1" dirty="0">
                <a:solidFill>
                  <a:srgbClr val="000000"/>
                </a:solidFill>
                <a:highlight>
                  <a:srgbClr val="FFFFFF"/>
                </a:highlight>
                <a:latin typeface="+mn-lt"/>
              </a:rPr>
              <a:t> </a:t>
            </a:r>
            <a:r>
              <a:rPr lang="en-US" sz="1400" b="1" dirty="0" err="1">
                <a:solidFill>
                  <a:srgbClr val="8000FF"/>
                </a:solidFill>
                <a:highlight>
                  <a:srgbClr val="FFFFFF"/>
                </a:highlight>
                <a:latin typeface="+mn-lt"/>
              </a:rPr>
              <a:t>const</a:t>
            </a:r>
            <a:r>
              <a:rPr lang="en-US" sz="1400" b="1" dirty="0">
                <a:solidFill>
                  <a:srgbClr val="000000"/>
                </a:solidFill>
                <a:highlight>
                  <a:srgbClr val="FFFFFF"/>
                </a:highlight>
                <a:latin typeface="+mn-lt"/>
              </a:rPr>
              <a:t> </a:t>
            </a:r>
            <a:r>
              <a:rPr lang="en-US" sz="1400" b="1" dirty="0" err="1">
                <a:solidFill>
                  <a:srgbClr val="000000"/>
                </a:solidFill>
                <a:highlight>
                  <a:srgbClr val="FFFFFF"/>
                </a:highlight>
                <a:latin typeface="+mn-lt"/>
              </a:rPr>
              <a:t>std</a:t>
            </a:r>
            <a:r>
              <a:rPr lang="en-US" sz="1400" b="1" dirty="0">
                <a:solidFill>
                  <a:srgbClr val="000080"/>
                </a:solidFill>
                <a:highlight>
                  <a:srgbClr val="FFFFFF"/>
                </a:highlight>
                <a:latin typeface="+mn-lt"/>
              </a:rPr>
              <a:t>::</a:t>
            </a:r>
            <a:r>
              <a:rPr lang="en-US" sz="1400" b="1" dirty="0">
                <a:solidFill>
                  <a:srgbClr val="000000"/>
                </a:solidFill>
                <a:highlight>
                  <a:srgbClr val="FFFFFF"/>
                </a:highlight>
                <a:latin typeface="+mn-lt"/>
              </a:rPr>
              <a:t>vector</a:t>
            </a:r>
            <a:r>
              <a:rPr lang="en-US" sz="1400" b="1" dirty="0">
                <a:solidFill>
                  <a:srgbClr val="000080"/>
                </a:solidFill>
                <a:highlight>
                  <a:srgbClr val="FFFFFF"/>
                </a:highlight>
                <a:latin typeface="+mn-lt"/>
              </a:rPr>
              <a:t>&lt;</a:t>
            </a:r>
            <a:r>
              <a:rPr lang="en-US" sz="1400" b="1" dirty="0">
                <a:solidFill>
                  <a:srgbClr val="8000FF"/>
                </a:solidFill>
                <a:highlight>
                  <a:srgbClr val="FFFFFF"/>
                </a:highlight>
                <a:latin typeface="+mn-lt"/>
              </a:rPr>
              <a:t>double</a:t>
            </a:r>
            <a:r>
              <a:rPr lang="en-US" sz="1400" b="1" dirty="0">
                <a:solidFill>
                  <a:srgbClr val="000080"/>
                </a:solidFill>
                <a:highlight>
                  <a:srgbClr val="FFFFFF"/>
                </a:highlight>
                <a:latin typeface="+mn-lt"/>
              </a:rPr>
              <a:t>&gt;&amp;</a:t>
            </a:r>
            <a:r>
              <a:rPr lang="en-US" sz="1400" b="1" dirty="0">
                <a:solidFill>
                  <a:srgbClr val="000000"/>
                </a:solidFill>
                <a:highlight>
                  <a:srgbClr val="FFFFFF"/>
                </a:highlight>
                <a:latin typeface="+mn-lt"/>
              </a:rPr>
              <a:t> u </a:t>
            </a:r>
            <a:r>
              <a:rPr lang="en-US" sz="1400" b="1" dirty="0" smtClean="0">
                <a:solidFill>
                  <a:srgbClr val="000080"/>
                </a:solidFill>
                <a:highlight>
                  <a:srgbClr val="FFFFFF"/>
                </a:highlight>
                <a:latin typeface="+mn-lt"/>
              </a:rPr>
              <a:t>)</a:t>
            </a:r>
            <a:r>
              <a:rPr lang="en-US" sz="1400" b="1" dirty="0" smtClean="0">
                <a:solidFill>
                  <a:srgbClr val="000000"/>
                </a:solidFill>
                <a:highlight>
                  <a:srgbClr val="FFFFFF"/>
                </a:highlight>
                <a:latin typeface="+mn-lt"/>
              </a:rPr>
              <a:t> </a:t>
            </a:r>
            <a:r>
              <a:rPr lang="fr-FR" sz="1400" b="1" dirty="0" smtClean="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out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u</a:t>
            </a:r>
            <a:r>
              <a:rPr lang="fr-FR" sz="1400" b="1" dirty="0" err="1">
                <a:solidFill>
                  <a:srgbClr val="000080"/>
                </a:solidFill>
                <a:highlight>
                  <a:srgbClr val="FFFFFF"/>
                </a:highlight>
                <a:latin typeface="+mn-lt"/>
              </a:rPr>
              <a:t>.</a:t>
            </a:r>
            <a:r>
              <a:rPr lang="fr-FR" sz="1400" b="1" dirty="0" err="1">
                <a:solidFill>
                  <a:srgbClr val="000000"/>
                </a:solidFill>
                <a:highlight>
                  <a:srgbClr val="FFFFFF"/>
                </a:highlight>
                <a:latin typeface="+mn-lt"/>
              </a:rPr>
              <a:t>size</a:t>
            </a:r>
            <a:r>
              <a:rPr lang="fr-FR" sz="1400" b="1" dirty="0">
                <a:solidFill>
                  <a:srgbClr val="000080"/>
                </a:solidFill>
                <a:highlight>
                  <a:srgbClr val="FFFFFF"/>
                </a:highlight>
                <a:latin typeface="+mn-lt"/>
              </a:rPr>
              <a:t>()</a:t>
            </a:r>
            <a:r>
              <a:rPr lang="fr-FR" sz="1400" b="1" dirty="0">
                <a:solidFill>
                  <a:srgbClr val="000000"/>
                </a:solidFill>
                <a:highlight>
                  <a:srgbClr val="FFFFFF"/>
                </a:highlight>
                <a:latin typeface="+mn-lt"/>
              </a:rPr>
              <a: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a:solidFill>
                  <a:srgbClr val="808080"/>
                </a:solidFill>
                <a:highlight>
                  <a:srgbClr val="FFFFFF"/>
                </a:highlight>
                <a:latin typeface="+mn-lt"/>
              </a:rPr>
              <a:t>"\t</a:t>
            </a:r>
            <a:r>
              <a:rPr lang="fr-FR" sz="1400" b="1" dirty="0" smtClean="0">
                <a:solidFill>
                  <a:srgbClr val="808080"/>
                </a:solidFill>
                <a:highlight>
                  <a:srgbClr val="FFFFFF"/>
                </a:highlight>
                <a:latin typeface="+mn-lt"/>
              </a:rPr>
              <a:t>"</a:t>
            </a:r>
            <a:r>
              <a:rPr lang="fr-FR" sz="1400" b="1" dirty="0" smtClean="0">
                <a:solidFill>
                  <a:srgbClr val="000000"/>
                </a:solidFill>
                <a:highlight>
                  <a:srgbClr val="FFFFFF"/>
                </a:highlight>
                <a:latin typeface="+mn-lt"/>
              </a:rPr>
              <a: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000000"/>
                </a:solidFill>
                <a:highlight>
                  <a:srgbClr val="FFFFFF"/>
                </a:highlight>
                <a:latin typeface="+mn-lt"/>
              </a:rPr>
              <a:t>setprecision</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14</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nn-NO" sz="1400" b="1" dirty="0">
                <a:solidFill>
                  <a:srgbClr val="000000"/>
                </a:solidFill>
                <a:highlight>
                  <a:srgbClr val="FFFFFF"/>
                </a:highlight>
                <a:latin typeface="+mn-lt"/>
              </a:rPr>
              <a:t>	</a:t>
            </a:r>
            <a:r>
              <a:rPr lang="nn-NO" sz="1400" b="1" dirty="0">
                <a:solidFill>
                  <a:srgbClr val="0000FF"/>
                </a:solidFill>
                <a:highlight>
                  <a:srgbClr val="FFFFFF"/>
                </a:highlight>
                <a:latin typeface="+mn-lt"/>
              </a:rPr>
              <a:t>for</a:t>
            </a:r>
            <a:r>
              <a:rPr lang="nn-NO" sz="1400" b="1" dirty="0">
                <a:solidFill>
                  <a:srgbClr val="000000"/>
                </a:solidFill>
                <a:highlight>
                  <a:srgbClr val="FFFFFF"/>
                </a:highlight>
                <a:latin typeface="+mn-lt"/>
              </a:rPr>
              <a:t> </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a:t>
            </a:r>
            <a:r>
              <a:rPr lang="nn-NO" sz="1400" b="1" dirty="0">
                <a:solidFill>
                  <a:srgbClr val="8000FF"/>
                </a:solidFill>
                <a:highlight>
                  <a:srgbClr val="FFFFFF"/>
                </a:highlight>
                <a:latin typeface="+mn-lt"/>
              </a:rPr>
              <a:t>const</a:t>
            </a:r>
            <a:r>
              <a:rPr lang="nn-NO" sz="1400" b="1" dirty="0">
                <a:solidFill>
                  <a:srgbClr val="000000"/>
                </a:solidFill>
                <a:highlight>
                  <a:srgbClr val="FFFFFF"/>
                </a:highlight>
                <a:latin typeface="+mn-lt"/>
              </a:rPr>
              <a:t> </a:t>
            </a:r>
            <a:r>
              <a:rPr lang="nn-NO" sz="1400" b="1" dirty="0">
                <a:solidFill>
                  <a:srgbClr val="8000FF"/>
                </a:solidFill>
                <a:highlight>
                  <a:srgbClr val="FFFFFF"/>
                </a:highlight>
                <a:latin typeface="+mn-lt"/>
              </a:rPr>
              <a:t>auto</a:t>
            </a:r>
            <a:r>
              <a:rPr lang="nn-NO" sz="1400" b="1" dirty="0">
                <a:solidFill>
                  <a:srgbClr val="000080"/>
                </a:solidFill>
                <a:highlight>
                  <a:srgbClr val="FFFFFF"/>
                </a:highlight>
                <a:latin typeface="+mn-lt"/>
              </a:rPr>
              <a:t>&amp;</a:t>
            </a:r>
            <a:r>
              <a:rPr lang="nn-NO" sz="1400" b="1" dirty="0">
                <a:solidFill>
                  <a:srgbClr val="000000"/>
                </a:solidFill>
                <a:highlight>
                  <a:srgbClr val="FFFFFF"/>
                </a:highlight>
                <a:latin typeface="+mn-lt"/>
              </a:rPr>
              <a:t> val </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u </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out </a:t>
            </a:r>
            <a:r>
              <a:rPr lang="nn-NO" sz="1400" b="1" dirty="0">
                <a:solidFill>
                  <a:srgbClr val="000080"/>
                </a:solidFill>
                <a:highlight>
                  <a:srgbClr val="FFFFFF"/>
                </a:highlight>
                <a:latin typeface="+mn-lt"/>
              </a:rPr>
              <a:t>&lt;&lt;</a:t>
            </a:r>
            <a:r>
              <a:rPr lang="nn-NO" sz="1400" b="1" dirty="0">
                <a:solidFill>
                  <a:srgbClr val="000000"/>
                </a:solidFill>
                <a:highlight>
                  <a:srgbClr val="FFFFFF"/>
                </a:highlight>
                <a:latin typeface="+mn-lt"/>
              </a:rPr>
              <a:t> val </a:t>
            </a:r>
            <a:r>
              <a:rPr lang="nn-NO" sz="1400" b="1" dirty="0">
                <a:solidFill>
                  <a:srgbClr val="000080"/>
                </a:solidFill>
                <a:highlight>
                  <a:srgbClr val="FFFFFF"/>
                </a:highlight>
                <a:latin typeface="+mn-lt"/>
              </a:rPr>
              <a:t>&lt;&lt;</a:t>
            </a:r>
            <a:r>
              <a:rPr lang="nn-NO" sz="1400" b="1" dirty="0">
                <a:solidFill>
                  <a:srgbClr val="000000"/>
                </a:solidFill>
                <a:highlight>
                  <a:srgbClr val="FFFFFF"/>
                </a:highlight>
                <a:latin typeface="+mn-lt"/>
              </a:rPr>
              <a:t> </a:t>
            </a:r>
            <a:r>
              <a:rPr lang="nn-NO" sz="1400" b="1" dirty="0">
                <a:solidFill>
                  <a:srgbClr val="808080"/>
                </a:solidFill>
                <a:highlight>
                  <a:srgbClr val="FFFFFF"/>
                </a:highlight>
                <a:latin typeface="+mn-lt"/>
              </a:rPr>
              <a:t>" "</a:t>
            </a:r>
            <a:r>
              <a:rPr lang="nn-NO" sz="1400" b="1" dirty="0">
                <a:solidFill>
                  <a:srgbClr val="000080"/>
                </a:solidFill>
                <a:highlight>
                  <a:srgbClr val="FFFFFF"/>
                </a:highlight>
                <a:latin typeface="+mn-lt"/>
              </a:rPr>
              <a:t>;</a:t>
            </a:r>
            <a:endParaRPr lang="nn-NO"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a:solidFill>
                  <a:srgbClr val="0000FF"/>
                </a:solidFill>
                <a:highlight>
                  <a:srgbClr val="FFFFFF"/>
                </a:highlight>
                <a:latin typeface="+mn-lt"/>
              </a:rPr>
              <a:t>return</a:t>
            </a:r>
            <a:r>
              <a:rPr lang="fr-FR" sz="1400" b="1" dirty="0">
                <a:solidFill>
                  <a:srgbClr val="000000"/>
                </a:solidFill>
                <a:highlight>
                  <a:srgbClr val="FFFFFF"/>
                </a:highlight>
                <a:latin typeface="+mn-lt"/>
              </a:rPr>
              <a:t> out</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smtClean="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en-US" sz="1400" b="1" dirty="0" err="1">
                <a:solidFill>
                  <a:srgbClr val="000000"/>
                </a:solidFill>
                <a:highlight>
                  <a:srgbClr val="FFFFFF"/>
                </a:highlight>
                <a:latin typeface="+mn-lt"/>
              </a:rPr>
              <a:t>std</a:t>
            </a:r>
            <a:r>
              <a:rPr lang="en-US" sz="1400" b="1" dirty="0">
                <a:solidFill>
                  <a:srgbClr val="000080"/>
                </a:solidFill>
                <a:highlight>
                  <a:srgbClr val="FFFFFF"/>
                </a:highlight>
                <a:latin typeface="+mn-lt"/>
              </a:rPr>
              <a:t>::</a:t>
            </a:r>
            <a:r>
              <a:rPr lang="en-US" sz="1400" b="1" dirty="0" err="1">
                <a:solidFill>
                  <a:srgbClr val="000000"/>
                </a:solidFill>
                <a:highlight>
                  <a:srgbClr val="FFFFFF"/>
                </a:highlight>
                <a:latin typeface="+mn-lt"/>
              </a:rPr>
              <a:t>istream</a:t>
            </a:r>
            <a:r>
              <a:rPr lang="en-US" sz="1400" b="1" dirty="0">
                <a:solidFill>
                  <a:srgbClr val="000080"/>
                </a:solidFill>
                <a:highlight>
                  <a:srgbClr val="FFFFFF"/>
                </a:highlight>
                <a:latin typeface="+mn-lt"/>
              </a:rPr>
              <a:t>&amp;</a:t>
            </a:r>
            <a:r>
              <a:rPr lang="en-US" sz="1400" b="1" dirty="0">
                <a:solidFill>
                  <a:srgbClr val="000000"/>
                </a:solidFill>
                <a:highlight>
                  <a:srgbClr val="FFFFFF"/>
                </a:highlight>
                <a:latin typeface="+mn-lt"/>
              </a:rPr>
              <a:t> </a:t>
            </a:r>
            <a:r>
              <a:rPr lang="en-US" sz="1400" b="1" dirty="0">
                <a:solidFill>
                  <a:srgbClr val="0000FF"/>
                </a:solidFill>
                <a:highlight>
                  <a:srgbClr val="FFFFFF"/>
                </a:highlight>
                <a:latin typeface="+mn-lt"/>
              </a:rPr>
              <a:t>operator</a:t>
            </a:r>
            <a:r>
              <a:rPr lang="en-US" sz="1400" b="1" dirty="0">
                <a:solidFill>
                  <a:srgbClr val="000000"/>
                </a:solidFill>
                <a:highlight>
                  <a:srgbClr val="FFFFFF"/>
                </a:highlight>
                <a:latin typeface="+mn-lt"/>
              </a:rPr>
              <a:t> </a:t>
            </a:r>
            <a:r>
              <a:rPr lang="en-US" sz="1400" b="1" dirty="0">
                <a:solidFill>
                  <a:srgbClr val="000080"/>
                </a:solidFill>
                <a:highlight>
                  <a:srgbClr val="FFFFFF"/>
                </a:highlight>
                <a:latin typeface="+mn-lt"/>
              </a:rPr>
              <a:t>&gt;&gt;</a:t>
            </a:r>
            <a:r>
              <a:rPr lang="en-US" sz="1400" b="1" dirty="0">
                <a:solidFill>
                  <a:srgbClr val="000000"/>
                </a:solidFill>
                <a:highlight>
                  <a:srgbClr val="FFFFFF"/>
                </a:highlight>
                <a:latin typeface="+mn-lt"/>
              </a:rPr>
              <a:t> </a:t>
            </a:r>
            <a:r>
              <a:rPr lang="en-US" sz="1400" b="1" dirty="0">
                <a:solidFill>
                  <a:srgbClr val="000080"/>
                </a:solidFill>
                <a:highlight>
                  <a:srgbClr val="FFFFFF"/>
                </a:highlight>
                <a:latin typeface="+mn-lt"/>
              </a:rPr>
              <a:t>(</a:t>
            </a:r>
            <a:r>
              <a:rPr lang="en-US" sz="1400" b="1" dirty="0">
                <a:solidFill>
                  <a:srgbClr val="000000"/>
                </a:solidFill>
                <a:highlight>
                  <a:srgbClr val="FFFFFF"/>
                </a:highlight>
                <a:latin typeface="+mn-lt"/>
              </a:rPr>
              <a:t> </a:t>
            </a:r>
            <a:r>
              <a:rPr lang="en-US" sz="1400" b="1" dirty="0" err="1">
                <a:solidFill>
                  <a:srgbClr val="000000"/>
                </a:solidFill>
                <a:highlight>
                  <a:srgbClr val="FFFFFF"/>
                </a:highlight>
                <a:latin typeface="+mn-lt"/>
              </a:rPr>
              <a:t>std</a:t>
            </a:r>
            <a:r>
              <a:rPr lang="en-US" sz="1400" b="1" dirty="0">
                <a:solidFill>
                  <a:srgbClr val="000080"/>
                </a:solidFill>
                <a:highlight>
                  <a:srgbClr val="FFFFFF"/>
                </a:highlight>
                <a:latin typeface="+mn-lt"/>
              </a:rPr>
              <a:t>::</a:t>
            </a:r>
            <a:r>
              <a:rPr lang="en-US" sz="1400" b="1" dirty="0" err="1">
                <a:solidFill>
                  <a:srgbClr val="000000"/>
                </a:solidFill>
                <a:highlight>
                  <a:srgbClr val="FFFFFF"/>
                </a:highlight>
                <a:latin typeface="+mn-lt"/>
              </a:rPr>
              <a:t>istream</a:t>
            </a:r>
            <a:r>
              <a:rPr lang="en-US" sz="1400" b="1" dirty="0">
                <a:solidFill>
                  <a:srgbClr val="000080"/>
                </a:solidFill>
                <a:highlight>
                  <a:srgbClr val="FFFFFF"/>
                </a:highlight>
                <a:latin typeface="+mn-lt"/>
              </a:rPr>
              <a:t>&amp;</a:t>
            </a:r>
            <a:r>
              <a:rPr lang="en-US" sz="1400" b="1" dirty="0">
                <a:solidFill>
                  <a:srgbClr val="000000"/>
                </a:solidFill>
                <a:highlight>
                  <a:srgbClr val="FFFFFF"/>
                </a:highlight>
                <a:latin typeface="+mn-lt"/>
              </a:rPr>
              <a:t> </a:t>
            </a:r>
            <a:r>
              <a:rPr lang="en-US" sz="1400" b="1" dirty="0" err="1">
                <a:solidFill>
                  <a:srgbClr val="000000"/>
                </a:solidFill>
                <a:highlight>
                  <a:srgbClr val="FFFFFF"/>
                </a:highlight>
                <a:latin typeface="+mn-lt"/>
              </a:rPr>
              <a:t>inp</a:t>
            </a:r>
            <a:r>
              <a:rPr lang="en-US" sz="1400" b="1" dirty="0">
                <a:solidFill>
                  <a:srgbClr val="000080"/>
                </a:solidFill>
                <a:highlight>
                  <a:srgbClr val="FFFFFF"/>
                </a:highlight>
                <a:latin typeface="+mn-lt"/>
              </a:rPr>
              <a:t>,</a:t>
            </a:r>
            <a:r>
              <a:rPr lang="en-US" sz="1400" b="1" dirty="0">
                <a:solidFill>
                  <a:srgbClr val="000000"/>
                </a:solidFill>
                <a:highlight>
                  <a:srgbClr val="FFFFFF"/>
                </a:highlight>
                <a:latin typeface="+mn-lt"/>
              </a:rPr>
              <a:t> </a:t>
            </a:r>
            <a:r>
              <a:rPr lang="en-US" sz="1400" b="1" dirty="0" err="1">
                <a:solidFill>
                  <a:srgbClr val="000000"/>
                </a:solidFill>
                <a:highlight>
                  <a:srgbClr val="FFFFFF"/>
                </a:highlight>
                <a:latin typeface="+mn-lt"/>
              </a:rPr>
              <a:t>std</a:t>
            </a:r>
            <a:r>
              <a:rPr lang="en-US" sz="1400" b="1" dirty="0">
                <a:solidFill>
                  <a:srgbClr val="000080"/>
                </a:solidFill>
                <a:highlight>
                  <a:srgbClr val="FFFFFF"/>
                </a:highlight>
                <a:latin typeface="+mn-lt"/>
              </a:rPr>
              <a:t>::</a:t>
            </a:r>
            <a:r>
              <a:rPr lang="en-US" sz="1400" b="1" dirty="0">
                <a:solidFill>
                  <a:srgbClr val="000000"/>
                </a:solidFill>
                <a:highlight>
                  <a:srgbClr val="FFFFFF"/>
                </a:highlight>
                <a:latin typeface="+mn-lt"/>
              </a:rPr>
              <a:t>vector</a:t>
            </a:r>
            <a:r>
              <a:rPr lang="en-US" sz="1400" b="1" dirty="0">
                <a:solidFill>
                  <a:srgbClr val="000080"/>
                </a:solidFill>
                <a:highlight>
                  <a:srgbClr val="FFFFFF"/>
                </a:highlight>
                <a:latin typeface="+mn-lt"/>
              </a:rPr>
              <a:t>&lt;</a:t>
            </a:r>
            <a:r>
              <a:rPr lang="en-US" sz="1400" b="1" dirty="0">
                <a:solidFill>
                  <a:srgbClr val="8000FF"/>
                </a:solidFill>
                <a:highlight>
                  <a:srgbClr val="FFFFFF"/>
                </a:highlight>
                <a:latin typeface="+mn-lt"/>
              </a:rPr>
              <a:t>double</a:t>
            </a:r>
            <a:r>
              <a:rPr lang="en-US" sz="1400" b="1" dirty="0">
                <a:solidFill>
                  <a:srgbClr val="000080"/>
                </a:solidFill>
                <a:highlight>
                  <a:srgbClr val="FFFFFF"/>
                </a:highlight>
                <a:latin typeface="+mn-lt"/>
              </a:rPr>
              <a:t>&gt;&amp;</a:t>
            </a:r>
            <a:r>
              <a:rPr lang="en-US" sz="1400" b="1" dirty="0">
                <a:solidFill>
                  <a:srgbClr val="000000"/>
                </a:solidFill>
                <a:highlight>
                  <a:srgbClr val="FFFFFF"/>
                </a:highlight>
                <a:latin typeface="+mn-lt"/>
              </a:rPr>
              <a:t> u </a:t>
            </a:r>
            <a:r>
              <a:rPr lang="en-US" sz="1400" b="1" dirty="0" smtClean="0">
                <a:solidFill>
                  <a:srgbClr val="000080"/>
                </a:solidFill>
                <a:highlight>
                  <a:srgbClr val="FFFFFF"/>
                </a:highlight>
                <a:latin typeface="+mn-lt"/>
              </a:rPr>
              <a:t>)</a:t>
            </a:r>
            <a:r>
              <a:rPr lang="en-US" sz="1400" b="1" dirty="0" smtClean="0">
                <a:solidFill>
                  <a:srgbClr val="000000"/>
                </a:solidFill>
                <a:highlight>
                  <a:srgbClr val="FFFFFF"/>
                </a:highlight>
                <a:latin typeface="+mn-lt"/>
              </a:rPr>
              <a:t> </a:t>
            </a:r>
            <a:r>
              <a:rPr lang="fr-FR" sz="1400" b="1" dirty="0" smtClean="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8000FF"/>
                </a:solidFill>
                <a:highlight>
                  <a:srgbClr val="FFFFFF"/>
                </a:highlight>
                <a:latin typeface="+mn-lt"/>
              </a:rPr>
              <a:t>size_t</a:t>
            </a:r>
            <a:r>
              <a:rPr lang="fr-FR" sz="1400" b="1" dirty="0">
                <a:solidFill>
                  <a:srgbClr val="000000"/>
                </a:solidFill>
                <a:highlight>
                  <a:srgbClr val="FFFFFF"/>
                </a:highlight>
                <a:latin typeface="+mn-lt"/>
              </a:rPr>
              <a:t> </a:t>
            </a:r>
            <a:r>
              <a:rPr lang="fr-FR" sz="1400" b="1" dirty="0" smtClean="0">
                <a:solidFill>
                  <a:srgbClr val="000000"/>
                </a:solidFill>
                <a:highlight>
                  <a:srgbClr val="FFFFFF"/>
                </a:highlight>
                <a:latin typeface="+mn-lt"/>
              </a:rPr>
              <a:t> n</a:t>
            </a:r>
            <a:r>
              <a:rPr lang="fr-FR" sz="1400" b="1" dirty="0" smtClean="0">
                <a:solidFill>
                  <a:srgbClr val="000080"/>
                </a:solidFill>
                <a:highlight>
                  <a:srgbClr val="FFFFFF"/>
                </a:highlight>
                <a:latin typeface="+mn-lt"/>
              </a:rPr>
              <a:t>; </a:t>
            </a:r>
            <a:r>
              <a:rPr lang="fr-FR" sz="1400" b="1" dirty="0" err="1" smtClean="0">
                <a:solidFill>
                  <a:srgbClr val="000000"/>
                </a:solidFill>
                <a:highlight>
                  <a:srgbClr val="FFFFFF"/>
                </a:highlight>
                <a:latin typeface="+mn-lt"/>
              </a:rPr>
              <a:t>inp</a:t>
            </a:r>
            <a:r>
              <a:rPr lang="fr-FR" sz="1400" b="1" dirty="0" smtClean="0">
                <a:solidFill>
                  <a:srgbClr val="000000"/>
                </a:solidFill>
                <a:highlight>
                  <a:srgbClr val="FFFFFF"/>
                </a:highlight>
                <a:latin typeface="+mn-lt"/>
              </a:rPr>
              <a:t> </a:t>
            </a:r>
            <a:r>
              <a:rPr lang="fr-FR" sz="1400" b="1" dirty="0">
                <a:solidFill>
                  <a:srgbClr val="000080"/>
                </a:solidFill>
                <a:highlight>
                  <a:srgbClr val="FFFFFF"/>
                </a:highlight>
                <a:latin typeface="+mn-lt"/>
              </a:rPr>
              <a:t>&gt;&gt;</a:t>
            </a:r>
            <a:r>
              <a:rPr lang="fr-FR" sz="1400" b="1" dirty="0">
                <a:solidFill>
                  <a:srgbClr val="000000"/>
                </a:solidFill>
                <a:highlight>
                  <a:srgbClr val="FFFFFF"/>
                </a:highlight>
                <a:latin typeface="+mn-lt"/>
              </a:rPr>
              <a:t> n</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000000"/>
                </a:solidFill>
                <a:highlight>
                  <a:srgbClr val="FFFFFF"/>
                </a:highlight>
                <a:latin typeface="+mn-lt"/>
              </a:rPr>
              <a:t>vector</a:t>
            </a:r>
            <a:r>
              <a:rPr lang="fr-FR" sz="1400" b="1" dirty="0">
                <a:solidFill>
                  <a:srgbClr val="000080"/>
                </a:solidFill>
                <a:highlight>
                  <a:srgbClr val="FFFFFF"/>
                </a:highlight>
                <a:latin typeface="+mn-lt"/>
              </a:rPr>
              <a:t>&lt;</a:t>
            </a:r>
            <a:r>
              <a:rPr lang="fr-FR" sz="1400" b="1" dirty="0">
                <a:solidFill>
                  <a:srgbClr val="8000FF"/>
                </a:solidFill>
                <a:highlight>
                  <a:srgbClr val="FFFFFF"/>
                </a:highlight>
                <a:latin typeface="+mn-lt"/>
              </a:rPr>
              <a:t>double</a:t>
            </a:r>
            <a:r>
              <a:rPr lang="fr-FR" sz="1400" b="1" dirty="0">
                <a:solidFill>
                  <a:srgbClr val="000080"/>
                </a:solidFill>
                <a:highlight>
                  <a:srgbClr val="FFFFFF"/>
                </a:highlight>
                <a:latin typeface="+mn-lt"/>
              </a:rPr>
              <a:t>&gt;(</a:t>
            </a:r>
            <a:r>
              <a:rPr lang="fr-FR" sz="1400" b="1" dirty="0">
                <a:solidFill>
                  <a:srgbClr val="000000"/>
                </a:solidFill>
                <a:highlight>
                  <a:srgbClr val="FFFFFF"/>
                </a:highlight>
                <a:latin typeface="+mn-lt"/>
              </a:rPr>
              <a:t>n</a:t>
            </a:r>
            <a:r>
              <a:rPr lang="fr-FR" sz="1400" b="1" dirty="0">
                <a:solidFill>
                  <a:srgbClr val="000080"/>
                </a:solidFill>
                <a:highlight>
                  <a:srgbClr val="FFFFFF"/>
                </a:highlight>
                <a:latin typeface="+mn-lt"/>
              </a:rPr>
              <a:t>).</a:t>
            </a:r>
            <a:r>
              <a:rPr lang="fr-FR" sz="1400" b="1" dirty="0">
                <a:solidFill>
                  <a:srgbClr val="000000"/>
                </a:solidFill>
                <a:highlight>
                  <a:srgbClr val="FFFFFF"/>
                </a:highlight>
                <a:latin typeface="+mn-lt"/>
              </a:rPr>
              <a:t>swap</a:t>
            </a:r>
            <a:r>
              <a:rPr lang="fr-FR" sz="1400" b="1" dirty="0">
                <a:solidFill>
                  <a:srgbClr val="000080"/>
                </a:solidFill>
                <a:highlight>
                  <a:srgbClr val="FFFFFF"/>
                </a:highlight>
                <a:latin typeface="+mn-lt"/>
              </a:rPr>
              <a:t>(</a:t>
            </a:r>
            <a:r>
              <a:rPr lang="fr-FR" sz="1400" b="1" dirty="0">
                <a:solidFill>
                  <a:srgbClr val="000000"/>
                </a:solidFill>
                <a:highlight>
                  <a:srgbClr val="FFFFFF"/>
                </a:highlight>
                <a:latin typeface="+mn-lt"/>
              </a:rPr>
              <a:t>u</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nn-NO" sz="1400" b="1" dirty="0">
                <a:solidFill>
                  <a:srgbClr val="000000"/>
                </a:solidFill>
                <a:highlight>
                  <a:srgbClr val="FFFFFF"/>
                </a:highlight>
                <a:latin typeface="+mn-lt"/>
              </a:rPr>
              <a:t>	</a:t>
            </a:r>
            <a:r>
              <a:rPr lang="nn-NO" sz="1400" b="1" dirty="0">
                <a:solidFill>
                  <a:srgbClr val="0000FF"/>
                </a:solidFill>
                <a:highlight>
                  <a:srgbClr val="FFFFFF"/>
                </a:highlight>
                <a:latin typeface="+mn-lt"/>
              </a:rPr>
              <a:t>for</a:t>
            </a:r>
            <a:r>
              <a:rPr lang="nn-NO" sz="1400" b="1" dirty="0">
                <a:solidFill>
                  <a:srgbClr val="000000"/>
                </a:solidFill>
                <a:highlight>
                  <a:srgbClr val="FFFFFF"/>
                </a:highlight>
                <a:latin typeface="+mn-lt"/>
              </a:rPr>
              <a:t> </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std</a:t>
            </a:r>
            <a:r>
              <a:rPr lang="nn-NO" sz="1400" b="1" dirty="0">
                <a:solidFill>
                  <a:srgbClr val="000080"/>
                </a:solidFill>
                <a:highlight>
                  <a:srgbClr val="FFFFFF"/>
                </a:highlight>
                <a:latin typeface="+mn-lt"/>
              </a:rPr>
              <a:t>::</a:t>
            </a:r>
            <a:r>
              <a:rPr lang="nn-NO" sz="1400" b="1" dirty="0">
                <a:solidFill>
                  <a:srgbClr val="8000FF"/>
                </a:solidFill>
                <a:highlight>
                  <a:srgbClr val="FFFFFF"/>
                </a:highlight>
                <a:latin typeface="+mn-lt"/>
              </a:rPr>
              <a:t>size_t</a:t>
            </a:r>
            <a:r>
              <a:rPr lang="nn-NO" sz="1400" b="1" dirty="0">
                <a:solidFill>
                  <a:srgbClr val="000000"/>
                </a:solidFill>
                <a:highlight>
                  <a:srgbClr val="FFFFFF"/>
                </a:highlight>
                <a:latin typeface="+mn-lt"/>
              </a:rPr>
              <a:t> i </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a:t>
            </a:r>
            <a:r>
              <a:rPr lang="nn-NO" sz="1400" b="1" dirty="0">
                <a:solidFill>
                  <a:srgbClr val="FF8000"/>
                </a:solidFill>
                <a:highlight>
                  <a:srgbClr val="FFFFFF"/>
                </a:highlight>
                <a:latin typeface="+mn-lt"/>
              </a:rPr>
              <a:t>0</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i </a:t>
            </a:r>
            <a:r>
              <a:rPr lang="nn-NO" sz="1400" b="1" dirty="0">
                <a:solidFill>
                  <a:srgbClr val="000080"/>
                </a:solidFill>
                <a:highlight>
                  <a:srgbClr val="FFFFFF"/>
                </a:highlight>
                <a:latin typeface="+mn-lt"/>
              </a:rPr>
              <a:t>&lt;</a:t>
            </a:r>
            <a:r>
              <a:rPr lang="nn-NO" sz="1400" b="1" dirty="0">
                <a:solidFill>
                  <a:srgbClr val="000000"/>
                </a:solidFill>
                <a:highlight>
                  <a:srgbClr val="FFFFFF"/>
                </a:highlight>
                <a:latin typeface="+mn-lt"/>
              </a:rPr>
              <a:t> n</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 </a:t>
            </a:r>
            <a:r>
              <a:rPr lang="nn-NO" sz="1400" b="1" dirty="0">
                <a:solidFill>
                  <a:srgbClr val="000080"/>
                </a:solidFill>
                <a:highlight>
                  <a:srgbClr val="FFFFFF"/>
                </a:highlight>
                <a:latin typeface="+mn-lt"/>
              </a:rPr>
              <a:t>++</a:t>
            </a:r>
            <a:r>
              <a:rPr lang="nn-NO" sz="1400" b="1" dirty="0">
                <a:solidFill>
                  <a:srgbClr val="000000"/>
                </a:solidFill>
                <a:highlight>
                  <a:srgbClr val="FFFFFF"/>
                </a:highlight>
                <a:latin typeface="+mn-lt"/>
              </a:rPr>
              <a:t>i </a:t>
            </a:r>
            <a:r>
              <a:rPr lang="nn-NO" sz="1400" b="1" dirty="0" smtClean="0">
                <a:solidFill>
                  <a:srgbClr val="000080"/>
                </a:solidFill>
                <a:highlight>
                  <a:srgbClr val="FFFFFF"/>
                </a:highlight>
                <a:latin typeface="+mn-lt"/>
              </a:rPr>
              <a:t>) </a:t>
            </a:r>
            <a:r>
              <a:rPr lang="fr-FR" sz="1400" b="1" dirty="0" err="1" smtClean="0">
                <a:solidFill>
                  <a:srgbClr val="000000"/>
                </a:solidFill>
                <a:highlight>
                  <a:srgbClr val="FFFFFF"/>
                </a:highlight>
                <a:latin typeface="+mn-lt"/>
              </a:rPr>
              <a:t>inp</a:t>
            </a:r>
            <a:r>
              <a:rPr lang="fr-FR" sz="1400" b="1" dirty="0" smtClean="0">
                <a:solidFill>
                  <a:srgbClr val="000000"/>
                </a:solidFill>
                <a:highlight>
                  <a:srgbClr val="FFFFFF"/>
                </a:highlight>
                <a:latin typeface="+mn-lt"/>
              </a:rPr>
              <a:t> </a:t>
            </a:r>
            <a:r>
              <a:rPr lang="fr-FR" sz="1400" b="1" dirty="0">
                <a:solidFill>
                  <a:srgbClr val="000080"/>
                </a:solidFill>
                <a:highlight>
                  <a:srgbClr val="FFFFFF"/>
                </a:highlight>
                <a:latin typeface="+mn-lt"/>
              </a:rPr>
              <a:t>&gt;&gt;</a:t>
            </a:r>
            <a:r>
              <a:rPr lang="fr-FR" sz="1400" b="1" dirty="0">
                <a:solidFill>
                  <a:srgbClr val="000000"/>
                </a:solidFill>
                <a:highlight>
                  <a:srgbClr val="FFFFFF"/>
                </a:highlight>
                <a:latin typeface="+mn-lt"/>
              </a:rPr>
              <a:t> u</a:t>
            </a:r>
            <a:r>
              <a:rPr lang="fr-FR" sz="1400" b="1" dirty="0">
                <a:solidFill>
                  <a:srgbClr val="000080"/>
                </a:solidFill>
                <a:highlight>
                  <a:srgbClr val="FFFFFF"/>
                </a:highlight>
                <a:latin typeface="+mn-lt"/>
              </a:rPr>
              <a:t>[</a:t>
            </a:r>
            <a:r>
              <a:rPr lang="fr-FR" sz="1400" b="1" dirty="0">
                <a:solidFill>
                  <a:srgbClr val="000000"/>
                </a:solidFill>
                <a:highlight>
                  <a:srgbClr val="FFFFFF"/>
                </a:highlight>
                <a:latin typeface="+mn-lt"/>
              </a:rPr>
              <a:t>i</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a:solidFill>
                  <a:srgbClr val="0000FF"/>
                </a:solidFill>
                <a:highlight>
                  <a:srgbClr val="FFFFFF"/>
                </a:highlight>
                <a:latin typeface="+mn-lt"/>
              </a:rPr>
              <a:t>return</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inp</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smtClean="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err="1">
                <a:solidFill>
                  <a:srgbClr val="8000FF"/>
                </a:solidFill>
                <a:highlight>
                  <a:srgbClr val="FFFFFF"/>
                </a:highlight>
                <a:latin typeface="+mn-lt"/>
              </a:rPr>
              <a:t>int</a:t>
            </a:r>
            <a:r>
              <a:rPr lang="fr-FR" sz="1400" b="1" dirty="0">
                <a:solidFill>
                  <a:srgbClr val="000000"/>
                </a:solidFill>
                <a:highlight>
                  <a:srgbClr val="FFFFFF"/>
                </a:highlight>
                <a:latin typeface="+mn-lt"/>
              </a:rPr>
              <a:t> main</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000000"/>
                </a:solidFill>
                <a:highlight>
                  <a:srgbClr val="FFFFFF"/>
                </a:highlight>
                <a:latin typeface="+mn-lt"/>
              </a:rPr>
              <a:t>vector</a:t>
            </a:r>
            <a:r>
              <a:rPr lang="fr-FR" sz="1400" b="1" dirty="0">
                <a:solidFill>
                  <a:srgbClr val="000080"/>
                </a:solidFill>
                <a:highlight>
                  <a:srgbClr val="FFFFFF"/>
                </a:highlight>
                <a:latin typeface="+mn-lt"/>
              </a:rPr>
              <a:t>&lt;</a:t>
            </a:r>
            <a:r>
              <a:rPr lang="fr-FR" sz="1400" b="1" dirty="0">
                <a:solidFill>
                  <a:srgbClr val="8000FF"/>
                </a:solidFill>
                <a:highlight>
                  <a:srgbClr val="FFFFFF"/>
                </a:highlight>
                <a:latin typeface="+mn-lt"/>
              </a:rPr>
              <a:t>double</a:t>
            </a:r>
            <a:r>
              <a:rPr lang="fr-FR" sz="1400" b="1" dirty="0">
                <a:solidFill>
                  <a:srgbClr val="000080"/>
                </a:solidFill>
                <a:highlight>
                  <a:srgbClr val="FFFFFF"/>
                </a:highlight>
                <a:latin typeface="+mn-lt"/>
              </a:rPr>
              <a:t>&gt;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vect</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1.</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2.</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3.</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4.</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6.</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8.</a:t>
            </a:r>
            <a:r>
              <a:rPr lang="fr-FR" sz="1400" b="1" dirty="0">
                <a:solidFill>
                  <a:srgbClr val="000080"/>
                </a:solidFill>
                <a:highlight>
                  <a:srgbClr val="FFFFFF"/>
                </a:highlight>
                <a:latin typeface="+mn-lt"/>
              </a:rPr>
              <a:t>,-</a:t>
            </a:r>
            <a:r>
              <a:rPr lang="fr-FR" sz="1400" b="1" dirty="0">
                <a:solidFill>
                  <a:srgbClr val="FF8000"/>
                </a:solidFill>
                <a:highlight>
                  <a:srgbClr val="FFFFFF"/>
                </a:highlight>
                <a:latin typeface="+mn-lt"/>
              </a:rPr>
              <a:t>3.141517</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a:solidFill>
                  <a:srgbClr val="000000"/>
                </a:solidFill>
                <a:highlight>
                  <a:srgbClr val="FFFFFF"/>
                </a:highlight>
                <a:latin typeface="+mn-lt"/>
              </a:rPr>
              <a:t>cout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a:solidFill>
                  <a:srgbClr val="808080"/>
                </a:solidFill>
                <a:highlight>
                  <a:srgbClr val="FFFFFF"/>
                </a:highlight>
                <a:latin typeface="+mn-lt"/>
              </a:rPr>
              <a:t>" </a:t>
            </a:r>
            <a:r>
              <a:rPr lang="fr-FR" sz="1400" b="1" dirty="0" err="1">
                <a:solidFill>
                  <a:srgbClr val="808080"/>
                </a:solidFill>
                <a:highlight>
                  <a:srgbClr val="FFFFFF"/>
                </a:highlight>
                <a:latin typeface="+mn-lt"/>
              </a:rPr>
              <a:t>vect</a:t>
            </a:r>
            <a:r>
              <a:rPr lang="fr-FR" sz="1400" b="1" dirty="0">
                <a:solidFill>
                  <a:srgbClr val="808080"/>
                </a:solidFill>
                <a:highlight>
                  <a:srgbClr val="FFFFFF"/>
                </a:highlight>
                <a:latin typeface="+mn-lt"/>
              </a:rPr>
              <a:t> : "</a:t>
            </a:r>
            <a:r>
              <a:rPr lang="fr-FR" sz="1400" b="1" dirty="0">
                <a:solidFill>
                  <a:srgbClr val="000000"/>
                </a:solidFill>
                <a:highlight>
                  <a:srgbClr val="FFFFFF"/>
                </a:highlight>
                <a:latin typeface="+mn-lt"/>
              </a:rPr>
              <a: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vect</a:t>
            </a:r>
            <a:r>
              <a:rPr lang="fr-FR" sz="1400" b="1" dirty="0">
                <a:solidFill>
                  <a:srgbClr val="000000"/>
                </a:solidFill>
                <a:highlight>
                  <a:srgbClr val="FFFFFF"/>
                </a:highlight>
                <a:latin typeface="+mn-lt"/>
              </a:rPr>
              <a: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000000"/>
                </a:solidFill>
                <a:highlight>
                  <a:srgbClr val="FFFFFF"/>
                </a:highlight>
                <a:latin typeface="+mn-lt"/>
              </a:rPr>
              <a:t>endl</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000000"/>
                </a:solidFill>
                <a:highlight>
                  <a:srgbClr val="FFFFFF"/>
                </a:highlight>
                <a:latin typeface="+mn-lt"/>
              </a:rPr>
              <a:t>cin</a:t>
            </a:r>
            <a:r>
              <a:rPr lang="fr-FR" sz="1400" b="1" dirty="0">
                <a:solidFill>
                  <a:srgbClr val="000000"/>
                </a:solidFill>
                <a:highlight>
                  <a:srgbClr val="FFFFFF"/>
                </a:highlight>
                <a:latin typeface="+mn-lt"/>
              </a:rPr>
              <a:t> </a:t>
            </a:r>
            <a:r>
              <a:rPr lang="fr-FR" sz="1400" b="1" dirty="0">
                <a:solidFill>
                  <a:srgbClr val="000080"/>
                </a:solidFill>
                <a:highlight>
                  <a:srgbClr val="FFFFFF"/>
                </a:highlight>
                <a:latin typeface="+mn-lt"/>
              </a:rPr>
              <a:t>&gt;&gt;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vect</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a:p>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a:solidFill>
                  <a:srgbClr val="000000"/>
                </a:solidFill>
                <a:highlight>
                  <a:srgbClr val="FFFFFF"/>
                </a:highlight>
                <a:latin typeface="+mn-lt"/>
              </a:rPr>
              <a:t>cout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a:solidFill>
                  <a:srgbClr val="808080"/>
                </a:solidFill>
                <a:highlight>
                  <a:srgbClr val="FFFFFF"/>
                </a:highlight>
                <a:latin typeface="+mn-lt"/>
              </a:rPr>
              <a:t>" </a:t>
            </a:r>
            <a:r>
              <a:rPr lang="fr-FR" sz="1400" b="1" dirty="0" err="1">
                <a:solidFill>
                  <a:srgbClr val="808080"/>
                </a:solidFill>
                <a:highlight>
                  <a:srgbClr val="FFFFFF"/>
                </a:highlight>
                <a:latin typeface="+mn-lt"/>
              </a:rPr>
              <a:t>vect</a:t>
            </a:r>
            <a:r>
              <a:rPr lang="fr-FR" sz="1400" b="1" dirty="0">
                <a:solidFill>
                  <a:srgbClr val="808080"/>
                </a:solidFill>
                <a:highlight>
                  <a:srgbClr val="FFFFFF"/>
                </a:highlight>
                <a:latin typeface="+mn-lt"/>
              </a:rPr>
              <a:t> : "</a:t>
            </a:r>
            <a:r>
              <a:rPr lang="fr-FR" sz="1400" b="1" dirty="0">
                <a:solidFill>
                  <a:srgbClr val="000000"/>
                </a:solidFill>
                <a:highlight>
                  <a:srgbClr val="FFFFFF"/>
                </a:highlight>
                <a:latin typeface="+mn-lt"/>
              </a:rPr>
              <a: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vect</a:t>
            </a:r>
            <a:r>
              <a:rPr lang="fr-FR" sz="1400" b="1" dirty="0">
                <a:solidFill>
                  <a:srgbClr val="000000"/>
                </a:solidFill>
                <a:highlight>
                  <a:srgbClr val="FFFFFF"/>
                </a:highlight>
                <a:latin typeface="+mn-lt"/>
              </a:rPr>
              <a:t> </a:t>
            </a:r>
            <a:r>
              <a:rPr lang="fr-FR" sz="1400" b="1" dirty="0">
                <a:solidFill>
                  <a:srgbClr val="000080"/>
                </a:solidFill>
                <a:highlight>
                  <a:srgbClr val="FFFFFF"/>
                </a:highlight>
                <a:latin typeface="+mn-lt"/>
              </a:rPr>
              <a:t>&lt;&lt;</a:t>
            </a:r>
            <a:r>
              <a:rPr lang="fr-FR" sz="1400" b="1" dirty="0">
                <a:solidFill>
                  <a:srgbClr val="000000"/>
                </a:solidFill>
                <a:highlight>
                  <a:srgbClr val="FFFFFF"/>
                </a:highlight>
                <a:latin typeface="+mn-lt"/>
              </a:rPr>
              <a:t> </a:t>
            </a:r>
            <a:r>
              <a:rPr lang="fr-FR" sz="1400" b="1" dirty="0" err="1">
                <a:solidFill>
                  <a:srgbClr val="000000"/>
                </a:solidFill>
                <a:highlight>
                  <a:srgbClr val="FFFFFF"/>
                </a:highlight>
                <a:latin typeface="+mn-lt"/>
              </a:rPr>
              <a:t>std</a:t>
            </a:r>
            <a:r>
              <a:rPr lang="fr-FR" sz="1400" b="1" dirty="0">
                <a:solidFill>
                  <a:srgbClr val="000080"/>
                </a:solidFill>
                <a:highlight>
                  <a:srgbClr val="FFFFFF"/>
                </a:highlight>
                <a:latin typeface="+mn-lt"/>
              </a:rPr>
              <a:t>::</a:t>
            </a:r>
            <a:r>
              <a:rPr lang="fr-FR" sz="1400" b="1" dirty="0" err="1">
                <a:solidFill>
                  <a:srgbClr val="000000"/>
                </a:solidFill>
                <a:highlight>
                  <a:srgbClr val="FFFFFF"/>
                </a:highlight>
                <a:latin typeface="+mn-lt"/>
              </a:rPr>
              <a:t>endl</a:t>
            </a:r>
            <a:r>
              <a:rPr lang="fr-FR" sz="1400" b="1" dirty="0">
                <a:solidFill>
                  <a:srgbClr val="000080"/>
                </a:solidFill>
                <a:highlight>
                  <a:srgbClr val="FFFFFF"/>
                </a:highlight>
                <a:latin typeface="+mn-lt"/>
              </a:rPr>
              <a:t>;</a:t>
            </a:r>
            <a:endParaRPr lang="fr-FR" sz="1400" b="1" dirty="0">
              <a:solidFill>
                <a:srgbClr val="000000"/>
              </a:solidFill>
              <a:highlight>
                <a:srgbClr val="FFFFFF"/>
              </a:highlight>
              <a:latin typeface="+mn-lt"/>
            </a:endParaRPr>
          </a:p>
        </p:txBody>
      </p:sp>
    </p:spTree>
    <p:extLst>
      <p:ext uri="{BB962C8B-B14F-4D97-AF65-F5344CB8AC3E}">
        <p14:creationId xmlns:p14="http://schemas.microsoft.com/office/powerpoint/2010/main" val="4036026264"/>
      </p:ext>
    </p:extLst>
  </p:cSld>
  <p:clrMapOvr>
    <a:masterClrMapping/>
  </p:clrMapOvr>
  <p:transition spd="slow">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dirty="0" smtClean="0"/>
              <a:t>Exercice sur les entrées sorties</a:t>
            </a:r>
            <a:endParaRPr lang="fr-FR" dirty="0"/>
          </a:p>
        </p:txBody>
      </p:sp>
      <p:sp>
        <p:nvSpPr>
          <p:cNvPr id="3" name="Espace réservé du contenu 2"/>
          <p:cNvSpPr>
            <a:spLocks noGrp="1"/>
          </p:cNvSpPr>
          <p:nvPr>
            <p:ph idx="1"/>
          </p:nvPr>
        </p:nvSpPr>
        <p:spPr>
          <a:xfrm>
            <a:off x="755576" y="1484784"/>
            <a:ext cx="4406762" cy="352461"/>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0" indent="0">
              <a:buNone/>
            </a:pPr>
            <a:r>
              <a:rPr lang="fr-FR" sz="2000" dirty="0" smtClean="0"/>
              <a:t>Sortir dans un fichier un petit histogramme</a:t>
            </a:r>
          </a:p>
          <a:p>
            <a:pPr marL="0" indent="0">
              <a:buNone/>
            </a:pPr>
            <a:endParaRPr lang="fr-FR" sz="2000" dirty="0"/>
          </a:p>
        </p:txBody>
      </p:sp>
      <p:sp>
        <p:nvSpPr>
          <p:cNvPr id="5" name="ZoneTexte 4"/>
          <p:cNvSpPr txBox="1"/>
          <p:nvPr/>
        </p:nvSpPr>
        <p:spPr>
          <a:xfrm>
            <a:off x="755576" y="1916832"/>
            <a:ext cx="8136904"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400" b="1" dirty="0" smtClean="0"/>
              <a:t>Entrez des entiers : </a:t>
            </a:r>
            <a:r>
              <a:rPr lang="fr-FR" sz="1400" dirty="0" smtClean="0"/>
              <a:t>3 4 5 7 1 12 8 4</a:t>
            </a:r>
          </a:p>
          <a:p>
            <a:r>
              <a:rPr lang="fr-FR" sz="1400" b="1" dirty="0" smtClean="0"/>
              <a:t>                    </a:t>
            </a:r>
            <a:r>
              <a:rPr lang="fr-FR" sz="1400" dirty="0" smtClean="0"/>
              <a:t>+++ 3</a:t>
            </a:r>
          </a:p>
          <a:p>
            <a:r>
              <a:rPr lang="fr-FR" sz="1400" dirty="0" smtClean="0"/>
              <a:t>                  ++++ 4</a:t>
            </a:r>
          </a:p>
          <a:p>
            <a:r>
              <a:rPr lang="fr-FR" sz="1400" dirty="0" smtClean="0"/>
              <a:t>                +++++ 5</a:t>
            </a:r>
          </a:p>
          <a:p>
            <a:r>
              <a:rPr lang="fr-FR" sz="1400" dirty="0" smtClean="0"/>
              <a:t>           +++++++ 7</a:t>
            </a:r>
          </a:p>
          <a:p>
            <a:r>
              <a:rPr lang="fr-FR" sz="1400" dirty="0"/>
              <a:t> </a:t>
            </a:r>
            <a:r>
              <a:rPr lang="fr-FR" sz="1400" dirty="0" smtClean="0"/>
              <a:t>                        + 1</a:t>
            </a:r>
          </a:p>
          <a:p>
            <a:r>
              <a:rPr lang="fr-FR" sz="1400" dirty="0" smtClean="0"/>
              <a:t>++++++++++++ 12</a:t>
            </a:r>
          </a:p>
          <a:p>
            <a:r>
              <a:rPr lang="fr-FR" sz="1400" dirty="0"/>
              <a:t> </a:t>
            </a:r>
            <a:r>
              <a:rPr lang="fr-FR" sz="1400" dirty="0" smtClean="0"/>
              <a:t>        ++++++++ 8</a:t>
            </a:r>
          </a:p>
          <a:p>
            <a:r>
              <a:rPr lang="fr-FR" sz="1400" dirty="0"/>
              <a:t> </a:t>
            </a:r>
            <a:r>
              <a:rPr lang="fr-FR" sz="1400" dirty="0" smtClean="0"/>
              <a:t>                  ++++ 4</a:t>
            </a:r>
            <a:endParaRPr lang="fr-FR" sz="1400" dirty="0"/>
          </a:p>
        </p:txBody>
      </p:sp>
      <p:sp>
        <p:nvSpPr>
          <p:cNvPr id="6" name="ZoneTexte 5"/>
          <p:cNvSpPr txBox="1"/>
          <p:nvPr/>
        </p:nvSpPr>
        <p:spPr>
          <a:xfrm>
            <a:off x="755576" y="4077072"/>
            <a:ext cx="8136904" cy="166199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b="1" u="sng" dirty="0" smtClean="0"/>
              <a:t>Indications</a:t>
            </a:r>
            <a:r>
              <a:rPr lang="fr-FR" dirty="0" smtClean="0"/>
              <a:t> :</a:t>
            </a:r>
          </a:p>
          <a:p>
            <a:pPr marL="285750" indent="-285750">
              <a:buFont typeface="Arial" panose="020B0604020202020204" pitchFamily="34" charset="0"/>
              <a:buChar char="•"/>
            </a:pPr>
            <a:r>
              <a:rPr lang="fr-FR" dirty="0"/>
              <a:t> </a:t>
            </a:r>
            <a:r>
              <a:rPr lang="fr-FR" sz="1600" b="1" dirty="0" err="1" smtClean="0"/>
              <a:t>std</a:t>
            </a:r>
            <a:r>
              <a:rPr lang="fr-FR" sz="1600" b="1" dirty="0" smtClean="0"/>
              <a:t>::</a:t>
            </a:r>
            <a:r>
              <a:rPr lang="fr-FR" sz="1600" b="1" dirty="0" err="1" smtClean="0"/>
              <a:t>getline</a:t>
            </a:r>
            <a:r>
              <a:rPr lang="fr-FR" sz="1600" b="1" dirty="0" smtClean="0"/>
              <a:t>(</a:t>
            </a:r>
            <a:r>
              <a:rPr lang="fr-FR" sz="1600" b="1" dirty="0" err="1" smtClean="0"/>
              <a:t>std</a:t>
            </a:r>
            <a:r>
              <a:rPr lang="fr-FR" sz="1600" b="1" dirty="0" smtClean="0"/>
              <a:t>::</a:t>
            </a:r>
            <a:r>
              <a:rPr lang="fr-FR" sz="1600" b="1" dirty="0" err="1" smtClean="0"/>
              <a:t>cin,txt</a:t>
            </a:r>
            <a:r>
              <a:rPr lang="fr-FR" sz="1600" b="1" dirty="0" smtClean="0"/>
              <a:t>);</a:t>
            </a:r>
            <a:endParaRPr lang="fr-FR" b="1" dirty="0" smtClean="0"/>
          </a:p>
          <a:p>
            <a:pPr marL="285750" indent="-285750">
              <a:buFont typeface="Arial" panose="020B0604020202020204" pitchFamily="34" charset="0"/>
              <a:buChar char="•"/>
            </a:pPr>
            <a:r>
              <a:rPr lang="fr-FR" sz="1600" b="1" dirty="0" err="1" smtClean="0"/>
              <a:t>std</a:t>
            </a:r>
            <a:r>
              <a:rPr lang="fr-FR" sz="1600" b="1" dirty="0" smtClean="0"/>
              <a:t>::</a:t>
            </a:r>
            <a:r>
              <a:rPr lang="fr-FR" sz="1600" b="1" dirty="0" err="1" smtClean="0"/>
              <a:t>istringstream</a:t>
            </a:r>
            <a:r>
              <a:rPr lang="fr-FR" sz="1600" b="1" dirty="0" smtClean="0"/>
              <a:t> </a:t>
            </a:r>
            <a:r>
              <a:rPr lang="fr-FR" sz="1600" b="1" dirty="0" err="1" smtClean="0"/>
              <a:t>iss</a:t>
            </a:r>
            <a:r>
              <a:rPr lang="fr-FR" sz="1600" b="1" dirty="0" smtClean="0"/>
              <a:t>(</a:t>
            </a:r>
            <a:r>
              <a:rPr lang="fr-FR" sz="1600" b="1" dirty="0" err="1" smtClean="0"/>
              <a:t>txt</a:t>
            </a:r>
            <a:r>
              <a:rPr lang="fr-FR" sz="1600" b="1" dirty="0" smtClean="0"/>
              <a:t>);</a:t>
            </a:r>
            <a:endParaRPr lang="fr-FR" b="1" dirty="0" smtClean="0"/>
          </a:p>
          <a:p>
            <a:pPr marL="285750" indent="-285750">
              <a:buFont typeface="Arial" panose="020B0604020202020204" pitchFamily="34" charset="0"/>
              <a:buChar char="•"/>
            </a:pPr>
            <a:r>
              <a:rPr lang="fr-FR" sz="1600" b="1" dirty="0" err="1"/>
              <a:t>s</a:t>
            </a:r>
            <a:r>
              <a:rPr lang="fr-FR" sz="1600" b="1" dirty="0" err="1" smtClean="0"/>
              <a:t>td</a:t>
            </a:r>
            <a:r>
              <a:rPr lang="fr-FR" sz="1600" b="1" dirty="0" smtClean="0"/>
              <a:t>::</a:t>
            </a:r>
            <a:r>
              <a:rPr lang="fr-FR" sz="1600" b="1" dirty="0" err="1" smtClean="0"/>
              <a:t>vector</a:t>
            </a:r>
            <a:r>
              <a:rPr lang="fr-FR" sz="1600" b="1" dirty="0" smtClean="0"/>
              <a:t>&lt;</a:t>
            </a:r>
            <a:r>
              <a:rPr lang="fr-FR" sz="1600" b="1" dirty="0" err="1" smtClean="0"/>
              <a:t>std</a:t>
            </a:r>
            <a:r>
              <a:rPr lang="fr-FR" sz="1600" b="1" dirty="0" smtClean="0"/>
              <a:t>::string&gt; </a:t>
            </a:r>
            <a:r>
              <a:rPr lang="fr-FR" sz="1600" b="1" dirty="0" err="1" smtClean="0"/>
              <a:t>integers</a:t>
            </a:r>
            <a:r>
              <a:rPr lang="fr-FR" sz="1600" b="1" dirty="0" smtClean="0"/>
              <a:t>(</a:t>
            </a:r>
            <a:r>
              <a:rPr lang="fr-FR" sz="1600" b="1" dirty="0" err="1" smtClean="0"/>
              <a:t>std</a:t>
            </a:r>
            <a:r>
              <a:rPr lang="fr-FR" sz="1600" b="1" dirty="0" smtClean="0"/>
              <a:t>::</a:t>
            </a:r>
            <a:r>
              <a:rPr lang="fr-FR" sz="1600" b="1" dirty="0" err="1" smtClean="0"/>
              <a:t>istream_iterator</a:t>
            </a:r>
            <a:r>
              <a:rPr lang="fr-FR" sz="1600" b="1" dirty="0" smtClean="0"/>
              <a:t>&lt;</a:t>
            </a:r>
            <a:r>
              <a:rPr lang="fr-FR" sz="1600" b="1" dirty="0" err="1" smtClean="0"/>
              <a:t>std</a:t>
            </a:r>
            <a:r>
              <a:rPr lang="fr-FR" sz="1600" b="1" dirty="0" smtClean="0"/>
              <a:t>::string&gt;{</a:t>
            </a:r>
            <a:r>
              <a:rPr lang="fr-FR" sz="1600" b="1" dirty="0" err="1" smtClean="0"/>
              <a:t>iss</a:t>
            </a:r>
            <a:r>
              <a:rPr lang="fr-FR" sz="1600" b="1" dirty="0"/>
              <a:t>}</a:t>
            </a:r>
            <a:r>
              <a:rPr lang="fr-FR" sz="1600" b="1" dirty="0" smtClean="0"/>
              <a:t>,</a:t>
            </a:r>
            <a:br>
              <a:rPr lang="fr-FR" sz="1600" b="1" dirty="0" smtClean="0"/>
            </a:br>
            <a:r>
              <a:rPr lang="fr-FR" sz="1600" b="1" dirty="0" smtClean="0"/>
              <a:t>                                                            </a:t>
            </a:r>
            <a:r>
              <a:rPr lang="fr-FR" sz="1600" b="1" dirty="0" err="1" smtClean="0"/>
              <a:t>std</a:t>
            </a:r>
            <a:r>
              <a:rPr lang="fr-FR" sz="1600" b="1" dirty="0" smtClean="0"/>
              <a:t>::</a:t>
            </a:r>
            <a:r>
              <a:rPr lang="fr-FR" sz="1600" b="1" dirty="0" err="1" smtClean="0"/>
              <a:t>istream_iterator</a:t>
            </a:r>
            <a:r>
              <a:rPr lang="fr-FR" sz="1600" b="1" dirty="0" smtClean="0"/>
              <a:t>&lt;</a:t>
            </a:r>
            <a:r>
              <a:rPr lang="fr-FR" sz="1600" b="1" dirty="0" err="1" smtClean="0"/>
              <a:t>std</a:t>
            </a:r>
            <a:r>
              <a:rPr lang="fr-FR" sz="1600" b="1" dirty="0" smtClean="0"/>
              <a:t>::string&gt;() );</a:t>
            </a:r>
            <a:endParaRPr lang="fr-FR" b="1" dirty="0" smtClean="0"/>
          </a:p>
          <a:p>
            <a:pPr marL="285750" indent="-285750">
              <a:buFont typeface="Arial" panose="020B0604020202020204" pitchFamily="34" charset="0"/>
              <a:buChar char="•"/>
            </a:pPr>
            <a:r>
              <a:rPr lang="fr-FR" sz="1600" b="1" dirty="0" err="1" smtClean="0"/>
              <a:t>std</a:t>
            </a:r>
            <a:r>
              <a:rPr lang="fr-FR" sz="1600" b="1" dirty="0" smtClean="0"/>
              <a:t>::string(</a:t>
            </a:r>
            <a:r>
              <a:rPr lang="fr-FR" sz="1600" b="1" dirty="0" err="1" smtClean="0"/>
              <a:t>n,c</a:t>
            </a:r>
            <a:r>
              <a:rPr lang="fr-FR" sz="1600" b="1" dirty="0" smtClean="0"/>
              <a:t>)</a:t>
            </a:r>
            <a:r>
              <a:rPr lang="fr-FR" dirty="0" smtClean="0"/>
              <a:t> : Crée une chaîne de caractères contenant  n caractères c</a:t>
            </a:r>
          </a:p>
        </p:txBody>
      </p:sp>
      <p:sp>
        <p:nvSpPr>
          <p:cNvPr id="7" name="ZoneTexte 6"/>
          <p:cNvSpPr txBox="1"/>
          <p:nvPr/>
        </p:nvSpPr>
        <p:spPr>
          <a:xfrm>
            <a:off x="755576" y="5877272"/>
            <a:ext cx="813690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r-FR" dirty="0" smtClean="0">
                <a:solidFill>
                  <a:schemeClr val="accent6">
                    <a:lumMod val="75000"/>
                  </a:schemeClr>
                </a:solidFill>
              </a:rPr>
              <a:t>Bonus</a:t>
            </a:r>
            <a:r>
              <a:rPr lang="fr-FR" dirty="0" smtClean="0"/>
              <a:t> : Fixer la largeur maximale à la plus grande valeur</a:t>
            </a:r>
            <a:endParaRPr lang="fr-FR" dirty="0"/>
          </a:p>
        </p:txBody>
      </p:sp>
      <p:sp>
        <p:nvSpPr>
          <p:cNvPr id="4" name="ZoneTexte 3"/>
          <p:cNvSpPr txBox="1"/>
          <p:nvPr/>
        </p:nvSpPr>
        <p:spPr>
          <a:xfrm>
            <a:off x="7308304" y="4300735"/>
            <a:ext cx="1656184"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400" b="1" dirty="0" smtClean="0"/>
              <a:t>#</a:t>
            </a:r>
            <a:r>
              <a:rPr lang="fr-FR" sz="1400" b="1" dirty="0" err="1" smtClean="0"/>
              <a:t>include</a:t>
            </a:r>
            <a:r>
              <a:rPr lang="fr-FR" sz="1400" b="1" dirty="0" smtClean="0"/>
              <a:t> &lt;</a:t>
            </a:r>
            <a:r>
              <a:rPr lang="fr-FR" sz="1400" b="1" dirty="0" err="1" smtClean="0"/>
              <a:t>iterator</a:t>
            </a:r>
            <a:r>
              <a:rPr lang="fr-FR" sz="1400" b="1" dirty="0" smtClean="0"/>
              <a:t>&gt;</a:t>
            </a:r>
            <a:endParaRPr lang="fr-FR" sz="1400" b="1" dirty="0"/>
          </a:p>
        </p:txBody>
      </p:sp>
      <p:cxnSp>
        <p:nvCxnSpPr>
          <p:cNvPr id="9" name="Connecteur droit avec flèche 8"/>
          <p:cNvCxnSpPr>
            <a:stCxn id="4" idx="1"/>
          </p:cNvCxnSpPr>
          <p:nvPr/>
        </p:nvCxnSpPr>
        <p:spPr>
          <a:xfrm flipH="1">
            <a:off x="5508104" y="4454624"/>
            <a:ext cx="1800200" cy="4534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746078"/>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ZoneTexte 3">
            <a:extLst>
              <a:ext uri="{FF2B5EF4-FFF2-40B4-BE49-F238E27FC236}">
                <a16:creationId xmlns:a16="http://schemas.microsoft.com/office/drawing/2014/main" xmlns="" id="{BADA597A-701A-4A95-9618-C36F2078A462}"/>
              </a:ext>
            </a:extLst>
          </p:cNvPr>
          <p:cNvSpPr txBox="1">
            <a:spLocks noChangeArrowheads="1"/>
          </p:cNvSpPr>
          <p:nvPr/>
        </p:nvSpPr>
        <p:spPr bwMode="auto">
          <a:xfrm>
            <a:off x="611188" y="404813"/>
            <a:ext cx="4752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en-US" dirty="0" err="1" smtClean="0"/>
              <a:t>std</a:t>
            </a:r>
            <a:r>
              <a:rPr lang="fr-FR" altLang="en-US" dirty="0"/>
              <a:t>::</a:t>
            </a:r>
            <a:r>
              <a:rPr lang="fr-FR" altLang="en-US" dirty="0" err="1"/>
              <a:t>dynamic_pointer_cast</a:t>
            </a:r>
            <a:r>
              <a:rPr lang="fr-FR" altLang="en-US" dirty="0"/>
              <a:t>&lt;</a:t>
            </a:r>
            <a:r>
              <a:rPr lang="fr-FR" altLang="en-US" dirty="0" err="1"/>
              <a:t>Derived</a:t>
            </a:r>
            <a:r>
              <a:rPr lang="fr-FR" altLang="en-US" dirty="0"/>
              <a:t>&gt;(base)</a:t>
            </a:r>
          </a:p>
          <a:p>
            <a:pPr eaLnBrk="1" hangingPunct="1"/>
            <a:r>
              <a:rPr lang="fr-FR" altLang="en-US" dirty="0"/>
              <a:t>Idem </a:t>
            </a:r>
            <a:r>
              <a:rPr lang="fr-FR" altLang="en-US" dirty="0" err="1"/>
              <a:t>static</a:t>
            </a:r>
            <a:r>
              <a:rPr lang="fr-FR" altLang="en-US" dirty="0"/>
              <a:t>, </a:t>
            </a:r>
            <a:r>
              <a:rPr lang="fr-FR" altLang="en-US" dirty="0" err="1"/>
              <a:t>const</a:t>
            </a:r>
            <a:r>
              <a:rPr lang="fr-FR" altLang="en-US" dirty="0"/>
              <a:t> et </a:t>
            </a:r>
            <a:r>
              <a:rPr lang="fr-FR" altLang="en-US" dirty="0" err="1"/>
              <a:t>reinterpret</a:t>
            </a:r>
            <a:r>
              <a:rPr lang="fr-FR" altLang="en-US" dirty="0"/>
              <a:t> </a:t>
            </a:r>
            <a:r>
              <a:rPr lang="fr-FR" altLang="en-US" dirty="0" err="1"/>
              <a:t>cast</a:t>
            </a:r>
            <a:r>
              <a:rPr lang="fr-FR" altLang="en-US" dirty="0"/>
              <a:t> ( 17 pour </a:t>
            </a:r>
            <a:r>
              <a:rPr lang="fr-FR" altLang="en-US" dirty="0" err="1"/>
              <a:t>reinterpret</a:t>
            </a:r>
            <a:r>
              <a:rPr lang="fr-FR" altLang="en-US" dirty="0"/>
              <a:t> )</a:t>
            </a: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4B1BD03F-6A66-4F4F-B436-59F04823BB5E}"/>
              </a:ext>
            </a:extLst>
          </p:cNvPr>
          <p:cNvSpPr>
            <a:spLocks noGrp="1"/>
          </p:cNvSpPr>
          <p:nvPr>
            <p:ph type="title"/>
            <p:custDataLst>
              <p:tags r:id="rId2"/>
            </p:custDataLst>
          </p:nvPr>
        </p:nvSpPr>
        <p:spPr>
          <a:xfrm>
            <a:off x="0" y="7938"/>
            <a:ext cx="9144000" cy="828675"/>
          </a:xfrm>
          <a:solidFill>
            <a:schemeClr val="accent1"/>
          </a:solidFill>
        </p:spPr>
        <p:txBody>
          <a:bodyPr/>
          <a:lstStyle/>
          <a:p>
            <a:pPr algn="ctr" eaLnBrk="1" hangingPunct="1"/>
            <a:r>
              <a:rPr altLang="fr-FR" sz="3600"/>
              <a:t>Le fichier de définition</a:t>
            </a:r>
            <a:endParaRPr altLang="fr-FR"/>
          </a:p>
        </p:txBody>
      </p:sp>
      <p:sp>
        <p:nvSpPr>
          <p:cNvPr id="7" name="ZoneTexte 6">
            <a:extLst>
              <a:ext uri="{FF2B5EF4-FFF2-40B4-BE49-F238E27FC236}">
                <a16:creationId xmlns:a16="http://schemas.microsoft.com/office/drawing/2014/main" xmlns="" id="{9118D47F-62FD-4E88-A804-5C168A73B2C7}"/>
              </a:ext>
            </a:extLst>
          </p:cNvPr>
          <p:cNvSpPr txBox="1"/>
          <p:nvPr/>
        </p:nvSpPr>
        <p:spPr>
          <a:xfrm>
            <a:off x="2268538" y="2781300"/>
            <a:ext cx="4391025" cy="2030413"/>
          </a:xfrm>
          <a:prstGeom prst="rect">
            <a:avLst/>
          </a:prstGeom>
          <a:solidFill>
            <a:schemeClr val="accent6">
              <a:lumMod val="40000"/>
              <a:lumOff val="60000"/>
            </a:schemeClr>
          </a:solidFill>
          <a:ln>
            <a:solidFill>
              <a:schemeClr val="accent6"/>
            </a:solidFill>
          </a:ln>
        </p:spPr>
        <p:txBody>
          <a:bodyPr>
            <a:spAutoFit/>
          </a:bodyPr>
          <a:lstStyle/>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&lt;</a:t>
            </a:r>
            <a:r>
              <a:rPr lang="fr-FR" sz="1400" b="1" dirty="0" err="1">
                <a:solidFill>
                  <a:schemeClr val="accent5">
                    <a:lumMod val="75000"/>
                  </a:schemeClr>
                </a:solidFill>
                <a:latin typeface="Courier New" panose="02070309020205020404" pitchFamily="49" charset="0"/>
                <a:cs typeface="Courier New" panose="02070309020205020404" pitchFamily="49" charset="0"/>
              </a:rPr>
              <a:t>iostream</a:t>
            </a:r>
            <a:r>
              <a:rPr lang="fr-FR" sz="1400" b="1" dirty="0">
                <a:latin typeface="Courier New" panose="02070309020205020404" pitchFamily="49" charset="0"/>
                <a:cs typeface="Courier New" panose="02070309020205020404" pitchFamily="49" charset="0"/>
              </a:rPr>
              <a:t>&gt;</a:t>
            </a:r>
          </a:p>
          <a:p>
            <a:pPr>
              <a:defRPr/>
            </a:pPr>
            <a:r>
              <a:rPr lang="fr-FR" sz="1400" b="1" dirty="0">
                <a:latin typeface="Courier New" panose="02070309020205020404" pitchFamily="49" charset="0"/>
                <a:cs typeface="Courier New" panose="02070309020205020404" pitchFamily="49" charset="0"/>
              </a:rPr>
              <a:t>#</a:t>
            </a:r>
            <a:r>
              <a:rPr lang="fr-FR" sz="1400" b="1" dirty="0" err="1">
                <a:solidFill>
                  <a:srgbClr val="C00000"/>
                </a:solidFill>
                <a:latin typeface="Courier New" panose="02070309020205020404" pitchFamily="49" charset="0"/>
                <a:cs typeface="Courier New" panose="02070309020205020404" pitchFamily="49" charset="0"/>
              </a:rPr>
              <a:t>include</a:t>
            </a:r>
            <a:r>
              <a:rPr lang="fr-FR" sz="1400" b="1" dirty="0">
                <a:latin typeface="Courier New" panose="02070309020205020404" pitchFamily="49" charset="0"/>
                <a:cs typeface="Courier New" panose="02070309020205020404" pitchFamily="49" charset="0"/>
              </a:rPr>
              <a:t> </a:t>
            </a:r>
            <a:r>
              <a:rPr lang="fr-FR" sz="1400" b="1" dirty="0">
                <a:latin typeface="Courier New"/>
                <a:cs typeface="Courier New"/>
              </a:rPr>
              <a:t>"</a:t>
            </a:r>
            <a:r>
              <a:rPr lang="fr-FR" sz="1400" b="1" dirty="0">
                <a:solidFill>
                  <a:schemeClr val="accent6">
                    <a:lumMod val="75000"/>
                  </a:schemeClr>
                </a:solidFill>
                <a:latin typeface="Courier New"/>
                <a:cs typeface="Courier New"/>
              </a:rPr>
              <a:t>bonjour.hpp</a:t>
            </a:r>
            <a:r>
              <a:rPr lang="fr-FR" sz="1400" b="1" dirty="0">
                <a:latin typeface="Courier New"/>
                <a:cs typeface="Courier New"/>
              </a:rPr>
              <a:t>"</a:t>
            </a:r>
          </a:p>
          <a:p>
            <a:pPr>
              <a:defRPr/>
            </a:pPr>
            <a:endParaRPr lang="fr-FR" sz="1400" b="1" dirty="0">
              <a:latin typeface="Courier New" panose="02070309020205020404" pitchFamily="49" charset="0"/>
              <a:cs typeface="Courier New" panose="02070309020205020404" pitchFamily="49" charset="0"/>
            </a:endParaRPr>
          </a:p>
          <a:p>
            <a:pPr>
              <a:defRPr/>
            </a:pPr>
            <a:r>
              <a:rPr lang="fr-FR" sz="1400" b="1" dirty="0" err="1">
                <a:solidFill>
                  <a:schemeClr val="accent3">
                    <a:lumMod val="50000"/>
                  </a:schemeClr>
                </a:solidFill>
                <a:latin typeface="Courier New" panose="02070309020205020404" pitchFamily="49" charset="0"/>
                <a:cs typeface="Courier New" panose="02070309020205020404" pitchFamily="49" charset="0"/>
              </a:rPr>
              <a:t>void</a:t>
            </a:r>
            <a:endParaRPr lang="fr-FR" sz="1400" b="1" dirty="0">
              <a:solidFill>
                <a:schemeClr val="accent3">
                  <a:lumMod val="50000"/>
                </a:schemeClr>
              </a:solidFill>
              <a:latin typeface="Courier New" panose="02070309020205020404" pitchFamily="49" charset="0"/>
              <a:cs typeface="Courier New" panose="02070309020205020404" pitchFamily="49" charset="0"/>
            </a:endParaRPr>
          </a:p>
          <a:p>
            <a:pPr>
              <a:defRPr/>
            </a:pPr>
            <a:r>
              <a:rPr lang="fr-FR" sz="1400" b="1" dirty="0" err="1">
                <a:latin typeface="Courier New" panose="02070309020205020404" pitchFamily="49" charset="0"/>
                <a:cs typeface="Courier New" panose="02070309020205020404" pitchFamily="49" charset="0"/>
              </a:rPr>
              <a:t>dit_bonjour</a:t>
            </a:r>
            <a:r>
              <a:rPr lang="fr-FR" sz="1400" b="1" dirty="0">
                <a:latin typeface="Courier New" panose="02070309020205020404" pitchFamily="49" charset="0"/>
                <a:cs typeface="Courier New" panose="02070309020205020404" pitchFamily="49" charset="0"/>
              </a:rPr>
              <a:t>( </a:t>
            </a:r>
            <a:r>
              <a:rPr lang="fr-FR" sz="1400" b="1" dirty="0" err="1">
                <a:solidFill>
                  <a:schemeClr val="accent2">
                    <a:lumMod val="75000"/>
                  </a:schemeClr>
                </a:solidFill>
                <a:latin typeface="Courier New" panose="02070309020205020404" pitchFamily="49" charset="0"/>
                <a:cs typeface="Courier New" panose="02070309020205020404" pitchFamily="49" charset="0"/>
              </a:rPr>
              <a:t>const</a:t>
            </a:r>
            <a:r>
              <a:rPr lang="fr-FR" sz="1400" b="1" dirty="0">
                <a:solidFill>
                  <a:schemeClr val="accent2">
                    <a:lumMod val="75000"/>
                  </a:schemeClr>
                </a:solidFill>
                <a:latin typeface="Courier New" panose="02070309020205020404" pitchFamily="49" charset="0"/>
                <a:cs typeface="Courier New" panose="02070309020205020404" pitchFamily="49" charset="0"/>
              </a:rPr>
              <a:t> </a:t>
            </a:r>
            <a:r>
              <a:rPr lang="fr-FR" sz="1400" b="1" dirty="0" err="1">
                <a:solidFill>
                  <a:schemeClr val="accent3">
                    <a:lumMod val="50000"/>
                  </a:schemeClr>
                </a:solidFill>
                <a:latin typeface="Courier New" panose="02070309020205020404" pitchFamily="49" charset="0"/>
                <a:cs typeface="Courier New" panose="02070309020205020404" pitchFamily="49" charset="0"/>
              </a:rPr>
              <a:t>std</a:t>
            </a:r>
            <a:r>
              <a:rPr lang="fr-FR" sz="1400" b="1" dirty="0">
                <a:solidFill>
                  <a:schemeClr val="accent3">
                    <a:lumMod val="50000"/>
                  </a:schemeClr>
                </a:solidFill>
                <a:latin typeface="Courier New" panose="02070309020205020404" pitchFamily="49" charset="0"/>
                <a:cs typeface="Courier New" panose="02070309020205020404" pitchFamily="49" charset="0"/>
              </a:rPr>
              <a:t>::string</a:t>
            </a:r>
            <a:r>
              <a:rPr lang="fr-FR" sz="1400" b="1" dirty="0">
                <a:latin typeface="Courier New" panose="02070309020205020404" pitchFamily="49" charset="0"/>
                <a:cs typeface="Courier New" panose="02070309020205020404" pitchFamily="49" charset="0"/>
              </a:rPr>
              <a:t>&amp; nom )</a:t>
            </a:r>
          </a:p>
          <a:p>
            <a:pPr>
              <a:defRPr/>
            </a:pPr>
            <a:r>
              <a:rPr lang="fr-FR" sz="1400" b="1" dirty="0">
                <a:latin typeface="Courier New" panose="02070309020205020404" pitchFamily="49" charset="0"/>
                <a:cs typeface="Courier New" panose="02070309020205020404" pitchFamily="49" charset="0"/>
              </a:rPr>
              <a:t>{</a:t>
            </a:r>
          </a:p>
          <a:p>
            <a:pPr>
              <a:defRPr/>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::cout &lt;&lt; </a:t>
            </a:r>
            <a:r>
              <a:rPr lang="fr-FR" sz="1400" b="1" dirty="0">
                <a:latin typeface="Courier New"/>
                <a:cs typeface="Courier New"/>
              </a:rPr>
              <a:t>"</a:t>
            </a:r>
            <a:r>
              <a:rPr lang="fr-FR" sz="1400" b="1" dirty="0">
                <a:solidFill>
                  <a:schemeClr val="accent6">
                    <a:lumMod val="75000"/>
                  </a:schemeClr>
                </a:solidFill>
                <a:latin typeface="Courier New"/>
                <a:cs typeface="Courier New"/>
              </a:rPr>
              <a:t>Bonjour </a:t>
            </a:r>
            <a:r>
              <a:rPr lang="fr-FR" sz="1400" b="1" dirty="0">
                <a:latin typeface="Courier New"/>
                <a:cs typeface="Courier New"/>
              </a:rPr>
              <a:t>" &lt;&lt; nom</a:t>
            </a:r>
          </a:p>
          <a:p>
            <a:pPr>
              <a:defRPr/>
            </a:pPr>
            <a:r>
              <a:rPr lang="fr-FR" sz="1400" b="1" dirty="0">
                <a:latin typeface="Courier New"/>
                <a:cs typeface="Courier New"/>
              </a:rPr>
              <a:t>            &lt;&lt; "</a:t>
            </a:r>
            <a:r>
              <a:rPr lang="fr-FR" sz="1400" b="1" dirty="0">
                <a:solidFill>
                  <a:schemeClr val="accent6">
                    <a:lumMod val="75000"/>
                  </a:schemeClr>
                </a:solidFill>
                <a:latin typeface="Courier New"/>
                <a:cs typeface="Courier New"/>
              </a:rPr>
              <a:t>.</a:t>
            </a:r>
            <a:r>
              <a:rPr lang="fr-FR" sz="1400" b="1" dirty="0">
                <a:latin typeface="Courier New"/>
                <a:cs typeface="Courier New"/>
              </a:rPr>
              <a:t>" &lt;&lt; </a:t>
            </a:r>
            <a:r>
              <a:rPr lang="fr-FR" sz="1400" b="1" dirty="0" err="1">
                <a:latin typeface="Courier New"/>
                <a:cs typeface="Courier New"/>
              </a:rPr>
              <a:t>std</a:t>
            </a:r>
            <a:r>
              <a:rPr lang="fr-FR" sz="1400" b="1" dirty="0">
                <a:latin typeface="Courier New"/>
                <a:cs typeface="Courier New"/>
              </a:rPr>
              <a:t>::</a:t>
            </a:r>
            <a:r>
              <a:rPr lang="fr-FR" sz="1400" b="1" dirty="0" err="1">
                <a:latin typeface="Courier New"/>
                <a:cs typeface="Courier New"/>
              </a:rPr>
              <a:t>endl</a:t>
            </a:r>
            <a:r>
              <a:rPr lang="fr-FR" sz="1400" b="1" dirty="0">
                <a:latin typeface="Courier New"/>
                <a:cs typeface="Courier New"/>
              </a:rPr>
              <a:t>;</a:t>
            </a:r>
          </a:p>
          <a:p>
            <a:pPr>
              <a:defRPr/>
            </a:pPr>
            <a:r>
              <a:rPr lang="fr-FR" sz="1400" b="1" dirty="0">
                <a:latin typeface="Courier New"/>
                <a:cs typeface="Courier New"/>
              </a:rPr>
              <a:t>}</a:t>
            </a:r>
            <a:endParaRPr lang="fr-FR" sz="1400" b="1" dirty="0">
              <a:latin typeface="Courier New" panose="02070309020205020404" pitchFamily="49" charset="0"/>
              <a:cs typeface="Courier New" panose="02070309020205020404" pitchFamily="49" charset="0"/>
            </a:endParaRPr>
          </a:p>
        </p:txBody>
      </p:sp>
      <p:sp>
        <p:nvSpPr>
          <p:cNvPr id="8" name="ZoneTexte 7">
            <a:extLst>
              <a:ext uri="{FF2B5EF4-FFF2-40B4-BE49-F238E27FC236}">
                <a16:creationId xmlns:a16="http://schemas.microsoft.com/office/drawing/2014/main" xmlns="" id="{80B7A42B-58AF-4B64-984D-20E9E9DB45F8}"/>
              </a:ext>
            </a:extLst>
          </p:cNvPr>
          <p:cNvSpPr txBox="1"/>
          <p:nvPr/>
        </p:nvSpPr>
        <p:spPr>
          <a:xfrm>
            <a:off x="395288" y="1844675"/>
            <a:ext cx="2881312" cy="584200"/>
          </a:xfrm>
          <a:prstGeom prst="rect">
            <a:avLst/>
          </a:prstGeom>
          <a:solidFill>
            <a:schemeClr val="bg2">
              <a:lumMod val="75000"/>
            </a:schemeClr>
          </a:solidFill>
        </p:spPr>
        <p:txBody>
          <a:bodyPr>
            <a:spAutoFit/>
          </a:bodyPr>
          <a:lstStyle/>
          <a:p>
            <a:pPr algn="ctr">
              <a:defRPr/>
            </a:pPr>
            <a:r>
              <a:rPr lang="fr-FR" sz="1600" b="1" dirty="0"/>
              <a:t>Inclut la déclaration des entrées-sorties</a:t>
            </a:r>
          </a:p>
        </p:txBody>
      </p:sp>
      <p:cxnSp>
        <p:nvCxnSpPr>
          <p:cNvPr id="10" name="Connecteur en angle 9">
            <a:extLst>
              <a:ext uri="{FF2B5EF4-FFF2-40B4-BE49-F238E27FC236}">
                <a16:creationId xmlns:a16="http://schemas.microsoft.com/office/drawing/2014/main" xmlns="" id="{8975B8F0-7C85-4DBD-B3D3-E6B05120C265}"/>
              </a:ext>
            </a:extLst>
          </p:cNvPr>
          <p:cNvCxnSpPr>
            <a:stCxn id="8" idx="2"/>
          </p:cNvCxnSpPr>
          <p:nvPr/>
        </p:nvCxnSpPr>
        <p:spPr>
          <a:xfrm rot="16200000" flipH="1">
            <a:off x="1839913" y="2424112"/>
            <a:ext cx="495300" cy="5048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xmlns="" id="{BADCECDC-3249-4756-9F99-A1D70D7B4032}"/>
              </a:ext>
            </a:extLst>
          </p:cNvPr>
          <p:cNvSpPr txBox="1"/>
          <p:nvPr/>
        </p:nvSpPr>
        <p:spPr>
          <a:xfrm>
            <a:off x="3492500" y="1844675"/>
            <a:ext cx="3240088" cy="584200"/>
          </a:xfrm>
          <a:prstGeom prst="rect">
            <a:avLst/>
          </a:prstGeom>
          <a:solidFill>
            <a:schemeClr val="bg2">
              <a:lumMod val="75000"/>
            </a:schemeClr>
          </a:solidFill>
        </p:spPr>
        <p:txBody>
          <a:bodyPr>
            <a:spAutoFit/>
          </a:bodyPr>
          <a:lstStyle/>
          <a:p>
            <a:pPr algn="ctr">
              <a:defRPr/>
            </a:pPr>
            <a:r>
              <a:rPr lang="fr-FR" sz="1600" b="1" dirty="0"/>
              <a:t>Inclut la déclaration de la fonction </a:t>
            </a:r>
            <a:r>
              <a:rPr lang="fr-FR" sz="1600" b="1" dirty="0" err="1"/>
              <a:t>dit_bonjour</a:t>
            </a:r>
            <a:endParaRPr lang="fr-FR" sz="1600" b="1" dirty="0"/>
          </a:p>
        </p:txBody>
      </p:sp>
      <p:cxnSp>
        <p:nvCxnSpPr>
          <p:cNvPr id="13" name="Connecteur en angle 12">
            <a:extLst>
              <a:ext uri="{FF2B5EF4-FFF2-40B4-BE49-F238E27FC236}">
                <a16:creationId xmlns:a16="http://schemas.microsoft.com/office/drawing/2014/main" xmlns="" id="{D17E969B-7724-42B2-AB2A-D031B566A103}"/>
              </a:ext>
            </a:extLst>
          </p:cNvPr>
          <p:cNvCxnSpPr>
            <a:stCxn id="11" idx="2"/>
          </p:cNvCxnSpPr>
          <p:nvPr/>
        </p:nvCxnSpPr>
        <p:spPr>
          <a:xfrm rot="5400000">
            <a:off x="4593431" y="2478882"/>
            <a:ext cx="568325" cy="46831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xmlns="" id="{2A26CDB2-E1D9-47BF-9D03-D3F676A99DBA}"/>
              </a:ext>
            </a:extLst>
          </p:cNvPr>
          <p:cNvSpPr txBox="1"/>
          <p:nvPr/>
        </p:nvSpPr>
        <p:spPr>
          <a:xfrm>
            <a:off x="34925" y="3284538"/>
            <a:ext cx="1873250" cy="585787"/>
          </a:xfrm>
          <a:prstGeom prst="rect">
            <a:avLst/>
          </a:prstGeom>
          <a:solidFill>
            <a:schemeClr val="accent3"/>
          </a:solidFill>
        </p:spPr>
        <p:txBody>
          <a:bodyPr>
            <a:spAutoFit/>
          </a:bodyPr>
          <a:lstStyle/>
          <a:p>
            <a:pPr>
              <a:defRPr/>
            </a:pPr>
            <a:r>
              <a:rPr lang="fr-FR" sz="1600" b="1" dirty="0"/>
              <a:t>Début définition de la fonction</a:t>
            </a:r>
          </a:p>
        </p:txBody>
      </p:sp>
      <p:cxnSp>
        <p:nvCxnSpPr>
          <p:cNvPr id="16" name="Connecteur droit avec flèche 15">
            <a:extLst>
              <a:ext uri="{FF2B5EF4-FFF2-40B4-BE49-F238E27FC236}">
                <a16:creationId xmlns:a16="http://schemas.microsoft.com/office/drawing/2014/main" xmlns="" id="{DE7CAE9D-44D6-4024-A5C3-5D9CF6A472C7}"/>
              </a:ext>
            </a:extLst>
          </p:cNvPr>
          <p:cNvCxnSpPr>
            <a:stCxn id="14" idx="3"/>
            <a:endCxn id="7" idx="1"/>
          </p:cNvCxnSpPr>
          <p:nvPr/>
        </p:nvCxnSpPr>
        <p:spPr>
          <a:xfrm>
            <a:off x="1908175" y="3576638"/>
            <a:ext cx="360363" cy="220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xmlns="" id="{375E6C52-B309-480B-A6C9-4E7A6919F3E9}"/>
              </a:ext>
            </a:extLst>
          </p:cNvPr>
          <p:cNvSpPr txBox="1"/>
          <p:nvPr/>
        </p:nvSpPr>
        <p:spPr>
          <a:xfrm>
            <a:off x="107950" y="4076700"/>
            <a:ext cx="1979613" cy="585788"/>
          </a:xfrm>
          <a:prstGeom prst="rect">
            <a:avLst/>
          </a:prstGeom>
          <a:solidFill>
            <a:schemeClr val="accent3"/>
          </a:solidFill>
        </p:spPr>
        <p:txBody>
          <a:bodyPr>
            <a:spAutoFit/>
          </a:bodyPr>
          <a:lstStyle/>
          <a:p>
            <a:pPr algn="ctr">
              <a:defRPr/>
            </a:pPr>
            <a:r>
              <a:rPr lang="fr-FR" sz="1600" b="1" dirty="0"/>
              <a:t>Début du corps de la fonction</a:t>
            </a:r>
          </a:p>
        </p:txBody>
      </p:sp>
      <p:cxnSp>
        <p:nvCxnSpPr>
          <p:cNvPr id="19" name="Connecteur droit avec flèche 18">
            <a:extLst>
              <a:ext uri="{FF2B5EF4-FFF2-40B4-BE49-F238E27FC236}">
                <a16:creationId xmlns:a16="http://schemas.microsoft.com/office/drawing/2014/main" xmlns="" id="{BC3F032C-4C79-49AD-A3B9-E9B8B9D05AB8}"/>
              </a:ext>
            </a:extLst>
          </p:cNvPr>
          <p:cNvCxnSpPr>
            <a:stCxn id="17" idx="3"/>
          </p:cNvCxnSpPr>
          <p:nvPr/>
        </p:nvCxnSpPr>
        <p:spPr>
          <a:xfrm flipV="1">
            <a:off x="2087563" y="4076700"/>
            <a:ext cx="252412" cy="29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xmlns="" id="{5E77E152-50BE-408E-A627-B5BEAC9717CB}"/>
              </a:ext>
            </a:extLst>
          </p:cNvPr>
          <p:cNvSpPr txBox="1"/>
          <p:nvPr/>
        </p:nvSpPr>
        <p:spPr>
          <a:xfrm>
            <a:off x="2268538" y="5373688"/>
            <a:ext cx="2087562" cy="584200"/>
          </a:xfrm>
          <a:prstGeom prst="rect">
            <a:avLst/>
          </a:prstGeom>
          <a:solidFill>
            <a:schemeClr val="accent3"/>
          </a:solidFill>
        </p:spPr>
        <p:txBody>
          <a:bodyPr>
            <a:spAutoFit/>
          </a:bodyPr>
          <a:lstStyle/>
          <a:p>
            <a:pPr algn="ctr">
              <a:defRPr/>
            </a:pPr>
            <a:r>
              <a:rPr lang="fr-FR" sz="1600" b="1" dirty="0"/>
              <a:t>Fin du corps de la fonction</a:t>
            </a:r>
          </a:p>
        </p:txBody>
      </p:sp>
      <p:cxnSp>
        <p:nvCxnSpPr>
          <p:cNvPr id="22" name="Connecteur droit avec flèche 21">
            <a:extLst>
              <a:ext uri="{FF2B5EF4-FFF2-40B4-BE49-F238E27FC236}">
                <a16:creationId xmlns:a16="http://schemas.microsoft.com/office/drawing/2014/main" xmlns="" id="{A95B7BE1-00A1-42ED-B8C4-33043AA57D27}"/>
              </a:ext>
            </a:extLst>
          </p:cNvPr>
          <p:cNvCxnSpPr>
            <a:stCxn id="20" idx="0"/>
          </p:cNvCxnSpPr>
          <p:nvPr/>
        </p:nvCxnSpPr>
        <p:spPr>
          <a:xfrm flipH="1" flipV="1">
            <a:off x="2484438" y="4662488"/>
            <a:ext cx="827087"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xmlns="" id="{E054EFAE-ADDA-47FE-A68E-03C656BB679F}"/>
              </a:ext>
            </a:extLst>
          </p:cNvPr>
          <p:cNvSpPr txBox="1"/>
          <p:nvPr/>
        </p:nvSpPr>
        <p:spPr>
          <a:xfrm>
            <a:off x="5364163" y="5373688"/>
            <a:ext cx="2087562" cy="338137"/>
          </a:xfrm>
          <a:prstGeom prst="rect">
            <a:avLst/>
          </a:prstGeom>
          <a:solidFill>
            <a:schemeClr val="accent3"/>
          </a:solidFill>
        </p:spPr>
        <p:txBody>
          <a:bodyPr>
            <a:spAutoFit/>
          </a:bodyPr>
          <a:lstStyle/>
          <a:p>
            <a:pPr algn="ctr">
              <a:defRPr/>
            </a:pPr>
            <a:r>
              <a:rPr lang="fr-FR" sz="1600" b="1" dirty="0"/>
              <a:t>Fin instruction</a:t>
            </a:r>
            <a:endParaRPr lang="fr-FR" b="1" dirty="0"/>
          </a:p>
        </p:txBody>
      </p:sp>
      <p:cxnSp>
        <p:nvCxnSpPr>
          <p:cNvPr id="25" name="Connecteur droit avec flèche 24">
            <a:extLst>
              <a:ext uri="{FF2B5EF4-FFF2-40B4-BE49-F238E27FC236}">
                <a16:creationId xmlns:a16="http://schemas.microsoft.com/office/drawing/2014/main" xmlns="" id="{858202C2-54DC-4BFF-91C7-11156C668C47}"/>
              </a:ext>
            </a:extLst>
          </p:cNvPr>
          <p:cNvCxnSpPr>
            <a:stCxn id="23" idx="0"/>
          </p:cNvCxnSpPr>
          <p:nvPr/>
        </p:nvCxnSpPr>
        <p:spPr>
          <a:xfrm flipH="1" flipV="1">
            <a:off x="5795963" y="4508500"/>
            <a:ext cx="612775" cy="86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xmlns="" id="{9FA6B723-2570-4985-B17B-CB8416024D71}"/>
              </a:ext>
            </a:extLst>
          </p:cNvPr>
          <p:cNvSpPr txBox="1"/>
          <p:nvPr/>
        </p:nvSpPr>
        <p:spPr>
          <a:xfrm>
            <a:off x="6875463" y="3870325"/>
            <a:ext cx="2089150" cy="584200"/>
          </a:xfrm>
          <a:prstGeom prst="rect">
            <a:avLst/>
          </a:prstGeom>
          <a:solidFill>
            <a:schemeClr val="accent3"/>
          </a:solidFill>
        </p:spPr>
        <p:txBody>
          <a:bodyPr>
            <a:spAutoFit/>
          </a:bodyPr>
          <a:lstStyle/>
          <a:p>
            <a:pPr algn="ctr">
              <a:defRPr/>
            </a:pPr>
            <a:r>
              <a:rPr lang="fr-FR" sz="1600" b="1" dirty="0"/>
              <a:t>Instruction ( flot de sortie )</a:t>
            </a:r>
          </a:p>
        </p:txBody>
      </p:sp>
      <p:cxnSp>
        <p:nvCxnSpPr>
          <p:cNvPr id="28" name="Connecteur droit avec flèche 27">
            <a:extLst>
              <a:ext uri="{FF2B5EF4-FFF2-40B4-BE49-F238E27FC236}">
                <a16:creationId xmlns:a16="http://schemas.microsoft.com/office/drawing/2014/main" xmlns="" id="{21765C92-E00D-4887-B8DD-A71CBE6B6E1E}"/>
              </a:ext>
            </a:extLst>
          </p:cNvPr>
          <p:cNvCxnSpPr>
            <a:stCxn id="26" idx="1"/>
          </p:cNvCxnSpPr>
          <p:nvPr/>
        </p:nvCxnSpPr>
        <p:spPr>
          <a:xfrm flipH="1">
            <a:off x="5867400" y="4162425"/>
            <a:ext cx="1008063" cy="60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11143</Words>
  <Application>Microsoft Office PowerPoint</Application>
  <PresentationFormat>Affichage à l'écran (4:3)</PresentationFormat>
  <Paragraphs>1554</Paragraphs>
  <Slides>82</Slides>
  <Notes>9</Notes>
  <HiddenSlides>0</HiddenSlides>
  <MMClips>0</MMClips>
  <ScaleCrop>false</ScaleCrop>
  <HeadingPairs>
    <vt:vector size="4" baseType="variant">
      <vt:variant>
        <vt:lpstr>Thème</vt:lpstr>
      </vt:variant>
      <vt:variant>
        <vt:i4>1</vt:i4>
      </vt:variant>
      <vt:variant>
        <vt:lpstr>Titres des diapositives</vt:lpstr>
      </vt:variant>
      <vt:variant>
        <vt:i4>82</vt:i4>
      </vt:variant>
    </vt:vector>
  </HeadingPairs>
  <TitlesOfParts>
    <vt:vector size="83" baseType="lpstr">
      <vt:lpstr>Formation</vt:lpstr>
      <vt:lpstr>Introduction au C++ 14</vt:lpstr>
      <vt:lpstr>Prérequis et finalité du cours</vt:lpstr>
      <vt:lpstr>Présentation PowerPoint</vt:lpstr>
      <vt:lpstr>Présentation PowerPoint</vt:lpstr>
      <vt:lpstr>Présentation PowerPoint</vt:lpstr>
      <vt:lpstr>Présentation PowerPoint</vt:lpstr>
      <vt:lpstr>Présentation PowerPoint</vt:lpstr>
      <vt:lpstr>Le fichier de déclaration</vt:lpstr>
      <vt:lpstr>Le fichier de définition</vt:lpstr>
      <vt:lpstr>Le programme principal</vt:lpstr>
      <vt:lpstr>Compiler le programme dit_bonjour</vt:lpstr>
      <vt:lpstr>Déclaration de variables en C++ 14</vt:lpstr>
      <vt:lpstr>Déclaration de variable en C++</vt:lpstr>
      <vt:lpstr>Règle de visibilité des variables</vt:lpstr>
      <vt:lpstr>Variables entières</vt:lpstr>
      <vt:lpstr>Variables booléennes</vt:lpstr>
      <vt:lpstr>Opérateurs logiques</vt:lpstr>
      <vt:lpstr>Variables entières ( Suite )</vt:lpstr>
      <vt:lpstr>Pré/Post incrémentation/Décrémentation</vt:lpstr>
      <vt:lpstr>Types réels</vt:lpstr>
      <vt:lpstr>Types complexes</vt:lpstr>
      <vt:lpstr>Chaînes de caractère</vt:lpstr>
      <vt:lpstr>Alias de type et initialisation des variables</vt:lpstr>
      <vt:lpstr>Branchements conditionnels</vt:lpstr>
      <vt:lpstr>Exercice ( 15mn )</vt:lpstr>
      <vt:lpstr>Qualifieurs C++</vt:lpstr>
      <vt:lpstr>Les références en C++</vt:lpstr>
      <vt:lpstr>Typage automatique implicite des variables</vt:lpstr>
      <vt:lpstr>Typage automatique explicite des variables</vt:lpstr>
      <vt:lpstr>Tableaux en C++</vt:lpstr>
      <vt:lpstr>Tableau statique</vt:lpstr>
      <vt:lpstr>Tableau statique C++ ( 2011)</vt:lpstr>
      <vt:lpstr>Tableau statique C++ ( 2011 )</vt:lpstr>
      <vt:lpstr>Tableau dynamique en C++ ( 1998 et + )</vt:lpstr>
      <vt:lpstr>Tableau dynamique C++ ( 98 et + )</vt:lpstr>
      <vt:lpstr>Tableau dynamique ( C++ 98 et + )</vt:lpstr>
      <vt:lpstr>Les tableaux avec GNU C++ (g++)</vt:lpstr>
      <vt:lpstr>Les boucles en C++</vt:lpstr>
      <vt:lpstr>La boucle for ( init; cond; incrément ) en C++</vt:lpstr>
      <vt:lpstr>La boucle for ( var : conteneur ) en C++11</vt:lpstr>
      <vt:lpstr>Les conversions de type</vt:lpstr>
      <vt:lpstr>Exercices récapulatifs</vt:lpstr>
      <vt:lpstr>Autres conteneurs proposés par le C++</vt:lpstr>
      <vt:lpstr>Autres conteneurs</vt:lpstr>
      <vt:lpstr>Exercices sur les conteneurs</vt:lpstr>
      <vt:lpstr>Pointeurs en C++</vt:lpstr>
      <vt:lpstr>P.O.D pointer ( Pointeur C )</vt:lpstr>
      <vt:lpstr>Pointeurs P.O.D</vt:lpstr>
      <vt:lpstr>Pointeurs uniques en C++ 11</vt:lpstr>
      <vt:lpstr>Pointeurs partagés ( C++ 11 )</vt:lpstr>
      <vt:lpstr>Les fonctions en C++</vt:lpstr>
      <vt:lpstr>Les fonctions en C++ : passage par référence</vt:lpstr>
      <vt:lpstr>Syntaxes possibles pour les fonctions</vt:lpstr>
      <vt:lpstr>Fonction inline, fonction statique</vt:lpstr>
      <vt:lpstr>Type de retour d’une fonction</vt:lpstr>
      <vt:lpstr>Exemples de fonctions muti-retour</vt:lpstr>
      <vt:lpstr>Surcharge des fonctions</vt:lpstr>
      <vt:lpstr>Paramêtres par défaut</vt:lpstr>
      <vt:lpstr>Surcharge des opérateurs</vt:lpstr>
      <vt:lpstr>Surcharge des opérateurs arithmétiques et logiques</vt:lpstr>
      <vt:lpstr>Exercices sur les fonctions</vt:lpstr>
      <vt:lpstr>Les structures</vt:lpstr>
      <vt:lpstr>Les structures</vt:lpstr>
      <vt:lpstr>Les unions</vt:lpstr>
      <vt:lpstr>Les énumérés</vt:lpstr>
      <vt:lpstr>Exercices sur les structures et les unions</vt:lpstr>
      <vt:lpstr>Gestion des erreurs en C++</vt:lpstr>
      <vt:lpstr>Les exceptions</vt:lpstr>
      <vt:lpstr>Exemple d’utilisation des exceptions</vt:lpstr>
      <vt:lpstr>Exceptions prédéfinies</vt:lpstr>
      <vt:lpstr>De la bonne utilisation des exceptions</vt:lpstr>
      <vt:lpstr>Gestion des erreurs de programmation</vt:lpstr>
      <vt:lpstr>Exercices</vt:lpstr>
      <vt:lpstr>Les entrées-sorties en C++</vt:lpstr>
      <vt:lpstr>Les entrées/sorties par flux</vt:lpstr>
      <vt:lpstr>Lecture/écriture dans un fichier</vt:lpstr>
      <vt:lpstr>Autres utilitaires pour la lecture formatée de fichiers</vt:lpstr>
      <vt:lpstr>Lire/Ecrire dans un fichier binaire</vt:lpstr>
      <vt:lpstr>Autres entrées sorties</vt:lpstr>
      <vt:lpstr>Opérateur de flux</vt:lpstr>
      <vt:lpstr>Exercice sur les entrées sorties</vt:lpstr>
      <vt:lpstr>Présentation PowerPoint</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C++ 14</dc:title>
  <dc:creator/>
  <cp:lastModifiedBy/>
  <cp:revision>48</cp:revision>
  <dcterms:created xsi:type="dcterms:W3CDTF">2018-06-19T11:03:55Z</dcterms:created>
  <dcterms:modified xsi:type="dcterms:W3CDTF">2018-10-22T13:07:55Z</dcterms:modified>
</cp:coreProperties>
</file>