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2"/>
  </p:notesMasterIdLst>
  <p:sldIdLst>
    <p:sldId id="256" r:id="rId2"/>
    <p:sldId id="257" r:id="rId3"/>
    <p:sldId id="258" r:id="rId4"/>
    <p:sldId id="260" r:id="rId5"/>
    <p:sldId id="261" r:id="rId6"/>
    <p:sldId id="262" r:id="rId7"/>
    <p:sldId id="263" r:id="rId8"/>
    <p:sldId id="265" r:id="rId9"/>
    <p:sldId id="266" r:id="rId10"/>
    <p:sldId id="264"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44" autoAdjust="0"/>
  </p:normalViewPr>
  <p:slideViewPr>
    <p:cSldViewPr snapToGrid="0">
      <p:cViewPr varScale="1">
        <p:scale>
          <a:sx n="87" d="100"/>
          <a:sy n="87" d="100"/>
        </p:scale>
        <p:origin x="14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C45FD-DC34-44D0-957B-59442C361B78}" type="datetimeFigureOut">
              <a:rPr lang="pl-PL" smtClean="0"/>
              <a:t>2016-11-13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C7EB-52B0-4CB2-A347-C03F22BA3F08}" type="slidenum">
              <a:rPr lang="pl-PL" smtClean="0"/>
              <a:t>‹#›</a:t>
            </a:fld>
            <a:endParaRPr lang="pl-PL"/>
          </a:p>
        </p:txBody>
      </p:sp>
    </p:spTree>
    <p:extLst>
      <p:ext uri="{BB962C8B-B14F-4D97-AF65-F5344CB8AC3E}">
        <p14:creationId xmlns:p14="http://schemas.microsoft.com/office/powerpoint/2010/main" val="249110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l.wikipedia.org/wiki/Cena_(ekonomia)" TargetMode="External"/><Relationship Id="rId3" Type="http://schemas.openxmlformats.org/officeDocument/2006/relationships/hyperlink" Target="https://pl.wikipedia.org/wiki/Rynek_finansowy" TargetMode="External"/><Relationship Id="rId7" Type="http://schemas.openxmlformats.org/officeDocument/2006/relationships/hyperlink" Target="https://pl.wikipedia.org/wiki/Kurs_walutow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pl.wikipedia.org/wiki/Popyt" TargetMode="External"/><Relationship Id="rId5" Type="http://schemas.openxmlformats.org/officeDocument/2006/relationships/hyperlink" Target="https://pl.wikipedia.org/wiki/Poda%C5%BC" TargetMode="External"/><Relationship Id="rId4" Type="http://schemas.openxmlformats.org/officeDocument/2006/relationships/hyperlink" Target="https://pl.wikipedia.org/wiki/Waluta" TargetMode="External"/><Relationship Id="rId9" Type="http://schemas.openxmlformats.org/officeDocument/2006/relationships/hyperlink" Target="https://pl.wikipedia.org/wiki/Percentage_in_poi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l.wikipedia.org/wiki/Cena_(praw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l.wikipedia.org/wiki/Ekstremu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 segment </a:t>
            </a:r>
            <a:r>
              <a:rPr lang="pl-PL" sz="1200" b="0" i="0" u="none" strike="noStrike" kern="1200" dirty="0" smtClean="0">
                <a:solidFill>
                  <a:schemeClr val="tx1"/>
                </a:solidFill>
                <a:effectLst/>
                <a:latin typeface="+mn-lt"/>
                <a:ea typeface="+mn-ea"/>
                <a:cs typeface="+mn-cs"/>
                <a:hlinkClick r:id="rId3" tooltip="Rynek finansowy"/>
              </a:rPr>
              <a:t>rynku finansowego</a:t>
            </a:r>
            <a:r>
              <a:rPr lang="pl-PL" sz="1200" b="0" i="0" kern="1200" dirty="0" smtClean="0">
                <a:solidFill>
                  <a:schemeClr val="tx1"/>
                </a:solidFill>
                <a:effectLst/>
                <a:latin typeface="+mn-lt"/>
                <a:ea typeface="+mn-ea"/>
                <a:cs typeface="+mn-cs"/>
              </a:rPr>
              <a:t>, na którym dokonywany jest obrót </a:t>
            </a:r>
            <a:r>
              <a:rPr lang="pl-PL" sz="1200" b="0" i="0" u="none" strike="noStrike" kern="1200" dirty="0" smtClean="0">
                <a:solidFill>
                  <a:schemeClr val="tx1"/>
                </a:solidFill>
                <a:effectLst/>
                <a:latin typeface="+mn-lt"/>
                <a:ea typeface="+mn-ea"/>
                <a:cs typeface="+mn-cs"/>
                <a:hlinkClick r:id="rId4" tooltip="Waluta"/>
              </a:rPr>
              <a:t>walutami</a:t>
            </a:r>
            <a:r>
              <a:rPr lang="pl-PL" sz="1200" b="0" i="0" kern="1200" dirty="0" smtClean="0">
                <a:solidFill>
                  <a:schemeClr val="tx1"/>
                </a:solidFill>
                <a:effectLst/>
                <a:latin typeface="+mn-lt"/>
                <a:ea typeface="+mn-ea"/>
                <a:cs typeface="+mn-cs"/>
              </a:rPr>
              <a:t> obcymi. W wyniku działania sił </a:t>
            </a:r>
            <a:r>
              <a:rPr lang="pl-PL" sz="1200" b="0" i="0" u="none" strike="noStrike" kern="1200" dirty="0" smtClean="0">
                <a:solidFill>
                  <a:schemeClr val="tx1"/>
                </a:solidFill>
                <a:effectLst/>
                <a:latin typeface="+mn-lt"/>
                <a:ea typeface="+mn-ea"/>
                <a:cs typeface="+mn-cs"/>
                <a:hlinkClick r:id="rId5" tooltip="Podaż"/>
              </a:rPr>
              <a:t>podaży</a:t>
            </a:r>
            <a:r>
              <a:rPr lang="pl-PL" sz="1200" b="0" i="0" kern="1200" dirty="0" smtClean="0">
                <a:solidFill>
                  <a:schemeClr val="tx1"/>
                </a:solidFill>
                <a:effectLst/>
                <a:latin typeface="+mn-lt"/>
                <a:ea typeface="+mn-ea"/>
                <a:cs typeface="+mn-cs"/>
              </a:rPr>
              <a:t> i </a:t>
            </a:r>
            <a:r>
              <a:rPr lang="pl-PL" sz="1200" b="0" i="0" u="none" strike="noStrike" kern="1200" dirty="0" smtClean="0">
                <a:solidFill>
                  <a:schemeClr val="tx1"/>
                </a:solidFill>
                <a:effectLst/>
                <a:latin typeface="+mn-lt"/>
                <a:ea typeface="+mn-ea"/>
                <a:cs typeface="+mn-cs"/>
                <a:hlinkClick r:id="rId6" tooltip="Popyt"/>
              </a:rPr>
              <a:t>popytu</a:t>
            </a:r>
            <a:r>
              <a:rPr lang="pl-PL" sz="1200" b="0" i="0" kern="1200" dirty="0" smtClean="0">
                <a:solidFill>
                  <a:schemeClr val="tx1"/>
                </a:solidFill>
                <a:effectLst/>
                <a:latin typeface="+mn-lt"/>
                <a:ea typeface="+mn-ea"/>
                <a:cs typeface="+mn-cs"/>
              </a:rPr>
              <a:t> na tym rynku tworzy się </a:t>
            </a:r>
            <a:r>
              <a:rPr lang="pl-PL" sz="1200" b="0" i="0" u="none" strike="noStrike" kern="1200" dirty="0" smtClean="0">
                <a:solidFill>
                  <a:schemeClr val="tx1"/>
                </a:solidFill>
                <a:effectLst/>
                <a:latin typeface="+mn-lt"/>
                <a:ea typeface="+mn-ea"/>
                <a:cs typeface="+mn-cs"/>
                <a:hlinkClick r:id="rId7" tooltip="Kurs walutowy"/>
              </a:rPr>
              <a:t>kurs walutowy</a:t>
            </a:r>
            <a:r>
              <a:rPr lang="pl-PL" sz="1200" b="0" i="0" kern="1200" dirty="0" smtClean="0">
                <a:solidFill>
                  <a:schemeClr val="tx1"/>
                </a:solidFill>
                <a:effectLst/>
                <a:latin typeface="+mn-lt"/>
                <a:ea typeface="+mn-ea"/>
                <a:cs typeface="+mn-cs"/>
              </a:rPr>
              <a:t> (kurs wymiany), który odzwierciedla stosunek </a:t>
            </a:r>
            <a:r>
              <a:rPr lang="pl-PL" sz="1200" b="0" i="0" u="none" strike="noStrike" kern="1200" dirty="0" smtClean="0">
                <a:solidFill>
                  <a:schemeClr val="tx1"/>
                </a:solidFill>
                <a:effectLst/>
                <a:latin typeface="+mn-lt"/>
                <a:ea typeface="+mn-ea"/>
                <a:cs typeface="+mn-cs"/>
                <a:hlinkClick r:id="rId8" tooltip="Cena (ekonomia)"/>
              </a:rPr>
              <a:t>ceny</a:t>
            </a:r>
            <a:r>
              <a:rPr lang="pl-PL" sz="1200" b="0" i="0" kern="1200" dirty="0" smtClean="0">
                <a:solidFill>
                  <a:schemeClr val="tx1"/>
                </a:solidFill>
                <a:effectLst/>
                <a:latin typeface="+mn-lt"/>
                <a:ea typeface="+mn-ea"/>
                <a:cs typeface="+mn-cs"/>
              </a:rPr>
              <a:t> między dwoma walutami, gdzie minimalną jednostką zmiany kursu jest 1 </a:t>
            </a:r>
            <a:r>
              <a:rPr lang="pl-PL" sz="1200" b="0" i="0" u="none" strike="noStrike" kern="1200" dirty="0" smtClean="0">
                <a:solidFill>
                  <a:schemeClr val="tx1"/>
                </a:solidFill>
                <a:effectLst/>
                <a:latin typeface="+mn-lt"/>
                <a:ea typeface="+mn-ea"/>
                <a:cs typeface="+mn-cs"/>
                <a:hlinkClick r:id="rId9" tooltip="Percentage in point"/>
              </a:rPr>
              <a:t>pip</a:t>
            </a:r>
            <a:r>
              <a:rPr lang="pl-PL" sz="1200" b="0" i="0" kern="1200" dirty="0" smtClean="0">
                <a:solidFill>
                  <a:schemeClr val="tx1"/>
                </a:solidFill>
                <a:effectLst/>
                <a:latin typeface="+mn-lt"/>
                <a:ea typeface="+mn-ea"/>
                <a:cs typeface="+mn-cs"/>
              </a:rPr>
              <a:t>.  Co ciekawe</a:t>
            </a:r>
            <a:r>
              <a:rPr lang="pl-PL" sz="1200" b="0" i="0" kern="1200" baseline="0" dirty="0" smtClean="0">
                <a:solidFill>
                  <a:schemeClr val="tx1"/>
                </a:solidFill>
                <a:effectLst/>
                <a:latin typeface="+mn-lt"/>
                <a:ea typeface="+mn-ea"/>
                <a:cs typeface="+mn-cs"/>
              </a:rPr>
              <a:t> aktualnie na rynkach giełdowych w dużej częsci inwestują boty w postaci algorytmów stworzonych przez człowieka.</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3</a:t>
            </a:fld>
            <a:endParaRPr lang="pl-PL"/>
          </a:p>
        </p:txBody>
      </p:sp>
    </p:spTree>
    <p:extLst>
      <p:ext uri="{BB962C8B-B14F-4D97-AF65-F5344CB8AC3E}">
        <p14:creationId xmlns:p14="http://schemas.microsoft.com/office/powerpoint/2010/main" val="250947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rynek dyskontuje wszystko – cena rynkowa uwzględnia wszystkie dostępne informacje dotyczące danego papieru wartościowego, jego emitenta, sytuację mikro i makroekonomiczną oraz uwarunkowania gospodarcze i polityczne.</a:t>
            </a:r>
          </a:p>
          <a:p>
            <a:endParaRPr lang="pl-PL" dirty="0" smtClean="0"/>
          </a:p>
          <a:p>
            <a:r>
              <a:rPr lang="pl-PL" dirty="0" smtClean="0"/>
              <a:t>ceny podlegają trendom – ceny znajdują się w określonych trendach (wzrostowym, spadkowym, horyzontalnym) i będą tym trendom podlegać, dopóki nie nastąpią wyraźne sygnały oznajmujące odwrócenie tego trendu.</a:t>
            </a:r>
          </a:p>
          <a:p>
            <a:endParaRPr lang="pl-PL" dirty="0" smtClean="0"/>
          </a:p>
          <a:p>
            <a:r>
              <a:rPr lang="pl-PL" dirty="0" smtClean="0"/>
              <a:t>historia się powtarza – analiza techniczna zajmuje się prognozowaniem przyszłości w oparciu o badanie przeszłości, wychodząc z założenia, że zbiorcze zachowania inwestorów na danym rynku powtarzają się według określonych schematów.</a:t>
            </a:r>
          </a:p>
          <a:p>
            <a:r>
              <a:rPr lang="pl-PL" dirty="0" smtClean="0"/>
              <a:t>nalizy kształtowania się cen w przeszłości.</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4</a:t>
            </a:fld>
            <a:endParaRPr lang="pl-PL"/>
          </a:p>
        </p:txBody>
      </p:sp>
    </p:spTree>
    <p:extLst>
      <p:ext uri="{BB962C8B-B14F-4D97-AF65-F5344CB8AC3E}">
        <p14:creationId xmlns:p14="http://schemas.microsoft.com/office/powerpoint/2010/main" val="309073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Do zbudowania świecy japońskiej potrzebne są cztery elementy:</a:t>
            </a:r>
          </a:p>
          <a:p>
            <a:r>
              <a:rPr lang="pl-PL" sz="1200" b="0" i="0" u="none" strike="noStrike" kern="1200" dirty="0" smtClean="0">
                <a:solidFill>
                  <a:schemeClr val="tx1"/>
                </a:solidFill>
                <a:effectLst/>
                <a:latin typeface="+mn-lt"/>
                <a:ea typeface="+mn-ea"/>
                <a:cs typeface="+mn-cs"/>
                <a:hlinkClick r:id="rId3" tooltip="Cena (prawo)"/>
              </a:rPr>
              <a:t>cena</a:t>
            </a:r>
            <a:r>
              <a:rPr lang="pl-PL" sz="1200" b="0" i="0" kern="1200" dirty="0" smtClean="0">
                <a:solidFill>
                  <a:schemeClr val="tx1"/>
                </a:solidFill>
                <a:effectLst/>
                <a:latin typeface="+mn-lt"/>
                <a:ea typeface="+mn-ea"/>
                <a:cs typeface="+mn-cs"/>
              </a:rPr>
              <a:t> otwarcia z badanego okresu,</a:t>
            </a:r>
          </a:p>
          <a:p>
            <a:r>
              <a:rPr lang="pl-PL" sz="1200" b="0" i="0" kern="1200" dirty="0" smtClean="0">
                <a:solidFill>
                  <a:schemeClr val="tx1"/>
                </a:solidFill>
                <a:effectLst/>
                <a:latin typeface="+mn-lt"/>
                <a:ea typeface="+mn-ea"/>
                <a:cs typeface="+mn-cs"/>
              </a:rPr>
              <a:t>cena zamknięcia z badanego okresu,</a:t>
            </a:r>
          </a:p>
          <a:p>
            <a:r>
              <a:rPr lang="pl-PL" sz="1200" b="0" i="0" kern="1200" dirty="0" smtClean="0">
                <a:solidFill>
                  <a:schemeClr val="tx1"/>
                </a:solidFill>
                <a:effectLst/>
                <a:latin typeface="+mn-lt"/>
                <a:ea typeface="+mn-ea"/>
                <a:cs typeface="+mn-cs"/>
              </a:rPr>
              <a:t>najniższa cena z badanego okresu,</a:t>
            </a:r>
          </a:p>
          <a:p>
            <a:r>
              <a:rPr lang="pl-PL" sz="1200" b="0" i="0" kern="1200" dirty="0" smtClean="0">
                <a:solidFill>
                  <a:schemeClr val="tx1"/>
                </a:solidFill>
                <a:effectLst/>
                <a:latin typeface="+mn-lt"/>
                <a:ea typeface="+mn-ea"/>
                <a:cs typeface="+mn-cs"/>
              </a:rPr>
              <a:t>najwyższa cena z badanego okresu.</a:t>
            </a:r>
          </a:p>
          <a:p>
            <a:r>
              <a:rPr lang="pl-PL" sz="1200" b="0" i="0" kern="1200" dirty="0" smtClean="0">
                <a:solidFill>
                  <a:schemeClr val="tx1"/>
                </a:solidFill>
                <a:effectLst/>
                <a:latin typeface="+mn-lt"/>
                <a:ea typeface="+mn-ea"/>
                <a:cs typeface="+mn-cs"/>
              </a:rPr>
              <a:t>Ceny otwarcia i zamknięcia określają krańce korpusu świecy oraz jego barwę. Jeśli od początku badanego okresu cena wzrosła, korpus ma kolor biały z ceną otwarcia u dołu i zamknięcia u góry. W przeciwnym wypadku korpus jest czarny z ceną otwarcia u góry i zamknięcia u dołu. </a:t>
            </a:r>
            <a:r>
              <a:rPr lang="pl-PL" sz="1200" b="0" i="0" u="none" strike="noStrike" kern="1200" dirty="0" smtClean="0">
                <a:solidFill>
                  <a:schemeClr val="tx1"/>
                </a:solidFill>
                <a:effectLst/>
                <a:latin typeface="+mn-lt"/>
                <a:ea typeface="+mn-ea"/>
                <a:cs typeface="+mn-cs"/>
                <a:hlinkClick r:id="rId4" tooltip="Ekstremum"/>
              </a:rPr>
              <a:t>Ekstrema</a:t>
            </a:r>
            <a:r>
              <a:rPr lang="pl-PL" sz="1200" b="0" i="0" kern="1200" dirty="0" smtClean="0">
                <a:solidFill>
                  <a:schemeClr val="tx1"/>
                </a:solidFill>
                <a:effectLst/>
                <a:latin typeface="+mn-lt"/>
                <a:ea typeface="+mn-ea"/>
                <a:cs typeface="+mn-cs"/>
              </a:rPr>
              <a:t> cenowe decydują o długości górnego i dolnego cienia.</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5</a:t>
            </a:fld>
            <a:endParaRPr lang="pl-PL"/>
          </a:p>
        </p:txBody>
      </p:sp>
    </p:spTree>
    <p:extLst>
      <p:ext uri="{BB962C8B-B14F-4D97-AF65-F5344CB8AC3E}">
        <p14:creationId xmlns:p14="http://schemas.microsoft.com/office/powerpoint/2010/main" val="265184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Nie</a:t>
            </a:r>
            <a:r>
              <a:rPr lang="pl-PL" sz="1200" b="0" i="0" kern="1200" baseline="0" dirty="0" smtClean="0">
                <a:solidFill>
                  <a:schemeClr val="tx1"/>
                </a:solidFill>
                <a:effectLst/>
                <a:latin typeface="+mn-lt"/>
                <a:ea typeface="+mn-ea"/>
                <a:cs typeface="+mn-cs"/>
              </a:rPr>
              <a:t> będe tu opisywał i tłumaczył formacji swiec powiem z grubsza o co z nimi chodzi. </a:t>
            </a:r>
            <a:r>
              <a:rPr lang="pl-PL" sz="1200" b="0" i="0" kern="1200" dirty="0" smtClean="0">
                <a:solidFill>
                  <a:schemeClr val="tx1"/>
                </a:solidFill>
                <a:effectLst/>
                <a:latin typeface="+mn-lt"/>
                <a:ea typeface="+mn-ea"/>
                <a:cs typeface="+mn-cs"/>
              </a:rPr>
              <a:t>Formacje świecowe uważąne za jednym z najskuteczniejszych narzędzi analizy technicznej wykresów cen. Mają zastosowanie na wszystkich interwałach czasowych – im wyższy tym większe znaczenie dla danej formacji. </a:t>
            </a:r>
            <a:r>
              <a:rPr lang="pl-PL" sz="1200" b="0" i="0" kern="1200" baseline="0" dirty="0" smtClean="0">
                <a:solidFill>
                  <a:schemeClr val="tx1"/>
                </a:solidFill>
                <a:effectLst/>
                <a:latin typeface="+mn-lt"/>
                <a:ea typeface="+mn-ea"/>
                <a:cs typeface="+mn-cs"/>
              </a:rPr>
              <a:t> Formacje swiecowe ddzielą się na dwie podstawowe grupy:</a:t>
            </a:r>
          </a:p>
          <a:p>
            <a:r>
              <a:rPr lang="pl-PL" sz="1200" b="0" i="0" kern="1200" dirty="0" smtClean="0">
                <a:solidFill>
                  <a:schemeClr val="tx1"/>
                </a:solidFill>
                <a:effectLst/>
                <a:latin typeface="+mn-lt"/>
                <a:ea typeface="+mn-ea"/>
                <a:cs typeface="+mn-cs"/>
              </a:rPr>
              <a:t>Formacje odwrócenia – gdzie dotychczasowy trend ustaje i zmienia kierunek </a:t>
            </a:r>
          </a:p>
          <a:p>
            <a:r>
              <a:rPr lang="pl-PL" sz="1200" b="0" i="0" kern="1200" dirty="0" smtClean="0">
                <a:solidFill>
                  <a:schemeClr val="tx1"/>
                </a:solidFill>
                <a:effectLst/>
                <a:latin typeface="+mn-lt"/>
                <a:ea typeface="+mn-ea"/>
                <a:cs typeface="+mn-cs"/>
              </a:rPr>
              <a:t>Formacje kontynuacji – gdy po okresie konsolidacji wcześniejszy ruch kierunkowy zostaje wznowiony.</a:t>
            </a: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Tak jak nazwy formacji sugerują pojawienie</a:t>
            </a:r>
            <a:r>
              <a:rPr lang="pl-PL" sz="1200" b="0" i="0" kern="1200" baseline="0" dirty="0" smtClean="0">
                <a:solidFill>
                  <a:schemeClr val="tx1"/>
                </a:solidFill>
                <a:effectLst/>
                <a:latin typeface="+mn-lt"/>
                <a:ea typeface="+mn-ea"/>
                <a:cs typeface="+mn-cs"/>
              </a:rPr>
              <a:t> się ich w odpowiednich warunkach można spowdziewać się odwrócenia lub kontynuacji trendu.</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6</a:t>
            </a:fld>
            <a:endParaRPr lang="pl-PL"/>
          </a:p>
        </p:txBody>
      </p:sp>
    </p:spTree>
    <p:extLst>
      <p:ext uri="{BB962C8B-B14F-4D97-AF65-F5344CB8AC3E}">
        <p14:creationId xmlns:p14="http://schemas.microsoft.com/office/powerpoint/2010/main" val="104618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Wskaźniki są</a:t>
            </a:r>
            <a:r>
              <a:rPr lang="pl-PL" baseline="0" dirty="0" smtClean="0"/>
              <a:t> narzędziami pomagającymi identyfikować stany rynkowe na bazie których generowane sa odpowiednie sygnały. Wskaźniki od strony technicznej najczęsciej są to wartości obliczane ne podstawie giełdowych danych liczbowych z przeszlości. Przedstawione wskazniki są to wskazniki z którytmi miałem jakąś styczność(cięzko powiedzieć żebyj je „znal”) i próbowałem ich używać i z ich pomocą podejmować decyzje.</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7</a:t>
            </a:fld>
            <a:endParaRPr lang="pl-PL"/>
          </a:p>
        </p:txBody>
      </p:sp>
    </p:spTree>
    <p:extLst>
      <p:ext uri="{BB962C8B-B14F-4D97-AF65-F5344CB8AC3E}">
        <p14:creationId xmlns:p14="http://schemas.microsoft.com/office/powerpoint/2010/main" val="300469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Czym są</a:t>
            </a:r>
            <a:r>
              <a:rPr lang="pl-PL" baseline="0" dirty="0" smtClean="0"/>
              <a:t> strategie</a:t>
            </a:r>
            <a:r>
              <a:rPr lang="pl-PL" dirty="0" smtClean="0"/>
              <a:t>? W prosty sposób ujmując jest to sposób inwestowania  uwzględniajacy wcześniej</a:t>
            </a:r>
            <a:r>
              <a:rPr lang="pl-PL" baseline="0" dirty="0" smtClean="0"/>
              <a:t> wymienione aspekty analizy technicznej ale nie tylko. Analiza techniczna w strategii to jeden z elementów podstawowych, ale jedyny któym chciałbym się zająć w pracy. Na podstawie otrzymanych danych ze wskaznikow oraz świec jes.. Dodatkowo  bardzo wanym elementem jest kalkulacja ryzkyka ponieważ, inwestowanie wiąże się ze stratami są one nieuniknione, kwestia taka by bilans strat i zysków był dodani, jednak nie zawsze tak jest dlatego nie powinny byc  podejmowane decyzje powyżej jakiegoś progu ryzyke jakie inwestor jest w satanie „przezyc”. Kolejny rzecz to zarządzanie portfelem czyli przykladowo jakie kwoty maksymalnie mają byc inwestowane w jakich sytacjach, kwestie zabezpieczenia potencjalnych strat etc,  oraz samoktrola by nie probowac sie „odkuc”. </a:t>
            </a:r>
          </a:p>
          <a:p>
            <a:endParaRPr lang="pl-PL" baseline="0" dirty="0" smtClean="0"/>
          </a:p>
          <a:p>
            <a:r>
              <a:rPr lang="pl-PL" baseline="0" dirty="0" smtClean="0"/>
              <a:t>.</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8</a:t>
            </a:fld>
            <a:endParaRPr lang="pl-PL"/>
          </a:p>
        </p:txBody>
      </p:sp>
    </p:spTree>
    <p:extLst>
      <p:ext uri="{BB962C8B-B14F-4D97-AF65-F5344CB8AC3E}">
        <p14:creationId xmlns:p14="http://schemas.microsoft.com/office/powerpoint/2010/main" val="271106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Tutaj zaczyna się wykorzystanie</a:t>
            </a:r>
            <a:r>
              <a:rPr lang="pl-PL" baseline="0" dirty="0" smtClean="0"/>
              <a:t> informatyki i umiejetnosci programowania oraz analizy. </a:t>
            </a:r>
            <a:r>
              <a:rPr lang="pl-PL" dirty="0" smtClean="0"/>
              <a:t>Na podstawie otrzymanych wynikow ze siwec oraz wskaznikow jest sie w stanie podjąć decyzję inwestycyjną bądź podjęcie takiej decyzji wspomoc. Przykładowo próg RSI wynosi pow 95, świeca przebiła górną wstęge Bollingera Strategia, oraz zbliża się do poziomu oporu, trend prawdpoodobnie ulegnie zmianie z wzrostowego na spadkowy więc wyprzedajemy. Jest pewnego rodzaju algorytm więc można ją przenieść na kod i spróbowac wykonać za pomoca komputera. Przedstawiony</a:t>
            </a:r>
            <a:r>
              <a:rPr lang="pl-PL" baseline="0" dirty="0" smtClean="0"/>
              <a:t> algorytm jest duzym uogólnieniem ponieważ liczy się również na przykład jak gwałtownie cena osiąga poziom sygnalizowany przez wskaznik.</a:t>
            </a:r>
            <a:r>
              <a:rPr lang="pl-PL" dirty="0" smtClean="0"/>
              <a:t>Skutczność każej zaimplementowanej</a:t>
            </a:r>
            <a:r>
              <a:rPr lang="pl-PL" baseline="0" dirty="0" smtClean="0"/>
              <a:t> strategii można określić na podstawie danych z przeszłości porównując działanie jakie sugeruje strategia z rzeczywistym zachowaniem rynku.</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9</a:t>
            </a:fld>
            <a:endParaRPr lang="pl-PL"/>
          </a:p>
        </p:txBody>
      </p:sp>
    </p:spTree>
    <p:extLst>
      <p:ext uri="{BB962C8B-B14F-4D97-AF65-F5344CB8AC3E}">
        <p14:creationId xmlns:p14="http://schemas.microsoft.com/office/powerpoint/2010/main" val="1321335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Wczesniej zaimplementowane algorytmy będą zwracać jakieś wyniki, te wyniki mogą zostać</a:t>
            </a:r>
            <a:r>
              <a:rPr lang="pl-PL" baseline="0" dirty="0" smtClean="0"/>
              <a:t> wykorzystane przez systemy decyzyjne np sieci neuronowe które na ich podstawie będą się uczyły, również zame wyniki wskaznikow mogą byc interpretowane nie tylko wyniki strategii. Na podstawie dużej ilości danych prawodpodobnie bylibyśmy w stanie conajmniej wspomoć proces decyzyjny inwestora</a:t>
            </a:r>
            <a:r>
              <a:rPr lang="pl-PL" baseline="0" dirty="0" smtClean="0"/>
              <a:t>. Ten aspekt wydaje się najciekawszy ponieważ kto by nie chciał mieć systemu ktory grałby skutecznie na giełdzie? Na ta chwilę nie wiem system decyzyjny wykorzystac . A może porownanie wybranych metod?</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10</a:t>
            </a:fld>
            <a:endParaRPr lang="pl-PL"/>
          </a:p>
        </p:txBody>
      </p:sp>
    </p:spTree>
    <p:extLst>
      <p:ext uri="{BB962C8B-B14F-4D97-AF65-F5344CB8AC3E}">
        <p14:creationId xmlns:p14="http://schemas.microsoft.com/office/powerpoint/2010/main" val="177074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23652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7339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677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53548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915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54435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05921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27948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6163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30059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5249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7DA1D3-ED5F-4C67-9807-19F02A15B11B}" type="datetimeFigureOut">
              <a:rPr lang="pl-PL" smtClean="0"/>
              <a:t>2016-11-13</a:t>
            </a:fld>
            <a:endParaRPr lang="pl-PL"/>
          </a:p>
        </p:txBody>
      </p:sp>
      <p:sp>
        <p:nvSpPr>
          <p:cNvPr id="8" name="Footer Placeholder 7"/>
          <p:cNvSpPr>
            <a:spLocks noGrp="1"/>
          </p:cNvSpPr>
          <p:nvPr>
            <p:ph type="ftr" sz="quarter" idx="11"/>
          </p:nvPr>
        </p:nvSpPr>
        <p:spPr/>
        <p:txBody>
          <a:bodyPr/>
          <a:lstStyle/>
          <a:p>
            <a:endParaRPr lang="pl-P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9564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7DA1D3-ED5F-4C67-9807-19F02A15B11B}" type="datetimeFigureOut">
              <a:rPr lang="pl-PL" smtClean="0"/>
              <a:t>2016-11-13</a:t>
            </a:fld>
            <a:endParaRPr lang="pl-PL"/>
          </a:p>
        </p:txBody>
      </p:sp>
      <p:sp>
        <p:nvSpPr>
          <p:cNvPr id="4" name="Footer Placeholder 3"/>
          <p:cNvSpPr>
            <a:spLocks noGrp="1"/>
          </p:cNvSpPr>
          <p:nvPr>
            <p:ph type="ftr" sz="quarter" idx="11"/>
          </p:nvPr>
        </p:nvSpPr>
        <p:spPr/>
        <p:txBody>
          <a:bodyPr/>
          <a:lstStyle/>
          <a:p>
            <a:endParaRPr lang="pl-P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9546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DA1D3-ED5F-4C67-9807-19F02A15B11B}" type="datetimeFigureOut">
              <a:rPr lang="pl-PL" smtClean="0"/>
              <a:t>2016-11-13</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048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3114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8199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7DA1D3-ED5F-4C67-9807-19F02A15B11B}" type="datetimeFigureOut">
              <a:rPr lang="pl-PL" smtClean="0"/>
              <a:t>2016-11-13</a:t>
            </a:fld>
            <a:endParaRPr lang="pl-P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1E6333-E41E-4BC0-A958-08CC0DD3ED10}" type="slidenum">
              <a:rPr lang="pl-PL" smtClean="0"/>
              <a:t>‹#›</a:t>
            </a:fld>
            <a:endParaRPr lang="pl-PL"/>
          </a:p>
        </p:txBody>
      </p:sp>
    </p:spTree>
    <p:extLst>
      <p:ext uri="{BB962C8B-B14F-4D97-AF65-F5344CB8AC3E}">
        <p14:creationId xmlns:p14="http://schemas.microsoft.com/office/powerpoint/2010/main" val="400042066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30392"/>
            <a:ext cx="8915399" cy="3146989"/>
          </a:xfrm>
        </p:spPr>
        <p:txBody>
          <a:bodyPr>
            <a:normAutofit fontScale="90000"/>
          </a:bodyPr>
          <a:lstStyle/>
          <a:p>
            <a:r>
              <a:rPr lang="pl-PL" dirty="0" smtClean="0"/>
              <a:t>Wspomagana komputerowo analiza techniczna rynków walutowych.</a:t>
            </a:r>
            <a:endParaRPr lang="pl-PL" dirty="0"/>
          </a:p>
        </p:txBody>
      </p:sp>
      <p:sp>
        <p:nvSpPr>
          <p:cNvPr id="3" name="Subtitle 2"/>
          <p:cNvSpPr>
            <a:spLocks noGrp="1"/>
          </p:cNvSpPr>
          <p:nvPr>
            <p:ph type="subTitle" idx="1"/>
          </p:nvPr>
        </p:nvSpPr>
        <p:spPr/>
        <p:txBody>
          <a:bodyPr/>
          <a:lstStyle/>
          <a:p>
            <a:r>
              <a:rPr lang="pl-PL" dirty="0" smtClean="0"/>
              <a:t>Maciej Ziniewicz</a:t>
            </a:r>
          </a:p>
          <a:p>
            <a:r>
              <a:rPr lang="pl-PL" dirty="0" smtClean="0"/>
              <a:t>PROMOTOR: - </a:t>
            </a:r>
            <a:endParaRPr lang="pl-PL" dirty="0"/>
          </a:p>
        </p:txBody>
      </p:sp>
    </p:spTree>
    <p:extLst>
      <p:ext uri="{BB962C8B-B14F-4D97-AF65-F5344CB8AC3E}">
        <p14:creationId xmlns:p14="http://schemas.microsoft.com/office/powerpoint/2010/main" val="163551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Systemy decyzyjne?</a:t>
            </a:r>
            <a:endParaRPr lang="pl-PL" dirty="0"/>
          </a:p>
        </p:txBody>
      </p:sp>
      <p:sp>
        <p:nvSpPr>
          <p:cNvPr id="3" name="Content Placeholder 2"/>
          <p:cNvSpPr>
            <a:spLocks noGrp="1"/>
          </p:cNvSpPr>
          <p:nvPr>
            <p:ph idx="1"/>
          </p:nvPr>
        </p:nvSpPr>
        <p:spPr/>
        <p:txBody>
          <a:bodyPr/>
          <a:lstStyle/>
          <a:p>
            <a:r>
              <a:rPr lang="pl-PL" dirty="0" smtClean="0"/>
              <a:t>Wykorzystanie poprzednio zaimpolemetnowanych algorytmów przy wykorzystaniu systemów deycyzyjnch?</a:t>
            </a:r>
          </a:p>
          <a:p>
            <a:r>
              <a:rPr lang="pl-PL" dirty="0" smtClean="0"/>
              <a:t>Sieci neuronowe</a:t>
            </a:r>
          </a:p>
          <a:p>
            <a:r>
              <a:rPr lang="pl-PL" dirty="0" smtClean="0"/>
              <a:t>Drzewa </a:t>
            </a:r>
            <a:r>
              <a:rPr lang="pl-PL" dirty="0" smtClean="0"/>
              <a:t>decyzyjne</a:t>
            </a:r>
          </a:p>
          <a:p>
            <a:r>
              <a:rPr lang="pl-PL" dirty="0" smtClean="0"/>
              <a:t>Logika rozmyta</a:t>
            </a:r>
            <a:endParaRPr lang="pl-PL" dirty="0"/>
          </a:p>
        </p:txBody>
      </p:sp>
    </p:spTree>
    <p:extLst>
      <p:ext uri="{BB962C8B-B14F-4D97-AF65-F5344CB8AC3E}">
        <p14:creationId xmlns:p14="http://schemas.microsoft.com/office/powerpoint/2010/main" val="420717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178" y="314865"/>
            <a:ext cx="8534400" cy="996351"/>
          </a:xfrm>
        </p:spPr>
        <p:txBody>
          <a:bodyPr/>
          <a:lstStyle/>
          <a:p>
            <a:r>
              <a:rPr lang="pl-PL" dirty="0" smtClean="0"/>
              <a:t>Plan prezentacji</a:t>
            </a:r>
            <a:endParaRPr lang="pl-PL" dirty="0"/>
          </a:p>
        </p:txBody>
      </p:sp>
      <p:sp>
        <p:nvSpPr>
          <p:cNvPr id="3" name="Content Placeholder 2"/>
          <p:cNvSpPr>
            <a:spLocks noGrp="1"/>
          </p:cNvSpPr>
          <p:nvPr>
            <p:ph idx="1"/>
          </p:nvPr>
        </p:nvSpPr>
        <p:spPr>
          <a:xfrm>
            <a:off x="2763178" y="1621766"/>
            <a:ext cx="8534400" cy="4516727"/>
          </a:xfrm>
        </p:spPr>
        <p:txBody>
          <a:bodyPr/>
          <a:lstStyle/>
          <a:p>
            <a:pPr>
              <a:buFont typeface="+mj-lt"/>
              <a:buAutoNum type="arabicPeriod"/>
            </a:pPr>
            <a:r>
              <a:rPr lang="pl-PL" sz="2800" dirty="0" smtClean="0"/>
              <a:t>Wprowadzenie</a:t>
            </a:r>
          </a:p>
          <a:p>
            <a:pPr>
              <a:buFont typeface="+mj-lt"/>
              <a:buAutoNum type="arabicPeriod"/>
            </a:pPr>
            <a:r>
              <a:rPr lang="pl-PL" sz="2800" dirty="0" smtClean="0"/>
              <a:t>Rynek walutowy</a:t>
            </a:r>
          </a:p>
          <a:p>
            <a:pPr>
              <a:buFont typeface="+mj-lt"/>
              <a:buAutoNum type="arabicPeriod"/>
            </a:pPr>
            <a:r>
              <a:rPr lang="pl-PL" sz="2800" dirty="0" smtClean="0"/>
              <a:t>Analiza techniczna</a:t>
            </a:r>
          </a:p>
          <a:p>
            <a:pPr marL="971550" lvl="1" indent="-514350">
              <a:buFont typeface="+mj-lt"/>
              <a:buAutoNum type="alphaLcParenR"/>
            </a:pPr>
            <a:r>
              <a:rPr lang="pl-PL" sz="2600" dirty="0"/>
              <a:t>Formacje</a:t>
            </a:r>
          </a:p>
          <a:p>
            <a:pPr marL="971550" lvl="1" indent="-514350">
              <a:buFont typeface="+mj-lt"/>
              <a:buAutoNum type="alphaLcParenR"/>
            </a:pPr>
            <a:r>
              <a:rPr lang="pl-PL" sz="2600" dirty="0" smtClean="0"/>
              <a:t>Wskaźniki</a:t>
            </a:r>
          </a:p>
          <a:p>
            <a:pPr marL="571500" indent="-514350">
              <a:buFont typeface="+mj-lt"/>
              <a:buAutoNum type="arabicPeriod"/>
            </a:pPr>
            <a:r>
              <a:rPr lang="pl-PL" sz="2800" dirty="0" smtClean="0"/>
              <a:t>Strategie/Systemy</a:t>
            </a:r>
          </a:p>
          <a:p>
            <a:pPr marL="571500" indent="-514350">
              <a:buFont typeface="+mj-lt"/>
              <a:buAutoNum type="arabicPeriod"/>
            </a:pPr>
            <a:r>
              <a:rPr lang="pl-PL" sz="2800" dirty="0" smtClean="0"/>
              <a:t>Sieci neuronowe/AI/Algorytmy?</a:t>
            </a:r>
          </a:p>
          <a:p>
            <a:pPr marL="571500" indent="-514350">
              <a:buFont typeface="+mj-lt"/>
              <a:buAutoNum type="arabicPeriod"/>
            </a:pPr>
            <a:r>
              <a:rPr lang="pl-PL" sz="2800" dirty="0" smtClean="0"/>
              <a:t>Cel pracy?</a:t>
            </a:r>
            <a:endParaRPr lang="pl-PL" sz="2800" dirty="0"/>
          </a:p>
        </p:txBody>
      </p:sp>
    </p:spTree>
    <p:extLst>
      <p:ext uri="{BB962C8B-B14F-4D97-AF65-F5344CB8AC3E}">
        <p14:creationId xmlns:p14="http://schemas.microsoft.com/office/powerpoint/2010/main" val="213205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Rynek walutowy</a:t>
            </a:r>
            <a:endParaRPr lang="pl-PL" dirty="0"/>
          </a:p>
        </p:txBody>
      </p:sp>
      <p:sp>
        <p:nvSpPr>
          <p:cNvPr id="3" name="Content Placeholder 2"/>
          <p:cNvSpPr>
            <a:spLocks noGrp="1"/>
          </p:cNvSpPr>
          <p:nvPr>
            <p:ph idx="1"/>
          </p:nvPr>
        </p:nvSpPr>
        <p:spPr>
          <a:xfrm>
            <a:off x="2589212" y="1509623"/>
            <a:ext cx="3509663" cy="5210354"/>
          </a:xfrm>
        </p:spPr>
        <p:txBody>
          <a:bodyPr/>
          <a:lstStyle/>
          <a:p>
            <a:r>
              <a:rPr lang="pl-PL" dirty="0"/>
              <a:t> to całokształt transakcji wymiany walut, a więc transakcji </a:t>
            </a:r>
            <a:r>
              <a:rPr lang="pl-PL" dirty="0" smtClean="0"/>
              <a:t>kupna-sprzedaży</a:t>
            </a:r>
            <a:r>
              <a:rPr lang="pl-PL" dirty="0"/>
              <a:t> jednej waluty za drugą</a:t>
            </a:r>
            <a:r>
              <a:rPr lang="pl-PL" dirty="0" smtClean="0"/>
              <a:t>.</a:t>
            </a:r>
            <a:endParaRPr lang="pl-PL" dirty="0"/>
          </a:p>
        </p:txBody>
      </p:sp>
      <p:pic>
        <p:nvPicPr>
          <p:cNvPr id="5" name="Picture 4"/>
          <p:cNvPicPr>
            <a:picLocks noChangeAspect="1"/>
          </p:cNvPicPr>
          <p:nvPr/>
        </p:nvPicPr>
        <p:blipFill>
          <a:blip r:embed="rId3"/>
          <a:stretch>
            <a:fillRect/>
          </a:stretch>
        </p:blipFill>
        <p:spPr>
          <a:xfrm>
            <a:off x="6349071" y="1509623"/>
            <a:ext cx="5390611" cy="4973713"/>
          </a:xfrm>
          <a:prstGeom prst="rect">
            <a:avLst/>
          </a:prstGeom>
        </p:spPr>
      </p:pic>
    </p:spTree>
    <p:extLst>
      <p:ext uri="{BB962C8B-B14F-4D97-AF65-F5344CB8AC3E}">
        <p14:creationId xmlns:p14="http://schemas.microsoft.com/office/powerpoint/2010/main" val="282997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Analiza techniczna</a:t>
            </a:r>
            <a:endParaRPr lang="pl-PL" dirty="0"/>
          </a:p>
        </p:txBody>
      </p:sp>
      <p:sp>
        <p:nvSpPr>
          <p:cNvPr id="3" name="Content Placeholder 2"/>
          <p:cNvSpPr>
            <a:spLocks noGrp="1"/>
          </p:cNvSpPr>
          <p:nvPr>
            <p:ph idx="1"/>
          </p:nvPr>
        </p:nvSpPr>
        <p:spPr/>
        <p:txBody>
          <a:bodyPr>
            <a:normAutofit/>
          </a:bodyPr>
          <a:lstStyle/>
          <a:p>
            <a:pPr>
              <a:buFont typeface="+mj-lt"/>
              <a:buAutoNum type="arabicPeriod"/>
            </a:pPr>
            <a:r>
              <a:rPr lang="pl-PL" dirty="0"/>
              <a:t>Z</a:t>
            </a:r>
            <a:r>
              <a:rPr lang="pl-PL" dirty="0" smtClean="0"/>
              <a:t>biór </a:t>
            </a:r>
            <a:r>
              <a:rPr lang="pl-PL" dirty="0"/>
              <a:t>technik mających na celu prognozę przyszłych cen (kursów) papierów wartościownalizy kształtowania się cen w przeszłości.ych, walut czy surowców na podstawie analizy kształtowania się cen w przeszłości.</a:t>
            </a:r>
          </a:p>
          <a:p>
            <a:pPr>
              <a:buFont typeface="+mj-lt"/>
              <a:buAutoNum type="arabicPeriod"/>
            </a:pPr>
            <a:r>
              <a:rPr lang="pl-PL" dirty="0" smtClean="0"/>
              <a:t>Analiza techniczna opiera się na 3 podstawowych założeniach:</a:t>
            </a:r>
          </a:p>
          <a:p>
            <a:pPr lvl="1"/>
            <a:r>
              <a:rPr lang="pl-PL" dirty="0" smtClean="0"/>
              <a:t>rynek dyskontuje wszystko </a:t>
            </a:r>
          </a:p>
          <a:p>
            <a:pPr lvl="1"/>
            <a:r>
              <a:rPr lang="pl-PL" dirty="0" smtClean="0"/>
              <a:t>ceny podlegają trendom </a:t>
            </a:r>
          </a:p>
          <a:p>
            <a:pPr lvl="1"/>
            <a:r>
              <a:rPr lang="pl-PL" dirty="0" smtClean="0"/>
              <a:t>historia się powtarza</a:t>
            </a:r>
            <a:endParaRPr lang="pl-PL" dirty="0"/>
          </a:p>
        </p:txBody>
      </p:sp>
    </p:spTree>
    <p:extLst>
      <p:ext uri="{BB962C8B-B14F-4D97-AF65-F5344CB8AC3E}">
        <p14:creationId xmlns:p14="http://schemas.microsoft.com/office/powerpoint/2010/main" val="302867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Formacje świecowe – świeca japońska</a:t>
            </a:r>
            <a:endParaRPr lang="pl-PL" dirty="0"/>
          </a:p>
        </p:txBody>
      </p:sp>
      <p:pic>
        <p:nvPicPr>
          <p:cNvPr id="1026" name="Picture 2" descr="https://upload.wikimedia.org/wikipedia/commons/thumb/c/cd/Black_candle_pl.svg/410px-Black_candle_pl.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63029" y="2002971"/>
            <a:ext cx="3892167" cy="377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1/1a/White_candle_pl.svg/410px-White_candle_p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925" y="1822903"/>
            <a:ext cx="39052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3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Formacje świecowe</a:t>
            </a:r>
            <a:endParaRPr lang="pl-PL" dirty="0"/>
          </a:p>
        </p:txBody>
      </p:sp>
      <p:sp>
        <p:nvSpPr>
          <p:cNvPr id="3" name="Content Placeholder 2"/>
          <p:cNvSpPr>
            <a:spLocks noGrp="1"/>
          </p:cNvSpPr>
          <p:nvPr>
            <p:ph idx="1"/>
          </p:nvPr>
        </p:nvSpPr>
        <p:spPr>
          <a:xfrm>
            <a:off x="2476034" y="3275239"/>
            <a:ext cx="757024" cy="402771"/>
          </a:xfrm>
        </p:spPr>
        <p:txBody>
          <a:bodyPr/>
          <a:lstStyle/>
          <a:p>
            <a:pPr marL="0" indent="0">
              <a:buNone/>
            </a:pPr>
            <a:r>
              <a:rPr lang="pl-PL" dirty="0" smtClean="0"/>
              <a:t>Młot</a:t>
            </a:r>
            <a:endParaRPr lang="pl-PL" dirty="0"/>
          </a:p>
        </p:txBody>
      </p:sp>
      <p:pic>
        <p:nvPicPr>
          <p:cNvPr id="2054" name="Picture 6" descr="Mł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718" y="2133600"/>
            <a:ext cx="2857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forex-time.pl/wp-content/uploads/2011/09/ScreenHunter_01-Nov.-11-21.4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264" y="4073298"/>
            <a:ext cx="355204" cy="11409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18716" y="5300218"/>
            <a:ext cx="1589314" cy="646331"/>
          </a:xfrm>
          <a:prstGeom prst="rect">
            <a:avLst/>
          </a:prstGeom>
          <a:noFill/>
        </p:spPr>
        <p:txBody>
          <a:bodyPr wrap="square" rtlCol="0">
            <a:spAutoFit/>
          </a:bodyPr>
          <a:lstStyle/>
          <a:p>
            <a:r>
              <a:rPr lang="pl-PL" dirty="0" smtClean="0"/>
              <a:t>Spadająca gwiazda</a:t>
            </a:r>
            <a:endParaRPr lang="pl-PL" dirty="0"/>
          </a:p>
        </p:txBody>
      </p:sp>
      <p:pic>
        <p:nvPicPr>
          <p:cNvPr id="2060" name="Picture 12" descr="Formacja objęcia hoss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577" y="1754484"/>
            <a:ext cx="443139" cy="136970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Objęcie bess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908" y="4073298"/>
            <a:ext cx="619125" cy="1343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08030" y="5551362"/>
            <a:ext cx="1771424" cy="369332"/>
          </a:xfrm>
          <a:prstGeom prst="rect">
            <a:avLst/>
          </a:prstGeom>
          <a:noFill/>
        </p:spPr>
        <p:txBody>
          <a:bodyPr wrap="square" rtlCol="0">
            <a:spAutoFit/>
          </a:bodyPr>
          <a:lstStyle/>
          <a:p>
            <a:r>
              <a:rPr lang="pl-PL" dirty="0" smtClean="0"/>
              <a:t>Objęcie bessy</a:t>
            </a:r>
            <a:endParaRPr lang="pl-PL" dirty="0"/>
          </a:p>
        </p:txBody>
      </p:sp>
      <p:sp>
        <p:nvSpPr>
          <p:cNvPr id="6" name="TextBox 5"/>
          <p:cNvSpPr txBox="1"/>
          <p:nvPr/>
        </p:nvSpPr>
        <p:spPr>
          <a:xfrm>
            <a:off x="3768952" y="3248025"/>
            <a:ext cx="1744388" cy="369332"/>
          </a:xfrm>
          <a:prstGeom prst="rect">
            <a:avLst/>
          </a:prstGeom>
          <a:noFill/>
        </p:spPr>
        <p:txBody>
          <a:bodyPr wrap="none" rtlCol="0">
            <a:spAutoFit/>
          </a:bodyPr>
          <a:lstStyle/>
          <a:p>
            <a:r>
              <a:rPr lang="pl-PL" dirty="0" smtClean="0"/>
              <a:t>Objęcie hossy</a:t>
            </a:r>
            <a:endParaRPr lang="pl-PL" dirty="0"/>
          </a:p>
        </p:txBody>
      </p:sp>
      <p:pic>
        <p:nvPicPr>
          <p:cNvPr id="2064" name="Picture 16" descr="formacja przenikani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1162" y="1552575"/>
            <a:ext cx="2143125" cy="204787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Formacja zasłony ciemnej chmu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1162" y="3927248"/>
            <a:ext cx="2428875"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7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Wskazniki</a:t>
            </a:r>
            <a:endParaRPr lang="pl-PL" dirty="0"/>
          </a:p>
        </p:txBody>
      </p:sp>
      <p:pic>
        <p:nvPicPr>
          <p:cNvPr id="4" name="Content Placeholder 3"/>
          <p:cNvPicPr>
            <a:picLocks noGrp="1" noChangeAspect="1"/>
          </p:cNvPicPr>
          <p:nvPr>
            <p:ph idx="1"/>
          </p:nvPr>
        </p:nvPicPr>
        <p:blipFill>
          <a:blip r:embed="rId3"/>
          <a:stretch>
            <a:fillRect/>
          </a:stretch>
        </p:blipFill>
        <p:spPr>
          <a:xfrm>
            <a:off x="2418162" y="1785258"/>
            <a:ext cx="2937609" cy="1879692"/>
          </a:xfrm>
          <a:prstGeom prst="rect">
            <a:avLst/>
          </a:prstGeom>
        </p:spPr>
      </p:pic>
      <p:pic>
        <p:nvPicPr>
          <p:cNvPr id="5" name="Picture 4"/>
          <p:cNvPicPr>
            <a:picLocks noChangeAspect="1"/>
          </p:cNvPicPr>
          <p:nvPr/>
        </p:nvPicPr>
        <p:blipFill>
          <a:blip r:embed="rId4"/>
          <a:stretch>
            <a:fillRect/>
          </a:stretch>
        </p:blipFill>
        <p:spPr>
          <a:xfrm>
            <a:off x="5677169" y="2358685"/>
            <a:ext cx="2819400" cy="1847972"/>
          </a:xfrm>
          <a:prstGeom prst="rect">
            <a:avLst/>
          </a:prstGeom>
        </p:spPr>
      </p:pic>
      <p:pic>
        <p:nvPicPr>
          <p:cNvPr id="6" name="Picture 5"/>
          <p:cNvPicPr>
            <a:picLocks noChangeAspect="1"/>
          </p:cNvPicPr>
          <p:nvPr/>
        </p:nvPicPr>
        <p:blipFill>
          <a:blip r:embed="rId5"/>
          <a:stretch>
            <a:fillRect/>
          </a:stretch>
        </p:blipFill>
        <p:spPr>
          <a:xfrm>
            <a:off x="2592925" y="4552603"/>
            <a:ext cx="2751365" cy="1943498"/>
          </a:xfrm>
          <a:prstGeom prst="rect">
            <a:avLst/>
          </a:prstGeom>
        </p:spPr>
      </p:pic>
      <p:pic>
        <p:nvPicPr>
          <p:cNvPr id="7" name="Picture 6"/>
          <p:cNvPicPr>
            <a:picLocks noChangeAspect="1"/>
          </p:cNvPicPr>
          <p:nvPr/>
        </p:nvPicPr>
        <p:blipFill>
          <a:blip r:embed="rId6"/>
          <a:stretch>
            <a:fillRect/>
          </a:stretch>
        </p:blipFill>
        <p:spPr>
          <a:xfrm>
            <a:off x="9076804" y="646665"/>
            <a:ext cx="2602571" cy="1998775"/>
          </a:xfrm>
          <a:prstGeom prst="rect">
            <a:avLst/>
          </a:prstGeom>
        </p:spPr>
      </p:pic>
      <p:pic>
        <p:nvPicPr>
          <p:cNvPr id="8" name="Picture 7"/>
          <p:cNvPicPr>
            <a:picLocks noChangeAspect="1"/>
          </p:cNvPicPr>
          <p:nvPr/>
        </p:nvPicPr>
        <p:blipFill>
          <a:blip r:embed="rId7"/>
          <a:stretch>
            <a:fillRect/>
          </a:stretch>
        </p:blipFill>
        <p:spPr>
          <a:xfrm>
            <a:off x="6715586" y="4841481"/>
            <a:ext cx="4201522" cy="1844713"/>
          </a:xfrm>
          <a:prstGeom prst="rect">
            <a:avLst/>
          </a:prstGeom>
        </p:spPr>
      </p:pic>
      <p:sp>
        <p:nvSpPr>
          <p:cNvPr id="9" name="TextBox 8"/>
          <p:cNvSpPr txBox="1"/>
          <p:nvPr/>
        </p:nvSpPr>
        <p:spPr>
          <a:xfrm>
            <a:off x="2787307" y="1415926"/>
            <a:ext cx="2199317" cy="369332"/>
          </a:xfrm>
          <a:prstGeom prst="rect">
            <a:avLst/>
          </a:prstGeom>
          <a:noFill/>
        </p:spPr>
        <p:txBody>
          <a:bodyPr wrap="square" rtlCol="0">
            <a:spAutoFit/>
          </a:bodyPr>
          <a:lstStyle/>
          <a:p>
            <a:r>
              <a:rPr lang="pl-PL" dirty="0" smtClean="0"/>
              <a:t>Wstęgi Bollingera</a:t>
            </a:r>
            <a:endParaRPr lang="pl-PL" dirty="0"/>
          </a:p>
        </p:txBody>
      </p:sp>
      <p:sp>
        <p:nvSpPr>
          <p:cNvPr id="10" name="TextBox 9"/>
          <p:cNvSpPr txBox="1"/>
          <p:nvPr/>
        </p:nvSpPr>
        <p:spPr>
          <a:xfrm>
            <a:off x="5584372" y="1958535"/>
            <a:ext cx="3231975" cy="369332"/>
          </a:xfrm>
          <a:prstGeom prst="rect">
            <a:avLst/>
          </a:prstGeom>
          <a:noFill/>
        </p:spPr>
        <p:txBody>
          <a:bodyPr wrap="none" rtlCol="0">
            <a:spAutoFit/>
          </a:bodyPr>
          <a:lstStyle/>
          <a:p>
            <a:r>
              <a:rPr lang="pl-PL" dirty="0" smtClean="0"/>
              <a:t>RSI(Relative Strength Index)</a:t>
            </a:r>
            <a:endParaRPr lang="pl-PL" dirty="0"/>
          </a:p>
        </p:txBody>
      </p:sp>
      <p:sp>
        <p:nvSpPr>
          <p:cNvPr id="11" name="TextBox 10"/>
          <p:cNvSpPr txBox="1"/>
          <p:nvPr/>
        </p:nvSpPr>
        <p:spPr>
          <a:xfrm>
            <a:off x="7200359" y="4472149"/>
            <a:ext cx="3173113" cy="369332"/>
          </a:xfrm>
          <a:prstGeom prst="rect">
            <a:avLst/>
          </a:prstGeom>
          <a:noFill/>
        </p:spPr>
        <p:txBody>
          <a:bodyPr wrap="square" rtlCol="0">
            <a:spAutoFit/>
          </a:bodyPr>
          <a:lstStyle/>
          <a:p>
            <a:r>
              <a:rPr lang="pl-PL" dirty="0" smtClean="0"/>
              <a:t>Poziomy wsparcia i oporu</a:t>
            </a:r>
            <a:endParaRPr lang="pl-PL" dirty="0"/>
          </a:p>
        </p:txBody>
      </p:sp>
      <p:sp>
        <p:nvSpPr>
          <p:cNvPr id="12" name="TextBox 11"/>
          <p:cNvSpPr txBox="1"/>
          <p:nvPr/>
        </p:nvSpPr>
        <p:spPr>
          <a:xfrm>
            <a:off x="8933013" y="2628115"/>
            <a:ext cx="3206327" cy="369332"/>
          </a:xfrm>
          <a:prstGeom prst="rect">
            <a:avLst/>
          </a:prstGeom>
          <a:noFill/>
        </p:spPr>
        <p:txBody>
          <a:bodyPr wrap="none" rtlCol="0">
            <a:spAutoFit/>
          </a:bodyPr>
          <a:lstStyle/>
          <a:p>
            <a:r>
              <a:rPr lang="pl-PL" dirty="0" smtClean="0"/>
              <a:t>Positive Volume Index (PVI)</a:t>
            </a:r>
            <a:endParaRPr lang="pl-PL" dirty="0"/>
          </a:p>
        </p:txBody>
      </p:sp>
      <p:sp>
        <p:nvSpPr>
          <p:cNvPr id="13" name="TextBox 12"/>
          <p:cNvSpPr txBox="1"/>
          <p:nvPr/>
        </p:nvSpPr>
        <p:spPr>
          <a:xfrm>
            <a:off x="2925693" y="4168067"/>
            <a:ext cx="2111475" cy="369332"/>
          </a:xfrm>
          <a:prstGeom prst="rect">
            <a:avLst/>
          </a:prstGeom>
          <a:noFill/>
        </p:spPr>
        <p:txBody>
          <a:bodyPr wrap="none" rtlCol="0">
            <a:spAutoFit/>
          </a:bodyPr>
          <a:lstStyle/>
          <a:p>
            <a:r>
              <a:rPr lang="pl-PL" dirty="0" smtClean="0"/>
              <a:t>Średnia ruchoma</a:t>
            </a:r>
            <a:endParaRPr lang="pl-PL" dirty="0"/>
          </a:p>
        </p:txBody>
      </p:sp>
    </p:spTree>
    <p:extLst>
      <p:ext uri="{BB962C8B-B14F-4D97-AF65-F5344CB8AC3E}">
        <p14:creationId xmlns:p14="http://schemas.microsoft.com/office/powerpoint/2010/main" val="50895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04368"/>
            <a:ext cx="8911687" cy="1280890"/>
          </a:xfrm>
        </p:spPr>
        <p:txBody>
          <a:bodyPr/>
          <a:lstStyle/>
          <a:p>
            <a:r>
              <a:rPr lang="pl-PL" dirty="0" smtClean="0"/>
              <a:t>Strategie</a:t>
            </a:r>
            <a:endParaRPr lang="pl-PL" dirty="0"/>
          </a:p>
        </p:txBody>
      </p:sp>
      <p:sp>
        <p:nvSpPr>
          <p:cNvPr id="3" name="Content Placeholder 2"/>
          <p:cNvSpPr>
            <a:spLocks noGrp="1"/>
          </p:cNvSpPr>
          <p:nvPr>
            <p:ph idx="1"/>
          </p:nvPr>
        </p:nvSpPr>
        <p:spPr>
          <a:xfrm>
            <a:off x="2589212" y="1643743"/>
            <a:ext cx="8915400" cy="4267479"/>
          </a:xfrm>
        </p:spPr>
        <p:txBody>
          <a:bodyPr/>
          <a:lstStyle/>
          <a:p>
            <a:r>
              <a:rPr lang="pl-PL" dirty="0" smtClean="0"/>
              <a:t>To sposób inwestowania.</a:t>
            </a:r>
          </a:p>
          <a:p>
            <a:r>
              <a:rPr lang="pl-PL" dirty="0" smtClean="0"/>
              <a:t>Wykożystanie analizy technicznej</a:t>
            </a:r>
          </a:p>
          <a:p>
            <a:r>
              <a:rPr lang="pl-PL" dirty="0" smtClean="0"/>
              <a:t>Kalkulacja ryzyka</a:t>
            </a:r>
          </a:p>
          <a:p>
            <a:r>
              <a:rPr lang="pl-PL" dirty="0" smtClean="0"/>
              <a:t>Zarządzanie portfelem inwestycyjnym</a:t>
            </a:r>
          </a:p>
          <a:p>
            <a:r>
              <a:rPr lang="pl-PL" dirty="0" smtClean="0"/>
              <a:t>Samokontrola</a:t>
            </a:r>
            <a:endParaRPr lang="pl-PL" dirty="0"/>
          </a:p>
        </p:txBody>
      </p:sp>
    </p:spTree>
    <p:extLst>
      <p:ext uri="{BB962C8B-B14F-4D97-AF65-F5344CB8AC3E}">
        <p14:creationId xmlns:p14="http://schemas.microsoft.com/office/powerpoint/2010/main" val="302574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Algorytmy</a:t>
            </a:r>
            <a:endParaRPr lang="pl-PL" dirty="0"/>
          </a:p>
        </p:txBody>
      </p:sp>
      <p:sp>
        <p:nvSpPr>
          <p:cNvPr id="3" name="Content Placeholder 2"/>
          <p:cNvSpPr>
            <a:spLocks noGrp="1"/>
          </p:cNvSpPr>
          <p:nvPr>
            <p:ph idx="1"/>
          </p:nvPr>
        </p:nvSpPr>
        <p:spPr/>
        <p:txBody>
          <a:bodyPr>
            <a:normAutofit/>
          </a:bodyPr>
          <a:lstStyle/>
          <a:p>
            <a:r>
              <a:rPr lang="pl-PL" dirty="0" smtClean="0"/>
              <a:t>Analiza i zapoznanie się z wybranymi strategiami.</a:t>
            </a:r>
          </a:p>
          <a:p>
            <a:endParaRPr lang="pl-PL" dirty="0" smtClean="0"/>
          </a:p>
          <a:p>
            <a:endParaRPr lang="pl-PL" dirty="0"/>
          </a:p>
          <a:p>
            <a:endParaRPr lang="pl-PL" dirty="0" smtClean="0"/>
          </a:p>
          <a:p>
            <a:endParaRPr lang="pl-PL" dirty="0"/>
          </a:p>
          <a:p>
            <a:endParaRPr lang="pl-PL" dirty="0" smtClean="0"/>
          </a:p>
          <a:p>
            <a:endParaRPr lang="pl-PL" dirty="0" smtClean="0"/>
          </a:p>
          <a:p>
            <a:r>
              <a:rPr lang="pl-PL" dirty="0" smtClean="0"/>
              <a:t>Zaimplemetnowanie strategii i analiza algorytmów</a:t>
            </a:r>
          </a:p>
          <a:p>
            <a:r>
              <a:rPr lang="pl-PL" dirty="0" smtClean="0"/>
              <a:t>Analiza wyników, porównanie algorytmów.</a:t>
            </a:r>
            <a:endParaRPr lang="pl-PL" dirty="0"/>
          </a:p>
        </p:txBody>
      </p:sp>
      <p:pic>
        <p:nvPicPr>
          <p:cNvPr id="4" name="Picture 3"/>
          <p:cNvPicPr>
            <a:picLocks noChangeAspect="1"/>
          </p:cNvPicPr>
          <p:nvPr/>
        </p:nvPicPr>
        <p:blipFill>
          <a:blip r:embed="rId3"/>
          <a:stretch>
            <a:fillRect/>
          </a:stretch>
        </p:blipFill>
        <p:spPr>
          <a:xfrm>
            <a:off x="2719839" y="2572882"/>
            <a:ext cx="6480901" cy="2260146"/>
          </a:xfrm>
          <a:prstGeom prst="rect">
            <a:avLst/>
          </a:prstGeom>
        </p:spPr>
      </p:pic>
    </p:spTree>
    <p:extLst>
      <p:ext uri="{BB962C8B-B14F-4D97-AF65-F5344CB8AC3E}">
        <p14:creationId xmlns:p14="http://schemas.microsoft.com/office/powerpoint/2010/main" val="634596555"/>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1418</TotalTime>
  <Words>741</Words>
  <Application>Microsoft Office PowerPoint</Application>
  <PresentationFormat>Widescreen</PresentationFormat>
  <Paragraphs>85</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Wspomagana komputerowo analiza techniczna rynków walutowych.</vt:lpstr>
      <vt:lpstr>Plan prezentacji</vt:lpstr>
      <vt:lpstr>Rynek walutowy</vt:lpstr>
      <vt:lpstr>Analiza techniczna</vt:lpstr>
      <vt:lpstr>Formacje świecowe – świeca japońska</vt:lpstr>
      <vt:lpstr>Formacje świecowe</vt:lpstr>
      <vt:lpstr>Wskazniki</vt:lpstr>
      <vt:lpstr>Strategie</vt:lpstr>
      <vt:lpstr>Algorytmy</vt:lpstr>
      <vt:lpstr>Systemy decyzyjne?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wspomagajacy</dc:title>
  <dc:creator>Maciek</dc:creator>
  <cp:lastModifiedBy>Maciek</cp:lastModifiedBy>
  <cp:revision>38</cp:revision>
  <dcterms:created xsi:type="dcterms:W3CDTF">2016-11-12T20:38:14Z</dcterms:created>
  <dcterms:modified xsi:type="dcterms:W3CDTF">2016-11-13T22:37:54Z</dcterms:modified>
</cp:coreProperties>
</file>