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1.png" ContentType="image/png"/>
  <Override PartName="/ppt/media/image2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301680" y="1527120"/>
            <a:ext cx="850356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301680" y="3915360"/>
            <a:ext cx="850356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301680" y="1527120"/>
            <a:ext cx="414972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659120" y="1527120"/>
            <a:ext cx="414972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301680" y="3915360"/>
            <a:ext cx="414972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5"/>
          <p:cNvSpPr>
            <a:spLocks noGrp="1"/>
          </p:cNvSpPr>
          <p:nvPr>
            <p:ph type="body"/>
          </p:nvPr>
        </p:nvSpPr>
        <p:spPr>
          <a:xfrm>
            <a:off x="4659120" y="3915360"/>
            <a:ext cx="414972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301680" y="1527120"/>
            <a:ext cx="273780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3176640" y="1527120"/>
            <a:ext cx="273780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6051960" y="1527120"/>
            <a:ext cx="273780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5"/>
          <p:cNvSpPr>
            <a:spLocks noGrp="1"/>
          </p:cNvSpPr>
          <p:nvPr>
            <p:ph type="body"/>
          </p:nvPr>
        </p:nvSpPr>
        <p:spPr>
          <a:xfrm>
            <a:off x="301680" y="3915360"/>
            <a:ext cx="273780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6"/>
          <p:cNvSpPr>
            <a:spLocks noGrp="1"/>
          </p:cNvSpPr>
          <p:nvPr>
            <p:ph type="body"/>
          </p:nvPr>
        </p:nvSpPr>
        <p:spPr>
          <a:xfrm>
            <a:off x="3176640" y="3915360"/>
            <a:ext cx="273780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7"/>
          <p:cNvSpPr>
            <a:spLocks noGrp="1"/>
          </p:cNvSpPr>
          <p:nvPr>
            <p:ph type="body"/>
          </p:nvPr>
        </p:nvSpPr>
        <p:spPr>
          <a:xfrm>
            <a:off x="6051960" y="3915360"/>
            <a:ext cx="273780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subTitle"/>
          </p:nvPr>
        </p:nvSpPr>
        <p:spPr>
          <a:xfrm>
            <a:off x="301680" y="1527120"/>
            <a:ext cx="8503560" cy="4571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301680" y="1527120"/>
            <a:ext cx="8503560" cy="4571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301680" y="1527120"/>
            <a:ext cx="4149720" cy="4571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4659120" y="1527120"/>
            <a:ext cx="4149720" cy="4571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subTitle"/>
          </p:nvPr>
        </p:nvSpPr>
        <p:spPr>
          <a:xfrm>
            <a:off x="301680" y="228600"/>
            <a:ext cx="8534160" cy="351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301680" y="1527120"/>
            <a:ext cx="414972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4659120" y="1527120"/>
            <a:ext cx="4149720" cy="4571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body"/>
          </p:nvPr>
        </p:nvSpPr>
        <p:spPr>
          <a:xfrm>
            <a:off x="301680" y="3915360"/>
            <a:ext cx="414972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subTitle"/>
          </p:nvPr>
        </p:nvSpPr>
        <p:spPr>
          <a:xfrm>
            <a:off x="301680" y="1527120"/>
            <a:ext cx="8503560" cy="4571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301680" y="1527120"/>
            <a:ext cx="4149720" cy="4571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4659120" y="1527120"/>
            <a:ext cx="414972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4659120" y="3915360"/>
            <a:ext cx="414972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301680" y="1527120"/>
            <a:ext cx="414972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4659120" y="1527120"/>
            <a:ext cx="414972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301680" y="3915360"/>
            <a:ext cx="850356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301680" y="1527120"/>
            <a:ext cx="850356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301680" y="3915360"/>
            <a:ext cx="850356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301680" y="1527120"/>
            <a:ext cx="414972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4659120" y="1527120"/>
            <a:ext cx="414972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301680" y="3915360"/>
            <a:ext cx="414972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5"/>
          <p:cNvSpPr>
            <a:spLocks noGrp="1"/>
          </p:cNvSpPr>
          <p:nvPr>
            <p:ph type="body"/>
          </p:nvPr>
        </p:nvSpPr>
        <p:spPr>
          <a:xfrm>
            <a:off x="4659120" y="3915360"/>
            <a:ext cx="414972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301680" y="1527120"/>
            <a:ext cx="273780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3176640" y="1527120"/>
            <a:ext cx="273780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6051960" y="1527120"/>
            <a:ext cx="273780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301680" y="3915360"/>
            <a:ext cx="273780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6"/>
          <p:cNvSpPr>
            <a:spLocks noGrp="1"/>
          </p:cNvSpPr>
          <p:nvPr>
            <p:ph type="body"/>
          </p:nvPr>
        </p:nvSpPr>
        <p:spPr>
          <a:xfrm>
            <a:off x="3176640" y="3915360"/>
            <a:ext cx="273780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7"/>
          <p:cNvSpPr>
            <a:spLocks noGrp="1"/>
          </p:cNvSpPr>
          <p:nvPr>
            <p:ph type="body"/>
          </p:nvPr>
        </p:nvSpPr>
        <p:spPr>
          <a:xfrm>
            <a:off x="6051960" y="3915360"/>
            <a:ext cx="273780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301680" y="1527120"/>
            <a:ext cx="8503560" cy="4571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301680" y="1527120"/>
            <a:ext cx="4149720" cy="4571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59120" y="1527120"/>
            <a:ext cx="4149720" cy="4571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subTitle"/>
          </p:nvPr>
        </p:nvSpPr>
        <p:spPr>
          <a:xfrm>
            <a:off x="301680" y="228600"/>
            <a:ext cx="8534160" cy="351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301680" y="1527120"/>
            <a:ext cx="414972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659120" y="1527120"/>
            <a:ext cx="4149720" cy="4571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301680" y="3915360"/>
            <a:ext cx="414972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301680" y="1527120"/>
            <a:ext cx="4149720" cy="4571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659120" y="1527120"/>
            <a:ext cx="414972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4659120" y="3915360"/>
            <a:ext cx="414972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301680" y="1527120"/>
            <a:ext cx="414972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4659120" y="1527120"/>
            <a:ext cx="414972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301680" y="3915360"/>
            <a:ext cx="850356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c5d1d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0" y="6705720"/>
            <a:ext cx="9143640" cy="1519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 hidden="1"/>
          <p:cNvSpPr/>
          <p:nvPr/>
        </p:nvSpPr>
        <p:spPr>
          <a:xfrm>
            <a:off x="0" y="0"/>
            <a:ext cx="9143640" cy="13928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 hidden="1"/>
          <p:cNvSpPr/>
          <p:nvPr/>
        </p:nvSpPr>
        <p:spPr>
          <a:xfrm>
            <a:off x="0" y="0"/>
            <a:ext cx="151920" cy="6857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4" hidden="1"/>
          <p:cNvSpPr/>
          <p:nvPr/>
        </p:nvSpPr>
        <p:spPr>
          <a:xfrm>
            <a:off x="8991720" y="0"/>
            <a:ext cx="151920" cy="6857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CustomShape 5" hidden="1"/>
          <p:cNvSpPr/>
          <p:nvPr/>
        </p:nvSpPr>
        <p:spPr>
          <a:xfrm>
            <a:off x="149400" y="6388560"/>
            <a:ext cx="8832600" cy="3092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" name="CustomShape 6" hidden="1"/>
          <p:cNvSpPr/>
          <p:nvPr/>
        </p:nvSpPr>
        <p:spPr>
          <a:xfrm>
            <a:off x="152280" y="155520"/>
            <a:ext cx="8832600" cy="6546600"/>
          </a:xfrm>
          <a:prstGeom prst="rect">
            <a:avLst/>
          </a:prstGeom>
          <a:noFill/>
          <a:ln w="9360">
            <a:solidFill>
              <a:srgbClr val="7a9798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CustomShape 7" hidden="1"/>
          <p:cNvSpPr/>
          <p:nvPr/>
        </p:nvSpPr>
        <p:spPr>
          <a:xfrm>
            <a:off x="152280" y="1276920"/>
            <a:ext cx="88326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7a9798"/>
            </a:solidFill>
            <a:custDash>
              <a:ds d="500000" sp="4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CustomShape 8" hidden="1"/>
          <p:cNvSpPr/>
          <p:nvPr/>
        </p:nvSpPr>
        <p:spPr>
          <a:xfrm>
            <a:off x="4267080" y="956160"/>
            <a:ext cx="609120" cy="60912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" name="CustomShape 9" hidden="1"/>
          <p:cNvSpPr/>
          <p:nvPr/>
        </p:nvSpPr>
        <p:spPr>
          <a:xfrm>
            <a:off x="4361760" y="1050480"/>
            <a:ext cx="420120" cy="420120"/>
          </a:xfrm>
          <a:prstGeom prst="ellipse">
            <a:avLst/>
          </a:prstGeom>
          <a:solidFill>
            <a:srgbClr val="ffffff"/>
          </a:solidFill>
          <a:ln w="50760">
            <a:solidFill>
              <a:srgbClr val="7a9798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" name="CustomShape 10"/>
          <p:cNvSpPr/>
          <p:nvPr/>
        </p:nvSpPr>
        <p:spPr>
          <a:xfrm>
            <a:off x="0" y="6705720"/>
            <a:ext cx="9143640" cy="1519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" name="CustomShape 11"/>
          <p:cNvSpPr/>
          <p:nvPr/>
        </p:nvSpPr>
        <p:spPr>
          <a:xfrm>
            <a:off x="8991720" y="2880"/>
            <a:ext cx="151920" cy="6857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" name="CustomShape 12"/>
          <p:cNvSpPr/>
          <p:nvPr/>
        </p:nvSpPr>
        <p:spPr>
          <a:xfrm>
            <a:off x="0" y="0"/>
            <a:ext cx="151920" cy="6857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" name="CustomShape 13"/>
          <p:cNvSpPr/>
          <p:nvPr/>
        </p:nvSpPr>
        <p:spPr>
          <a:xfrm>
            <a:off x="0" y="0"/>
            <a:ext cx="9143640" cy="25142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" name="CustomShape 14"/>
          <p:cNvSpPr/>
          <p:nvPr/>
        </p:nvSpPr>
        <p:spPr>
          <a:xfrm>
            <a:off x="146160" y="6391800"/>
            <a:ext cx="8832600" cy="3092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" name="PlaceHolder 15"/>
          <p:cNvSpPr>
            <a:spLocks noGrp="1"/>
          </p:cNvSpPr>
          <p:nvPr>
            <p:ph type="dt"/>
          </p:nvPr>
        </p:nvSpPr>
        <p:spPr>
          <a:xfrm>
            <a:off x="5791320" y="6405120"/>
            <a:ext cx="3044520" cy="365400"/>
          </a:xfrm>
          <a:prstGeom prst="rect">
            <a:avLst/>
          </a:prstGeom>
        </p:spPr>
        <p:txBody>
          <a:bodyPr/>
          <a:p>
            <a:endParaRPr b="0" lang="fr-FR" sz="2400" spc="-1" strike="noStrike">
              <a:latin typeface="Times New Roman"/>
            </a:endParaRPr>
          </a:p>
        </p:txBody>
      </p:sp>
      <p:sp>
        <p:nvSpPr>
          <p:cNvPr id="15" name="PlaceHolder 16"/>
          <p:cNvSpPr>
            <a:spLocks noGrp="1"/>
          </p:cNvSpPr>
          <p:nvPr>
            <p:ph type="ftr"/>
          </p:nvPr>
        </p:nvSpPr>
        <p:spPr>
          <a:xfrm>
            <a:off x="304920" y="6410880"/>
            <a:ext cx="3580920" cy="365400"/>
          </a:xfrm>
          <a:prstGeom prst="rect">
            <a:avLst/>
          </a:prstGeom>
        </p:spPr>
        <p:txBody>
          <a:bodyPr/>
          <a:p>
            <a:endParaRPr b="0" lang="fr-FR" sz="2400" spc="-1" strike="noStrike">
              <a:latin typeface="Times New Roman"/>
            </a:endParaRPr>
          </a:p>
        </p:txBody>
      </p:sp>
      <p:sp>
        <p:nvSpPr>
          <p:cNvPr id="16" name="CustomShape 17"/>
          <p:cNvSpPr/>
          <p:nvPr/>
        </p:nvSpPr>
        <p:spPr>
          <a:xfrm>
            <a:off x="155520" y="2420280"/>
            <a:ext cx="88326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1520">
            <a:solidFill>
              <a:srgbClr val="7a9798"/>
            </a:solidFill>
            <a:custDash>
              <a:ds d="4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" name="CustomShape 18"/>
          <p:cNvSpPr/>
          <p:nvPr/>
        </p:nvSpPr>
        <p:spPr>
          <a:xfrm>
            <a:off x="152280" y="152280"/>
            <a:ext cx="8832600" cy="6546600"/>
          </a:xfrm>
          <a:prstGeom prst="rect">
            <a:avLst/>
          </a:prstGeom>
          <a:noFill/>
          <a:ln w="9360">
            <a:solidFill>
              <a:srgbClr val="7a9798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8" name="CustomShape 19"/>
          <p:cNvSpPr/>
          <p:nvPr/>
        </p:nvSpPr>
        <p:spPr>
          <a:xfrm>
            <a:off x="4267080" y="2115360"/>
            <a:ext cx="609120" cy="60912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" name="CustomShape 20"/>
          <p:cNvSpPr/>
          <p:nvPr/>
        </p:nvSpPr>
        <p:spPr>
          <a:xfrm>
            <a:off x="4361760" y="2209680"/>
            <a:ext cx="420120" cy="420120"/>
          </a:xfrm>
          <a:prstGeom prst="ellipse">
            <a:avLst/>
          </a:prstGeom>
          <a:solidFill>
            <a:srgbClr val="ffffff"/>
          </a:solidFill>
          <a:ln w="50760">
            <a:solidFill>
              <a:srgbClr val="7a9798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" name="PlaceHolder 21"/>
          <p:cNvSpPr>
            <a:spLocks noGrp="1"/>
          </p:cNvSpPr>
          <p:nvPr>
            <p:ph type="sldNum"/>
          </p:nvPr>
        </p:nvSpPr>
        <p:spPr>
          <a:xfrm>
            <a:off x="4343400" y="2199600"/>
            <a:ext cx="456840" cy="441000"/>
          </a:xfrm>
          <a:prstGeom prst="rect">
            <a:avLst/>
          </a:prstGeom>
        </p:spPr>
        <p:txBody>
          <a:bodyPr lIns="45720" rIns="45720" anchor="ctr">
            <a:normAutofit/>
          </a:bodyPr>
          <a:p>
            <a:pPr algn="ctr">
              <a:lnSpc>
                <a:spcPct val="100000"/>
              </a:lnSpc>
            </a:pPr>
            <a:fld id="{E18347B0-CC3F-4E0D-843C-B2E93E6FA207}" type="slidenum">
              <a:rPr b="0" lang="fr-FR" sz="1600" spc="-1" strike="noStrike">
                <a:solidFill>
                  <a:srgbClr val="7a9798"/>
                </a:solidFill>
                <a:latin typeface="Georgia"/>
                <a:ea typeface="Georgia"/>
              </a:rPr>
              <a:t>&lt;numéro&gt;</a:t>
            </a:fld>
            <a:endParaRPr b="0" lang="fr-FR" sz="1600" spc="-1" strike="noStrike">
              <a:latin typeface="Times New Roman"/>
            </a:endParaRPr>
          </a:p>
        </p:txBody>
      </p:sp>
      <p:sp>
        <p:nvSpPr>
          <p:cNvPr id="21" name="PlaceHolder 22"/>
          <p:cNvSpPr>
            <a:spLocks noGrp="1"/>
          </p:cNvSpPr>
          <p:nvPr>
            <p:ph type="title"/>
          </p:nvPr>
        </p:nvSpPr>
        <p:spPr>
          <a:xfrm>
            <a:off x="685800" y="380880"/>
            <a:ext cx="7772040" cy="1752120"/>
          </a:xfrm>
          <a:prstGeom prst="rect">
            <a:avLst/>
          </a:prstGeom>
        </p:spPr>
        <p:txBody>
          <a:bodyPr anchor="b">
            <a:normAutofit/>
          </a:bodyPr>
          <a:p>
            <a:r>
              <a:rPr b="0" lang="fr-FR" sz="4200" spc="-1" strike="noStrike">
                <a:solidFill>
                  <a:srgbClr val="000000"/>
                </a:solidFill>
                <a:latin typeface="Arial"/>
              </a:rPr>
              <a:t>Cliquez pour éditer le format du texte-titre</a:t>
            </a:r>
            <a:endParaRPr b="0" lang="fr-FR" sz="4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2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</a:rPr>
              <a:t>Cliquez pour éditer le format du plan de texte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</a:rPr>
              <a:t>Second niveau de plan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</a:rPr>
              <a:t>Troisième niveau de plan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</a:rPr>
              <a:t>Quatrième niveau de plan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Cinquième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Sixième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Septième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c5d1d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CustomShape 1"/>
          <p:cNvSpPr/>
          <p:nvPr/>
        </p:nvSpPr>
        <p:spPr>
          <a:xfrm>
            <a:off x="0" y="6705720"/>
            <a:ext cx="9143640" cy="1519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0" name="CustomShape 2"/>
          <p:cNvSpPr/>
          <p:nvPr/>
        </p:nvSpPr>
        <p:spPr>
          <a:xfrm>
            <a:off x="0" y="0"/>
            <a:ext cx="9143640" cy="13928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1" name="CustomShape 3"/>
          <p:cNvSpPr/>
          <p:nvPr/>
        </p:nvSpPr>
        <p:spPr>
          <a:xfrm>
            <a:off x="0" y="0"/>
            <a:ext cx="151920" cy="6857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2" name="CustomShape 4"/>
          <p:cNvSpPr/>
          <p:nvPr/>
        </p:nvSpPr>
        <p:spPr>
          <a:xfrm>
            <a:off x="8991720" y="0"/>
            <a:ext cx="151920" cy="6857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3" name="CustomShape 5"/>
          <p:cNvSpPr/>
          <p:nvPr/>
        </p:nvSpPr>
        <p:spPr>
          <a:xfrm>
            <a:off x="149400" y="6388560"/>
            <a:ext cx="8832600" cy="3092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4" name="CustomShape 6"/>
          <p:cNvSpPr/>
          <p:nvPr/>
        </p:nvSpPr>
        <p:spPr>
          <a:xfrm>
            <a:off x="152280" y="155520"/>
            <a:ext cx="8832600" cy="6546600"/>
          </a:xfrm>
          <a:prstGeom prst="rect">
            <a:avLst/>
          </a:prstGeom>
          <a:noFill/>
          <a:ln w="9360">
            <a:solidFill>
              <a:srgbClr val="7a9798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65" name="CustomShape 7"/>
          <p:cNvSpPr/>
          <p:nvPr/>
        </p:nvSpPr>
        <p:spPr>
          <a:xfrm>
            <a:off x="152280" y="1276920"/>
            <a:ext cx="88326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7a9798"/>
            </a:solidFill>
            <a:custDash>
              <a:ds d="500000" sp="4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6" name="CustomShape 8"/>
          <p:cNvSpPr/>
          <p:nvPr/>
        </p:nvSpPr>
        <p:spPr>
          <a:xfrm>
            <a:off x="4267080" y="956160"/>
            <a:ext cx="609120" cy="60912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7" name="CustomShape 9"/>
          <p:cNvSpPr/>
          <p:nvPr/>
        </p:nvSpPr>
        <p:spPr>
          <a:xfrm>
            <a:off x="4361760" y="1050480"/>
            <a:ext cx="420120" cy="420120"/>
          </a:xfrm>
          <a:prstGeom prst="ellipse">
            <a:avLst/>
          </a:prstGeom>
          <a:solidFill>
            <a:srgbClr val="ffffff"/>
          </a:solidFill>
          <a:ln w="50760">
            <a:solidFill>
              <a:srgbClr val="7a9798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8" name="PlaceHolder 10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anchor="b">
            <a:normAutofit/>
          </a:bodyPr>
          <a:p>
            <a:r>
              <a:rPr b="0" lang="fr-FR" sz="3300" spc="-1" strike="noStrike">
                <a:solidFill>
                  <a:srgbClr val="000000"/>
                </a:solidFill>
                <a:latin typeface="Arial"/>
              </a:rPr>
              <a:t>Cliquez pour éditer le format du texte-titre</a:t>
            </a:r>
            <a:endParaRPr b="0" lang="fr-FR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11"/>
          <p:cNvSpPr>
            <a:spLocks noGrp="1"/>
          </p:cNvSpPr>
          <p:nvPr>
            <p:ph type="dt"/>
          </p:nvPr>
        </p:nvSpPr>
        <p:spPr>
          <a:xfrm>
            <a:off x="5791320" y="6405120"/>
            <a:ext cx="3044520" cy="365400"/>
          </a:xfrm>
          <a:prstGeom prst="rect">
            <a:avLst/>
          </a:prstGeom>
        </p:spPr>
        <p:txBody>
          <a:bodyPr/>
          <a:p>
            <a:endParaRPr b="0" lang="fr-FR" sz="2400" spc="-1" strike="noStrike">
              <a:latin typeface="Times New Roman"/>
            </a:endParaRPr>
          </a:p>
        </p:txBody>
      </p:sp>
      <p:sp>
        <p:nvSpPr>
          <p:cNvPr id="70" name="PlaceHolder 12"/>
          <p:cNvSpPr>
            <a:spLocks noGrp="1"/>
          </p:cNvSpPr>
          <p:nvPr>
            <p:ph type="ftr"/>
          </p:nvPr>
        </p:nvSpPr>
        <p:spPr>
          <a:xfrm>
            <a:off x="304920" y="6410880"/>
            <a:ext cx="3580920" cy="365400"/>
          </a:xfrm>
          <a:prstGeom prst="rect">
            <a:avLst/>
          </a:prstGeom>
        </p:spPr>
        <p:txBody>
          <a:bodyPr/>
          <a:p>
            <a:endParaRPr b="0" lang="fr-FR" sz="2400" spc="-1" strike="noStrike">
              <a:latin typeface="Times New Roman"/>
            </a:endParaRPr>
          </a:p>
        </p:txBody>
      </p:sp>
      <p:sp>
        <p:nvSpPr>
          <p:cNvPr id="71" name="PlaceHolder 13"/>
          <p:cNvSpPr>
            <a:spLocks noGrp="1"/>
          </p:cNvSpPr>
          <p:nvPr>
            <p:ph type="sldNum"/>
          </p:nvPr>
        </p:nvSpPr>
        <p:spPr>
          <a:xfrm>
            <a:off x="4361760" y="1026360"/>
            <a:ext cx="456840" cy="441000"/>
          </a:xfrm>
          <a:prstGeom prst="rect">
            <a:avLst/>
          </a:prstGeom>
        </p:spPr>
        <p:txBody>
          <a:bodyPr lIns="45720" rIns="45720" anchor="ctr">
            <a:normAutofit/>
          </a:bodyPr>
          <a:p>
            <a:pPr algn="ctr">
              <a:lnSpc>
                <a:spcPct val="100000"/>
              </a:lnSpc>
            </a:pPr>
            <a:fld id="{9BFBDA4F-E414-49A3-909D-A077E2834FA9}" type="slidenum">
              <a:rPr b="0" lang="fr-FR" sz="1600" spc="-1" strike="noStrike">
                <a:solidFill>
                  <a:srgbClr val="7a9798"/>
                </a:solidFill>
                <a:latin typeface="Georgia"/>
                <a:ea typeface="Georgia"/>
              </a:rPr>
              <a:t>&lt;numéro&gt;</a:t>
            </a:fld>
            <a:endParaRPr b="0" lang="fr-FR" sz="1600" spc="-1" strike="noStrike">
              <a:latin typeface="Times New Roman"/>
            </a:endParaRPr>
          </a:p>
        </p:txBody>
      </p:sp>
      <p:sp>
        <p:nvSpPr>
          <p:cNvPr id="72" name="PlaceHolder 14"/>
          <p:cNvSpPr>
            <a:spLocks noGrp="1"/>
          </p:cNvSpPr>
          <p:nvPr>
            <p:ph type="body"/>
          </p:nvPr>
        </p:nvSpPr>
        <p:spPr>
          <a:xfrm>
            <a:off x="301680" y="1527120"/>
            <a:ext cx="8503560" cy="4571640"/>
          </a:xfrm>
          <a:prstGeom prst="rect">
            <a:avLst/>
          </a:prstGeom>
        </p:spPr>
        <p:txBody>
          <a:bodyPr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700" spc="-1" strike="noStrike">
                <a:solidFill>
                  <a:srgbClr val="000000"/>
                </a:solidFill>
                <a:latin typeface="Arial"/>
              </a:rPr>
              <a:t>Cliquez pour éditer le format du plan de texte</a:t>
            </a:r>
            <a:endParaRPr b="0" lang="fr-FR" sz="27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700" spc="-1" strike="noStrike">
                <a:solidFill>
                  <a:srgbClr val="000000"/>
                </a:solidFill>
                <a:latin typeface="Arial"/>
              </a:rPr>
              <a:t>Second niveau de plan</a:t>
            </a:r>
            <a:endParaRPr b="0" lang="fr-FR" sz="27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700" spc="-1" strike="noStrike">
                <a:solidFill>
                  <a:srgbClr val="000000"/>
                </a:solidFill>
                <a:latin typeface="Arial"/>
              </a:rPr>
              <a:t>Troisième niveau de plan</a:t>
            </a:r>
            <a:endParaRPr b="0" lang="fr-FR" sz="27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700" spc="-1" strike="noStrike">
                <a:solidFill>
                  <a:srgbClr val="000000"/>
                </a:solidFill>
                <a:latin typeface="Arial"/>
              </a:rPr>
              <a:t>Quatrième niveau de plan</a:t>
            </a:r>
            <a:endParaRPr b="0" lang="fr-FR" sz="27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700" spc="-1" strike="noStrike">
                <a:solidFill>
                  <a:srgbClr val="000000"/>
                </a:solidFill>
                <a:latin typeface="Arial"/>
              </a:rPr>
              <a:t>Cinquième niveau de plan</a:t>
            </a:r>
            <a:endParaRPr b="0" lang="fr-FR" sz="27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700" spc="-1" strike="noStrike">
                <a:solidFill>
                  <a:srgbClr val="000000"/>
                </a:solidFill>
                <a:latin typeface="Arial"/>
              </a:rPr>
              <a:t>Sixième niveau de plan</a:t>
            </a:r>
            <a:endParaRPr b="0" lang="fr-FR" sz="27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700" spc="-1" strike="noStrike">
                <a:solidFill>
                  <a:srgbClr val="000000"/>
                </a:solidFill>
                <a:latin typeface="Arial"/>
              </a:rPr>
              <a:t>Septième niveau de plan</a:t>
            </a:r>
            <a:endParaRPr b="0" lang="fr-FR" sz="27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323640" y="332640"/>
            <a:ext cx="8534160" cy="75852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p>
            <a:pPr algn="ctr">
              <a:lnSpc>
                <a:spcPct val="100000"/>
              </a:lnSpc>
            </a:pPr>
            <a:r>
              <a:rPr b="0" lang="fr-FR" sz="3300" spc="-1" strike="noStrike">
                <a:solidFill>
                  <a:srgbClr val="7a9798"/>
                </a:solidFill>
                <a:latin typeface="Georgia"/>
                <a:ea typeface="Georgia"/>
              </a:rPr>
              <a:t>Solution avec uniquement un graphe des états (non implémentée dans SOKOBAN) :</a:t>
            </a:r>
            <a:endParaRPr b="0" lang="fr-FR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TextShape 2"/>
          <p:cNvSpPr txBox="1"/>
          <p:nvPr/>
        </p:nvSpPr>
        <p:spPr>
          <a:xfrm>
            <a:off x="323640" y="1628640"/>
            <a:ext cx="3827160" cy="447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fr-FR" sz="2000" spc="-1" strike="noStrike">
                <a:solidFill>
                  <a:srgbClr val="000000"/>
                </a:solidFill>
                <a:latin typeface="Georgia"/>
                <a:ea typeface="Georgia"/>
              </a:rPr>
              <a:t>Exemple  :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marL="274320" indent="-128160">
              <a:lnSpc>
                <a:spcPct val="100000"/>
              </a:lnSpc>
              <a:spcBef>
                <a:spcPts val="541"/>
              </a:spcBef>
            </a:pP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marL="274320" indent="-128160">
              <a:lnSpc>
                <a:spcPct val="100000"/>
              </a:lnSpc>
              <a:spcBef>
                <a:spcPts val="541"/>
              </a:spcBef>
            </a:pP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marL="274320" indent="-128160">
              <a:lnSpc>
                <a:spcPct val="100000"/>
              </a:lnSpc>
              <a:spcBef>
                <a:spcPts val="541"/>
              </a:spcBef>
            </a:pP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marL="274320" indent="-128160">
              <a:lnSpc>
                <a:spcPct val="100000"/>
              </a:lnSpc>
              <a:spcBef>
                <a:spcPts val="541"/>
              </a:spcBef>
            </a:pP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marL="274320">
              <a:lnSpc>
                <a:spcPct val="100000"/>
              </a:lnSpc>
              <a:spcBef>
                <a:spcPts val="541"/>
              </a:spcBef>
            </a:pP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CustomShape 3"/>
          <p:cNvSpPr/>
          <p:nvPr/>
        </p:nvSpPr>
        <p:spPr>
          <a:xfrm>
            <a:off x="4860000" y="1700640"/>
            <a:ext cx="3909960" cy="457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/>
          </a:bodyPr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 marL="274320" indent="-128160">
              <a:lnSpc>
                <a:spcPct val="100000"/>
              </a:lnSpc>
              <a:spcBef>
                <a:spcPts val="541"/>
              </a:spcBef>
            </a:pPr>
            <a:endParaRPr b="0" lang="fr-FR" sz="1800" spc="-1" strike="noStrike">
              <a:latin typeface="Arial"/>
            </a:endParaRPr>
          </a:p>
          <a:p>
            <a:pPr marL="274320" indent="-128160">
              <a:lnSpc>
                <a:spcPct val="100000"/>
              </a:lnSpc>
              <a:spcBef>
                <a:spcPts val="541"/>
              </a:spcBef>
            </a:pPr>
            <a:endParaRPr b="0" lang="fr-FR" sz="1800" spc="-1" strike="noStrike">
              <a:latin typeface="Arial"/>
            </a:endParaRPr>
          </a:p>
          <a:p>
            <a:pPr marL="274320" indent="-128160">
              <a:lnSpc>
                <a:spcPct val="100000"/>
              </a:lnSpc>
              <a:spcBef>
                <a:spcPts val="541"/>
              </a:spcBef>
            </a:pPr>
            <a:endParaRPr b="0" lang="fr-FR" sz="1800" spc="-1" strike="noStrike">
              <a:latin typeface="Arial"/>
            </a:endParaRPr>
          </a:p>
          <a:p>
            <a:pPr marL="274320" indent="-128160">
              <a:lnSpc>
                <a:spcPct val="100000"/>
              </a:lnSpc>
              <a:spcBef>
                <a:spcPts val="541"/>
              </a:spcBef>
            </a:pPr>
            <a:endParaRPr b="0" lang="fr-FR" sz="1800" spc="-1" strike="noStrike">
              <a:latin typeface="Arial"/>
            </a:endParaRPr>
          </a:p>
          <a:p>
            <a:pPr marL="274320" indent="-128160">
              <a:lnSpc>
                <a:spcPct val="100000"/>
              </a:lnSpc>
              <a:spcBef>
                <a:spcPts val="541"/>
              </a:spcBef>
            </a:pPr>
            <a:endParaRPr b="0" lang="fr-FR" sz="1800" spc="-1" strike="noStrike">
              <a:latin typeface="Arial"/>
            </a:endParaRPr>
          </a:p>
          <a:p>
            <a:pPr marL="274320" indent="-128160">
              <a:lnSpc>
                <a:spcPct val="100000"/>
              </a:lnSpc>
              <a:spcBef>
                <a:spcPts val="541"/>
              </a:spcBef>
            </a:pPr>
            <a:endParaRPr b="0" lang="fr-FR" sz="1800" spc="-1" strike="noStrike">
              <a:latin typeface="Arial"/>
            </a:endParaRPr>
          </a:p>
          <a:p>
            <a:pPr marL="274320" indent="-128160">
              <a:lnSpc>
                <a:spcPct val="100000"/>
              </a:lnSpc>
              <a:spcBef>
                <a:spcPts val="541"/>
              </a:spcBef>
            </a:pPr>
            <a:endParaRPr b="0" lang="fr-FR" sz="1800" spc="-1" strike="noStrike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541"/>
              </a:spcBef>
            </a:pPr>
            <a:endParaRPr b="0" lang="fr-FR" sz="1800" spc="-1" strike="noStrike">
              <a:latin typeface="Arial"/>
            </a:endParaRPr>
          </a:p>
        </p:txBody>
      </p:sp>
      <p:pic>
        <p:nvPicPr>
          <p:cNvPr id="112" name="Google Shape;197;gdda61b363d_0_0" descr=""/>
          <p:cNvPicPr/>
          <p:nvPr/>
        </p:nvPicPr>
        <p:blipFill>
          <a:blip r:embed="rId1"/>
          <a:stretch/>
        </p:blipFill>
        <p:spPr>
          <a:xfrm>
            <a:off x="478800" y="2204280"/>
            <a:ext cx="2592000" cy="1345320"/>
          </a:xfrm>
          <a:prstGeom prst="rect">
            <a:avLst/>
          </a:prstGeom>
          <a:ln>
            <a:noFill/>
          </a:ln>
        </p:spPr>
      </p:pic>
      <p:pic>
        <p:nvPicPr>
          <p:cNvPr id="113" name="Google Shape;198;gdda61b363d_0_0" descr=""/>
          <p:cNvPicPr/>
          <p:nvPr/>
        </p:nvPicPr>
        <p:blipFill>
          <a:blip r:embed="rId2"/>
          <a:stretch/>
        </p:blipFill>
        <p:spPr>
          <a:xfrm>
            <a:off x="4764960" y="1700640"/>
            <a:ext cx="4005000" cy="2711880"/>
          </a:xfrm>
          <a:prstGeom prst="rect">
            <a:avLst/>
          </a:prstGeom>
          <a:ln>
            <a:noFill/>
          </a:ln>
        </p:spPr>
      </p:pic>
      <p:sp>
        <p:nvSpPr>
          <p:cNvPr id="114" name="CustomShape 4"/>
          <p:cNvSpPr/>
          <p:nvPr/>
        </p:nvSpPr>
        <p:spPr>
          <a:xfrm>
            <a:off x="323640" y="3677760"/>
            <a:ext cx="7342920" cy="79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457200" indent="-355320">
              <a:lnSpc>
                <a:spcPct val="100000"/>
              </a:lnSpc>
              <a:buClr>
                <a:srgbClr val="000000"/>
              </a:buClr>
              <a:buFont typeface="Georgia"/>
              <a:buChar char="-"/>
            </a:pPr>
            <a:r>
              <a:rPr b="0" lang="fr-FR" sz="2000" spc="-1" strike="noStrike">
                <a:solidFill>
                  <a:srgbClr val="000000"/>
                </a:solidFill>
                <a:latin typeface="Georgia"/>
                <a:ea typeface="Georgia"/>
              </a:rPr>
              <a:t>Construction du graphe</a:t>
            </a:r>
            <a:endParaRPr b="0" lang="fr-FR" sz="2000" spc="-1" strike="noStrike">
              <a:latin typeface="Arial"/>
            </a:endParaRPr>
          </a:p>
          <a:p>
            <a:pPr marL="457200" indent="-355320">
              <a:lnSpc>
                <a:spcPct val="100000"/>
              </a:lnSpc>
              <a:buClr>
                <a:srgbClr val="000000"/>
              </a:buClr>
              <a:buFont typeface="Georgia"/>
              <a:buChar char="-"/>
            </a:pPr>
            <a:r>
              <a:rPr b="0" lang="fr-FR" sz="2000" spc="-1" strike="noStrike">
                <a:solidFill>
                  <a:srgbClr val="000000"/>
                </a:solidFill>
                <a:latin typeface="Georgia"/>
                <a:ea typeface="Georgia"/>
              </a:rPr>
              <a:t>recherche du plus court chemin (algorithme A*)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115" name="CustomShape 5"/>
          <p:cNvSpPr/>
          <p:nvPr/>
        </p:nvSpPr>
        <p:spPr>
          <a:xfrm>
            <a:off x="250200" y="4412880"/>
            <a:ext cx="7342920" cy="109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fr-FR" sz="2000" spc="-1" strike="noStrike">
                <a:solidFill>
                  <a:srgbClr val="000000"/>
                </a:solidFill>
                <a:latin typeface="Georgia"/>
                <a:ea typeface="Georgia"/>
              </a:rPr>
              <a:t>Limite :</a:t>
            </a:r>
            <a:endParaRPr b="0" lang="fr-FR" sz="2000" spc="-1" strike="noStrike">
              <a:latin typeface="Arial"/>
            </a:endParaRPr>
          </a:p>
          <a:p>
            <a:pPr marL="457200" indent="-355320">
              <a:lnSpc>
                <a:spcPct val="100000"/>
              </a:lnSpc>
              <a:buClr>
                <a:srgbClr val="000000"/>
              </a:buClr>
              <a:buFont typeface="Georgia"/>
              <a:buChar char="-"/>
            </a:pPr>
            <a:r>
              <a:rPr b="0" lang="fr-FR" sz="2000" spc="-1" strike="noStrike">
                <a:solidFill>
                  <a:srgbClr val="000000"/>
                </a:solidFill>
                <a:latin typeface="Georgia"/>
                <a:ea typeface="Georgia"/>
              </a:rPr>
              <a:t>Complexité exponentielle ?</a:t>
            </a:r>
            <a:endParaRPr b="0" lang="fr-FR" sz="2000" spc="-1" strike="noStrike">
              <a:latin typeface="Arial"/>
            </a:endParaRPr>
          </a:p>
          <a:p>
            <a:pPr marL="457200" indent="-355320">
              <a:lnSpc>
                <a:spcPct val="100000"/>
              </a:lnSpc>
              <a:buClr>
                <a:srgbClr val="000000"/>
              </a:buClr>
              <a:buFont typeface="Georgia"/>
              <a:buChar char="-"/>
            </a:pPr>
            <a:r>
              <a:rPr b="0" lang="fr-FR" sz="2000" spc="-1" strike="noStrike">
                <a:solidFill>
                  <a:srgbClr val="000000"/>
                </a:solidFill>
                <a:latin typeface="Georgia"/>
                <a:ea typeface="Georgia"/>
              </a:rPr>
              <a:t>Temps d'exécution important pour les gros graphes 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116" name="Google Shape;201;gdda61b363d_0_0" descr=""/>
          <p:cNvPicPr/>
          <p:nvPr/>
        </p:nvPicPr>
        <p:blipFill>
          <a:blip r:embed="rId3"/>
          <a:stretch/>
        </p:blipFill>
        <p:spPr>
          <a:xfrm>
            <a:off x="6735600" y="4726800"/>
            <a:ext cx="2034360" cy="1345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Shape 1"/>
          <p:cNvSpPr txBox="1"/>
          <p:nvPr/>
        </p:nvSpPr>
        <p:spPr>
          <a:xfrm>
            <a:off x="323640" y="332640"/>
            <a:ext cx="8534160" cy="75852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p>
            <a:pPr algn="ctr">
              <a:lnSpc>
                <a:spcPct val="100000"/>
              </a:lnSpc>
            </a:pPr>
            <a:r>
              <a:rPr b="0" lang="fr-FR" sz="3300" spc="-1" strike="noStrike">
                <a:solidFill>
                  <a:srgbClr val="7a9798"/>
                </a:solidFill>
                <a:latin typeface="Georgia"/>
                <a:ea typeface="Georgia"/>
              </a:rPr>
              <a:t>Solution avec uniquement un graphe des états (non implémentée dans SOKOBAN) :</a:t>
            </a:r>
            <a:endParaRPr b="0" lang="fr-FR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TextShape 2"/>
          <p:cNvSpPr txBox="1"/>
          <p:nvPr/>
        </p:nvSpPr>
        <p:spPr>
          <a:xfrm>
            <a:off x="323640" y="1628640"/>
            <a:ext cx="6830640" cy="447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fr-FR" sz="2000" spc="-1" strike="noStrike">
                <a:solidFill>
                  <a:srgbClr val="000000"/>
                </a:solidFill>
                <a:latin typeface="Georgia"/>
                <a:ea typeface="Georgia"/>
              </a:rPr>
              <a:t>Amélioration  :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-355320">
              <a:lnSpc>
                <a:spcPct val="100000"/>
              </a:lnSpc>
              <a:buClr>
                <a:srgbClr val="d16349"/>
              </a:buClr>
              <a:buFont typeface="Noto Sans Symbols"/>
              <a:buChar char="-"/>
            </a:pPr>
            <a:r>
              <a:rPr b="0" lang="fr-FR" sz="2000" spc="-1" strike="noStrike">
                <a:solidFill>
                  <a:srgbClr val="000000"/>
                </a:solidFill>
                <a:latin typeface="Georgia"/>
                <a:ea typeface="Georgia"/>
              </a:rPr>
              <a:t>Ajout des sommets au fur et à mesure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-355320">
              <a:lnSpc>
                <a:spcPct val="100000"/>
              </a:lnSpc>
              <a:buClr>
                <a:srgbClr val="d16349"/>
              </a:buClr>
              <a:buFont typeface="Noto Sans Symbols"/>
              <a:buChar char="-"/>
            </a:pPr>
            <a:r>
              <a:rPr b="0" lang="fr-FR" sz="2000" spc="-1" strike="noStrike">
                <a:solidFill>
                  <a:srgbClr val="000000"/>
                </a:solidFill>
                <a:latin typeface="Georgia"/>
                <a:ea typeface="Georgia"/>
              </a:rPr>
              <a:t>Recherche d’un chemin à chaque nouveau sommet ajouté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2000" spc="-1" strike="noStrike">
                <a:solidFill>
                  <a:srgbClr val="000000"/>
                </a:solidFill>
                <a:latin typeface="Georgia"/>
                <a:ea typeface="Georgia"/>
              </a:rPr>
              <a:t>Réduction importante de la taille du graphe :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marL="274320" indent="-128160">
              <a:lnSpc>
                <a:spcPct val="100000"/>
              </a:lnSpc>
              <a:spcBef>
                <a:spcPts val="541"/>
              </a:spcBef>
            </a:pP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marL="274320" indent="-128160">
              <a:lnSpc>
                <a:spcPct val="100000"/>
              </a:lnSpc>
              <a:spcBef>
                <a:spcPts val="541"/>
              </a:spcBef>
            </a:pP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marL="274320" indent="-128160">
              <a:lnSpc>
                <a:spcPct val="100000"/>
              </a:lnSpc>
              <a:spcBef>
                <a:spcPts val="541"/>
              </a:spcBef>
            </a:pP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marL="274320" indent="-128160">
              <a:lnSpc>
                <a:spcPct val="100000"/>
              </a:lnSpc>
              <a:spcBef>
                <a:spcPts val="541"/>
              </a:spcBef>
            </a:pP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marL="274320">
              <a:lnSpc>
                <a:spcPct val="100000"/>
              </a:lnSpc>
              <a:spcBef>
                <a:spcPts val="541"/>
              </a:spcBef>
            </a:pP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CustomShape 3"/>
          <p:cNvSpPr/>
          <p:nvPr/>
        </p:nvSpPr>
        <p:spPr>
          <a:xfrm>
            <a:off x="323640" y="5059800"/>
            <a:ext cx="8383680" cy="140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fr-FR" sz="2000" spc="-1" strike="noStrike">
                <a:solidFill>
                  <a:srgbClr val="000000"/>
                </a:solidFill>
                <a:latin typeface="Georgia"/>
                <a:ea typeface="Georgia"/>
              </a:rPr>
              <a:t>Limite :</a:t>
            </a:r>
            <a:endParaRPr b="0" lang="fr-FR" sz="2000" spc="-1" strike="noStrike">
              <a:latin typeface="Arial"/>
            </a:endParaRPr>
          </a:p>
          <a:p>
            <a:pPr marL="457200" indent="-355320">
              <a:lnSpc>
                <a:spcPct val="100000"/>
              </a:lnSpc>
              <a:buClr>
                <a:srgbClr val="000000"/>
              </a:buClr>
              <a:buFont typeface="Georgia"/>
              <a:buChar char="-"/>
            </a:pPr>
            <a:r>
              <a:rPr b="0" lang="fr-FR" sz="2000" spc="-1" strike="noStrike">
                <a:solidFill>
                  <a:srgbClr val="000000"/>
                </a:solidFill>
                <a:latin typeface="Georgia"/>
                <a:ea typeface="Georgia"/>
              </a:rPr>
              <a:t>Complexité toujours exponentielle ?</a:t>
            </a:r>
            <a:endParaRPr b="0" lang="fr-FR" sz="2000" spc="-1" strike="noStrike">
              <a:latin typeface="Arial"/>
            </a:endParaRPr>
          </a:p>
          <a:p>
            <a:pPr marL="457200" indent="-355320">
              <a:lnSpc>
                <a:spcPct val="100000"/>
              </a:lnSpc>
              <a:buClr>
                <a:srgbClr val="000000"/>
              </a:buClr>
              <a:buFont typeface="Georgia"/>
              <a:buChar char="-"/>
            </a:pPr>
            <a:r>
              <a:rPr b="0" lang="fr-FR" sz="2000" spc="-1" strike="noStrike">
                <a:solidFill>
                  <a:srgbClr val="000000"/>
                </a:solidFill>
                <a:latin typeface="Georgia"/>
                <a:ea typeface="Georgia"/>
              </a:rPr>
              <a:t>Temps d'exécution important pour les gros graphes dans certaines configurations de départ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120" name="Google Shape;209;gdda61b363d_0_11" descr=""/>
          <p:cNvPicPr/>
          <p:nvPr/>
        </p:nvPicPr>
        <p:blipFill>
          <a:blip r:embed="rId1"/>
          <a:stretch/>
        </p:blipFill>
        <p:spPr>
          <a:xfrm>
            <a:off x="628200" y="3572640"/>
            <a:ext cx="1349280" cy="1345320"/>
          </a:xfrm>
          <a:prstGeom prst="rect">
            <a:avLst/>
          </a:prstGeom>
          <a:ln>
            <a:noFill/>
          </a:ln>
        </p:spPr>
      </p:pic>
      <p:pic>
        <p:nvPicPr>
          <p:cNvPr id="121" name="Google Shape;210;gdda61b363d_0_11" descr=""/>
          <p:cNvPicPr/>
          <p:nvPr/>
        </p:nvPicPr>
        <p:blipFill>
          <a:blip r:embed="rId2"/>
          <a:stretch/>
        </p:blipFill>
        <p:spPr>
          <a:xfrm>
            <a:off x="2359080" y="3572640"/>
            <a:ext cx="2881800" cy="1951200"/>
          </a:xfrm>
          <a:prstGeom prst="rect">
            <a:avLst/>
          </a:prstGeom>
          <a:ln>
            <a:noFill/>
          </a:ln>
        </p:spPr>
      </p:pic>
      <p:pic>
        <p:nvPicPr>
          <p:cNvPr id="122" name="Google Shape;211;gdda61b363d_0_11" descr=""/>
          <p:cNvPicPr/>
          <p:nvPr/>
        </p:nvPicPr>
        <p:blipFill>
          <a:blip r:embed="rId3"/>
          <a:stretch/>
        </p:blipFill>
        <p:spPr>
          <a:xfrm>
            <a:off x="5643360" y="3572640"/>
            <a:ext cx="2738160" cy="1854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323640" y="332640"/>
            <a:ext cx="8534160" cy="75852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p>
            <a:pPr algn="ctr">
              <a:lnSpc>
                <a:spcPct val="100000"/>
              </a:lnSpc>
            </a:pPr>
            <a:r>
              <a:rPr b="0" lang="fr-FR" sz="3300" spc="-1" strike="noStrike">
                <a:solidFill>
                  <a:srgbClr val="7a9798"/>
                </a:solidFill>
                <a:latin typeface="Georgia"/>
                <a:ea typeface="Georgia"/>
              </a:rPr>
              <a:t>Solution avec uniquement un graphe des états (non implémentée dans SOKOBAN) :</a:t>
            </a:r>
            <a:endParaRPr b="0" lang="fr-FR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TextShape 2"/>
          <p:cNvSpPr txBox="1"/>
          <p:nvPr/>
        </p:nvSpPr>
        <p:spPr>
          <a:xfrm>
            <a:off x="323640" y="1628640"/>
            <a:ext cx="8401320" cy="447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fr-FR" sz="2000" spc="-1" strike="noStrike">
                <a:solidFill>
                  <a:srgbClr val="000000"/>
                </a:solidFill>
                <a:latin typeface="Georgia"/>
                <a:ea typeface="Georgia"/>
              </a:rPr>
              <a:t>Améliorations  possibles :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-355320">
              <a:lnSpc>
                <a:spcPct val="100000"/>
              </a:lnSpc>
              <a:buClr>
                <a:srgbClr val="d16349"/>
              </a:buClr>
              <a:buFont typeface="Noto Sans Symbols"/>
              <a:buChar char="-"/>
            </a:pPr>
            <a:r>
              <a:rPr b="0" lang="fr-FR" sz="2000" spc="-1" strike="noStrike">
                <a:solidFill>
                  <a:srgbClr val="000000"/>
                </a:solidFill>
                <a:latin typeface="Georgia"/>
                <a:ea typeface="Georgia"/>
              </a:rPr>
              <a:t>Algorithme plus efficace pour l’ajout des sommets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-355320">
              <a:lnSpc>
                <a:spcPct val="100000"/>
              </a:lnSpc>
              <a:buClr>
                <a:srgbClr val="d16349"/>
              </a:buClr>
              <a:buFont typeface="Noto Sans Symbols"/>
              <a:buChar char="-"/>
            </a:pPr>
            <a:r>
              <a:rPr b="0" lang="fr-FR" sz="2000" spc="-1" strike="noStrike">
                <a:solidFill>
                  <a:srgbClr val="000000"/>
                </a:solidFill>
                <a:latin typeface="Georgia"/>
                <a:ea typeface="Georgia"/>
              </a:rPr>
              <a:t>Ajouter en priorité les sommets “proches” de la configuration de départ ou proche d’une des configurations possibles d’arrivée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-355320">
              <a:lnSpc>
                <a:spcPct val="100000"/>
              </a:lnSpc>
              <a:buClr>
                <a:srgbClr val="d16349"/>
              </a:buClr>
              <a:buFont typeface="Noto Sans Symbols"/>
              <a:buChar char="-"/>
            </a:pPr>
            <a:r>
              <a:rPr b="0" lang="fr-FR" sz="2000" spc="-1" strike="noStrike">
                <a:solidFill>
                  <a:srgbClr val="000000"/>
                </a:solidFill>
                <a:latin typeface="Georgia"/>
                <a:ea typeface="Georgia"/>
              </a:rPr>
              <a:t>Solution avec deux caisses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marL="274320">
              <a:lnSpc>
                <a:spcPct val="100000"/>
              </a:lnSpc>
              <a:spcBef>
                <a:spcPts val="541"/>
              </a:spcBef>
            </a:pP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2021-06-11T09:04:47Z</dcterms:created>
  <dc:creator>delphine rajabalee</dc:creator>
  <dc:description/>
  <dc:language>fr-FR</dc:language>
  <cp:lastModifiedBy/>
  <dcterms:modified xsi:type="dcterms:W3CDTF">2021-06-13T12:26:31Z</dcterms:modified>
  <cp:revision>1</cp:revision>
  <dc:subject/>
  <dc:title/>
</cp:coreProperties>
</file>