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3" r:id="rId20"/>
    <p:sldId id="274" r:id="rId21"/>
    <p:sldId id="276"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D801-351B-63CA-DAB6-B61D71C1D4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DC256B-8479-194E-7136-4CEEF8E5AA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DF78CF-03D2-BC26-30B2-654DDFCD7D78}"/>
              </a:ext>
            </a:extLst>
          </p:cNvPr>
          <p:cNvSpPr>
            <a:spLocks noGrp="1"/>
          </p:cNvSpPr>
          <p:nvPr>
            <p:ph type="dt" sz="half" idx="10"/>
          </p:nvPr>
        </p:nvSpPr>
        <p:spPr/>
        <p:txBody>
          <a:bodyPr/>
          <a:lstStyle/>
          <a:p>
            <a:fld id="{BA97EFF8-61D8-46EE-AAC0-108F37ABFFDC}" type="datetimeFigureOut">
              <a:rPr lang="en-US" smtClean="0"/>
              <a:t>10/21/2023</a:t>
            </a:fld>
            <a:endParaRPr lang="en-US"/>
          </a:p>
        </p:txBody>
      </p:sp>
      <p:sp>
        <p:nvSpPr>
          <p:cNvPr id="5" name="Footer Placeholder 4">
            <a:extLst>
              <a:ext uri="{FF2B5EF4-FFF2-40B4-BE49-F238E27FC236}">
                <a16:creationId xmlns:a16="http://schemas.microsoft.com/office/drawing/2014/main" id="{0B6463D7-30AD-08E9-A76E-59181A628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47087-08EB-FC63-60EB-5E499FE17046}"/>
              </a:ext>
            </a:extLst>
          </p:cNvPr>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116712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5F0C-8650-7C67-5D2E-73BCDE2B36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37A4C8-933C-225A-3940-BA16DC512F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6195A8-84DB-F53A-6813-9652F1E96601}"/>
              </a:ext>
            </a:extLst>
          </p:cNvPr>
          <p:cNvSpPr>
            <a:spLocks noGrp="1"/>
          </p:cNvSpPr>
          <p:nvPr>
            <p:ph type="dt" sz="half" idx="10"/>
          </p:nvPr>
        </p:nvSpPr>
        <p:spPr/>
        <p:txBody>
          <a:bodyPr/>
          <a:lstStyle/>
          <a:p>
            <a:fld id="{BA97EFF8-61D8-46EE-AAC0-108F37ABFFDC}" type="datetimeFigureOut">
              <a:rPr lang="en-US" smtClean="0"/>
              <a:t>10/21/2023</a:t>
            </a:fld>
            <a:endParaRPr lang="en-US"/>
          </a:p>
        </p:txBody>
      </p:sp>
      <p:sp>
        <p:nvSpPr>
          <p:cNvPr id="5" name="Footer Placeholder 4">
            <a:extLst>
              <a:ext uri="{FF2B5EF4-FFF2-40B4-BE49-F238E27FC236}">
                <a16:creationId xmlns:a16="http://schemas.microsoft.com/office/drawing/2014/main" id="{11196C47-D82C-9D99-77D0-7ACA73461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D856C-52C7-A7BD-B237-FAF07F0EF8B9}"/>
              </a:ext>
            </a:extLst>
          </p:cNvPr>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313190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2639C8-3F9D-4C94-F43D-B4C6173DDC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D2ED2D-D261-4BE1-256A-E3F5ACDEA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9147D9-E3EA-AE26-FA0C-F5F4CBA4B530}"/>
              </a:ext>
            </a:extLst>
          </p:cNvPr>
          <p:cNvSpPr>
            <a:spLocks noGrp="1"/>
          </p:cNvSpPr>
          <p:nvPr>
            <p:ph type="dt" sz="half" idx="10"/>
          </p:nvPr>
        </p:nvSpPr>
        <p:spPr/>
        <p:txBody>
          <a:bodyPr/>
          <a:lstStyle/>
          <a:p>
            <a:fld id="{BA97EFF8-61D8-46EE-AAC0-108F37ABFFDC}" type="datetimeFigureOut">
              <a:rPr lang="en-US" smtClean="0"/>
              <a:t>10/21/2023</a:t>
            </a:fld>
            <a:endParaRPr lang="en-US"/>
          </a:p>
        </p:txBody>
      </p:sp>
      <p:sp>
        <p:nvSpPr>
          <p:cNvPr id="5" name="Footer Placeholder 4">
            <a:extLst>
              <a:ext uri="{FF2B5EF4-FFF2-40B4-BE49-F238E27FC236}">
                <a16:creationId xmlns:a16="http://schemas.microsoft.com/office/drawing/2014/main" id="{93DA246E-C0AE-37D9-0E17-E69A11BAE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F5EC9-20BE-A04B-A8B7-00AB0D39248E}"/>
              </a:ext>
            </a:extLst>
          </p:cNvPr>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3066039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2704-65A9-A807-F5AD-A87C6E1ABA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F2CFE6-0569-53E4-FCF5-A290F5E6CC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45DAB9-9AF8-45D6-0B4F-3785567A827F}"/>
              </a:ext>
            </a:extLst>
          </p:cNvPr>
          <p:cNvSpPr>
            <a:spLocks noGrp="1"/>
          </p:cNvSpPr>
          <p:nvPr>
            <p:ph type="dt" sz="half" idx="10"/>
          </p:nvPr>
        </p:nvSpPr>
        <p:spPr/>
        <p:txBody>
          <a:bodyPr/>
          <a:lstStyle/>
          <a:p>
            <a:fld id="{BA97EFF8-61D8-46EE-AAC0-108F37ABFFDC}" type="datetimeFigureOut">
              <a:rPr lang="en-US" smtClean="0"/>
              <a:t>10/21/2023</a:t>
            </a:fld>
            <a:endParaRPr lang="en-US"/>
          </a:p>
        </p:txBody>
      </p:sp>
      <p:sp>
        <p:nvSpPr>
          <p:cNvPr id="5" name="Footer Placeholder 4">
            <a:extLst>
              <a:ext uri="{FF2B5EF4-FFF2-40B4-BE49-F238E27FC236}">
                <a16:creationId xmlns:a16="http://schemas.microsoft.com/office/drawing/2014/main" id="{2C57249D-E8B8-2BBC-E77A-AA2EFAAA7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E264-836F-2FA5-F01D-96C2724A810B}"/>
              </a:ext>
            </a:extLst>
          </p:cNvPr>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1291296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250A-75A8-20A8-C578-F1E01EFE90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D90B4B-859B-6C3C-32C6-2774580D7F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773FE-7B83-7EB6-FB7F-9AFA678D02F9}"/>
              </a:ext>
            </a:extLst>
          </p:cNvPr>
          <p:cNvSpPr>
            <a:spLocks noGrp="1"/>
          </p:cNvSpPr>
          <p:nvPr>
            <p:ph type="dt" sz="half" idx="10"/>
          </p:nvPr>
        </p:nvSpPr>
        <p:spPr/>
        <p:txBody>
          <a:bodyPr/>
          <a:lstStyle/>
          <a:p>
            <a:fld id="{BA97EFF8-61D8-46EE-AAC0-108F37ABFFDC}" type="datetimeFigureOut">
              <a:rPr lang="en-US" smtClean="0"/>
              <a:t>10/21/2023</a:t>
            </a:fld>
            <a:endParaRPr lang="en-US"/>
          </a:p>
        </p:txBody>
      </p:sp>
      <p:sp>
        <p:nvSpPr>
          <p:cNvPr id="5" name="Footer Placeholder 4">
            <a:extLst>
              <a:ext uri="{FF2B5EF4-FFF2-40B4-BE49-F238E27FC236}">
                <a16:creationId xmlns:a16="http://schemas.microsoft.com/office/drawing/2014/main" id="{2D9EE71D-793D-3608-DF42-47265D74A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1265D-69CF-6D3D-07CD-0BA32A659FBB}"/>
              </a:ext>
            </a:extLst>
          </p:cNvPr>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110372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2333-78C6-3A3A-03F6-2DCDC118C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C03337-CCE4-A55A-23F9-266D5D4701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422769-C24F-8CDA-D750-4353C43501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851D4C-C9EF-FB6F-093A-202F2235E929}"/>
              </a:ext>
            </a:extLst>
          </p:cNvPr>
          <p:cNvSpPr>
            <a:spLocks noGrp="1"/>
          </p:cNvSpPr>
          <p:nvPr>
            <p:ph type="dt" sz="half" idx="10"/>
          </p:nvPr>
        </p:nvSpPr>
        <p:spPr/>
        <p:txBody>
          <a:bodyPr/>
          <a:lstStyle/>
          <a:p>
            <a:fld id="{BA97EFF8-61D8-46EE-AAC0-108F37ABFFDC}" type="datetimeFigureOut">
              <a:rPr lang="en-US" smtClean="0"/>
              <a:t>10/21/2023</a:t>
            </a:fld>
            <a:endParaRPr lang="en-US"/>
          </a:p>
        </p:txBody>
      </p:sp>
      <p:sp>
        <p:nvSpPr>
          <p:cNvPr id="6" name="Footer Placeholder 5">
            <a:extLst>
              <a:ext uri="{FF2B5EF4-FFF2-40B4-BE49-F238E27FC236}">
                <a16:creationId xmlns:a16="http://schemas.microsoft.com/office/drawing/2014/main" id="{C016F181-4BF8-B1D5-F085-26F3DC4DD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97325-C864-1E54-6412-A6F382287EB3}"/>
              </a:ext>
            </a:extLst>
          </p:cNvPr>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296174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7BA5-6A14-2302-E597-5A66FE5496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62D396-C43F-8F74-A17A-19FE189135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3D1027-375D-3B92-874E-B01A9275A3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71DE82-DD4B-4803-7C19-29D62C45E6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FB9B22-487E-BB63-B679-36A487FA54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7C914F-E239-945E-C070-1399A6566172}"/>
              </a:ext>
            </a:extLst>
          </p:cNvPr>
          <p:cNvSpPr>
            <a:spLocks noGrp="1"/>
          </p:cNvSpPr>
          <p:nvPr>
            <p:ph type="dt" sz="half" idx="10"/>
          </p:nvPr>
        </p:nvSpPr>
        <p:spPr/>
        <p:txBody>
          <a:bodyPr/>
          <a:lstStyle/>
          <a:p>
            <a:fld id="{BA97EFF8-61D8-46EE-AAC0-108F37ABFFDC}" type="datetimeFigureOut">
              <a:rPr lang="en-US" smtClean="0"/>
              <a:t>10/21/2023</a:t>
            </a:fld>
            <a:endParaRPr lang="en-US"/>
          </a:p>
        </p:txBody>
      </p:sp>
      <p:sp>
        <p:nvSpPr>
          <p:cNvPr id="8" name="Footer Placeholder 7">
            <a:extLst>
              <a:ext uri="{FF2B5EF4-FFF2-40B4-BE49-F238E27FC236}">
                <a16:creationId xmlns:a16="http://schemas.microsoft.com/office/drawing/2014/main" id="{70B6FDE2-5089-392E-4E51-682FAF0604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6FBEC8-9BE9-EA73-D52A-96A6F7A26E34}"/>
              </a:ext>
            </a:extLst>
          </p:cNvPr>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172947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E58B-F0E0-CECB-171C-2259FEB9D1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771DE3-1262-807C-0AB8-EE154DE3C901}"/>
              </a:ext>
            </a:extLst>
          </p:cNvPr>
          <p:cNvSpPr>
            <a:spLocks noGrp="1"/>
          </p:cNvSpPr>
          <p:nvPr>
            <p:ph type="dt" sz="half" idx="10"/>
          </p:nvPr>
        </p:nvSpPr>
        <p:spPr/>
        <p:txBody>
          <a:bodyPr/>
          <a:lstStyle/>
          <a:p>
            <a:fld id="{BA97EFF8-61D8-46EE-AAC0-108F37ABFFDC}" type="datetimeFigureOut">
              <a:rPr lang="en-US" smtClean="0"/>
              <a:t>10/21/2023</a:t>
            </a:fld>
            <a:endParaRPr lang="en-US"/>
          </a:p>
        </p:txBody>
      </p:sp>
      <p:sp>
        <p:nvSpPr>
          <p:cNvPr id="4" name="Footer Placeholder 3">
            <a:extLst>
              <a:ext uri="{FF2B5EF4-FFF2-40B4-BE49-F238E27FC236}">
                <a16:creationId xmlns:a16="http://schemas.microsoft.com/office/drawing/2014/main" id="{9E0972B6-1D7B-D0CA-87BA-8FB734DA52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C14E6C-5CCA-A0D2-26DC-D45ECFE208DC}"/>
              </a:ext>
            </a:extLst>
          </p:cNvPr>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117121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DB1B8C-B437-25CE-2791-207E72B9C4A6}"/>
              </a:ext>
            </a:extLst>
          </p:cNvPr>
          <p:cNvSpPr>
            <a:spLocks noGrp="1"/>
          </p:cNvSpPr>
          <p:nvPr>
            <p:ph type="dt" sz="half" idx="10"/>
          </p:nvPr>
        </p:nvSpPr>
        <p:spPr/>
        <p:txBody>
          <a:bodyPr/>
          <a:lstStyle/>
          <a:p>
            <a:fld id="{BA97EFF8-61D8-46EE-AAC0-108F37ABFFDC}" type="datetimeFigureOut">
              <a:rPr lang="en-US" smtClean="0"/>
              <a:t>10/21/2023</a:t>
            </a:fld>
            <a:endParaRPr lang="en-US"/>
          </a:p>
        </p:txBody>
      </p:sp>
      <p:sp>
        <p:nvSpPr>
          <p:cNvPr id="3" name="Footer Placeholder 2">
            <a:extLst>
              <a:ext uri="{FF2B5EF4-FFF2-40B4-BE49-F238E27FC236}">
                <a16:creationId xmlns:a16="http://schemas.microsoft.com/office/drawing/2014/main" id="{6E65DCE2-FC5C-8B82-1C4D-F865D75900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AA81F-D435-4FD8-4B06-CEAD556E910C}"/>
              </a:ext>
            </a:extLst>
          </p:cNvPr>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3506032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C30F9-55DC-0505-37C2-D672EB91C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813EAA-ED98-14DE-82EA-A41CE86F1A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3B369C-FA83-3FB5-7160-9A5BD84D4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702E5-5892-F23D-4B7C-7A99A2EE0403}"/>
              </a:ext>
            </a:extLst>
          </p:cNvPr>
          <p:cNvSpPr>
            <a:spLocks noGrp="1"/>
          </p:cNvSpPr>
          <p:nvPr>
            <p:ph type="dt" sz="half" idx="10"/>
          </p:nvPr>
        </p:nvSpPr>
        <p:spPr/>
        <p:txBody>
          <a:bodyPr/>
          <a:lstStyle/>
          <a:p>
            <a:fld id="{BA97EFF8-61D8-46EE-AAC0-108F37ABFFDC}" type="datetimeFigureOut">
              <a:rPr lang="en-US" smtClean="0"/>
              <a:t>10/21/2023</a:t>
            </a:fld>
            <a:endParaRPr lang="en-US"/>
          </a:p>
        </p:txBody>
      </p:sp>
      <p:sp>
        <p:nvSpPr>
          <p:cNvPr id="6" name="Footer Placeholder 5">
            <a:extLst>
              <a:ext uri="{FF2B5EF4-FFF2-40B4-BE49-F238E27FC236}">
                <a16:creationId xmlns:a16="http://schemas.microsoft.com/office/drawing/2014/main" id="{31B2A210-A835-AABC-B06E-15325B2E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28915B-220E-140F-F908-E0C2219371D6}"/>
              </a:ext>
            </a:extLst>
          </p:cNvPr>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904973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71F1-ECFB-1744-B16E-6635862A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8491A0-AC21-1957-92D4-5B2CD13D5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1D1715-ACD4-F427-9E83-F2AA0B4A3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921C3-E1C9-53D1-4AED-0170BC4352C5}"/>
              </a:ext>
            </a:extLst>
          </p:cNvPr>
          <p:cNvSpPr>
            <a:spLocks noGrp="1"/>
          </p:cNvSpPr>
          <p:nvPr>
            <p:ph type="dt" sz="half" idx="10"/>
          </p:nvPr>
        </p:nvSpPr>
        <p:spPr/>
        <p:txBody>
          <a:bodyPr/>
          <a:lstStyle/>
          <a:p>
            <a:fld id="{BA97EFF8-61D8-46EE-AAC0-108F37ABFFDC}" type="datetimeFigureOut">
              <a:rPr lang="en-US" smtClean="0"/>
              <a:t>10/21/2023</a:t>
            </a:fld>
            <a:endParaRPr lang="en-US"/>
          </a:p>
        </p:txBody>
      </p:sp>
      <p:sp>
        <p:nvSpPr>
          <p:cNvPr id="6" name="Footer Placeholder 5">
            <a:extLst>
              <a:ext uri="{FF2B5EF4-FFF2-40B4-BE49-F238E27FC236}">
                <a16:creationId xmlns:a16="http://schemas.microsoft.com/office/drawing/2014/main" id="{660D163B-D19A-44CB-9AB5-57E16CC764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57E465-7A8E-C90B-D558-601CC2516922}"/>
              </a:ext>
            </a:extLst>
          </p:cNvPr>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87584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EC5589-3AFF-A9CB-DF25-1CADD57500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9A28A0-ADDD-2965-EB5A-82D563BF2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C91B67-3CDE-F343-E1EF-1663355A42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7EFF8-61D8-46EE-AAC0-108F37ABFFDC}" type="datetimeFigureOut">
              <a:rPr lang="en-US" smtClean="0"/>
              <a:t>10/21/2023</a:t>
            </a:fld>
            <a:endParaRPr lang="en-US"/>
          </a:p>
        </p:txBody>
      </p:sp>
      <p:sp>
        <p:nvSpPr>
          <p:cNvPr id="5" name="Footer Placeholder 4">
            <a:extLst>
              <a:ext uri="{FF2B5EF4-FFF2-40B4-BE49-F238E27FC236}">
                <a16:creationId xmlns:a16="http://schemas.microsoft.com/office/drawing/2014/main" id="{F9F81074-DC19-D24B-A4E0-8E1C504A59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B8F324-90B5-65D4-0A58-0A0BA1EE1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515DCD-B19F-448F-B58E-6BC3764FB1B0}" type="slidenum">
              <a:rPr lang="en-US" smtClean="0"/>
              <a:t>‹#›</a:t>
            </a:fld>
            <a:endParaRPr lang="en-US"/>
          </a:p>
        </p:txBody>
      </p:sp>
    </p:spTree>
    <p:extLst>
      <p:ext uri="{BB962C8B-B14F-4D97-AF65-F5344CB8AC3E}">
        <p14:creationId xmlns:p14="http://schemas.microsoft.com/office/powerpoint/2010/main" val="37181512"/>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A2D76C-6388-97F8-D66B-11486005D03C}"/>
              </a:ext>
            </a:extLst>
          </p:cNvPr>
          <p:cNvSpPr>
            <a:spLocks noGrp="1"/>
          </p:cNvSpPr>
          <p:nvPr>
            <p:ph type="ctrTitle"/>
          </p:nvPr>
        </p:nvSpPr>
        <p:spPr>
          <a:xfrm>
            <a:off x="1524000" y="1700463"/>
            <a:ext cx="9144000" cy="1122948"/>
          </a:xfrm>
        </p:spPr>
        <p:txBody>
          <a:bodyPr>
            <a:normAutofit/>
          </a:bodyPr>
          <a:lstStyle/>
          <a:p>
            <a:r>
              <a:rPr lang="en-IN" sz="3600" dirty="0"/>
              <a:t>DEPARTMENT OF ELECTRONICS AND COMMUNICATION ENGINEERING </a:t>
            </a:r>
          </a:p>
        </p:txBody>
      </p:sp>
      <p:sp>
        <p:nvSpPr>
          <p:cNvPr id="3" name="Subtitle 2">
            <a:extLst>
              <a:ext uri="{FF2B5EF4-FFF2-40B4-BE49-F238E27FC236}">
                <a16:creationId xmlns:a16="http://schemas.microsoft.com/office/drawing/2014/main" id="{F52EE000-452B-10D5-9500-C44EEECFC8E9}"/>
              </a:ext>
            </a:extLst>
          </p:cNvPr>
          <p:cNvSpPr>
            <a:spLocks noGrp="1"/>
          </p:cNvSpPr>
          <p:nvPr>
            <p:ph type="subTitle" idx="1"/>
          </p:nvPr>
        </p:nvSpPr>
        <p:spPr>
          <a:xfrm>
            <a:off x="938464" y="3269163"/>
            <a:ext cx="10002252" cy="2786731"/>
          </a:xfrm>
        </p:spPr>
        <p:txBody>
          <a:bodyPr>
            <a:normAutofit fontScale="25000" lnSpcReduction="20000"/>
          </a:bodyPr>
          <a:lstStyle/>
          <a:p>
            <a:endParaRPr lang="en-IN" sz="6200" dirty="0">
              <a:solidFill>
                <a:schemeClr val="tx1"/>
              </a:solidFill>
              <a:effectLst>
                <a:outerShdw blurRad="38100" dist="38100" dir="2700000" algn="tl">
                  <a:srgbClr val="000000">
                    <a:alpha val="43137"/>
                  </a:srgbClr>
                </a:outerShdw>
              </a:effectLst>
            </a:endParaRPr>
          </a:p>
          <a:p>
            <a:pPr algn="l"/>
            <a:r>
              <a:rPr lang="en-IN" sz="6200" dirty="0">
                <a:solidFill>
                  <a:schemeClr val="tx1"/>
                </a:solidFill>
                <a:effectLst>
                  <a:outerShdw blurRad="38100" dist="38100" dir="2700000" algn="tl">
                    <a:srgbClr val="000000">
                      <a:alpha val="43137"/>
                    </a:srgbClr>
                  </a:outerShdw>
                </a:effectLst>
              </a:rPr>
              <a:t>                                                                    </a:t>
            </a:r>
            <a:r>
              <a:rPr lang="en-IN" sz="7200" dirty="0">
                <a:solidFill>
                  <a:schemeClr val="tx1"/>
                </a:solidFill>
                <a:effectLst>
                  <a:outerShdw blurRad="38100" dist="38100" dir="2700000" algn="tl">
                    <a:srgbClr val="000000">
                      <a:alpha val="43137"/>
                    </a:srgbClr>
                  </a:outerShdw>
                </a:effectLst>
              </a:rPr>
              <a:t>TEAM MEMBERS:</a:t>
            </a:r>
          </a:p>
          <a:p>
            <a:pPr algn="l"/>
            <a:r>
              <a:rPr lang="en-IN" sz="7200" dirty="0">
                <a:solidFill>
                  <a:schemeClr val="tx1"/>
                </a:solidFill>
                <a:effectLst>
                  <a:outerShdw blurRad="38100" dist="38100" dir="2700000" algn="tl">
                    <a:srgbClr val="000000">
                      <a:alpha val="43137"/>
                    </a:srgbClr>
                  </a:outerShdw>
                </a:effectLst>
              </a:rPr>
              <a:t>                                                                                                 BOLLEDDU KISHORE (113321106012)</a:t>
            </a:r>
          </a:p>
          <a:p>
            <a:pPr algn="l"/>
            <a:r>
              <a:rPr lang="en-IN" sz="7200" dirty="0">
                <a:solidFill>
                  <a:schemeClr val="tx1"/>
                </a:solidFill>
                <a:effectLst>
                  <a:outerShdw blurRad="38100" dist="38100" dir="2700000" algn="tl">
                    <a:srgbClr val="000000">
                      <a:alpha val="43137"/>
                    </a:srgbClr>
                  </a:outerShdw>
                </a:effectLst>
              </a:rPr>
              <a:t>                                                                                           CHILAKA SARATH(113321106015)</a:t>
            </a:r>
          </a:p>
          <a:p>
            <a:pPr algn="l"/>
            <a:r>
              <a:rPr lang="en-IN" sz="7200" dirty="0">
                <a:solidFill>
                  <a:schemeClr val="tx1"/>
                </a:solidFill>
                <a:effectLst>
                  <a:outerShdw blurRad="38100" dist="38100" dir="2700000" algn="tl">
                    <a:srgbClr val="000000">
                      <a:alpha val="43137"/>
                    </a:srgbClr>
                  </a:outerShdw>
                </a:effectLst>
              </a:rPr>
              <a:t>                                                                                                 KONDURU ABHILASH(113321106046)</a:t>
            </a:r>
          </a:p>
          <a:p>
            <a:pPr algn="l"/>
            <a:r>
              <a:rPr lang="en-IN" sz="7200" dirty="0">
                <a:solidFill>
                  <a:schemeClr val="tx1"/>
                </a:solidFill>
                <a:effectLst>
                  <a:outerShdw blurRad="38100" dist="38100" dir="2700000" algn="tl">
                    <a:srgbClr val="000000">
                      <a:alpha val="43137"/>
                    </a:srgbClr>
                  </a:outerShdw>
                </a:effectLst>
              </a:rPr>
              <a:t>                                                                                           MIKILI MANOAJITH(113321106051)</a:t>
            </a:r>
          </a:p>
          <a:p>
            <a:pPr algn="l"/>
            <a:r>
              <a:rPr lang="en-IN" sz="7200" dirty="0">
                <a:solidFill>
                  <a:schemeClr val="tx1"/>
                </a:solidFill>
                <a:effectLst>
                  <a:outerShdw blurRad="38100" dist="38100" dir="2700000" algn="tl">
                    <a:srgbClr val="000000">
                      <a:alpha val="43137"/>
                    </a:srgbClr>
                  </a:outerShdw>
                </a:effectLst>
              </a:rPr>
              <a:t>                                                                                             NEERUKATTU MADHAN KUMAR(113321106061)</a:t>
            </a:r>
          </a:p>
          <a:p>
            <a:pPr algn="l"/>
            <a:r>
              <a:rPr lang="en-IN" sz="7200" dirty="0">
                <a:solidFill>
                  <a:schemeClr val="tx1"/>
                </a:solidFill>
                <a:effectLst>
                  <a:outerShdw blurRad="38100" dist="38100" dir="2700000" algn="tl">
                    <a:srgbClr val="000000">
                      <a:alpha val="43137"/>
                    </a:srgbClr>
                  </a:outerShdw>
                </a:effectLst>
              </a:rPr>
              <a:t>                                                                                                                                  </a:t>
            </a:r>
          </a:p>
          <a:p>
            <a:pPr algn="l"/>
            <a:r>
              <a:rPr lang="en-IN" sz="7200" dirty="0">
                <a:solidFill>
                  <a:schemeClr val="tx1"/>
                </a:solidFill>
                <a:effectLst>
                  <a:outerShdw blurRad="38100" dist="38100" dir="2700000" algn="tl">
                    <a:srgbClr val="000000">
                      <a:alpha val="43137"/>
                    </a:srgbClr>
                  </a:outerShdw>
                </a:effectLst>
              </a:rPr>
              <a:t>                                                                                                                                                     </a:t>
            </a:r>
          </a:p>
          <a:p>
            <a:pPr algn="l"/>
            <a:r>
              <a:rPr lang="en-IN" sz="6200" dirty="0">
                <a:solidFill>
                  <a:schemeClr val="tx1"/>
                </a:solidFill>
                <a:effectLst>
                  <a:outerShdw blurRad="38100" dist="38100" dir="2700000" algn="tl">
                    <a:srgbClr val="000000">
                      <a:alpha val="43137"/>
                    </a:srgbClr>
                  </a:outerShdw>
                </a:effectLst>
              </a:rPr>
              <a:t>                                                                                                                  </a:t>
            </a:r>
            <a:br>
              <a:rPr lang="en-US" sz="6200" dirty="0"/>
            </a:br>
            <a:endParaRPr lang="en-US" sz="6200" dirty="0"/>
          </a:p>
          <a:p>
            <a:pPr marL="0" indent="0">
              <a:buNone/>
            </a:pPr>
            <a:r>
              <a:rPr lang="en-US" sz="3100" dirty="0"/>
              <a:t>   </a:t>
            </a:r>
          </a:p>
        </p:txBody>
      </p:sp>
      <p:pic>
        <p:nvPicPr>
          <p:cNvPr id="1026" name="Picture 2" descr="Velammal Institute of Technology">
            <a:extLst>
              <a:ext uri="{FF2B5EF4-FFF2-40B4-BE49-F238E27FC236}">
                <a16:creationId xmlns:a16="http://schemas.microsoft.com/office/drawing/2014/main" id="{7BDC5004-631D-1B95-9C47-2EDE7B619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42" y="168442"/>
            <a:ext cx="9440779" cy="1259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638A74-66ED-E9E7-BDDB-DB7A6E1A8867}"/>
              </a:ext>
            </a:extLst>
          </p:cNvPr>
          <p:cNvSpPr txBox="1"/>
          <p:nvPr/>
        </p:nvSpPr>
        <p:spPr>
          <a:xfrm>
            <a:off x="1527142" y="566678"/>
            <a:ext cx="8389856" cy="3354765"/>
          </a:xfrm>
          <a:prstGeom prst="rect">
            <a:avLst/>
          </a:prstGeom>
          <a:noFill/>
        </p:spPr>
        <p:txBody>
          <a:bodyPr wrap="square" rtlCol="0">
            <a:spAutoFit/>
          </a:bodyPr>
          <a:lstStyle/>
          <a:p>
            <a:r>
              <a:rPr lang="en-US" dirty="0"/>
              <a:t>3.</a:t>
            </a:r>
            <a:r>
              <a:rPr lang="en-US" sz="2000" dirty="0">
                <a:solidFill>
                  <a:schemeClr val="accent1">
                    <a:lumMod val="75000"/>
                  </a:schemeClr>
                </a:solidFill>
              </a:rPr>
              <a:t>Artifical neural networks</a:t>
            </a:r>
          </a:p>
          <a:p>
            <a:endParaRPr lang="en-US" sz="1200" dirty="0">
              <a:solidFill>
                <a:schemeClr val="accent1">
                  <a:lumMod val="75000"/>
                </a:schemeClr>
              </a:solidFill>
            </a:endParaRPr>
          </a:p>
          <a:p>
            <a:r>
              <a:rPr lang="en-US" dirty="0"/>
              <a:t>Neural Networks are a way of calculating the output from the input using weighted connections which are calculated from repeated iterations while training the data. Each step through the training data amends the weights resulting in the output with accuracy</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2B5B1385-73AE-8481-5975-960B887DD1E4}"/>
              </a:ext>
            </a:extLst>
          </p:cNvPr>
          <p:cNvPicPr/>
          <p:nvPr/>
        </p:nvPicPr>
        <p:blipFill>
          <a:blip r:embed="rId2"/>
          <a:stretch>
            <a:fillRect/>
          </a:stretch>
        </p:blipFill>
        <p:spPr>
          <a:xfrm>
            <a:off x="2752627" y="2271712"/>
            <a:ext cx="6186903" cy="32523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626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8F45F4-D051-93CA-8413-27301BDCDCDD}"/>
              </a:ext>
            </a:extLst>
          </p:cNvPr>
          <p:cNvSpPr txBox="1"/>
          <p:nvPr/>
        </p:nvSpPr>
        <p:spPr>
          <a:xfrm>
            <a:off x="1593130" y="0"/>
            <a:ext cx="8022210" cy="8279190"/>
          </a:xfrm>
          <a:prstGeom prst="rect">
            <a:avLst/>
          </a:prstGeom>
          <a:noFill/>
        </p:spPr>
        <p:txBody>
          <a:bodyPr wrap="square" rtlCol="0">
            <a:spAutoFit/>
          </a:bodyPr>
          <a:lstStyle/>
          <a:p>
            <a:r>
              <a:rPr lang="en-US" sz="2800" dirty="0"/>
              <a:t>Natural Language Understanding (NLU)</a:t>
            </a:r>
          </a:p>
          <a:p>
            <a:r>
              <a:rPr lang="en-US" dirty="0"/>
              <a:t>It has 3 specific concepts like:</a:t>
            </a:r>
          </a:p>
          <a:p>
            <a:r>
              <a:rPr lang="en-US" dirty="0"/>
              <a:t> • </a:t>
            </a:r>
            <a:r>
              <a:rPr lang="en-US" dirty="0">
                <a:solidFill>
                  <a:schemeClr val="accent1">
                    <a:lumMod val="75000"/>
                  </a:schemeClr>
                </a:solidFill>
              </a:rPr>
              <a:t>Entities</a:t>
            </a:r>
            <a:r>
              <a:rPr lang="en-US" dirty="0"/>
              <a:t>: Entity basically represents a concept in your Chatbot. It might be a payment system in Ecommerce Chatbot, NGO in NGO Darpan Portal etc.</a:t>
            </a:r>
          </a:p>
          <a:p>
            <a:r>
              <a:rPr lang="en-US" dirty="0"/>
              <a:t> • </a:t>
            </a:r>
            <a:r>
              <a:rPr lang="en-US" dirty="0">
                <a:solidFill>
                  <a:schemeClr val="accent1">
                    <a:lumMod val="75000"/>
                  </a:schemeClr>
                </a:solidFill>
              </a:rPr>
              <a:t>Intents</a:t>
            </a:r>
            <a:r>
              <a:rPr lang="en-US" dirty="0"/>
              <a:t>: It is basically the action chatbot should perform when the user say something. For instance, intent can trigger same thing if user types “I want to order a red pair of shoes”, “Do you have red shoes? I want to order them” or “Show me some red pair of shoes”, all of these user’s text show trigger single command giving users options for Red pair of shoes. </a:t>
            </a:r>
          </a:p>
          <a:p>
            <a:r>
              <a:rPr lang="en-US" dirty="0">
                <a:solidFill>
                  <a:schemeClr val="accent1">
                    <a:lumMod val="75000"/>
                  </a:schemeClr>
                </a:solidFill>
              </a:rPr>
              <a:t>• Context</a:t>
            </a:r>
            <a:r>
              <a:rPr lang="en-US" dirty="0"/>
              <a:t>: When a NLU algorithm analyzes a sentence, it does not have the history of the user conversation. It means that if it receives the answer to a question it has just asked, it will not remember the question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FD6EFB3-988F-2398-5F22-D7679C7F68DD}"/>
              </a:ext>
            </a:extLst>
          </p:cNvPr>
          <p:cNvPicPr/>
          <p:nvPr/>
        </p:nvPicPr>
        <p:blipFill>
          <a:blip r:embed="rId2"/>
          <a:stretch>
            <a:fillRect/>
          </a:stretch>
        </p:blipFill>
        <p:spPr>
          <a:xfrm>
            <a:off x="2052320" y="3513841"/>
            <a:ext cx="8087360" cy="3271520"/>
          </a:xfrm>
          <a:prstGeom prst="rect">
            <a:avLst/>
          </a:prstGeom>
        </p:spPr>
      </p:pic>
    </p:spTree>
    <p:extLst>
      <p:ext uri="{BB962C8B-B14F-4D97-AF65-F5344CB8AC3E}">
        <p14:creationId xmlns:p14="http://schemas.microsoft.com/office/powerpoint/2010/main" val="323622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976B6-B331-50CA-4EED-6518089F2373}"/>
              </a:ext>
            </a:extLst>
          </p:cNvPr>
          <p:cNvSpPr txBox="1"/>
          <p:nvPr/>
        </p:nvSpPr>
        <p:spPr>
          <a:xfrm>
            <a:off x="2476108" y="-136587"/>
            <a:ext cx="8779498" cy="523220"/>
          </a:xfrm>
          <a:prstGeom prst="rect">
            <a:avLst/>
          </a:prstGeom>
          <a:noFill/>
        </p:spPr>
        <p:txBody>
          <a:bodyPr wrap="square" rtlCol="0">
            <a:spAutoFit/>
          </a:bodyPr>
          <a:lstStyle/>
          <a:p>
            <a:r>
              <a:rPr lang="en-US" sz="2800" dirty="0"/>
              <a:t>Natural Language Processing (NLP)</a:t>
            </a:r>
          </a:p>
        </p:txBody>
      </p:sp>
      <p:sp>
        <p:nvSpPr>
          <p:cNvPr id="5" name="TextBox 4">
            <a:extLst>
              <a:ext uri="{FF2B5EF4-FFF2-40B4-BE49-F238E27FC236}">
                <a16:creationId xmlns:a16="http://schemas.microsoft.com/office/drawing/2014/main" id="{4C93D390-C64E-FFF5-5615-1D464370255C}"/>
              </a:ext>
            </a:extLst>
          </p:cNvPr>
          <p:cNvSpPr txBox="1"/>
          <p:nvPr/>
        </p:nvSpPr>
        <p:spPr>
          <a:xfrm>
            <a:off x="0" y="291105"/>
            <a:ext cx="11805499" cy="4341188"/>
          </a:xfrm>
          <a:prstGeom prst="rect">
            <a:avLst/>
          </a:prstGeom>
          <a:noFill/>
        </p:spPr>
        <p:txBody>
          <a:bodyPr wrap="square" rtlCol="0">
            <a:spAutoFit/>
          </a:bodyPr>
          <a:lstStyle/>
          <a:p>
            <a:pPr marL="480695" marR="0" indent="-6350">
              <a:lnSpc>
                <a:spcPct val="111000"/>
              </a:lnSpc>
              <a:spcBef>
                <a:spcPts val="0"/>
              </a:spcBef>
              <a:spcAft>
                <a:spcPts val="935"/>
              </a:spcAft>
            </a:pPr>
            <a:r>
              <a:rPr lang="en-US" dirty="0"/>
              <a:t>Some of the Natural Language Processing steps are:</a:t>
            </a:r>
          </a:p>
          <a:p>
            <a:pPr marL="480695" marR="0" indent="-6350">
              <a:lnSpc>
                <a:spcPct val="111000"/>
              </a:lnSpc>
              <a:spcBef>
                <a:spcPts val="0"/>
              </a:spcBef>
              <a:spcAft>
                <a:spcPts val="935"/>
              </a:spcAft>
            </a:pPr>
            <a:r>
              <a:rPr lang="en-US" dirty="0"/>
              <a:t> </a:t>
            </a:r>
            <a:r>
              <a:rPr lang="en-US" dirty="0">
                <a:solidFill>
                  <a:schemeClr val="accent1">
                    <a:lumMod val="75000"/>
                  </a:schemeClr>
                </a:solidFill>
              </a:rPr>
              <a:t>• Tokenization</a:t>
            </a:r>
            <a:r>
              <a:rPr lang="en-US" dirty="0"/>
              <a:t>: The NLP divides a string of words into pieces or tokens that are linguistically symbolic or are differently useful for the application.</a:t>
            </a:r>
          </a:p>
          <a:p>
            <a:pPr marL="480695" marR="0" indent="-6350">
              <a:lnSpc>
                <a:spcPct val="111000"/>
              </a:lnSpc>
              <a:spcBef>
                <a:spcPts val="0"/>
              </a:spcBef>
              <a:spcAft>
                <a:spcPts val="935"/>
              </a:spcAft>
            </a:pPr>
            <a:r>
              <a:rPr lang="en-US" dirty="0"/>
              <a:t> </a:t>
            </a:r>
            <a:r>
              <a:rPr lang="en-US" dirty="0">
                <a:solidFill>
                  <a:schemeClr val="accent1">
                    <a:lumMod val="75000"/>
                  </a:schemeClr>
                </a:solidFill>
              </a:rPr>
              <a:t>• Named Entity Recognition: </a:t>
            </a:r>
            <a:r>
              <a:rPr lang="en-US" dirty="0"/>
              <a:t>The chatbot program model looks for categories of words, like the name of the product, the user’s name or address, whatever data is required. </a:t>
            </a:r>
          </a:p>
          <a:p>
            <a:pPr marL="480695" marR="0" indent="-6350">
              <a:lnSpc>
                <a:spcPct val="111000"/>
              </a:lnSpc>
              <a:spcBef>
                <a:spcPts val="0"/>
              </a:spcBef>
              <a:spcAft>
                <a:spcPts val="935"/>
              </a:spcAft>
            </a:pPr>
            <a:r>
              <a:rPr lang="en-US" dirty="0">
                <a:solidFill>
                  <a:schemeClr val="accent1">
                    <a:lumMod val="75000"/>
                  </a:schemeClr>
                </a:solidFill>
              </a:rPr>
              <a:t>• Normalization</a:t>
            </a:r>
            <a:r>
              <a:rPr lang="en-US" dirty="0"/>
              <a:t>: The Chatbot program model processes the text in an effort to find common spelling mistakes or typographical errors that might effect what the user intents to convey. This gives more human like effect of the Chatbot to the users. </a:t>
            </a:r>
          </a:p>
          <a:p>
            <a:pPr marL="480695" marR="0" indent="-6350">
              <a:lnSpc>
                <a:spcPct val="111000"/>
              </a:lnSpc>
              <a:spcBef>
                <a:spcPts val="0"/>
              </a:spcBef>
              <a:spcAft>
                <a:spcPts val="935"/>
              </a:spcAft>
            </a:pPr>
            <a:r>
              <a:rPr lang="en-US" dirty="0"/>
              <a:t>• </a:t>
            </a:r>
            <a:r>
              <a:rPr lang="en-US" dirty="0">
                <a:solidFill>
                  <a:schemeClr val="accent1">
                    <a:lumMod val="75000"/>
                  </a:schemeClr>
                </a:solidFill>
              </a:rPr>
              <a:t>Dependency Parsing</a:t>
            </a:r>
            <a:r>
              <a:rPr lang="en-US" dirty="0"/>
              <a:t>: The Chatbot looks for the objects and subjects- verbs, nouns and common phrases in the user’s text to find dependent and related phrases that users might be trying to convey.</a:t>
            </a:r>
          </a:p>
          <a:p>
            <a:pPr marL="480695" marR="0" indent="-6350">
              <a:lnSpc>
                <a:spcPct val="111000"/>
              </a:lnSpc>
              <a:spcBef>
                <a:spcPts val="0"/>
              </a:spcBef>
              <a:spcAft>
                <a:spcPts val="935"/>
              </a:spcAft>
            </a:pPr>
            <a:r>
              <a:rPr lang="en-US" dirty="0"/>
              <a:t> • </a:t>
            </a:r>
            <a:r>
              <a:rPr lang="en-US" dirty="0">
                <a:solidFill>
                  <a:schemeClr val="accent1">
                    <a:lumMod val="75000"/>
                  </a:schemeClr>
                </a:solidFill>
              </a:rPr>
              <a:t>Sentiment Analysis</a:t>
            </a:r>
            <a:r>
              <a:rPr lang="en-US" dirty="0"/>
              <a:t>: Tries to learn if the user is having a good experience or if after some point the chat should be forwarded to the human.</a:t>
            </a:r>
            <a:endParaRPr lang="en-US"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CD8E549-64C0-0A9E-49C3-32792D18187A}"/>
              </a:ext>
            </a:extLst>
          </p:cNvPr>
          <p:cNvPicPr/>
          <p:nvPr/>
        </p:nvPicPr>
        <p:blipFill>
          <a:blip r:embed="rId2"/>
          <a:stretch>
            <a:fillRect/>
          </a:stretch>
        </p:blipFill>
        <p:spPr>
          <a:xfrm>
            <a:off x="2799486" y="4536767"/>
            <a:ext cx="6027420" cy="1988820"/>
          </a:xfrm>
          <a:prstGeom prst="rect">
            <a:avLst/>
          </a:prstGeom>
        </p:spPr>
      </p:pic>
    </p:spTree>
    <p:extLst>
      <p:ext uri="{BB962C8B-B14F-4D97-AF65-F5344CB8AC3E}">
        <p14:creationId xmlns:p14="http://schemas.microsoft.com/office/powerpoint/2010/main" val="99134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3F94C8-49E4-6C5C-DD6E-F9020FD64644}"/>
              </a:ext>
            </a:extLst>
          </p:cNvPr>
          <p:cNvSpPr txBox="1"/>
          <p:nvPr/>
        </p:nvSpPr>
        <p:spPr>
          <a:xfrm>
            <a:off x="1640264" y="433635"/>
            <a:ext cx="9596487" cy="10218182"/>
          </a:xfrm>
          <a:prstGeom prst="rect">
            <a:avLst/>
          </a:prstGeom>
          <a:noFill/>
        </p:spPr>
        <p:txBody>
          <a:bodyPr wrap="square" rtlCol="0">
            <a:spAutoFit/>
          </a:bodyPr>
          <a:lstStyle/>
          <a:p>
            <a:r>
              <a:rPr lang="en-US" sz="3200" dirty="0"/>
              <a:t>Chatbot with Rasa Stack and Python</a:t>
            </a:r>
          </a:p>
          <a:p>
            <a:endParaRPr lang="en-US" sz="3200" dirty="0"/>
          </a:p>
          <a:p>
            <a:r>
              <a:rPr lang="en-US" dirty="0">
                <a:solidFill>
                  <a:schemeClr val="accent1">
                    <a:lumMod val="75000"/>
                  </a:schemeClr>
                </a:solidFill>
              </a:rPr>
              <a:t>RASA stack is an open-source AI tool </a:t>
            </a:r>
            <a:r>
              <a:rPr lang="en-US" dirty="0"/>
              <a:t>and being an open source framework, it is easy to customize. Clients usually do not want to share their data and majority of the tools available are cloud-based and provide software as a service. With RASA, One can build, deploy or host Rasa internally in your server or environment with complete control on it. </a:t>
            </a:r>
          </a:p>
          <a:p>
            <a:endParaRPr lang="en-US" dirty="0"/>
          </a:p>
          <a:p>
            <a:r>
              <a:rPr lang="en-US" dirty="0"/>
              <a:t>Rasa comes up with 2 components —</a:t>
            </a:r>
          </a:p>
          <a:p>
            <a:endParaRPr lang="en-US" dirty="0"/>
          </a:p>
          <a:p>
            <a:r>
              <a:rPr lang="en-US" dirty="0"/>
              <a:t> • </a:t>
            </a:r>
            <a:r>
              <a:rPr lang="en-US" dirty="0">
                <a:solidFill>
                  <a:schemeClr val="accent1">
                    <a:lumMod val="75000"/>
                  </a:schemeClr>
                </a:solidFill>
              </a:rPr>
              <a:t>Rasa NLU </a:t>
            </a:r>
            <a:r>
              <a:rPr lang="en-US" dirty="0"/>
              <a:t>— a library for natural language understanding (NLU) which does the classification of intent and extract the entity from the user input and helps bot to understand what the user is saying.</a:t>
            </a:r>
          </a:p>
          <a:p>
            <a:endParaRPr lang="en-US" dirty="0"/>
          </a:p>
          <a:p>
            <a:r>
              <a:rPr lang="en-US" dirty="0"/>
              <a:t>• </a:t>
            </a:r>
            <a:r>
              <a:rPr lang="en-US" dirty="0">
                <a:solidFill>
                  <a:schemeClr val="accent1">
                    <a:lumMod val="75000"/>
                  </a:schemeClr>
                </a:solidFill>
              </a:rPr>
              <a:t>Rasa Core </a:t>
            </a:r>
            <a:r>
              <a:rPr lang="en-US" dirty="0"/>
              <a:t>— a chatbot framework with machine learning-based dialogue management which takes the structured input from the NLU and predicts the next best action using a probabilistic model like LSTM neural network. NLU and Core are independent and one can use NLU without Core, and vice versa. Though Rasa recommends using both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7262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DB5D99-CBB7-B7AD-F374-43B9BBEA44F9}"/>
              </a:ext>
            </a:extLst>
          </p:cNvPr>
          <p:cNvPicPr/>
          <p:nvPr/>
        </p:nvPicPr>
        <p:blipFill>
          <a:blip r:embed="rId2"/>
          <a:stretch>
            <a:fillRect/>
          </a:stretch>
        </p:blipFill>
        <p:spPr>
          <a:xfrm>
            <a:off x="2814002" y="2154684"/>
            <a:ext cx="6563995" cy="4053527"/>
          </a:xfrm>
          <a:prstGeom prst="rect">
            <a:avLst/>
          </a:prstGeom>
        </p:spPr>
      </p:pic>
      <p:sp>
        <p:nvSpPr>
          <p:cNvPr id="4" name="TextBox 3">
            <a:extLst>
              <a:ext uri="{FF2B5EF4-FFF2-40B4-BE49-F238E27FC236}">
                <a16:creationId xmlns:a16="http://schemas.microsoft.com/office/drawing/2014/main" id="{AC18A2B7-EF6B-24C3-4AD6-06836D836D7C}"/>
              </a:ext>
            </a:extLst>
          </p:cNvPr>
          <p:cNvSpPr txBox="1"/>
          <p:nvPr/>
        </p:nvSpPr>
        <p:spPr>
          <a:xfrm>
            <a:off x="1461155" y="461913"/>
            <a:ext cx="8851769" cy="1692771"/>
          </a:xfrm>
          <a:prstGeom prst="rect">
            <a:avLst/>
          </a:prstGeom>
          <a:noFill/>
        </p:spPr>
        <p:txBody>
          <a:bodyPr wrap="square" rtlCol="0">
            <a:spAutoFit/>
          </a:bodyPr>
          <a:lstStyle/>
          <a:p>
            <a:r>
              <a:rPr lang="en-US" sz="3200" dirty="0"/>
              <a:t>                                   Rasa Core</a:t>
            </a:r>
          </a:p>
          <a:p>
            <a:r>
              <a:rPr lang="en-US" dirty="0"/>
              <a:t>Finally, the training of Bot is considered successful where it is able to understand the natural language but we still need to build the dialogues so that bot can respond to the messages. After training the bot we need to build a dialogues management for bot to respond to the messages.  </a:t>
            </a:r>
          </a:p>
        </p:txBody>
      </p:sp>
    </p:spTree>
    <p:extLst>
      <p:ext uri="{BB962C8B-B14F-4D97-AF65-F5344CB8AC3E}">
        <p14:creationId xmlns:p14="http://schemas.microsoft.com/office/powerpoint/2010/main" val="78293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052F-D105-C076-C6E4-213F7CCB1C82}"/>
              </a:ext>
            </a:extLst>
          </p:cNvPr>
          <p:cNvSpPr>
            <a:spLocks noGrp="1"/>
          </p:cNvSpPr>
          <p:nvPr>
            <p:ph type="title"/>
          </p:nvPr>
        </p:nvSpPr>
        <p:spPr/>
        <p:txBody>
          <a:bodyPr/>
          <a:lstStyle/>
          <a:p>
            <a:r>
              <a:rPr lang="en-US" dirty="0" err="1"/>
              <a:t>ChatterBot</a:t>
            </a:r>
            <a:r>
              <a:rPr lang="en-US" dirty="0"/>
              <a:t>: Build a Chatbot With Python</a:t>
            </a:r>
            <a:endParaRPr lang="en-IN" dirty="0"/>
          </a:p>
        </p:txBody>
      </p:sp>
      <p:sp>
        <p:nvSpPr>
          <p:cNvPr id="3" name="Content Placeholder 2">
            <a:extLst>
              <a:ext uri="{FF2B5EF4-FFF2-40B4-BE49-F238E27FC236}">
                <a16:creationId xmlns:a16="http://schemas.microsoft.com/office/drawing/2014/main" id="{982BC2D4-839D-C826-F1B1-16B697B1935C}"/>
              </a:ext>
            </a:extLst>
          </p:cNvPr>
          <p:cNvSpPr>
            <a:spLocks noGrp="1"/>
          </p:cNvSpPr>
          <p:nvPr>
            <p:ph idx="1"/>
          </p:nvPr>
        </p:nvSpPr>
        <p:spPr/>
        <p:txBody>
          <a:bodyPr/>
          <a:lstStyle/>
          <a:p>
            <a:pPr marL="0" indent="0">
              <a:buNone/>
            </a:pPr>
            <a:r>
              <a:rPr lang="en-US" b="1" dirty="0"/>
              <a:t>Step 1: Create a Chatbot Using Python </a:t>
            </a:r>
            <a:r>
              <a:rPr lang="en-US" b="1" dirty="0" err="1"/>
              <a:t>ChatterBot</a:t>
            </a:r>
            <a:endParaRPr lang="en-US" b="1" dirty="0"/>
          </a:p>
          <a:p>
            <a:r>
              <a:rPr lang="en-US" dirty="0"/>
              <a:t>from chatterbot import </a:t>
            </a:r>
            <a:r>
              <a:rPr lang="en-US" dirty="0" err="1"/>
              <a:t>ChatBotchatbot</a:t>
            </a:r>
            <a:r>
              <a:rPr lang="en-US" dirty="0"/>
              <a:t> = </a:t>
            </a:r>
            <a:r>
              <a:rPr lang="en-US" dirty="0" err="1"/>
              <a:t>ChatBot</a:t>
            </a:r>
            <a:r>
              <a:rPr lang="en-US" dirty="0"/>
              <a:t>("</a:t>
            </a:r>
            <a:r>
              <a:rPr lang="en-US" dirty="0" err="1"/>
              <a:t>Chatpot</a:t>
            </a:r>
            <a:r>
              <a:rPr lang="en-US" dirty="0"/>
              <a:t>")</a:t>
            </a:r>
            <a:r>
              <a:rPr lang="en-US" dirty="0" err="1"/>
              <a:t>exit_conditions</a:t>
            </a:r>
            <a:r>
              <a:rPr lang="en-US" dirty="0"/>
              <a:t> = (":q", "quit", "exit")while True:    query = input("&gt; ")    if query in </a:t>
            </a:r>
            <a:r>
              <a:rPr lang="en-US" dirty="0" err="1"/>
              <a:t>exit_conditions</a:t>
            </a:r>
            <a:r>
              <a:rPr lang="en-US" dirty="0"/>
              <a:t>:        break    else:        print(f"🪴 {</a:t>
            </a:r>
            <a:r>
              <a:rPr lang="en-US" dirty="0" err="1"/>
              <a:t>chatbot.get_response</a:t>
            </a:r>
            <a:r>
              <a:rPr lang="en-US" dirty="0"/>
              <a:t>(query)}")</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1511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9C0A9-2FFD-C31C-4EF3-E19E81EAD35F}"/>
              </a:ext>
            </a:extLst>
          </p:cNvPr>
          <p:cNvSpPr>
            <a:spLocks noGrp="1"/>
          </p:cNvSpPr>
          <p:nvPr>
            <p:ph type="title"/>
          </p:nvPr>
        </p:nvSpPr>
        <p:spPr/>
        <p:txBody>
          <a:bodyPr/>
          <a:lstStyle/>
          <a:p>
            <a:r>
              <a:rPr lang="en-US" dirty="0"/>
              <a:t>Step 2: Begin Training Your Chatbot</a:t>
            </a:r>
            <a:endParaRPr lang="en-IN" dirty="0"/>
          </a:p>
        </p:txBody>
      </p:sp>
      <p:sp>
        <p:nvSpPr>
          <p:cNvPr id="3" name="Content Placeholder 2">
            <a:extLst>
              <a:ext uri="{FF2B5EF4-FFF2-40B4-BE49-F238E27FC236}">
                <a16:creationId xmlns:a16="http://schemas.microsoft.com/office/drawing/2014/main" id="{FB35B66C-CB3E-F341-C521-B5AD682F9ABA}"/>
              </a:ext>
            </a:extLst>
          </p:cNvPr>
          <p:cNvSpPr>
            <a:spLocks noGrp="1"/>
          </p:cNvSpPr>
          <p:nvPr>
            <p:ph idx="1"/>
          </p:nvPr>
        </p:nvSpPr>
        <p:spPr/>
        <p:txBody>
          <a:bodyPr>
            <a:normAutofit/>
          </a:bodyPr>
          <a:lstStyle/>
          <a:p>
            <a:endParaRPr lang="en-US" dirty="0"/>
          </a:p>
          <a:p>
            <a:endParaRPr lang="en-US" dirty="0"/>
          </a:p>
          <a:p>
            <a:r>
              <a:rPr lang="en-US" dirty="0"/>
              <a:t>from chatterbot import </a:t>
            </a:r>
            <a:r>
              <a:rPr lang="en-US" dirty="0" err="1"/>
              <a:t>ChatBotfrom</a:t>
            </a:r>
            <a:r>
              <a:rPr lang="en-US" dirty="0"/>
              <a:t> </a:t>
            </a:r>
            <a:r>
              <a:rPr lang="en-US" dirty="0" err="1"/>
              <a:t>chatterbot.trainers</a:t>
            </a:r>
            <a:r>
              <a:rPr lang="en-US" dirty="0"/>
              <a:t> import </a:t>
            </a:r>
            <a:r>
              <a:rPr lang="en-US" dirty="0" err="1"/>
              <a:t>ListTrainerchatbot</a:t>
            </a:r>
            <a:r>
              <a:rPr lang="en-US" dirty="0"/>
              <a:t> = </a:t>
            </a:r>
            <a:r>
              <a:rPr lang="en-US" dirty="0" err="1"/>
              <a:t>ChatBot</a:t>
            </a:r>
            <a:r>
              <a:rPr lang="en-US" dirty="0"/>
              <a:t>("</a:t>
            </a:r>
            <a:r>
              <a:rPr lang="en-US" dirty="0" err="1"/>
              <a:t>Chatpot</a:t>
            </a:r>
            <a:r>
              <a:rPr lang="en-US" dirty="0"/>
              <a:t>")trainer = </a:t>
            </a:r>
            <a:r>
              <a:rPr lang="en-US" dirty="0" err="1"/>
              <a:t>ListTrainer</a:t>
            </a:r>
            <a:r>
              <a:rPr lang="en-US" dirty="0"/>
              <a:t>(chatbot)</a:t>
            </a:r>
            <a:r>
              <a:rPr lang="en-US" dirty="0" err="1"/>
              <a:t>trainer.train</a:t>
            </a:r>
            <a:r>
              <a:rPr lang="en-US" dirty="0"/>
              <a:t>([    "Hi",    "Welcome, friend 🤗",])</a:t>
            </a:r>
            <a:r>
              <a:rPr lang="en-US" dirty="0" err="1"/>
              <a:t>trainer.train</a:t>
            </a:r>
            <a:r>
              <a:rPr lang="en-US" dirty="0"/>
              <a:t>([    "Are you a plant?",    "No, I'm the pot below the plant!",])</a:t>
            </a:r>
            <a:r>
              <a:rPr lang="en-US" dirty="0" err="1"/>
              <a:t>exit_conditions</a:t>
            </a:r>
            <a:r>
              <a:rPr lang="en-US" dirty="0"/>
              <a:t> = (":q", "quit", "exit")while True:    query = input("&gt; ")    if query in </a:t>
            </a:r>
            <a:r>
              <a:rPr lang="en-US" dirty="0" err="1"/>
              <a:t>exit_conditions</a:t>
            </a:r>
            <a:r>
              <a:rPr lang="en-US" dirty="0"/>
              <a:t>:        break    else:        print(f"🪴 {</a:t>
            </a:r>
            <a:r>
              <a:rPr lang="en-US" dirty="0" err="1"/>
              <a:t>chatbot.get_response</a:t>
            </a:r>
            <a:r>
              <a:rPr lang="en-US" dirty="0"/>
              <a:t>(query)}")</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294614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FC80-DFDB-4DB6-9A7D-A88B5A58C0B5}"/>
              </a:ext>
            </a:extLst>
          </p:cNvPr>
          <p:cNvSpPr>
            <a:spLocks noGrp="1"/>
          </p:cNvSpPr>
          <p:nvPr>
            <p:ph type="title"/>
          </p:nvPr>
        </p:nvSpPr>
        <p:spPr>
          <a:xfrm>
            <a:off x="1484312" y="685801"/>
            <a:ext cx="9909830" cy="936812"/>
          </a:xfrm>
        </p:spPr>
        <p:txBody>
          <a:bodyPr/>
          <a:lstStyle/>
          <a:p>
            <a:r>
              <a:rPr lang="en-US" dirty="0"/>
              <a:t>Step 3: Export a WhatsApp Chat</a:t>
            </a:r>
            <a:endParaRPr lang="en-IN" dirty="0"/>
          </a:p>
        </p:txBody>
      </p:sp>
      <p:sp>
        <p:nvSpPr>
          <p:cNvPr id="3" name="Content Placeholder 2">
            <a:extLst>
              <a:ext uri="{FF2B5EF4-FFF2-40B4-BE49-F238E27FC236}">
                <a16:creationId xmlns:a16="http://schemas.microsoft.com/office/drawing/2014/main" id="{AB2F91D2-454B-37CD-6DBC-C80EC50DEF7D}"/>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7AE91782-67B2-EF40-59F6-6A7190224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824" y="1691509"/>
            <a:ext cx="6490448" cy="4567352"/>
          </a:xfrm>
          <a:prstGeom prst="rect">
            <a:avLst/>
          </a:prstGeom>
        </p:spPr>
      </p:pic>
    </p:spTree>
    <p:extLst>
      <p:ext uri="{BB962C8B-B14F-4D97-AF65-F5344CB8AC3E}">
        <p14:creationId xmlns:p14="http://schemas.microsoft.com/office/powerpoint/2010/main" val="2980206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42F1DD-717D-0891-72A7-5ED70787EC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7013" y="869576"/>
            <a:ext cx="7808258" cy="4921624"/>
          </a:xfrm>
        </p:spPr>
      </p:pic>
    </p:spTree>
    <p:extLst>
      <p:ext uri="{BB962C8B-B14F-4D97-AF65-F5344CB8AC3E}">
        <p14:creationId xmlns:p14="http://schemas.microsoft.com/office/powerpoint/2010/main" val="318565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B53B-FAB0-B3DE-59B6-1E8246F7DDF2}"/>
              </a:ext>
            </a:extLst>
          </p:cNvPr>
          <p:cNvSpPr>
            <a:spLocks noGrp="1"/>
          </p:cNvSpPr>
          <p:nvPr>
            <p:ph type="title"/>
          </p:nvPr>
        </p:nvSpPr>
        <p:spPr>
          <a:xfrm>
            <a:off x="1484312" y="466165"/>
            <a:ext cx="9578136" cy="744070"/>
          </a:xfrm>
        </p:spPr>
        <p:txBody>
          <a:bodyPr>
            <a:normAutofit fontScale="90000"/>
          </a:bodyPr>
          <a:lstStyle/>
          <a:p>
            <a:r>
              <a:rPr lang="en-US" dirty="0"/>
              <a:t>Step 4: Clean Your Chat Export</a:t>
            </a:r>
            <a:br>
              <a:rPr lang="en-US" dirty="0"/>
            </a:br>
            <a:endParaRPr lang="en-IN" dirty="0"/>
          </a:p>
        </p:txBody>
      </p:sp>
      <p:sp>
        <p:nvSpPr>
          <p:cNvPr id="3" name="Content Placeholder 2">
            <a:extLst>
              <a:ext uri="{FF2B5EF4-FFF2-40B4-BE49-F238E27FC236}">
                <a16:creationId xmlns:a16="http://schemas.microsoft.com/office/drawing/2014/main" id="{EF125044-CE38-C6FB-B9A4-46C2F2C8911A}"/>
              </a:ext>
            </a:extLst>
          </p:cNvPr>
          <p:cNvSpPr>
            <a:spLocks noGrp="1"/>
          </p:cNvSpPr>
          <p:nvPr>
            <p:ph idx="1"/>
          </p:nvPr>
        </p:nvSpPr>
        <p:spPr/>
        <p:txBody>
          <a:bodyPr/>
          <a:lstStyle/>
          <a:p>
            <a:r>
              <a:rPr lang="en-US" dirty="0"/>
              <a:t>import </a:t>
            </a:r>
            <a:r>
              <a:rPr lang="en-US" dirty="0" err="1"/>
              <a:t>redef</a:t>
            </a:r>
            <a:r>
              <a:rPr lang="en-US" dirty="0"/>
              <a:t> </a:t>
            </a:r>
            <a:r>
              <a:rPr lang="en-US" dirty="0" err="1"/>
              <a:t>remove_chat_metadata</a:t>
            </a:r>
            <a:r>
              <a:rPr lang="en-US" dirty="0"/>
              <a:t>(</a:t>
            </a:r>
            <a:r>
              <a:rPr lang="en-US" dirty="0" err="1"/>
              <a:t>chat_export_file</a:t>
            </a:r>
            <a:r>
              <a:rPr lang="en-US" dirty="0"/>
              <a:t>):    </a:t>
            </a:r>
            <a:r>
              <a:rPr lang="en-US" dirty="0" err="1"/>
              <a:t>date_time</a:t>
            </a:r>
            <a:r>
              <a:rPr lang="en-US" dirty="0"/>
              <a:t> = r"(\d+\/\d+\/\d+,\s\d+:\d+)"  # e.g. "9/16/22, 06:34"    </a:t>
            </a:r>
            <a:r>
              <a:rPr lang="en-US" dirty="0" err="1"/>
              <a:t>dash_whitespace</a:t>
            </a:r>
            <a:r>
              <a:rPr lang="en-US" dirty="0"/>
              <a:t> = r"\s-\s"  # " - "    username = r"([\w\s]+)"  # e.g. "Martin"    </a:t>
            </a:r>
            <a:r>
              <a:rPr lang="en-US" dirty="0" err="1"/>
              <a:t>metadata_end</a:t>
            </a:r>
            <a:r>
              <a:rPr lang="en-US" dirty="0"/>
              <a:t> = r":\s"  # ": "    pattern = </a:t>
            </a:r>
            <a:r>
              <a:rPr lang="en-US" dirty="0" err="1"/>
              <a:t>date_time</a:t>
            </a:r>
            <a:r>
              <a:rPr lang="en-US" dirty="0"/>
              <a:t> + </a:t>
            </a:r>
            <a:r>
              <a:rPr lang="en-US" dirty="0" err="1"/>
              <a:t>dash_whitespace</a:t>
            </a:r>
            <a:r>
              <a:rPr lang="en-US" dirty="0"/>
              <a:t> + username + </a:t>
            </a:r>
            <a:r>
              <a:rPr lang="en-US" dirty="0" err="1"/>
              <a:t>metadata_end</a:t>
            </a:r>
            <a:r>
              <a:rPr lang="en-US" dirty="0"/>
              <a:t>    with open(</a:t>
            </a:r>
            <a:r>
              <a:rPr lang="en-US" dirty="0" err="1"/>
              <a:t>chat_export_file</a:t>
            </a:r>
            <a:r>
              <a:rPr lang="en-US" dirty="0"/>
              <a:t>, "r") as </a:t>
            </a:r>
            <a:r>
              <a:rPr lang="en-US" dirty="0" err="1"/>
              <a:t>corpus_file</a:t>
            </a:r>
            <a:r>
              <a:rPr lang="en-US" dirty="0"/>
              <a:t>:        content = </a:t>
            </a:r>
            <a:r>
              <a:rPr lang="en-US" dirty="0" err="1"/>
              <a:t>corpus_file.read</a:t>
            </a:r>
            <a:r>
              <a:rPr lang="en-US" dirty="0"/>
              <a:t>()    </a:t>
            </a:r>
            <a:r>
              <a:rPr lang="en-US" dirty="0" err="1"/>
              <a:t>cleaned_corpus</a:t>
            </a:r>
            <a:r>
              <a:rPr lang="en-US" dirty="0"/>
              <a:t> = </a:t>
            </a:r>
            <a:r>
              <a:rPr lang="en-US" dirty="0" err="1"/>
              <a:t>re.sub</a:t>
            </a:r>
            <a:r>
              <a:rPr lang="en-US" dirty="0"/>
              <a:t>(pattern, "", content)    return tuple(</a:t>
            </a:r>
            <a:r>
              <a:rPr lang="en-US" dirty="0" err="1"/>
              <a:t>cleaned_corpus.split</a:t>
            </a:r>
            <a:r>
              <a:rPr lang="en-US" dirty="0"/>
              <a:t>("\n"))if _name_ == "_main_":    print(</a:t>
            </a:r>
            <a:r>
              <a:rPr lang="en-US" dirty="0" err="1"/>
              <a:t>remove_chat_metadata</a:t>
            </a:r>
            <a:r>
              <a:rPr lang="en-US" dirty="0"/>
              <a:t>("chat.txt"))</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736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450102-698D-6EDF-FA40-8A0313A8A1AD}"/>
              </a:ext>
            </a:extLst>
          </p:cNvPr>
          <p:cNvSpPr>
            <a:spLocks noGrp="1"/>
          </p:cNvSpPr>
          <p:nvPr>
            <p:ph type="title"/>
          </p:nvPr>
        </p:nvSpPr>
        <p:spPr>
          <a:xfrm>
            <a:off x="1111577" y="591368"/>
            <a:ext cx="10515600" cy="4734776"/>
          </a:xfrm>
        </p:spPr>
        <p:txBody>
          <a:bodyPr/>
          <a:lstStyle/>
          <a:p>
            <a:r>
              <a:rPr lang="en-US" dirty="0"/>
              <a:t>             CREATE A CHATBOT            </a:t>
            </a:r>
            <a:br>
              <a:rPr lang="en-US" dirty="0"/>
            </a:br>
            <a:r>
              <a:rPr lang="en-US" dirty="0"/>
              <a:t>                                        USING PYTHON               </a:t>
            </a:r>
          </a:p>
        </p:txBody>
      </p:sp>
    </p:spTree>
    <p:extLst>
      <p:ext uri="{BB962C8B-B14F-4D97-AF65-F5344CB8AC3E}">
        <p14:creationId xmlns:p14="http://schemas.microsoft.com/office/powerpoint/2010/main" val="1383863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07EBD-62D8-3F68-F1F7-0E2791323EB6}"/>
              </a:ext>
            </a:extLst>
          </p:cNvPr>
          <p:cNvSpPr>
            <a:spLocks noGrp="1"/>
          </p:cNvSpPr>
          <p:nvPr>
            <p:ph idx="1"/>
          </p:nvPr>
        </p:nvSpPr>
        <p:spPr/>
        <p:txBody>
          <a:bodyPr>
            <a:normAutofit fontScale="92500"/>
          </a:bodyPr>
          <a:lstStyle/>
          <a:p>
            <a:r>
              <a:rPr lang="en-US" dirty="0"/>
              <a:t>def </a:t>
            </a:r>
            <a:r>
              <a:rPr lang="en-US" dirty="0" err="1"/>
              <a:t>remove_non_message_text</a:t>
            </a:r>
            <a:r>
              <a:rPr lang="en-US" dirty="0"/>
              <a:t>(</a:t>
            </a:r>
            <a:r>
              <a:rPr lang="en-US" dirty="0" err="1"/>
              <a:t>export_text_lines</a:t>
            </a:r>
            <a:r>
              <a:rPr lang="en-US" dirty="0"/>
              <a:t>):    messages = </a:t>
            </a:r>
            <a:r>
              <a:rPr lang="en-US" dirty="0" err="1"/>
              <a:t>export_text_lines</a:t>
            </a:r>
            <a:r>
              <a:rPr lang="en-US" dirty="0"/>
              <a:t>[1:-1]    </a:t>
            </a:r>
            <a:r>
              <a:rPr lang="en-US" dirty="0" err="1"/>
              <a:t>filter_out_msgs</a:t>
            </a:r>
            <a:r>
              <a:rPr lang="en-US" dirty="0"/>
              <a:t> = ("&lt;Media omitted&gt;",)    return tuple((msg for msg in messages if msg not in </a:t>
            </a:r>
            <a:r>
              <a:rPr lang="en-US" dirty="0" err="1"/>
              <a:t>filter_out_msgs</a:t>
            </a:r>
            <a:r>
              <a:rPr lang="en-US" dirty="0"/>
              <a:t>))if _name_ == "_main_":    </a:t>
            </a:r>
            <a:r>
              <a:rPr lang="en-US" dirty="0" err="1"/>
              <a:t>message_corpus</a:t>
            </a:r>
            <a:r>
              <a:rPr lang="en-US" dirty="0"/>
              <a:t> = </a:t>
            </a:r>
            <a:r>
              <a:rPr lang="en-US" dirty="0" err="1"/>
              <a:t>remove_chat_metadata</a:t>
            </a:r>
            <a:r>
              <a:rPr lang="en-US" dirty="0"/>
              <a:t>("chat.txt")    </a:t>
            </a:r>
            <a:r>
              <a:rPr lang="en-US" dirty="0" err="1"/>
              <a:t>cleaned_corpus</a:t>
            </a:r>
            <a:r>
              <a:rPr lang="en-US" dirty="0"/>
              <a:t> = </a:t>
            </a:r>
            <a:r>
              <a:rPr lang="en-US" dirty="0" err="1"/>
              <a:t>remove_non_message_text</a:t>
            </a:r>
            <a:r>
              <a:rPr lang="en-US" dirty="0"/>
              <a:t>(</a:t>
            </a:r>
            <a:r>
              <a:rPr lang="en-US" dirty="0" err="1"/>
              <a:t>message_corpus</a:t>
            </a:r>
            <a:r>
              <a:rPr lang="en-US" dirty="0"/>
              <a:t>)    print(</a:t>
            </a:r>
            <a:r>
              <a:rPr lang="en-US" dirty="0" err="1"/>
              <a:t>cleaned_corpus</a:t>
            </a:r>
            <a:r>
              <a:rPr lang="en-US" dirty="0"/>
              <a:t>)</a:t>
            </a:r>
          </a:p>
          <a:p>
            <a:pPr marL="0" indent="0">
              <a:buNone/>
            </a:pPr>
            <a:endParaRPr lang="en-US" dirty="0"/>
          </a:p>
          <a:p>
            <a:r>
              <a:rPr lang="en-US" dirty="0"/>
              <a:t>import </a:t>
            </a:r>
            <a:r>
              <a:rPr lang="en-US" dirty="0" err="1"/>
              <a:t>redef</a:t>
            </a:r>
            <a:r>
              <a:rPr lang="en-US" dirty="0"/>
              <a:t> </a:t>
            </a:r>
            <a:r>
              <a:rPr lang="en-US" dirty="0" err="1"/>
              <a:t>clean_corpus</a:t>
            </a:r>
            <a:r>
              <a:rPr lang="en-US" dirty="0"/>
              <a:t>(</a:t>
            </a:r>
            <a:r>
              <a:rPr lang="en-US" dirty="0" err="1"/>
              <a:t>chat_export_file</a:t>
            </a:r>
            <a:r>
              <a:rPr lang="en-US" dirty="0"/>
              <a:t>):    </a:t>
            </a:r>
            <a:r>
              <a:rPr lang="en-US" dirty="0" err="1"/>
              <a:t>message_corpus</a:t>
            </a:r>
            <a:r>
              <a:rPr lang="en-US" dirty="0"/>
              <a:t> = </a:t>
            </a:r>
            <a:r>
              <a:rPr lang="en-US" dirty="0" err="1"/>
              <a:t>remove_chat_metadata</a:t>
            </a:r>
            <a:r>
              <a:rPr lang="en-US" dirty="0"/>
              <a:t>(</a:t>
            </a:r>
            <a:r>
              <a:rPr lang="en-US" dirty="0" err="1"/>
              <a:t>chat_export_file</a:t>
            </a:r>
            <a:r>
              <a:rPr lang="en-US" dirty="0"/>
              <a:t>)    </a:t>
            </a:r>
            <a:r>
              <a:rPr lang="en-US" dirty="0" err="1"/>
              <a:t>cleaned_corpus</a:t>
            </a:r>
            <a:r>
              <a:rPr lang="en-US" dirty="0"/>
              <a:t> = </a:t>
            </a:r>
            <a:r>
              <a:rPr lang="en-US" dirty="0" err="1"/>
              <a:t>remove_non_message_text</a:t>
            </a:r>
            <a:r>
              <a:rPr lang="en-US" dirty="0"/>
              <a:t>(</a:t>
            </a:r>
            <a:r>
              <a:rPr lang="en-US" dirty="0" err="1"/>
              <a:t>message_corpus</a:t>
            </a:r>
            <a:r>
              <a:rPr lang="en-US" dirty="0"/>
              <a:t>)    return </a:t>
            </a:r>
            <a:r>
              <a:rPr lang="en-US" dirty="0" err="1"/>
              <a:t>cleaned_corpus</a:t>
            </a:r>
            <a:r>
              <a:rPr lang="en-US" dirty="0"/>
              <a:t># ...# Deleted: if _name_ == "_main_":</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00970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109F-8E80-BBD6-3E09-F61337FCA9E3}"/>
              </a:ext>
            </a:extLst>
          </p:cNvPr>
          <p:cNvSpPr>
            <a:spLocks noGrp="1"/>
          </p:cNvSpPr>
          <p:nvPr>
            <p:ph type="title"/>
          </p:nvPr>
        </p:nvSpPr>
        <p:spPr>
          <a:xfrm>
            <a:off x="1783976" y="403413"/>
            <a:ext cx="8659906" cy="1039906"/>
          </a:xfrm>
        </p:spPr>
        <p:txBody>
          <a:bodyPr>
            <a:normAutofit fontScale="90000"/>
          </a:bodyPr>
          <a:lstStyle/>
          <a:p>
            <a:r>
              <a:rPr lang="en-US" dirty="0"/>
              <a:t>Step 5: Train Your Chatbot on Custom Data and Start Chatting</a:t>
            </a:r>
            <a:br>
              <a:rPr lang="en-US" dirty="0"/>
            </a:br>
            <a:endParaRPr lang="en-IN" dirty="0"/>
          </a:p>
        </p:txBody>
      </p:sp>
      <p:sp>
        <p:nvSpPr>
          <p:cNvPr id="3" name="Content Placeholder 2">
            <a:extLst>
              <a:ext uri="{FF2B5EF4-FFF2-40B4-BE49-F238E27FC236}">
                <a16:creationId xmlns:a16="http://schemas.microsoft.com/office/drawing/2014/main" id="{A4746196-3068-AFB3-BFBB-C8244C2FB13E}"/>
              </a:ext>
            </a:extLst>
          </p:cNvPr>
          <p:cNvSpPr>
            <a:spLocks noGrp="1"/>
          </p:cNvSpPr>
          <p:nvPr>
            <p:ph idx="1"/>
          </p:nvPr>
        </p:nvSpPr>
        <p:spPr/>
        <p:txBody>
          <a:bodyPr>
            <a:normAutofit/>
          </a:bodyPr>
          <a:lstStyle/>
          <a:p>
            <a:r>
              <a:rPr lang="en-US" dirty="0"/>
              <a:t>from chatterbot import </a:t>
            </a:r>
            <a:r>
              <a:rPr lang="en-US" dirty="0" err="1"/>
              <a:t>ChatBotfrom</a:t>
            </a:r>
            <a:r>
              <a:rPr lang="en-US" dirty="0"/>
              <a:t> </a:t>
            </a:r>
            <a:r>
              <a:rPr lang="en-US" dirty="0" err="1"/>
              <a:t>chatterbot.trainers</a:t>
            </a:r>
            <a:r>
              <a:rPr lang="en-US" dirty="0"/>
              <a:t> import </a:t>
            </a:r>
            <a:r>
              <a:rPr lang="en-US" dirty="0" err="1"/>
              <a:t>ListTrainerfrom</a:t>
            </a:r>
            <a:r>
              <a:rPr lang="en-US" dirty="0"/>
              <a:t> cleaner import </a:t>
            </a:r>
            <a:r>
              <a:rPr lang="en-US" dirty="0" err="1"/>
              <a:t>clean_corpusCORPUS_FILE</a:t>
            </a:r>
            <a:r>
              <a:rPr lang="en-US" dirty="0"/>
              <a:t> = "</a:t>
            </a:r>
            <a:r>
              <a:rPr lang="en-US" dirty="0" err="1"/>
              <a:t>chat.txt"chatbot</a:t>
            </a:r>
            <a:r>
              <a:rPr lang="en-US" dirty="0"/>
              <a:t> = </a:t>
            </a:r>
            <a:r>
              <a:rPr lang="en-US" dirty="0" err="1"/>
              <a:t>ChatBot</a:t>
            </a:r>
            <a:r>
              <a:rPr lang="en-US" dirty="0"/>
              <a:t>("</a:t>
            </a:r>
            <a:r>
              <a:rPr lang="en-US" dirty="0" err="1"/>
              <a:t>Chatpot</a:t>
            </a:r>
            <a:r>
              <a:rPr lang="en-US" dirty="0"/>
              <a:t>")trainer = </a:t>
            </a:r>
            <a:r>
              <a:rPr lang="en-US" dirty="0" err="1"/>
              <a:t>ListTrainer</a:t>
            </a:r>
            <a:r>
              <a:rPr lang="en-US" dirty="0"/>
              <a:t>(chatbot)</a:t>
            </a:r>
            <a:r>
              <a:rPr lang="en-US" dirty="0" err="1"/>
              <a:t>cleaned_corpus</a:t>
            </a:r>
            <a:r>
              <a:rPr lang="en-US" dirty="0"/>
              <a:t> = </a:t>
            </a:r>
            <a:r>
              <a:rPr lang="en-US" dirty="0" err="1"/>
              <a:t>clean_corpus</a:t>
            </a:r>
            <a:r>
              <a:rPr lang="en-US" dirty="0"/>
              <a:t>(CORPUS_FILE)</a:t>
            </a:r>
            <a:r>
              <a:rPr lang="en-US" dirty="0" err="1"/>
              <a:t>trainer.train</a:t>
            </a:r>
            <a:r>
              <a:rPr lang="en-US" dirty="0"/>
              <a:t>(</a:t>
            </a:r>
            <a:r>
              <a:rPr lang="en-US" dirty="0" err="1"/>
              <a:t>cleaned_corpus</a:t>
            </a:r>
            <a:r>
              <a:rPr lang="en-US" dirty="0"/>
              <a:t>)</a:t>
            </a:r>
            <a:r>
              <a:rPr lang="en-US" dirty="0" err="1"/>
              <a:t>exit_conditions</a:t>
            </a:r>
            <a:r>
              <a:rPr lang="en-US" dirty="0"/>
              <a:t> = (":q", "quit", "exit")while True:    query = input("&gt; ")    if query in </a:t>
            </a:r>
            <a:r>
              <a:rPr lang="en-US" dirty="0" err="1"/>
              <a:t>exit_conditions</a:t>
            </a:r>
            <a:r>
              <a:rPr lang="en-US" dirty="0"/>
              <a:t>:        break    else:        print(f"🪴 {</a:t>
            </a:r>
            <a:r>
              <a:rPr lang="en-US" dirty="0" err="1"/>
              <a:t>chatbot.get_response</a:t>
            </a:r>
            <a:r>
              <a:rPr lang="en-US" dirty="0"/>
              <a:t>(query)}")</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914558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E86E0-B6AC-26DE-E3C9-7F14C11F52A4}"/>
              </a:ext>
            </a:extLst>
          </p:cNvPr>
          <p:cNvSpPr>
            <a:spLocks noGrp="1"/>
          </p:cNvSpPr>
          <p:nvPr>
            <p:ph type="title"/>
          </p:nvPr>
        </p:nvSpPr>
        <p:spPr>
          <a:xfrm>
            <a:off x="2321169" y="2282092"/>
            <a:ext cx="6705600" cy="1914769"/>
          </a:xfrm>
        </p:spPr>
        <p:txBody>
          <a:bodyPr>
            <a:normAutofit/>
          </a:bodyPr>
          <a:lstStyle/>
          <a:p>
            <a:r>
              <a:rPr lang="en-IN" sz="7200" dirty="0">
                <a:latin typeface="Arial Black" panose="020B0A04020102020204" pitchFamily="34" charset="0"/>
              </a:rPr>
              <a:t>THANK YOU </a:t>
            </a:r>
          </a:p>
        </p:txBody>
      </p:sp>
    </p:spTree>
    <p:extLst>
      <p:ext uri="{BB962C8B-B14F-4D97-AF65-F5344CB8AC3E}">
        <p14:creationId xmlns:p14="http://schemas.microsoft.com/office/powerpoint/2010/main" val="375908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720969-66F4-84D6-EE5F-C4FD4FC4456F}"/>
              </a:ext>
            </a:extLst>
          </p:cNvPr>
          <p:cNvSpPr>
            <a:spLocks noGrp="1"/>
          </p:cNvSpPr>
          <p:nvPr>
            <p:ph type="title"/>
          </p:nvPr>
        </p:nvSpPr>
        <p:spPr>
          <a:xfrm>
            <a:off x="838200" y="327417"/>
            <a:ext cx="10515600" cy="1325563"/>
          </a:xfrm>
        </p:spPr>
        <p:txBody>
          <a:bodyPr/>
          <a:lstStyle/>
          <a:p>
            <a:r>
              <a:rPr lang="en-US" dirty="0"/>
              <a:t>                </a:t>
            </a:r>
            <a:r>
              <a:rPr lang="en-US" dirty="0">
                <a:latin typeface="+mn-lt"/>
              </a:rPr>
              <a:t>Types of chatbots</a:t>
            </a:r>
          </a:p>
        </p:txBody>
      </p:sp>
      <p:sp>
        <p:nvSpPr>
          <p:cNvPr id="6" name="TextBox 5">
            <a:extLst>
              <a:ext uri="{FF2B5EF4-FFF2-40B4-BE49-F238E27FC236}">
                <a16:creationId xmlns:a16="http://schemas.microsoft.com/office/drawing/2014/main" id="{4B7E0F76-95AE-4487-CA4C-05F86C668797}"/>
              </a:ext>
            </a:extLst>
          </p:cNvPr>
          <p:cNvSpPr txBox="1"/>
          <p:nvPr/>
        </p:nvSpPr>
        <p:spPr>
          <a:xfrm>
            <a:off x="1294179" y="2100872"/>
            <a:ext cx="829558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Chatbots are computer program that simulates human conversation through voice commands or text chats or both in natural language.</a:t>
            </a:r>
          </a:p>
          <a:p>
            <a:pPr marL="285750" indent="-285750">
              <a:buFont typeface="Arial" panose="020B0604020202020204" pitchFamily="34" charset="0"/>
              <a:buChar char="•"/>
            </a:pPr>
            <a:r>
              <a:rPr lang="en-US" dirty="0"/>
              <a:t> understand the user’s intent and send responses based on the application’s business rules and data.</a:t>
            </a:r>
          </a:p>
          <a:p>
            <a:endParaRPr lang="en-US" dirty="0"/>
          </a:p>
          <a:p>
            <a:pPr marL="285750" indent="-285750">
              <a:buFont typeface="Arial" panose="020B0604020202020204" pitchFamily="34" charset="0"/>
              <a:buChar char="•"/>
            </a:pPr>
            <a:r>
              <a:rPr lang="en-US" dirty="0"/>
              <a:t>They can decipher verbal or written questions and provide responses with appropriate information or direction</a:t>
            </a:r>
          </a:p>
        </p:txBody>
      </p:sp>
    </p:spTree>
    <p:extLst>
      <p:ext uri="{BB962C8B-B14F-4D97-AF65-F5344CB8AC3E}">
        <p14:creationId xmlns:p14="http://schemas.microsoft.com/office/powerpoint/2010/main" val="65586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BA58DB-5CF0-F45A-74EE-C466E21431BD}"/>
              </a:ext>
            </a:extLst>
          </p:cNvPr>
          <p:cNvSpPr txBox="1"/>
          <p:nvPr/>
        </p:nvSpPr>
        <p:spPr>
          <a:xfrm>
            <a:off x="989813" y="179109"/>
            <a:ext cx="7767687" cy="707886"/>
          </a:xfrm>
          <a:prstGeom prst="rect">
            <a:avLst/>
          </a:prstGeom>
          <a:noFill/>
        </p:spPr>
        <p:txBody>
          <a:bodyPr wrap="square" rtlCol="0">
            <a:spAutoFit/>
          </a:bodyPr>
          <a:lstStyle/>
          <a:p>
            <a:r>
              <a:rPr lang="en-US" sz="4000" dirty="0">
                <a:latin typeface="Arial Narrow" panose="020B0606020202030204" pitchFamily="34" charset="0"/>
              </a:rPr>
              <a:t>            Types of chatbot frameworks   </a:t>
            </a:r>
          </a:p>
        </p:txBody>
      </p:sp>
      <p:sp>
        <p:nvSpPr>
          <p:cNvPr id="7" name="TextBox 6">
            <a:extLst>
              <a:ext uri="{FF2B5EF4-FFF2-40B4-BE49-F238E27FC236}">
                <a16:creationId xmlns:a16="http://schemas.microsoft.com/office/drawing/2014/main" id="{6254403C-E920-E62F-44C8-6084B9F08200}"/>
              </a:ext>
            </a:extLst>
          </p:cNvPr>
          <p:cNvSpPr txBox="1"/>
          <p:nvPr/>
        </p:nvSpPr>
        <p:spPr>
          <a:xfrm>
            <a:off x="1395167" y="1305341"/>
            <a:ext cx="9973559" cy="4247317"/>
          </a:xfrm>
          <a:prstGeom prst="rect">
            <a:avLst/>
          </a:prstGeom>
          <a:noFill/>
        </p:spPr>
        <p:txBody>
          <a:bodyPr wrap="square" rtlCol="0">
            <a:spAutoFit/>
          </a:bodyPr>
          <a:lstStyle/>
          <a:p>
            <a:r>
              <a:rPr lang="en-US" dirty="0"/>
              <a:t>There are different types of Chatbot Frameworks such as– </a:t>
            </a:r>
          </a:p>
          <a:p>
            <a:endParaRPr lang="en-US" dirty="0"/>
          </a:p>
          <a:p>
            <a:r>
              <a:rPr lang="en-US" dirty="0"/>
              <a:t>1.Dialog flow </a:t>
            </a:r>
          </a:p>
          <a:p>
            <a:r>
              <a:rPr lang="en-US" dirty="0"/>
              <a:t>2. Alexa </a:t>
            </a:r>
          </a:p>
          <a:p>
            <a:r>
              <a:rPr lang="en-US" dirty="0"/>
              <a:t>3. Luis</a:t>
            </a:r>
          </a:p>
          <a:p>
            <a:r>
              <a:rPr lang="en-US" dirty="0"/>
              <a:t> 4.Wit </a:t>
            </a:r>
          </a:p>
          <a:p>
            <a:r>
              <a:rPr lang="en-US" dirty="0"/>
              <a:t>5. Rasa </a:t>
            </a:r>
          </a:p>
          <a:p>
            <a:pPr marL="342900" indent="-342900">
              <a:buAutoNum type="arabicPeriod"/>
            </a:pPr>
            <a:endParaRPr lang="en-US" dirty="0"/>
          </a:p>
          <a:p>
            <a:pPr marL="342900" indent="-342900">
              <a:buFont typeface="Arial" panose="020B0604020202020204" pitchFamily="34" charset="0"/>
              <a:buChar char="•"/>
            </a:pPr>
            <a:r>
              <a:rPr lang="en-US" dirty="0"/>
              <a:t>Of these frameworks Rasa is an Open Source framework for developing text-and voice-based chatbots and assistants. It comprises of mainly two things, Rasa NLU, and Rasa Core. The benefit of Rasa Stack is data privacy and zero running cost.  And also being open source no cost of using the platform in Rasa, though developers cost will be higher as here you need experienced developers to develop and maintain the chatbot. </a:t>
            </a:r>
          </a:p>
          <a:p>
            <a:pPr marL="342900" indent="-342900">
              <a:buFont typeface="Arial" panose="020B0604020202020204" pitchFamily="34" charset="0"/>
              <a:buChar char="•"/>
            </a:pPr>
            <a:r>
              <a:rPr lang="en-US" dirty="0"/>
              <a:t>One can choose dialog flow or </a:t>
            </a:r>
            <a:r>
              <a:rPr lang="en-US" dirty="0" err="1"/>
              <a:t>alexa</a:t>
            </a:r>
            <a:r>
              <a:rPr lang="en-US" dirty="0"/>
              <a:t> if one need a quick solution. But for highly scalable, data sensitive assistant Rasa Stack is better.</a:t>
            </a:r>
          </a:p>
        </p:txBody>
      </p:sp>
    </p:spTree>
    <p:extLst>
      <p:ext uri="{BB962C8B-B14F-4D97-AF65-F5344CB8AC3E}">
        <p14:creationId xmlns:p14="http://schemas.microsoft.com/office/powerpoint/2010/main" val="188179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E3D19B-200F-0C8C-BB6B-FBAC929AE7CE}"/>
              </a:ext>
            </a:extLst>
          </p:cNvPr>
          <p:cNvSpPr txBox="1"/>
          <p:nvPr/>
        </p:nvSpPr>
        <p:spPr>
          <a:xfrm>
            <a:off x="1282044" y="2318995"/>
            <a:ext cx="5184743" cy="3139321"/>
          </a:xfrm>
          <a:prstGeom prst="rect">
            <a:avLst/>
          </a:prstGeom>
          <a:noFill/>
        </p:spPr>
        <p:txBody>
          <a:bodyPr wrap="square" rtlCol="0">
            <a:spAutoFit/>
          </a:bodyPr>
          <a:lstStyle/>
          <a:p>
            <a:pPr algn="ctr"/>
            <a:r>
              <a:rPr lang="en-US" dirty="0"/>
              <a:t>As in the AI bot architecture diagram say for Chatting Platform Slack the chat starts from chatting platform as input request and end at chat platform with response.</a:t>
            </a:r>
          </a:p>
          <a:p>
            <a:pPr algn="ctr"/>
            <a:r>
              <a:rPr lang="en-US" dirty="0"/>
              <a:t> In between the message passes into so many stages.</a:t>
            </a:r>
          </a:p>
          <a:p>
            <a:pPr algn="ctr"/>
            <a:r>
              <a:rPr lang="en-US" dirty="0"/>
              <a:t> Here NLU models are chat bot APIs which extract the information from user request. </a:t>
            </a:r>
          </a:p>
          <a:p>
            <a:pPr algn="ctr"/>
            <a:r>
              <a:rPr lang="en-US" dirty="0"/>
              <a:t>The Web-hook back end is simple web application which provides the restful API. NLU model extract the information in the form of entity which works as parameter in these restful APIS</a:t>
            </a:r>
            <a:endParaRPr lang="en-US" b="1" i="1" dirty="0">
              <a:latin typeface="Book Antiqua" panose="02040602050305030304" pitchFamily="18" charset="0"/>
            </a:endParaRPr>
          </a:p>
        </p:txBody>
      </p:sp>
      <p:sp>
        <p:nvSpPr>
          <p:cNvPr id="5" name="TextBox 4">
            <a:extLst>
              <a:ext uri="{FF2B5EF4-FFF2-40B4-BE49-F238E27FC236}">
                <a16:creationId xmlns:a16="http://schemas.microsoft.com/office/drawing/2014/main" id="{1E3D0665-250D-6520-AB68-004B0F762A03}"/>
              </a:ext>
            </a:extLst>
          </p:cNvPr>
          <p:cNvSpPr txBox="1"/>
          <p:nvPr/>
        </p:nvSpPr>
        <p:spPr>
          <a:xfrm flipH="1">
            <a:off x="2327006" y="480767"/>
            <a:ext cx="6290508" cy="830997"/>
          </a:xfrm>
          <a:prstGeom prst="rect">
            <a:avLst/>
          </a:prstGeom>
          <a:noFill/>
        </p:spPr>
        <p:txBody>
          <a:bodyPr wrap="square" rtlCol="0">
            <a:spAutoFit/>
          </a:bodyPr>
          <a:lstStyle/>
          <a:p>
            <a:r>
              <a:rPr lang="en-US" sz="4800" dirty="0"/>
              <a:t>AI Chatbot Architecture </a:t>
            </a:r>
          </a:p>
        </p:txBody>
      </p:sp>
      <p:pic>
        <p:nvPicPr>
          <p:cNvPr id="9" name="Picture 8">
            <a:extLst>
              <a:ext uri="{FF2B5EF4-FFF2-40B4-BE49-F238E27FC236}">
                <a16:creationId xmlns:a16="http://schemas.microsoft.com/office/drawing/2014/main" id="{82CB956D-13F7-1785-D1CD-AE55C93B3FBE}"/>
              </a:ext>
            </a:extLst>
          </p:cNvPr>
          <p:cNvPicPr/>
          <p:nvPr/>
        </p:nvPicPr>
        <p:blipFill>
          <a:blip r:embed="rId2"/>
          <a:stretch>
            <a:fillRect/>
          </a:stretch>
        </p:blipFill>
        <p:spPr>
          <a:xfrm>
            <a:off x="6947555" y="1412309"/>
            <a:ext cx="4749276" cy="4675694"/>
          </a:xfrm>
          <a:prstGeom prst="rect">
            <a:avLst/>
          </a:prstGeom>
        </p:spPr>
      </p:pic>
    </p:spTree>
    <p:extLst>
      <p:ext uri="{BB962C8B-B14F-4D97-AF65-F5344CB8AC3E}">
        <p14:creationId xmlns:p14="http://schemas.microsoft.com/office/powerpoint/2010/main" val="188705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F46E74-DDCD-DB44-97CF-82D8DEC09466}"/>
              </a:ext>
            </a:extLst>
          </p:cNvPr>
          <p:cNvSpPr txBox="1"/>
          <p:nvPr/>
        </p:nvSpPr>
        <p:spPr>
          <a:xfrm>
            <a:off x="1102937" y="914400"/>
            <a:ext cx="8568964" cy="3970318"/>
          </a:xfrm>
          <a:prstGeom prst="rect">
            <a:avLst/>
          </a:prstGeom>
          <a:noFill/>
        </p:spPr>
        <p:txBody>
          <a:bodyPr wrap="square" rtlCol="0">
            <a:spAutoFit/>
          </a:bodyPr>
          <a:lstStyle/>
          <a:p>
            <a:r>
              <a:rPr lang="en-US" dirty="0">
                <a:latin typeface="Book Antiqua" panose="02040602050305030304" pitchFamily="18" charset="0"/>
              </a:rPr>
              <a:t> It produces some response that you get as robot response. The only magic comes with the </a:t>
            </a:r>
            <a:r>
              <a:rPr lang="en-US" i="1" dirty="0">
                <a:solidFill>
                  <a:schemeClr val="accent1">
                    <a:lumMod val="75000"/>
                  </a:schemeClr>
                </a:solidFill>
                <a:latin typeface="Book Antiqua" panose="02040602050305030304" pitchFamily="18" charset="0"/>
              </a:rPr>
              <a:t>Natural Language Processing </a:t>
            </a:r>
            <a:r>
              <a:rPr lang="en-US" dirty="0">
                <a:latin typeface="Book Antiqua" panose="02040602050305030304" pitchFamily="18" charset="0"/>
              </a:rPr>
              <a:t>( NLP) applies in these NLUs. Lets understand it with an example byte – ”Order 3 roses for me oncoming Monday” .</a:t>
            </a:r>
          </a:p>
          <a:p>
            <a:endParaRPr lang="en-US" dirty="0">
              <a:latin typeface="Book Antiqua" panose="02040602050305030304" pitchFamily="18" charset="0"/>
            </a:endParaRPr>
          </a:p>
          <a:p>
            <a:r>
              <a:rPr lang="en-US" dirty="0">
                <a:latin typeface="Book Antiqua" panose="02040602050305030304" pitchFamily="18" charset="0"/>
              </a:rPr>
              <a:t>Here NLU should extract three information– </a:t>
            </a:r>
          </a:p>
          <a:p>
            <a:endParaRPr lang="en-US" dirty="0">
              <a:latin typeface="Book Antiqua" panose="02040602050305030304" pitchFamily="18" charset="0"/>
            </a:endParaRPr>
          </a:p>
          <a:p>
            <a:r>
              <a:rPr lang="en-US" dirty="0">
                <a:latin typeface="Book Antiqua" panose="02040602050305030304" pitchFamily="18" charset="0"/>
              </a:rPr>
              <a:t>• Product -Rose </a:t>
            </a:r>
          </a:p>
          <a:p>
            <a:r>
              <a:rPr lang="en-US" dirty="0">
                <a:latin typeface="Book Antiqua" panose="02040602050305030304" pitchFamily="18" charset="0"/>
              </a:rPr>
              <a:t>• User– Current Login</a:t>
            </a:r>
          </a:p>
          <a:p>
            <a:r>
              <a:rPr lang="en-US" dirty="0">
                <a:latin typeface="Book Antiqua" panose="02040602050305030304" pitchFamily="18" charset="0"/>
              </a:rPr>
              <a:t> • Product Quantity-3</a:t>
            </a:r>
          </a:p>
          <a:p>
            <a:r>
              <a:rPr lang="en-US" dirty="0">
                <a:latin typeface="Book Antiqua" panose="02040602050305030304" pitchFamily="18" charset="0"/>
              </a:rPr>
              <a:t> • Time– Date corresponding to Monday If your system is intelligent enough to extract these parameter, You can easily develop the backend for it. Chat bot can save so much time for consumer to understand the product user interface. These NLU API also provide voice interface to user. Once you speak anything to bot, it first converts speech to text. Once it gets the text, NLP comes into picture</a:t>
            </a:r>
          </a:p>
        </p:txBody>
      </p:sp>
    </p:spTree>
    <p:extLst>
      <p:ext uri="{BB962C8B-B14F-4D97-AF65-F5344CB8AC3E}">
        <p14:creationId xmlns:p14="http://schemas.microsoft.com/office/powerpoint/2010/main" val="143933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8862DE-7C70-C4EF-450A-C6DF59435D9F}"/>
              </a:ext>
            </a:extLst>
          </p:cNvPr>
          <p:cNvSpPr txBox="1"/>
          <p:nvPr/>
        </p:nvSpPr>
        <p:spPr>
          <a:xfrm>
            <a:off x="852546" y="1082147"/>
            <a:ext cx="10784266" cy="5355312"/>
          </a:xfrm>
          <a:prstGeom prst="rect">
            <a:avLst/>
          </a:prstGeom>
          <a:noFill/>
        </p:spPr>
        <p:txBody>
          <a:bodyPr wrap="square" rtlCol="0">
            <a:spAutoFit/>
          </a:bodyPr>
          <a:lstStyle/>
          <a:p>
            <a:r>
              <a:rPr lang="en-US" dirty="0"/>
              <a:t> The chatbots work by adopting 3 classification methods:</a:t>
            </a:r>
          </a:p>
          <a:p>
            <a:endParaRPr lang="en-US" dirty="0"/>
          </a:p>
          <a:p>
            <a:r>
              <a:rPr lang="en-US" dirty="0"/>
              <a:t> 1.</a:t>
            </a:r>
            <a:r>
              <a:rPr lang="en-US" dirty="0">
                <a:solidFill>
                  <a:schemeClr val="accent1">
                    <a:lumMod val="75000"/>
                  </a:schemeClr>
                </a:solidFill>
              </a:rPr>
              <a:t>Pattern Matching</a:t>
            </a:r>
          </a:p>
          <a:p>
            <a:r>
              <a:rPr lang="en-US" dirty="0"/>
              <a:t>• Bots use pattern matching to classify the text and produce a suitable response for the users. A standard structure of these patterns is “Artificial Intelligence Markup Language” (AIML). A simple pattern matching example is:</a:t>
            </a:r>
          </a:p>
          <a:p>
            <a:r>
              <a:rPr lang="en-US" dirty="0"/>
              <a:t>&lt;aim l version=“1.0.1”encoding=“UTF”?&gt;</a:t>
            </a:r>
          </a:p>
          <a:p>
            <a:r>
              <a:rPr lang="en-US" dirty="0"/>
              <a:t>&lt;category&gt;</a:t>
            </a:r>
          </a:p>
          <a:p>
            <a:r>
              <a:rPr lang="en-US" dirty="0"/>
              <a:t>&lt;pattern&gt;WHO IS ABRAHAM LINCOLN&lt;/pattern&gt;</a:t>
            </a:r>
          </a:p>
          <a:p>
            <a:r>
              <a:rPr lang="en-US" dirty="0"/>
              <a:t>&lt;template&gt;Abraham Lincoln was the us president during American civil war.&lt;/template&gt;</a:t>
            </a:r>
          </a:p>
          <a:p>
            <a:r>
              <a:rPr lang="en-US" dirty="0"/>
              <a:t>&lt;/category&gt;</a:t>
            </a:r>
          </a:p>
          <a:p>
            <a:endParaRPr lang="en-US" dirty="0"/>
          </a:p>
          <a:p>
            <a:r>
              <a:rPr lang="en-US" dirty="0"/>
              <a:t>&lt;category&gt;</a:t>
            </a:r>
          </a:p>
          <a:p>
            <a:r>
              <a:rPr lang="en-US" dirty="0"/>
              <a:t>&lt;pattern&gt;DO YOU KNOW WHO*IS&lt;/pattern&gt;</a:t>
            </a:r>
          </a:p>
          <a:p>
            <a:r>
              <a:rPr lang="en-US" dirty="0"/>
              <a:t>&lt;template&gt;</a:t>
            </a:r>
          </a:p>
          <a:p>
            <a:r>
              <a:rPr lang="en-US" dirty="0"/>
              <a:t>&lt;</a:t>
            </a:r>
            <a:r>
              <a:rPr lang="en-US" dirty="0" err="1"/>
              <a:t>srai</a:t>
            </a:r>
            <a:r>
              <a:rPr lang="en-US" dirty="0"/>
              <a:t>&gt;WHO IS&lt;star/&gt;&lt;/</a:t>
            </a:r>
            <a:r>
              <a:rPr lang="en-US" dirty="0" err="1"/>
              <a:t>srai</a:t>
            </a:r>
            <a:r>
              <a:rPr lang="en-US" dirty="0"/>
              <a:t>&gt;</a:t>
            </a:r>
          </a:p>
          <a:p>
            <a:r>
              <a:rPr lang="en-US" dirty="0"/>
              <a:t>&lt;/template&gt;</a:t>
            </a:r>
          </a:p>
          <a:p>
            <a:r>
              <a:rPr lang="en-US" dirty="0"/>
              <a:t>&lt;/category&gt;</a:t>
            </a:r>
          </a:p>
          <a:p>
            <a:r>
              <a:rPr lang="en-US" dirty="0"/>
              <a:t>&lt;/aim l&gt;</a:t>
            </a:r>
          </a:p>
        </p:txBody>
      </p:sp>
      <p:sp>
        <p:nvSpPr>
          <p:cNvPr id="3" name="TextBox 2">
            <a:extLst>
              <a:ext uri="{FF2B5EF4-FFF2-40B4-BE49-F238E27FC236}">
                <a16:creationId xmlns:a16="http://schemas.microsoft.com/office/drawing/2014/main" id="{9458CFCC-CC4F-D427-E51E-3BA3CEEC8D44}"/>
              </a:ext>
            </a:extLst>
          </p:cNvPr>
          <p:cNvSpPr txBox="1"/>
          <p:nvPr/>
        </p:nvSpPr>
        <p:spPr>
          <a:xfrm>
            <a:off x="3451781" y="420541"/>
            <a:ext cx="5288437" cy="584775"/>
          </a:xfrm>
          <a:prstGeom prst="rect">
            <a:avLst/>
          </a:prstGeom>
          <a:noFill/>
        </p:spPr>
        <p:txBody>
          <a:bodyPr wrap="square" rtlCol="0">
            <a:spAutoFit/>
          </a:bodyPr>
          <a:lstStyle/>
          <a:p>
            <a:r>
              <a:rPr lang="en-US" sz="3200" dirty="0"/>
              <a:t>How Chatbot Actually Works?</a:t>
            </a:r>
          </a:p>
        </p:txBody>
      </p:sp>
    </p:spTree>
    <p:extLst>
      <p:ext uri="{BB962C8B-B14F-4D97-AF65-F5344CB8AC3E}">
        <p14:creationId xmlns:p14="http://schemas.microsoft.com/office/powerpoint/2010/main" val="365430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7940FB-1BBB-22DE-1426-CE0926E49872}"/>
              </a:ext>
            </a:extLst>
          </p:cNvPr>
          <p:cNvSpPr txBox="1"/>
          <p:nvPr/>
        </p:nvSpPr>
        <p:spPr>
          <a:xfrm>
            <a:off x="1562018" y="1102935"/>
            <a:ext cx="9964132" cy="3416320"/>
          </a:xfrm>
          <a:prstGeom prst="rect">
            <a:avLst/>
          </a:prstGeom>
          <a:noFill/>
        </p:spPr>
        <p:txBody>
          <a:bodyPr wrap="square" rtlCol="0">
            <a:spAutoFit/>
          </a:bodyPr>
          <a:lstStyle/>
          <a:p>
            <a:r>
              <a:rPr lang="en-US" dirty="0"/>
              <a:t>2.</a:t>
            </a:r>
            <a:r>
              <a:rPr lang="en-US" dirty="0">
                <a:solidFill>
                  <a:schemeClr val="accent1">
                    <a:lumMod val="75000"/>
                  </a:schemeClr>
                </a:solidFill>
              </a:rPr>
              <a:t>Algorithms</a:t>
            </a:r>
          </a:p>
          <a:p>
            <a:endParaRPr lang="en-US" dirty="0"/>
          </a:p>
          <a:p>
            <a:r>
              <a:rPr lang="en-US" dirty="0"/>
              <a:t>For each kind of question, a unique pattern must be available in the database to provide a suitable response. With lots of combination on patterns, it creates a hierarchical structure. We use algorithms to reduce the classifiers and generate the more manageable structure. Computer scientists call it a “Reductionist” approach- in order to give a simplified solution, it reduces the problem.</a:t>
            </a:r>
          </a:p>
          <a:p>
            <a:endParaRPr lang="en-US" dirty="0"/>
          </a:p>
          <a:p>
            <a:r>
              <a:rPr lang="en-US" dirty="0"/>
              <a:t> Multinomial Naive Bayes is the classic algorithm for text classification and NLP. For an instance, let’s assume a set of sentences are given which are belonging to a particular class. </a:t>
            </a:r>
          </a:p>
          <a:p>
            <a:pPr marL="285750" indent="-285750">
              <a:buFont typeface="Arial" panose="020B0604020202020204" pitchFamily="34" charset="0"/>
              <a:buChar char="•"/>
            </a:pPr>
            <a:r>
              <a:rPr lang="en-US" dirty="0"/>
              <a:t>With new input sentence, each word is counted for its occurrence and is accounted for its commonality and each class is assigned a score. The highest scored class is the most likely to be associated with the input sentence</a:t>
            </a:r>
          </a:p>
        </p:txBody>
      </p:sp>
    </p:spTree>
    <p:extLst>
      <p:ext uri="{BB962C8B-B14F-4D97-AF65-F5344CB8AC3E}">
        <p14:creationId xmlns:p14="http://schemas.microsoft.com/office/powerpoint/2010/main" val="24057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CC213F-B4E3-1F16-8967-2938F2FA8457}"/>
              </a:ext>
            </a:extLst>
          </p:cNvPr>
          <p:cNvSpPr txBox="1"/>
          <p:nvPr/>
        </p:nvSpPr>
        <p:spPr>
          <a:xfrm>
            <a:off x="1611984" y="1414021"/>
            <a:ext cx="6919275" cy="3205113"/>
          </a:xfrm>
          <a:prstGeom prst="rect">
            <a:avLst/>
          </a:prstGeom>
          <a:noFill/>
        </p:spPr>
        <p:txBody>
          <a:bodyPr wrap="square" rtlCol="0">
            <a:spAutoFit/>
          </a:bodyPr>
          <a:lstStyle/>
          <a:p>
            <a:r>
              <a:rPr lang="en-US" dirty="0"/>
              <a:t> For example Sample Training set</a:t>
            </a:r>
          </a:p>
          <a:p>
            <a:r>
              <a:rPr lang="en-US" dirty="0"/>
              <a:t>      class: greeting</a:t>
            </a:r>
          </a:p>
          <a:p>
            <a:r>
              <a:rPr lang="en-US" dirty="0"/>
              <a:t>      “How you doing?” </a:t>
            </a:r>
          </a:p>
          <a:p>
            <a:r>
              <a:rPr lang="en-US" dirty="0"/>
              <a:t>      “good morning” </a:t>
            </a:r>
          </a:p>
          <a:p>
            <a:r>
              <a:rPr lang="en-US" dirty="0"/>
              <a:t>      “hi there”</a:t>
            </a:r>
          </a:p>
          <a:p>
            <a:r>
              <a:rPr lang="en-US" dirty="0"/>
              <a:t> Few sample Input sentence classification:</a:t>
            </a:r>
          </a:p>
          <a:p>
            <a:r>
              <a:rPr lang="en-US" dirty="0"/>
              <a:t>        input: “Hello good morning”</a:t>
            </a:r>
          </a:p>
          <a:p>
            <a:r>
              <a:rPr lang="en-US" dirty="0"/>
              <a:t>        term: “hello” (no matches) </a:t>
            </a:r>
          </a:p>
          <a:p>
            <a:r>
              <a:rPr lang="en-US" dirty="0"/>
              <a:t>        Term: “good” (class: greeting) </a:t>
            </a:r>
          </a:p>
          <a:p>
            <a:r>
              <a:rPr lang="en-US" dirty="0"/>
              <a:t>        term: “morning” (class: greeting) </a:t>
            </a:r>
          </a:p>
          <a:p>
            <a:r>
              <a:rPr lang="en-US" dirty="0"/>
              <a:t>        classification: greeting (score=2) Algorithms     </a:t>
            </a:r>
          </a:p>
        </p:txBody>
      </p:sp>
      <p:sp>
        <p:nvSpPr>
          <p:cNvPr id="4" name="TextBox 3">
            <a:extLst>
              <a:ext uri="{FF2B5EF4-FFF2-40B4-BE49-F238E27FC236}">
                <a16:creationId xmlns:a16="http://schemas.microsoft.com/office/drawing/2014/main" id="{D50F9402-CFED-F5BA-398C-8E5816E4472A}"/>
              </a:ext>
            </a:extLst>
          </p:cNvPr>
          <p:cNvSpPr txBox="1"/>
          <p:nvPr/>
        </p:nvSpPr>
        <p:spPr>
          <a:xfrm>
            <a:off x="3421931" y="490193"/>
            <a:ext cx="3120272" cy="646331"/>
          </a:xfrm>
          <a:prstGeom prst="rect">
            <a:avLst/>
          </a:prstGeom>
          <a:noFill/>
        </p:spPr>
        <p:txBody>
          <a:bodyPr wrap="square" rtlCol="0">
            <a:spAutoFit/>
          </a:bodyPr>
          <a:lstStyle/>
          <a:p>
            <a:r>
              <a:rPr lang="en-US" sz="3600" dirty="0"/>
              <a:t>Algorithms</a:t>
            </a:r>
          </a:p>
        </p:txBody>
      </p:sp>
    </p:spTree>
    <p:extLst>
      <p:ext uri="{BB962C8B-B14F-4D97-AF65-F5344CB8AC3E}">
        <p14:creationId xmlns:p14="http://schemas.microsoft.com/office/powerpoint/2010/main" val="993359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TotalTime>
  <Words>2120</Words>
  <Application>Microsoft Office PowerPoint</Application>
  <PresentationFormat>Widescreen</PresentationFormat>
  <Paragraphs>174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Arial Narrow</vt:lpstr>
      <vt:lpstr>Book Antiqua</vt:lpstr>
      <vt:lpstr>Calibri</vt:lpstr>
      <vt:lpstr>Calibri Light</vt:lpstr>
      <vt:lpstr>Office Theme</vt:lpstr>
      <vt:lpstr>DEPARTMENT OF ELECTRONICS AND COMMUNICATION ENGINEERING </vt:lpstr>
      <vt:lpstr>             CREATE A CHATBOT                                                     USING PYTHON               </vt:lpstr>
      <vt:lpstr>                Types of chatbots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ChatterBot: Build a Chatbot With Python</vt:lpstr>
      <vt:lpstr>Step 2: Begin Training Your Chatbot</vt:lpstr>
      <vt:lpstr>Step 3: Export a WhatsApp Chat</vt:lpstr>
      <vt:lpstr>PowerPoint Presentation</vt:lpstr>
      <vt:lpstr>Step 4: Clean Your Chat Export </vt:lpstr>
      <vt:lpstr>PowerPoint Presentation</vt:lpstr>
      <vt:lpstr>Step 5: Train Your Chatbot on Custom Data and Start Chatting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S</dc:creator>
  <cp:lastModifiedBy>Nafisa parvin</cp:lastModifiedBy>
  <cp:revision>5</cp:revision>
  <dcterms:created xsi:type="dcterms:W3CDTF">2023-10-15T08:20:09Z</dcterms:created>
  <dcterms:modified xsi:type="dcterms:W3CDTF">2023-10-21T14:42:40Z</dcterms:modified>
</cp:coreProperties>
</file>