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6" r:id="rId4"/>
    <p:sldId id="260" r:id="rId5"/>
    <p:sldId id="261" r:id="rId6"/>
    <p:sldId id="263" r:id="rId7"/>
    <p:sldId id="264" r:id="rId8"/>
    <p:sldId id="297" r:id="rId9"/>
    <p:sldId id="298" r:id="rId10"/>
    <p:sldId id="299" r:id="rId11"/>
    <p:sldId id="300" r:id="rId12"/>
    <p:sldId id="270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86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4.wdp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00121" y="132809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INTELLIGENT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LOCAL VOICE ASSISTANT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USING ML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1095E-DFDB-B2EA-EFEC-CCBBDB430F9B}"/>
              </a:ext>
            </a:extLst>
          </p:cNvPr>
          <p:cNvSpPr txBox="1"/>
          <p:nvPr/>
        </p:nvSpPr>
        <p:spPr>
          <a:xfrm>
            <a:off x="593970" y="4450994"/>
            <a:ext cx="42750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Guided By: DR Satyananda Champati Rai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C1B77C-E73B-B620-86F6-F61D5AF0BA92}"/>
              </a:ext>
            </a:extLst>
          </p:cNvPr>
          <p:cNvSpPr txBox="1"/>
          <p:nvPr/>
        </p:nvSpPr>
        <p:spPr>
          <a:xfrm>
            <a:off x="6028627" y="4105705"/>
            <a:ext cx="2841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Dibya Ranjan Rath(20BCSE62)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Anubhav Mohanty(20BCSB26)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16679DE-28E5-B53E-CEA0-2AC4FA8EA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8411" b="10979"/>
          <a:stretch/>
        </p:blipFill>
        <p:spPr>
          <a:xfrm>
            <a:off x="4868985" y="0"/>
            <a:ext cx="4275015" cy="3446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F99-3502-6354-1E5B-8E99AC99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37F5-3C00-A534-28BE-C624B75E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41" y="1383597"/>
            <a:ext cx="7838100" cy="34182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our project we utilized decision tree algorithms, which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gives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higher accuracy than other machine learning algorithms.</a:t>
            </a:r>
          </a:p>
          <a:p>
            <a:pPr marL="11430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use of decision tree algorithms in local voice assistants has shown great potential in recognizing speech commands and responding accordingly.</a:t>
            </a:r>
          </a:p>
          <a:p>
            <a:pPr marL="11430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These systems can be particularly useful in situations where internet connectivity is limited or unavailable, making it challenging to use cloud-based voice assistants.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C173-59D5-847F-D35D-23B2C30E1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477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3A2-1107-6E9C-8A05-07782238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D557-55A1-ED5B-82C8-237F73EC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353950"/>
            <a:ext cx="7838100" cy="3418200"/>
          </a:xfrm>
        </p:spPr>
        <p:txBody>
          <a:bodyPr/>
          <a:lstStyle/>
          <a:p>
            <a:r>
              <a:rPr lang="en-US">
                <a:latin typeface="Söhne"/>
              </a:rPr>
              <a:t>“Investigation and Development of the Intelligent Voice Assistant for the Internet of Things Using Machine Learning” by Polyakov E. V., Mazhanov M. S. , Rolich A. Y. , Voskov L. S. Kachalova M. V., Polyakov S. V.  In 2018 Moscow Workshop on Electronic and Networking Technologies (MWENT)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3684-B47F-CDB0-020A-FD8E703E3C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5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ED66C-3AE3-2A16-C18B-1E2FEC460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1079" b="15600"/>
          <a:stretch/>
        </p:blipFill>
        <p:spPr>
          <a:xfrm rot="21110339">
            <a:off x="-142920" y="-12209"/>
            <a:ext cx="3703320" cy="3224714"/>
          </a:xfrm>
          <a:prstGeom prst="rect">
            <a:avLst/>
          </a:prstGeom>
        </p:spPr>
      </p:pic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2097360" y="1991850"/>
            <a:ext cx="509592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 YOU</a:t>
            </a:r>
            <a:r>
              <a:rPr lang="en-US" sz="6000" dirty="0">
                <a:solidFill>
                  <a:schemeClr val="accent5"/>
                </a:solidFill>
              </a:rPr>
              <a:t>🙏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0E8EC0-64E7-5F80-4AC7-6E407B4C1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553" t="4862" r="15757"/>
          <a:stretch/>
        </p:blipFill>
        <p:spPr>
          <a:xfrm>
            <a:off x="5480693" y="-160639"/>
            <a:ext cx="3794760" cy="3716881"/>
          </a:xfrm>
          <a:prstGeom prst="rect">
            <a:avLst/>
          </a:prstGeom>
        </p:spPr>
      </p:pic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28992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901887" y="1610872"/>
            <a:ext cx="4995993" cy="9608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Machine Learning is the process which allows machine to </a:t>
            </a:r>
            <a:r>
              <a:rPr lang="en-US" sz="1400" b="1" dirty="0">
                <a:solidFill>
                  <a:srgbClr val="FFC000"/>
                </a:solidFill>
              </a:rPr>
              <a:t>learn from past data or historical data </a:t>
            </a:r>
            <a:r>
              <a:rPr lang="en-US" sz="1400" b="1" dirty="0"/>
              <a:t>or algorithm to improve performance by doing certain task.</a:t>
            </a:r>
            <a:endParaRPr sz="1400" b="1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15EA7-7D2C-3CEB-17DC-C28453D2AC74}"/>
              </a:ext>
            </a:extLst>
          </p:cNvPr>
          <p:cNvSpPr txBox="1"/>
          <p:nvPr/>
        </p:nvSpPr>
        <p:spPr>
          <a:xfrm>
            <a:off x="786901" y="1380237"/>
            <a:ext cx="34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AAF81-E3DD-5A1E-A106-ABD7D5CCA590}"/>
              </a:ext>
            </a:extLst>
          </p:cNvPr>
          <p:cNvSpPr txBox="1"/>
          <p:nvPr/>
        </p:nvSpPr>
        <p:spPr>
          <a:xfrm>
            <a:off x="786901" y="2716032"/>
            <a:ext cx="347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Machine Learning: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CADE1-706A-D49F-D129-DA755674FC3D}"/>
              </a:ext>
            </a:extLst>
          </p:cNvPr>
          <p:cNvSpPr txBox="1"/>
          <p:nvPr/>
        </p:nvSpPr>
        <p:spPr>
          <a:xfrm>
            <a:off x="786901" y="3152526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Supervised Learning: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D0AA2-11E3-D604-14DE-D93C5E509611}"/>
              </a:ext>
            </a:extLst>
          </p:cNvPr>
          <p:cNvSpPr txBox="1"/>
          <p:nvPr/>
        </p:nvSpPr>
        <p:spPr>
          <a:xfrm>
            <a:off x="786901" y="3590627"/>
            <a:ext cx="4995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supervised learning we teach / trained the machine using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labelled 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and the aim is to predict dataset.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Linear Regression, Logistic Regression, KNN, Decision tree, Random forest are used supervised learning.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93CA91-0DF5-335D-E9EC-70902087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9" t="43557" r="65603" b="9998"/>
          <a:stretch/>
        </p:blipFill>
        <p:spPr>
          <a:xfrm>
            <a:off x="5959485" y="3152526"/>
            <a:ext cx="2158881" cy="1704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BB4477-CEED-5037-B88B-8BD03B4E1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553" t="4862" r="15757"/>
          <a:stretch/>
        </p:blipFill>
        <p:spPr>
          <a:xfrm>
            <a:off x="2778046" y="436662"/>
            <a:ext cx="4211910" cy="4125470"/>
          </a:xfrm>
          <a:prstGeom prst="rect">
            <a:avLst/>
          </a:prstGeom>
        </p:spPr>
      </p:pic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DC5C8-8420-23E2-2C98-E3FC72F4EE64}"/>
              </a:ext>
            </a:extLst>
          </p:cNvPr>
          <p:cNvSpPr txBox="1"/>
          <p:nvPr/>
        </p:nvSpPr>
        <p:spPr>
          <a:xfrm>
            <a:off x="893581" y="440164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Unsupervised Learning: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F2FA-F97C-12F6-D0B8-59F8E74D2C4B}"/>
              </a:ext>
            </a:extLst>
          </p:cNvPr>
          <p:cNvSpPr txBox="1"/>
          <p:nvPr/>
        </p:nvSpPr>
        <p:spPr>
          <a:xfrm>
            <a:off x="893581" y="891351"/>
            <a:ext cx="4995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unsupervised learning the machine is trained on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unlabeled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and the aim is to discover unknown patterns and discover output.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K-Means is used unsupervised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068EC-2C32-2566-3222-362915CE39BA}"/>
              </a:ext>
            </a:extLst>
          </p:cNvPr>
          <p:cNvSpPr txBox="1"/>
          <p:nvPr/>
        </p:nvSpPr>
        <p:spPr>
          <a:xfrm>
            <a:off x="893580" y="2597090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Reinforcement Learning: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A0473-B4F8-4585-61DA-546EDF454D7E}"/>
              </a:ext>
            </a:extLst>
          </p:cNvPr>
          <p:cNvSpPr txBox="1"/>
          <p:nvPr/>
        </p:nvSpPr>
        <p:spPr>
          <a:xfrm>
            <a:off x="893580" y="3075900"/>
            <a:ext cx="52786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reinforcement learning an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agent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interacts with its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by producing error or rewards and the aim is to learn series of actions.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Q-learning is used reinforcement learning.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80B4B5-CBDF-1901-4A2F-674453C12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17" t="42816" r="32416" b="2462"/>
          <a:stretch/>
        </p:blipFill>
        <p:spPr>
          <a:xfrm>
            <a:off x="6650217" y="318179"/>
            <a:ext cx="1836421" cy="1905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F664A0-DDE5-8C26-3821-F88C18CE3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250" t="44035" r="6500" b="12445"/>
          <a:stretch/>
        </p:blipFill>
        <p:spPr>
          <a:xfrm>
            <a:off x="6220245" y="2499397"/>
            <a:ext cx="1836420" cy="19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15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5FD051-D277-4108-CAD5-23CF28D6D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2"/>
          <a:stretch/>
        </p:blipFill>
        <p:spPr>
          <a:xfrm>
            <a:off x="1974510" y="140970"/>
            <a:ext cx="7169490" cy="4191000"/>
          </a:xfrm>
          <a:prstGeom prst="rect">
            <a:avLst/>
          </a:prstGeom>
        </p:spPr>
      </p:pic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596220" y="401580"/>
            <a:ext cx="264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PROJECT</a:t>
            </a:r>
            <a:endParaRPr sz="36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C42DF-2A54-82F7-E284-5770D7846EC3}"/>
              </a:ext>
            </a:extLst>
          </p:cNvPr>
          <p:cNvSpPr txBox="1"/>
          <p:nvPr/>
        </p:nvSpPr>
        <p:spPr>
          <a:xfrm>
            <a:off x="723900" y="1720423"/>
            <a:ext cx="3642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  <a:latin typeface="Barlow" panose="00000500000000000000" pitchFamily="2" charset="0"/>
              </a:rPr>
              <a:t>LEO</a:t>
            </a:r>
            <a:r>
              <a:rPr lang="en-US" sz="2400" dirty="0"/>
              <a:t> </a:t>
            </a:r>
          </a:p>
          <a:p>
            <a:r>
              <a:rPr lang="en-US" sz="1600" dirty="0"/>
              <a:t>Your Personal Local </a:t>
            </a:r>
          </a:p>
          <a:p>
            <a:r>
              <a:rPr lang="en-US" sz="1600" dirty="0"/>
              <a:t>Voice Assistant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B5CA9-78CC-1821-0468-61B686561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98090" l="9961" r="98926">
                        <a14:foregroundMark x1="61816" y1="59896" x2="61816" y2="59896"/>
                        <a14:foregroundMark x1="61816" y1="59896" x2="61816" y2="59896"/>
                        <a14:foregroundMark x1="80762" y1="40799" x2="80762" y2="40799"/>
                        <a14:foregroundMark x1="98438" y1="22483" x2="98438" y2="22483"/>
                        <a14:foregroundMark x1="61279" y1="97743" x2="61279" y2="97743"/>
                        <a14:foregroundMark x1="98926" y1="62240" x2="98926" y2="62240"/>
                        <a14:foregroundMark x1="98682" y1="98090" x2="98682" y2="98090"/>
                        <a14:backgroundMark x1="62109" y1="78646" x2="62109" y2="78646"/>
                        <a14:backgroundMark x1="81055" y1="56424" x2="81055" y2="56424"/>
                      </a14:backgroundRemoval>
                    </a14:imgEffect>
                  </a14:imgLayer>
                </a14:imgProps>
              </a:ext>
            </a:extLst>
          </a:blip>
          <a:srcRect t="13765" b="2867"/>
          <a:stretch/>
        </p:blipFill>
        <p:spPr>
          <a:xfrm>
            <a:off x="13155" y="0"/>
            <a:ext cx="9130845" cy="5143500"/>
          </a:xfrm>
          <a:prstGeom prst="rect">
            <a:avLst/>
          </a:prstGeom>
        </p:spPr>
      </p:pic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0373" y="393650"/>
            <a:ext cx="576156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Algorithm Used: </a:t>
            </a:r>
            <a:r>
              <a:rPr lang="en-US" sz="3200" dirty="0"/>
              <a:t>Decision Tree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401181" y="1008938"/>
            <a:ext cx="5761561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A decision tree is a supervised learning algorithm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used for 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both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classification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and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regression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It is a type of model that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uses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tree-like structure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, where internal nodes represent the features of a dataset, branches represent the decision rules and each leaf node represents the outcome.</a:t>
            </a:r>
          </a:p>
          <a:p>
            <a:pPr marL="76200" indent="0"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In a Decision tree, there are two nodes, which are-</a:t>
            </a:r>
          </a:p>
          <a:p>
            <a:pPr lvl="2"/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Decision Node (used to make any decision)</a:t>
            </a:r>
          </a:p>
          <a:p>
            <a:pPr lvl="2"/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Leaf Node (these are the output of those decisions )</a:t>
            </a:r>
          </a:p>
          <a:p>
            <a:pPr marL="990600" lvl="2" indent="0"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goal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 is to create a model that predicts the value of a target variable by learning simple decision rules inferred from the data features. 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7AF96-BD78-3A57-5FD7-A900379FF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60" y="2272832"/>
            <a:ext cx="3092814" cy="207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12384" y="427285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IMPLEMENT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871E0-E10F-A8D3-0C56-95898EBF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44" y="952004"/>
            <a:ext cx="4657071" cy="1361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</a:t>
            </a:r>
            <a:r>
              <a:rPr lang="en-US" sz="1600" dirty="0"/>
              <a:t>a Pre-processing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Create Dataset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Arrange Data into features and target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544BDBD-3FEF-8003-7C1A-BEF921AA88A2}"/>
              </a:ext>
            </a:extLst>
          </p:cNvPr>
          <p:cNvSpPr txBox="1">
            <a:spLocks/>
          </p:cNvSpPr>
          <p:nvPr/>
        </p:nvSpPr>
        <p:spPr>
          <a:xfrm>
            <a:off x="587444" y="2302566"/>
            <a:ext cx="6283273" cy="205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Implementation of Algorithm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Import necessary packages (like: speech_recognition, pyttsx3, sklearn.tree, DecisionTreeClassifier, pandas, webbrowser and urllib.parse).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Storing all the inputs value in a variable and response value in another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Train the decision tree model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Implement voice recognition system</a:t>
            </a:r>
          </a:p>
        </p:txBody>
      </p:sp>
      <p:grpSp>
        <p:nvGrpSpPr>
          <p:cNvPr id="7" name="Google Shape;288;p22">
            <a:extLst>
              <a:ext uri="{FF2B5EF4-FFF2-40B4-BE49-F238E27FC236}">
                <a16:creationId xmlns:a16="http://schemas.microsoft.com/office/drawing/2014/main" id="{DB9865FE-D177-258B-4133-5AF5E834781D}"/>
              </a:ext>
            </a:extLst>
          </p:cNvPr>
          <p:cNvGrpSpPr/>
          <p:nvPr/>
        </p:nvGrpSpPr>
        <p:grpSpPr>
          <a:xfrm>
            <a:off x="3688174" y="-120360"/>
            <a:ext cx="5713980" cy="5350880"/>
            <a:chOff x="855292" y="912203"/>
            <a:chExt cx="4036590" cy="3941676"/>
          </a:xfrm>
        </p:grpSpPr>
        <p:sp>
          <p:nvSpPr>
            <p:cNvPr id="8" name="Google Shape;289;p22">
              <a:extLst>
                <a:ext uri="{FF2B5EF4-FFF2-40B4-BE49-F238E27FC236}">
                  <a16:creationId xmlns:a16="http://schemas.microsoft.com/office/drawing/2014/main" id="{222388BE-4DCE-2B93-C7EC-2AC545DA20A9}"/>
                </a:ext>
              </a:extLst>
            </p:cNvPr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0;p22">
              <a:extLst>
                <a:ext uri="{FF2B5EF4-FFF2-40B4-BE49-F238E27FC236}">
                  <a16:creationId xmlns:a16="http://schemas.microsoft.com/office/drawing/2014/main" id="{C3025D13-FB34-E877-7EE9-856C3C9C2ED1}"/>
                </a:ext>
              </a:extLst>
            </p:cNvPr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;p22">
              <a:extLst>
                <a:ext uri="{FF2B5EF4-FFF2-40B4-BE49-F238E27FC236}">
                  <a16:creationId xmlns:a16="http://schemas.microsoft.com/office/drawing/2014/main" id="{0FE269FA-E2B9-FE51-30C1-AB025EAFB95C}"/>
                </a:ext>
              </a:extLst>
            </p:cNvPr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2;p22">
              <a:extLst>
                <a:ext uri="{FF2B5EF4-FFF2-40B4-BE49-F238E27FC236}">
                  <a16:creationId xmlns:a16="http://schemas.microsoft.com/office/drawing/2014/main" id="{CD2FC3B9-F534-7ABA-CB2C-1B2A86476283}"/>
                </a:ext>
              </a:extLst>
            </p:cNvPr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93;p22">
              <a:extLst>
                <a:ext uri="{FF2B5EF4-FFF2-40B4-BE49-F238E27FC236}">
                  <a16:creationId xmlns:a16="http://schemas.microsoft.com/office/drawing/2014/main" id="{62835067-ABC2-4E27-C86E-88D47380E5F9}"/>
                </a:ext>
              </a:extLst>
            </p:cNvPr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4;p22">
              <a:extLst>
                <a:ext uri="{FF2B5EF4-FFF2-40B4-BE49-F238E27FC236}">
                  <a16:creationId xmlns:a16="http://schemas.microsoft.com/office/drawing/2014/main" id="{B633DFFF-508F-FAA4-4BB4-8189093AD89B}"/>
                </a:ext>
              </a:extLst>
            </p:cNvPr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BA796-28E7-95A0-74A2-BC63C6D5B007}"/>
              </a:ext>
            </a:extLst>
          </p:cNvPr>
          <p:cNvSpPr txBox="1">
            <a:spLocks/>
          </p:cNvSpPr>
          <p:nvPr/>
        </p:nvSpPr>
        <p:spPr>
          <a:xfrm>
            <a:off x="624096" y="433741"/>
            <a:ext cx="7552164" cy="205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Define a flag to indicate whether the voice assistant should be active or not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If flag is true then voice assistant is active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Use the decision tree model to predict response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Implement text-to-speech system to output response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Print the input and response as text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If flag is false then stop the voice assistant.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4E705-D96D-F094-78A3-07361404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0730" y="2656551"/>
            <a:ext cx="5082540" cy="219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903F-705C-A8DF-D307-4418B380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2474640" cy="396300"/>
          </a:xfrm>
        </p:spPr>
        <p:txBody>
          <a:bodyPr/>
          <a:lstStyle/>
          <a:p>
            <a:r>
              <a:rPr lang="en" dirty="0"/>
              <a:t>SAMPLE 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6E94-49B7-1BC6-CB11-D3457B92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DE00A-35BF-6382-2840-3AC3CE5C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920" y="90130"/>
            <a:ext cx="1679280" cy="1679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9E5E2-451E-117C-9350-795A45F0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91" y="1320848"/>
            <a:ext cx="7156689" cy="201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514CE-E421-695F-8D4F-D362A5D71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47" y="3526292"/>
            <a:ext cx="7961553" cy="94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0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1579AF-8AEC-EDE5-81FA-C26E7926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8387" y="675145"/>
            <a:ext cx="3793209" cy="379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695406-5848-6DEF-B3F8-83160EFB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176" y="522958"/>
            <a:ext cx="2759197" cy="27591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C5FB-0E27-F147-77DE-0B187F2BB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5445-90A9-58DD-9324-90A082CD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55" y="194573"/>
            <a:ext cx="2828245" cy="1992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6315E-42EC-13E1-0AF7-B5D23756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31" y="677307"/>
            <a:ext cx="4370240" cy="8570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B3468E-A851-4668-AE8A-6BAC68ADB63D}"/>
              </a:ext>
            </a:extLst>
          </p:cNvPr>
          <p:cNvSpPr/>
          <p:nvPr/>
        </p:nvSpPr>
        <p:spPr>
          <a:xfrm>
            <a:off x="5258973" y="980115"/>
            <a:ext cx="71628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CB8BB-1E97-A9B4-7056-E29134844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2608703"/>
            <a:ext cx="4163820" cy="673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A0912-2878-CB8D-F217-5A32DA814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31" y="3743200"/>
            <a:ext cx="4290432" cy="10668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908858-AFB5-7CCB-B036-A97C2F75B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531" y="1703952"/>
            <a:ext cx="3215650" cy="1809503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9D89152E-D176-A67B-3258-D8F29A8A6CC3}"/>
              </a:ext>
            </a:extLst>
          </p:cNvPr>
          <p:cNvSpPr/>
          <p:nvPr/>
        </p:nvSpPr>
        <p:spPr>
          <a:xfrm>
            <a:off x="4069080" y="2811780"/>
            <a:ext cx="594360" cy="32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365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567</Words>
  <Application>Microsoft Office PowerPoint</Application>
  <PresentationFormat>On-screen Show (16:9)</PresentationFormat>
  <Paragraphs>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Söhne</vt:lpstr>
      <vt:lpstr>Wingdings</vt:lpstr>
      <vt:lpstr>Barlow Light</vt:lpstr>
      <vt:lpstr>Barlow</vt:lpstr>
      <vt:lpstr>Minola template</vt:lpstr>
      <vt:lpstr>INTELLIGENT LOCAL VOICE ASSISTANT USING ML</vt:lpstr>
      <vt:lpstr>INTRODUCTION</vt:lpstr>
      <vt:lpstr>PowerPoint Presentation</vt:lpstr>
      <vt:lpstr>PowerPoint Presentation</vt:lpstr>
      <vt:lpstr>Algorithm Used: Decision Tree</vt:lpstr>
      <vt:lpstr>STEPS TO IMPLEMENT</vt:lpstr>
      <vt:lpstr>PowerPoint Presentation</vt:lpstr>
      <vt:lpstr>SAMPLE OUTPUT</vt:lpstr>
      <vt:lpstr>PowerPoint Presentation</vt:lpstr>
      <vt:lpstr>CONCLUSION</vt:lpstr>
      <vt:lpstr>REFFERENCE</vt:lpstr>
      <vt:lpstr>THANK YOU🙏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𝕾𝖓𝖎𝖕𝖊𝖗 ʙɪᴋᴜ</dc:creator>
  <cp:lastModifiedBy>anubhavrs@gmail.com</cp:lastModifiedBy>
  <cp:revision>14</cp:revision>
  <dcterms:modified xsi:type="dcterms:W3CDTF">2023-05-02T18:37:00Z</dcterms:modified>
</cp:coreProperties>
</file>