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1"/>
  </p:notesMasterIdLst>
  <p:sldIdLst>
    <p:sldId id="257" r:id="rId2"/>
    <p:sldId id="268" r:id="rId3"/>
    <p:sldId id="261" r:id="rId4"/>
    <p:sldId id="262" r:id="rId5"/>
    <p:sldId id="260" r:id="rId6"/>
    <p:sldId id="263" r:id="rId7"/>
    <p:sldId id="272" r:id="rId8"/>
    <p:sldId id="273" r:id="rId9"/>
    <p:sldId id="274" r:id="rId10"/>
    <p:sldId id="275" r:id="rId11"/>
    <p:sldId id="277" r:id="rId12"/>
    <p:sldId id="278" r:id="rId13"/>
    <p:sldId id="264" r:id="rId14"/>
    <p:sldId id="265" r:id="rId15"/>
    <p:sldId id="269" r:id="rId16"/>
    <p:sldId id="266" r:id="rId17"/>
    <p:sldId id="279" r:id="rId18"/>
    <p:sldId id="267" r:id="rId19"/>
    <p:sldId id="25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99"/>
    <a:srgbClr val="0000CC"/>
    <a:srgbClr val="66FFFF"/>
    <a:srgbClr val="FFCC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8150FA-230B-4EB2-A1F0-463F0A1EF8B2}" v="52" dt="2024-03-22T07:58:23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6" autoAdjust="0"/>
    <p:restoredTop sz="94660"/>
  </p:normalViewPr>
  <p:slideViewPr>
    <p:cSldViewPr>
      <p:cViewPr varScale="1">
        <p:scale>
          <a:sx n="108" d="100"/>
          <a:sy n="108" d="100"/>
        </p:scale>
        <p:origin x="171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75A9B-001E-4998-ACF7-CAE2A0D1A36A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3F872-59BE-4669-8472-57AE7DFC12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96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3F872-59BE-4669-8472-57AE7DFC12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0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3F872-59BE-4669-8472-57AE7DFC12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16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3F872-59BE-4669-8472-57AE7DFC12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18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CA204EA-A861-4620-B895-733C6DD90767}" type="datetime1">
              <a:rPr lang="en-US" smtClean="0"/>
              <a:pPr/>
              <a:t>5/1/2024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/>
              <a:t>Silicon Institute of Technology, Bhubaneswar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D570-4B14-4D8B-B44C-FE21CC1A775F}" type="datetime1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Silicon Institute of Technology, Bhubaneswar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90A9-394F-4772-A7AE-E9BDEB4FF23D}" type="datetime1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Silicon Institute of Technology, Bhubaneswar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0E45744-AFE2-445E-A0E2-AB11C67E2C0B}" type="datetime1">
              <a:rPr lang="en-US" smtClean="0"/>
              <a:pPr/>
              <a:t>5/1/2024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/>
              <a:t>Silicon Institute of Technology, Bhubaneswar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A7AADDD-F94D-4DFB-ACDA-BE82BD684A91}" type="datetime1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/>
              <a:t>Silicon Institute of Technology, Bhubaneswar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7E07-FFCA-4312-9C5D-14378039444E}" type="datetime1">
              <a:rPr lang="en-US" smtClean="0"/>
              <a:pPr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Silicon Institute of Technology, Bhubaneswar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1579-46F8-4E5B-AFB5-2A884804F88A}" type="datetime1">
              <a:rPr lang="en-US" smtClean="0"/>
              <a:pPr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Silicon Institute of Technology, Bhubaneswar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C8C41B6-CB1E-4330-9224-C2FC9AEBBB10}" type="datetime1">
              <a:rPr lang="en-US" smtClean="0"/>
              <a:pPr/>
              <a:t>5/1/2024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/>
              <a:t>Silicon Institute of Technology, Bhubaneswar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F62DB-285D-4B95-9A98-5390BAA871BE}" type="datetime1">
              <a:rPr lang="en-US" smtClean="0"/>
              <a:pPr/>
              <a:t>5/1/2024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Silicon Institute of Technology, Bhubaneswar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B053DED-A45B-4E8B-AE13-2DA4EFAC2D4F}" type="datetime1">
              <a:rPr lang="en-US" smtClean="0"/>
              <a:pPr/>
              <a:t>5/1/2024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/>
              <a:t>Silicon Institute of Technology, Bhubaneswar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C5F07D1-A69F-4BDE-BFF5-8BB8F5AD8CDC}" type="datetime1">
              <a:rPr lang="en-US" smtClean="0"/>
              <a:pPr/>
              <a:t>5/1/2024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/>
              <a:t>Silicon Institute of Technology, Bhubaneswar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46C5562-23E3-4E1A-8E31-8B9311AFF2EF}" type="datetime1">
              <a:rPr lang="en-US" smtClean="0"/>
              <a:pPr/>
              <a:t>5/1/2024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Silicon Institute of Technology, Bhubaneswar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9610" y="3388280"/>
            <a:ext cx="5577590" cy="1564719"/>
          </a:xfrm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CC"/>
                </a:solidFill>
                <a:latin typeface="Verdana" pitchFamily="34" charset="0"/>
                <a:ea typeface="Verdana" pitchFamily="34" charset="0"/>
              </a:rPr>
              <a:t>Submitted By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Anubhav Mohanty	</a:t>
            </a:r>
            <a:r>
              <a:rPr lang="en-US" sz="1400" dirty="0">
                <a:latin typeface="Verdana" pitchFamily="34" charset="0"/>
                <a:ea typeface="Verdana" pitchFamily="34" charset="0"/>
              </a:rPr>
              <a:t>(Regd. No. 2001209087)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Payal Pani  		</a:t>
            </a:r>
            <a:r>
              <a:rPr lang="en-US" sz="1400" dirty="0">
                <a:latin typeface="Verdana" pitchFamily="34" charset="0"/>
                <a:ea typeface="Verdana" pitchFamily="34" charset="0"/>
              </a:rPr>
              <a:t>(Regd. No. 2001209147)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Rajat Kumar 	 	</a:t>
            </a:r>
            <a:r>
              <a:rPr lang="en-US" sz="1400" dirty="0">
                <a:latin typeface="Verdana" pitchFamily="34" charset="0"/>
                <a:ea typeface="Verdana" pitchFamily="34" charset="0"/>
              </a:rPr>
              <a:t>(Regd. No. 2001209058)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Sagar Verma		</a:t>
            </a:r>
            <a:r>
              <a:rPr lang="en-US" sz="1400" dirty="0">
                <a:latin typeface="Verdana" pitchFamily="34" charset="0"/>
                <a:ea typeface="Verdana" pitchFamily="34" charset="0"/>
              </a:rPr>
              <a:t>(Regd. No. 2001209168)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524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</a:rPr>
              <a:t>Department of </a:t>
            </a:r>
          </a:p>
          <a:p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</a:rPr>
              <a:t>Computer Sc. &amp; Engineering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499610" y="5410200"/>
            <a:ext cx="4586990" cy="1066800"/>
          </a:xfrm>
          <a:prstGeom prst="rect">
            <a:avLst/>
          </a:prstGeom>
          <a:ln>
            <a:noFill/>
          </a:ln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Under the Supervision of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sz="1600" b="1" dirty="0">
                <a:latin typeface="Verdana" pitchFamily="34" charset="0"/>
                <a:ea typeface="Verdana" pitchFamily="34" charset="0"/>
              </a:rPr>
              <a:t>Prof.(Dr) Pamela Chaudhury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Senior</a:t>
            </a:r>
            <a:r>
              <a:rPr kumimoji="0" lang="en-US" sz="13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 Assistant Professor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, Department of CSE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5912" y="990600"/>
            <a:ext cx="6153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Arial Rounded MT Bold" pitchFamily="34" charset="0"/>
              </a:rPr>
              <a:t>    Welcome to Final Project Presentation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78930" y="406597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Black" pitchFamily="34" charset="0"/>
              </a:rPr>
              <a:t>CSE 27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0830" y="37454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Arial Black" pitchFamily="34" charset="0"/>
              </a:rPr>
              <a:t>Group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81200" y="1767245"/>
            <a:ext cx="6781800" cy="1015663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</a:rPr>
              <a:t>STUDENT STRESS FACTOR DETECTION THROUGH </a:t>
            </a:r>
            <a:r>
              <a:rPr lang="en-US" sz="20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</a:rPr>
              <a:t>CLASSIFICATION AND FEATURE SELECTION</a:t>
            </a:r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12" name="Picture 11" descr="https://silicon.ac.in/wp-content/themes/sit/assets/img/logo-7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239" y="128588"/>
            <a:ext cx="175260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7924800" cy="5635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j-cs"/>
              </a:rPr>
              <a:t>Results Obtained	</a:t>
            </a:r>
            <a:endParaRPr kumimoji="0" lang="en-US" sz="24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081677" y="589694"/>
            <a:ext cx="1027365" cy="384048"/>
          </a:xfrm>
        </p:spPr>
        <p:txBody>
          <a:bodyPr/>
          <a:lstStyle/>
          <a:p>
            <a:fld id="{07CE83F2-3793-4355-8F3D-B3B1DF538C90}" type="datetime1">
              <a:rPr lang="en-US" smtClean="0">
                <a:latin typeface="Arial" pitchFamily="34" charset="0"/>
                <a:cs typeface="Arial" pitchFamily="34" charset="0"/>
              </a:rPr>
              <a:pPr/>
              <a:t>5/2/2024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Silicon Institute of Technology, Bhubaneswar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40058"/>
            <a:ext cx="7904607" cy="444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5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7924800" cy="5635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j-cs"/>
              </a:rPr>
              <a:t>Results Obtained	</a:t>
            </a:r>
            <a:endParaRPr kumimoji="0" lang="en-US" sz="24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081677" y="589694"/>
            <a:ext cx="1027365" cy="384048"/>
          </a:xfrm>
        </p:spPr>
        <p:txBody>
          <a:bodyPr/>
          <a:lstStyle/>
          <a:p>
            <a:fld id="{07CE83F2-3793-4355-8F3D-B3B1DF538C90}" type="datetime1">
              <a:rPr lang="en-US" smtClean="0">
                <a:latin typeface="Arial" pitchFamily="34" charset="0"/>
                <a:cs typeface="Arial" pitchFamily="34" charset="0"/>
              </a:rPr>
              <a:pPr/>
              <a:t>5/2/2024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Silicon Institute of Technology, Bhubaneswar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"/>
          <a:stretch/>
        </p:blipFill>
        <p:spPr>
          <a:xfrm>
            <a:off x="356996" y="1143000"/>
            <a:ext cx="8006080" cy="437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3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7924800" cy="5635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j-cs"/>
              </a:rPr>
              <a:t>Results Obtained	</a:t>
            </a:r>
            <a:endParaRPr kumimoji="0" lang="en-US" sz="24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081677" y="589694"/>
            <a:ext cx="1027365" cy="384048"/>
          </a:xfrm>
        </p:spPr>
        <p:txBody>
          <a:bodyPr/>
          <a:lstStyle/>
          <a:p>
            <a:fld id="{07CE83F2-3793-4355-8F3D-B3B1DF538C90}" type="datetime1">
              <a:rPr lang="en-US" smtClean="0">
                <a:latin typeface="Arial" pitchFamily="34" charset="0"/>
                <a:cs typeface="Arial" pitchFamily="34" charset="0"/>
              </a:rPr>
              <a:pPr/>
              <a:t>5/2/2024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Silicon Institute of Technology, Bhubaneswar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925993"/>
            <a:ext cx="79248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5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7924800" cy="5635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j-cs"/>
              </a:rPr>
              <a:t>Our Contribution</a:t>
            </a:r>
            <a:endParaRPr kumimoji="0" lang="en-US" sz="24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77724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Verdana" pitchFamily="34" charset="0"/>
                <a:ea typeface="Verdana" pitchFamily="34" charset="0"/>
              </a:rPr>
              <a:t>Main face of this work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Verdana" pitchFamily="34" charset="0"/>
                <a:ea typeface="Verdana" pitchFamily="34" charset="0"/>
              </a:rPr>
              <a:t>	-Focus on Student </a:t>
            </a:r>
            <a:r>
              <a:rPr lang="en-US" dirty="0" smtClean="0">
                <a:latin typeface="Verdana" pitchFamily="34" charset="0"/>
                <a:ea typeface="Verdana" pitchFamily="34" charset="0"/>
              </a:rPr>
              <a:t>Stress</a:t>
            </a:r>
            <a:endParaRPr lang="en-US" dirty="0">
              <a:latin typeface="Verdana" pitchFamily="34" charset="0"/>
              <a:ea typeface="Verdana" pitchFamily="34" charset="0"/>
            </a:endParaRPr>
          </a:p>
          <a:p>
            <a:pPr>
              <a:spcAft>
                <a:spcPts val="1200"/>
              </a:spcAft>
            </a:pPr>
            <a:r>
              <a:rPr lang="en-US" dirty="0">
                <a:latin typeface="Verdana" pitchFamily="34" charset="0"/>
                <a:ea typeface="Verdana" pitchFamily="34" charset="0"/>
              </a:rPr>
              <a:t>	-Enhancement of Dataset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Verdana" pitchFamily="34" charset="0"/>
                <a:ea typeface="Verdana" pitchFamily="34" charset="0"/>
              </a:rPr>
              <a:t>	-Interactive Interface</a:t>
            </a:r>
          </a:p>
          <a:p>
            <a:pPr marL="344488" indent="-344488">
              <a:spcAft>
                <a:spcPts val="1200"/>
              </a:spcAft>
              <a:buFont typeface="Courier New" pitchFamily="49" charset="0"/>
              <a:buChar char="o"/>
            </a:pPr>
            <a:endParaRPr lang="en-US" sz="2000" dirty="0">
              <a:latin typeface="Verdana" pitchFamily="34" charset="0"/>
              <a:ea typeface="Verdana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000" dirty="0">
                <a:latin typeface="Verdana" pitchFamily="34" charset="0"/>
                <a:ea typeface="Verdana" pitchFamily="34" charset="0"/>
              </a:rPr>
              <a:t>2.  Contributed to the society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Verdana" pitchFamily="34" charset="0"/>
                <a:ea typeface="Verdana" pitchFamily="34" charset="0"/>
              </a:rPr>
              <a:t>	-Addressing Prevalent Issue of Student Stress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Verdana" pitchFamily="34" charset="0"/>
                <a:ea typeface="Verdana" pitchFamily="34" charset="0"/>
              </a:rPr>
              <a:t>	-Providing Valuable Insights for Support Professionals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Verdana" pitchFamily="34" charset="0"/>
                <a:ea typeface="Verdana" pitchFamily="34" charset="0"/>
              </a:rPr>
              <a:t>	-Empowering Students through Interactive Interface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081677" y="589694"/>
            <a:ext cx="1027365" cy="384048"/>
          </a:xfrm>
        </p:spPr>
        <p:txBody>
          <a:bodyPr/>
          <a:lstStyle/>
          <a:p>
            <a:fld id="{2EC91274-5352-4E46-8945-874EAF8BBD69}" type="datetime1">
              <a:rPr lang="en-US" smtClean="0">
                <a:latin typeface="Arial" pitchFamily="34" charset="0"/>
                <a:cs typeface="Arial" pitchFamily="34" charset="0"/>
              </a:rPr>
              <a:pPr/>
              <a:t>5/1/2024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Silicon Institute of Technology, Bhubaneswar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0416" y="5863693"/>
            <a:ext cx="7949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The project's identification of stress factors across academic, personal, and external domains enables targeted support, enhancing human well-being.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7924800" cy="5635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j-cs"/>
              </a:rPr>
              <a:t>Conclusion and</a:t>
            </a:r>
            <a:r>
              <a:rPr kumimoji="0" lang="en-US" sz="3000" b="1" i="0" u="none" strike="noStrike" kern="1200" cap="small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j-cs"/>
              </a:rPr>
              <a:t> Future works</a:t>
            </a:r>
            <a:endParaRPr kumimoji="0" lang="en-US" sz="24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990600"/>
            <a:ext cx="7595616" cy="5555367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2000" dirty="0">
                <a:latin typeface="Verdana" pitchFamily="34" charset="0"/>
                <a:ea typeface="Verdana" pitchFamily="34" charset="0"/>
              </a:rPr>
              <a:t>Conclusion: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Verdana" pitchFamily="34" charset="0"/>
                <a:ea typeface="Verdana" pitchFamily="34" charset="0"/>
              </a:rPr>
              <a:t>	</a:t>
            </a:r>
            <a:r>
              <a:rPr lang="en-US" dirty="0">
                <a:latin typeface="Verdana" pitchFamily="34" charset="0"/>
                <a:ea typeface="Verdana" pitchFamily="34" charset="0"/>
              </a:rPr>
              <a:t>- Quantify stress factors.  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Verdana" pitchFamily="34" charset="0"/>
                <a:ea typeface="Verdana" pitchFamily="34" charset="0"/>
              </a:rPr>
              <a:t>    	- Enriched dataset from Kaggle.  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Verdana" pitchFamily="34" charset="0"/>
                <a:ea typeface="Verdana" pitchFamily="34" charset="0"/>
              </a:rPr>
              <a:t> 	- Interactive interface for feedback.</a:t>
            </a:r>
          </a:p>
          <a:p>
            <a:pPr marL="344488" indent="-344488"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2000" dirty="0">
                <a:latin typeface="Verdana" pitchFamily="34" charset="0"/>
                <a:ea typeface="Verdana" pitchFamily="34" charset="0"/>
              </a:rPr>
              <a:t>Advantages over other approach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Verdana" pitchFamily="34" charset="0"/>
                <a:ea typeface="Verdana" pitchFamily="34" charset="0"/>
              </a:rPr>
              <a:t>	 </a:t>
            </a:r>
            <a:r>
              <a:rPr lang="en-US" dirty="0">
                <a:latin typeface="Verdana" pitchFamily="34" charset="0"/>
                <a:ea typeface="Verdana" pitchFamily="34" charset="0"/>
              </a:rPr>
              <a:t>- Robust model with classification and feature 			   </a:t>
            </a:r>
            <a:r>
              <a:rPr lang="en-US" dirty="0" smtClean="0">
                <a:latin typeface="Verdana" pitchFamily="34" charset="0"/>
                <a:ea typeface="Verdana" pitchFamily="34" charset="0"/>
              </a:rPr>
              <a:t>selection.  </a:t>
            </a:r>
            <a:endParaRPr lang="en-US" dirty="0">
              <a:latin typeface="Verdana" pitchFamily="34" charset="0"/>
              <a:ea typeface="Verdana" pitchFamily="34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Verdana" pitchFamily="34" charset="0"/>
                <a:ea typeface="Verdana" pitchFamily="34" charset="0"/>
              </a:rPr>
              <a:t>	- Accurate and reliable performance metrics.  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Verdana" pitchFamily="34" charset="0"/>
                <a:ea typeface="Verdana" pitchFamily="34" charset="0"/>
              </a:rPr>
              <a:t>	- Personalized feedback.</a:t>
            </a:r>
          </a:p>
          <a:p>
            <a:pPr marL="344488" indent="-344488"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2000" dirty="0">
                <a:latin typeface="Verdana" pitchFamily="34" charset="0"/>
                <a:ea typeface="Verdana" pitchFamily="34" charset="0"/>
              </a:rPr>
              <a:t>Target Achievement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Verdana" pitchFamily="34" charset="0"/>
                <a:ea typeface="Verdana" pitchFamily="34" charset="0"/>
              </a:rPr>
              <a:t>	</a:t>
            </a:r>
            <a:r>
              <a:rPr lang="en-US" dirty="0">
                <a:latin typeface="Verdana" pitchFamily="34" charset="0"/>
                <a:ea typeface="Verdana" pitchFamily="34" charset="0"/>
              </a:rPr>
              <a:t>- Comprehensive stress detection model.</a:t>
            </a:r>
          </a:p>
          <a:p>
            <a:pPr marL="344488" indent="-344488"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2000" dirty="0">
                <a:latin typeface="Verdana" pitchFamily="34" charset="0"/>
                <a:ea typeface="Verdana" pitchFamily="34" charset="0"/>
              </a:rPr>
              <a:t>Limitations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Verdana" pitchFamily="34" charset="0"/>
                <a:ea typeface="Verdana" pitchFamily="34" charset="0"/>
              </a:rPr>
              <a:t>	</a:t>
            </a:r>
            <a:r>
              <a:rPr lang="en-US" dirty="0">
                <a:latin typeface="Verdana" pitchFamily="34" charset="0"/>
                <a:ea typeface="Verdana" pitchFamily="34" charset="0"/>
              </a:rPr>
              <a:t>- Individual variability.   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Verdana" pitchFamily="34" charset="0"/>
                <a:ea typeface="Verdana" pitchFamily="34" charset="0"/>
              </a:rPr>
              <a:t>	- External factors not captured.   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Verdana" pitchFamily="34" charset="0"/>
                <a:ea typeface="Verdana" pitchFamily="34" charset="0"/>
              </a:rPr>
              <a:t>	- Interface limitations.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 rot="5400000">
            <a:off x="8081677" y="589694"/>
            <a:ext cx="1027365" cy="384048"/>
          </a:xfrm>
        </p:spPr>
        <p:txBody>
          <a:bodyPr/>
          <a:lstStyle/>
          <a:p>
            <a:fld id="{D885F850-A9CC-4D31-BF31-6C40A504AF3C}" type="datetime1">
              <a:rPr lang="en-US" smtClean="0">
                <a:latin typeface="Arial" pitchFamily="34" charset="0"/>
                <a:cs typeface="Arial" pitchFamily="34" charset="0"/>
              </a:rPr>
              <a:pPr/>
              <a:t>5/1/2024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Silicon Institute of Technology, Bhubaneswar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7924800" cy="5635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j-cs"/>
              </a:rPr>
              <a:t>Conclusion and</a:t>
            </a:r>
            <a:r>
              <a:rPr kumimoji="0" lang="en-US" sz="3000" b="1" i="0" u="none" strike="noStrike" kern="1200" cap="small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j-cs"/>
              </a:rPr>
              <a:t> Future works</a:t>
            </a:r>
            <a:endParaRPr kumimoji="0" lang="en-US" sz="24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085745"/>
            <a:ext cx="29718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cap="small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+mj-cs"/>
              </a:rPr>
              <a:t>The Work Ahead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1752600"/>
            <a:ext cx="7467600" cy="384720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2000" dirty="0">
                <a:latin typeface="Verdana" pitchFamily="34" charset="0"/>
                <a:ea typeface="Verdana" pitchFamily="34" charset="0"/>
              </a:rPr>
              <a:t>Enhancing Effectiveness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Verdana" pitchFamily="34" charset="0"/>
                <a:ea typeface="Verdana" pitchFamily="34" charset="0"/>
              </a:rPr>
              <a:t>	</a:t>
            </a:r>
            <a:r>
              <a:rPr lang="en-US" dirty="0">
                <a:latin typeface="Verdana" pitchFamily="34" charset="0"/>
                <a:ea typeface="Verdana" pitchFamily="34" charset="0"/>
              </a:rPr>
              <a:t>- Real-time data analytics: Integrate real-time 		  data to provide instant feedback and coping 	   	  strategies for students experiencing stress.   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Verdana" pitchFamily="34" charset="0"/>
                <a:ea typeface="Verdana" pitchFamily="34" charset="0"/>
              </a:rPr>
              <a:t>	- Personalized recommendations: Tailor stress 	  	  management techniques based on individual  	  	  profiles and preferences.</a:t>
            </a:r>
          </a:p>
          <a:p>
            <a:pPr marL="344488" indent="-344488"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2000" dirty="0">
                <a:latin typeface="Verdana" pitchFamily="34" charset="0"/>
                <a:ea typeface="Verdana" pitchFamily="34" charset="0"/>
              </a:rPr>
              <a:t>Further Improvement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Verdana" pitchFamily="34" charset="0"/>
                <a:ea typeface="Verdana" pitchFamily="34" charset="0"/>
              </a:rPr>
              <a:t>	</a:t>
            </a:r>
            <a:r>
              <a:rPr lang="en-US" dirty="0">
                <a:latin typeface="Verdana" pitchFamily="34" charset="0"/>
                <a:ea typeface="Verdana" pitchFamily="34" charset="0"/>
              </a:rPr>
              <a:t>- Explore sentiment analysis: Analyze text 	  	  data (such as student essays or social 	  	  media posts) to detect subtle stress 	  	  	  indicators.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 rot="5400000">
            <a:off x="8081677" y="589694"/>
            <a:ext cx="1027365" cy="384048"/>
          </a:xfrm>
        </p:spPr>
        <p:txBody>
          <a:bodyPr/>
          <a:lstStyle/>
          <a:p>
            <a:fld id="{D885F850-A9CC-4D31-BF31-6C40A504AF3C}" type="datetime1">
              <a:rPr lang="en-US" smtClean="0">
                <a:latin typeface="Arial" pitchFamily="34" charset="0"/>
                <a:cs typeface="Arial" pitchFamily="34" charset="0"/>
              </a:rPr>
              <a:pPr/>
              <a:t>5/1/2024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Silicon Institute of Technology, Bhubaneswar</a:t>
            </a:r>
          </a:p>
        </p:txBody>
      </p:sp>
    </p:spTree>
    <p:extLst>
      <p:ext uri="{BB962C8B-B14F-4D97-AF65-F5344CB8AC3E}">
        <p14:creationId xmlns:p14="http://schemas.microsoft.com/office/powerpoint/2010/main" val="195621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7924800" cy="5635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j-cs"/>
              </a:rPr>
              <a:t>Project Timeline</a:t>
            </a:r>
            <a:endParaRPr kumimoji="0" lang="en-US" sz="24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+mj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8081677" y="589694"/>
            <a:ext cx="1027365" cy="384048"/>
          </a:xfrm>
        </p:spPr>
        <p:txBody>
          <a:bodyPr/>
          <a:lstStyle/>
          <a:p>
            <a:fld id="{0902491C-CF28-4BC9-ADD7-201EE8BD6D68}" type="datetime1">
              <a:rPr lang="en-US" smtClean="0">
                <a:latin typeface="Arial" pitchFamily="34" charset="0"/>
                <a:cs typeface="Arial" pitchFamily="34" charset="0"/>
              </a:rPr>
              <a:pPr/>
              <a:t>5/1/2024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Silicon Institute of Technology, Bhubaneswar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26"/>
          <a:stretch/>
        </p:blipFill>
        <p:spPr>
          <a:xfrm>
            <a:off x="457200" y="1079562"/>
            <a:ext cx="7696200" cy="48067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7924800" cy="5635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j-cs"/>
              </a:rPr>
              <a:t>Project Timeline</a:t>
            </a:r>
            <a:endParaRPr kumimoji="0" lang="en-US" sz="24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+mj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8081677" y="589694"/>
            <a:ext cx="1027365" cy="384048"/>
          </a:xfrm>
        </p:spPr>
        <p:txBody>
          <a:bodyPr/>
          <a:lstStyle/>
          <a:p>
            <a:fld id="{0902491C-CF28-4BC9-ADD7-201EE8BD6D68}" type="datetime1">
              <a:rPr lang="en-US" smtClean="0">
                <a:latin typeface="Arial" pitchFamily="34" charset="0"/>
                <a:cs typeface="Arial" pitchFamily="34" charset="0"/>
              </a:rPr>
              <a:pPr/>
              <a:t>5/2/2024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Silicon Institute of Technology, Bhubaneswar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2" t="2807" r="16842" b="15789"/>
          <a:stretch/>
        </p:blipFill>
        <p:spPr>
          <a:xfrm>
            <a:off x="1752600" y="1143000"/>
            <a:ext cx="51054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2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7924800" cy="5635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j-cs"/>
              </a:rPr>
              <a:t>References</a:t>
            </a:r>
            <a:endParaRPr kumimoji="0" lang="en-US" sz="24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119777" y="551594"/>
            <a:ext cx="951165" cy="384048"/>
          </a:xfrm>
        </p:spPr>
        <p:txBody>
          <a:bodyPr/>
          <a:lstStyle/>
          <a:p>
            <a:fld id="{27850528-74D6-4F8C-AE3A-F74715509EF5}" type="datetime1">
              <a:rPr lang="en-US" smtClean="0">
                <a:latin typeface="Arial" pitchFamily="34" charset="0"/>
                <a:cs typeface="Arial" pitchFamily="34" charset="0"/>
              </a:rPr>
              <a:pPr/>
              <a:t>5/1/2024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Silicon Institute of Technology, Bhubaneswar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1151454"/>
            <a:ext cx="8001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indent="-465138">
              <a:spcBef>
                <a:spcPts val="1200"/>
              </a:spcBef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[1]	P. Manjunath , Twinkle S, P. Shreya, V. Ashok and Dr. S. Sultana. “Predictive Analysis of Student Stress Level using Machine Learning ”.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2021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465138" indent="-465138">
              <a:spcBef>
                <a:spcPts val="1200"/>
              </a:spcBef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[2]   Qicheng Chen and Boon Giin Lee. “Deep Learning Models for Stress Analysis in University Students”.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2023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465138" indent="-465138">
              <a:spcBef>
                <a:spcPts val="1200"/>
              </a:spcBef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[3]   Wu J, Kuan G, Lou H, Hu X, Masri MN, Sabo A, Kueh YC. “The impact of COVID-19 on students' anxiety and its clarification: a systematic review.” Front Psychol.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2023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465138" indent="-465138">
              <a:spcBef>
                <a:spcPts val="1200"/>
              </a:spcBef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[4]	Fred Johansson, Ann Rudman, and Margreth Grotle. “Depression, anxiety and stress among Swedish university students before and during six months of the COVID-19 pandemic”.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2021.</a:t>
            </a:r>
          </a:p>
          <a:p>
            <a:pPr marL="465138" indent="-465138">
              <a:spcBef>
                <a:spcPts val="1200"/>
              </a:spcBef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[5]	https://www.kaggle.com/datasets/rxnach/student-stress-factors-a-comprehensive-analysis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609600"/>
            <a:ext cx="26003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524000"/>
            <a:ext cx="51244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4800600"/>
            <a:ext cx="40005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8081677" y="589694"/>
            <a:ext cx="1027365" cy="384048"/>
          </a:xfrm>
        </p:spPr>
        <p:txBody>
          <a:bodyPr/>
          <a:lstStyle/>
          <a:p>
            <a:fld id="{7BD3B1B8-76BD-4132-99E0-EFE495EEF297}" type="datetime1">
              <a:rPr lang="en-US" smtClean="0">
                <a:latin typeface="Arial" pitchFamily="34" charset="0"/>
                <a:cs typeface="Arial" pitchFamily="34" charset="0"/>
              </a:rPr>
              <a:pPr/>
              <a:t>5/1/2024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Silicon Institute of Technology, Bhubaneswar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8081677" y="589694"/>
            <a:ext cx="1027365" cy="384048"/>
          </a:xfrm>
        </p:spPr>
        <p:txBody>
          <a:bodyPr/>
          <a:lstStyle/>
          <a:p>
            <a:fld id="{EBCF62DB-285D-4B95-9A98-5390BAA871BE}" type="datetime1">
              <a:rPr lang="en-US" smtClean="0">
                <a:latin typeface="Arial" pitchFamily="34" charset="0"/>
                <a:cs typeface="Arial" pitchFamily="34" charset="0"/>
              </a:rPr>
              <a:pPr/>
              <a:t>5/1/2024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Silicon Institute of Technology, Bhubaneswar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98438"/>
            <a:ext cx="7924800" cy="6397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j-cs"/>
              </a:rPr>
              <a:t>Background of the Study</a:t>
            </a:r>
            <a:endParaRPr kumimoji="0" lang="en-US" sz="24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265128"/>
            <a:ext cx="7620000" cy="1554272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Font typeface="Courier New" pitchFamily="49" charset="0"/>
              <a:buChar char="o"/>
            </a:pPr>
            <a:r>
              <a:rPr lang="en-US" dirty="0">
                <a:latin typeface="Verdana" pitchFamily="34" charset="0"/>
                <a:ea typeface="Verdana" pitchFamily="34" charset="0"/>
              </a:rPr>
              <a:t>The project addresses student stress, a critical factor impacting academic performance and well-being.</a:t>
            </a:r>
          </a:p>
          <a:p>
            <a:pPr marL="344488" indent="-344488">
              <a:spcAft>
                <a:spcPts val="600"/>
              </a:spcAft>
              <a:buFont typeface="Courier New" pitchFamily="49" charset="0"/>
              <a:buChar char="o"/>
            </a:pPr>
            <a:r>
              <a:rPr lang="en-US" dirty="0">
                <a:latin typeface="Verdana" pitchFamily="34" charset="0"/>
                <a:ea typeface="Verdana" pitchFamily="34" charset="0"/>
              </a:rPr>
              <a:t>Using </a:t>
            </a:r>
            <a:r>
              <a:rPr lang="en-US" dirty="0" smtClean="0">
                <a:latin typeface="Verdana" pitchFamily="34" charset="0"/>
                <a:ea typeface="Verdana" pitchFamily="34" charset="0"/>
              </a:rPr>
              <a:t>classification and </a:t>
            </a:r>
            <a:r>
              <a:rPr lang="en-US" dirty="0">
                <a:latin typeface="Verdana" pitchFamily="34" charset="0"/>
                <a:ea typeface="Verdana" pitchFamily="34" charset="0"/>
              </a:rPr>
              <a:t>feature </a:t>
            </a:r>
            <a:r>
              <a:rPr lang="en-US" dirty="0" smtClean="0">
                <a:latin typeface="Verdana" pitchFamily="34" charset="0"/>
                <a:ea typeface="Verdana" pitchFamily="34" charset="0"/>
              </a:rPr>
              <a:t>selection </a:t>
            </a:r>
            <a:r>
              <a:rPr lang="en-US" dirty="0">
                <a:latin typeface="Verdana" pitchFamily="34" charset="0"/>
                <a:ea typeface="Verdana" pitchFamily="34" charset="0"/>
              </a:rPr>
              <a:t>the project aims to create a precise model for identifying stress factors across academic, personal, and external realms.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6010" y="3200400"/>
            <a:ext cx="18288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cap="small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+mj-cs"/>
              </a:rPr>
              <a:t>Objective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2210" y="3864114"/>
            <a:ext cx="7620000" cy="2616101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2000" dirty="0">
                <a:latin typeface="Verdana" pitchFamily="34" charset="0"/>
                <a:ea typeface="Verdana" pitchFamily="34" charset="0"/>
              </a:rPr>
              <a:t>Areas where further progress can be made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Verdana" pitchFamily="34" charset="0"/>
                <a:ea typeface="Verdana" pitchFamily="34" charset="0"/>
              </a:rPr>
              <a:t>	</a:t>
            </a:r>
            <a:r>
              <a:rPr lang="en-US" dirty="0">
                <a:latin typeface="Verdana" pitchFamily="34" charset="0"/>
                <a:ea typeface="Verdana" pitchFamily="34" charset="0"/>
              </a:rPr>
              <a:t>-Update Dataset to Reflect Current Trends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Verdana" pitchFamily="34" charset="0"/>
                <a:ea typeface="Verdana" pitchFamily="34" charset="0"/>
              </a:rPr>
              <a:t>	-Implement Feedback Mechanism and Interactive UI</a:t>
            </a:r>
          </a:p>
          <a:p>
            <a:pPr marL="344488" indent="-344488"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2000" dirty="0">
                <a:latin typeface="Verdana" pitchFamily="34" charset="0"/>
                <a:ea typeface="Verdana" pitchFamily="34" charset="0"/>
              </a:rPr>
              <a:t>Proposed framework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Verdana" pitchFamily="34" charset="0"/>
                <a:ea typeface="Verdana" pitchFamily="34" charset="0"/>
              </a:rPr>
              <a:t>	</a:t>
            </a:r>
            <a:r>
              <a:rPr lang="en-US" dirty="0">
                <a:latin typeface="Verdana" pitchFamily="34" charset="0"/>
                <a:ea typeface="Verdana" pitchFamily="34" charset="0"/>
              </a:rPr>
              <a:t>-Continuous Data Collection for Dataset Enhancement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Verdana" pitchFamily="34" charset="0"/>
                <a:ea typeface="Verdana" pitchFamily="34" charset="0"/>
              </a:rPr>
              <a:t>	-Development of User-Friendly Interface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Verdana" pitchFamily="34" charset="0"/>
                <a:ea typeface="Verdana" pitchFamily="34" charset="0"/>
              </a:rPr>
              <a:t>	-Ensuring Practical Applicability and Innovation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7924800" cy="639762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</a:rPr>
              <a:t>Problem Definition</a:t>
            </a:r>
            <a:endParaRPr lang="en-US" sz="2400" dirty="0">
              <a:solidFill>
                <a:srgbClr val="C00000"/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854" y="1138297"/>
            <a:ext cx="33528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cap="small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+mj-cs"/>
              </a:rPr>
              <a:t>Problem </a:t>
            </a:r>
            <a:r>
              <a:rPr lang="en-US" sz="2400" b="1" cap="small" dirty="0">
                <a:solidFill>
                  <a:srgbClr val="C00000"/>
                </a:solidFill>
                <a:latin typeface="Verdana" pitchFamily="34" charset="0"/>
                <a:ea typeface="Verdana" pitchFamily="34" charset="0"/>
              </a:rPr>
              <a:t>Statement</a:t>
            </a:r>
            <a:endParaRPr lang="en-US" sz="2400" b="1" cap="small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1761517"/>
            <a:ext cx="7443216" cy="2062103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itchFamily="34" charset="0"/>
                <a:ea typeface="Verdana" pitchFamily="34" charset="0"/>
              </a:rPr>
              <a:t>-Student stress significantly affects academic performance and well-being.</a:t>
            </a:r>
          </a:p>
          <a:p>
            <a:endParaRPr lang="en-US" sz="1600" dirty="0">
              <a:latin typeface="Verdana" pitchFamily="34" charset="0"/>
              <a:ea typeface="Verdana" pitchFamily="34" charset="0"/>
            </a:endParaRPr>
          </a:p>
          <a:p>
            <a:r>
              <a:rPr lang="en-US" sz="1600" dirty="0">
                <a:latin typeface="Verdana" pitchFamily="34" charset="0"/>
                <a:ea typeface="Verdana" pitchFamily="34" charset="0"/>
              </a:rPr>
              <a:t>-Current stress detection methods lack efficiency and personalization.</a:t>
            </a:r>
          </a:p>
          <a:p>
            <a:endParaRPr lang="en-US" sz="1600" dirty="0">
              <a:latin typeface="Verdana" pitchFamily="34" charset="0"/>
              <a:ea typeface="Verdana" pitchFamily="34" charset="0"/>
            </a:endParaRPr>
          </a:p>
          <a:p>
            <a:r>
              <a:rPr lang="en-US" sz="1600" dirty="0">
                <a:latin typeface="Verdana" pitchFamily="34" charset="0"/>
                <a:ea typeface="Verdana" pitchFamily="34" charset="0"/>
              </a:rPr>
              <a:t>-Urgent need for a robust model to identify stress factors across diverse domains, especially amidst the pandemic-induced spike in student stress.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4014483"/>
            <a:ext cx="7443216" cy="2308324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itchFamily="34" charset="0"/>
                <a:ea typeface="Verdana" pitchFamily="34" charset="0"/>
              </a:rPr>
              <a:t>-Existing stress detection models may lack performance metrics or interactivity.</a:t>
            </a:r>
          </a:p>
          <a:p>
            <a:endParaRPr lang="en-US" sz="1600" dirty="0">
              <a:latin typeface="Verdana" pitchFamily="34" charset="0"/>
              <a:ea typeface="Verdana" pitchFamily="34" charset="0"/>
            </a:endParaRPr>
          </a:p>
          <a:p>
            <a:r>
              <a:rPr lang="en-US" sz="1600" dirty="0">
                <a:latin typeface="Verdana" pitchFamily="34" charset="0"/>
                <a:ea typeface="Verdana" pitchFamily="34" charset="0"/>
              </a:rPr>
              <a:t>-Solutions require advanced machine learning and interactive interfaces.</a:t>
            </a:r>
          </a:p>
          <a:p>
            <a:endParaRPr lang="en-US" sz="1600" dirty="0">
              <a:latin typeface="Verdana" pitchFamily="34" charset="0"/>
              <a:ea typeface="Verdana" pitchFamily="34" charset="0"/>
            </a:endParaRPr>
          </a:p>
          <a:p>
            <a:r>
              <a:rPr lang="en-US" sz="1600" dirty="0">
                <a:latin typeface="Verdana" pitchFamily="34" charset="0"/>
                <a:ea typeface="Verdana" pitchFamily="34" charset="0"/>
              </a:rPr>
              <a:t>-Crucial for developing a comprehensive stress detection model reflecting real-world scenarios and providing personalized feedback to empower students.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 rot="5400000">
            <a:off x="8081677" y="589694"/>
            <a:ext cx="1027365" cy="384048"/>
          </a:xfrm>
        </p:spPr>
        <p:txBody>
          <a:bodyPr/>
          <a:lstStyle/>
          <a:p>
            <a:fld id="{5790F2E7-36DD-454C-983B-08BFECAFCD96}" type="datetime1">
              <a:rPr lang="en-US" smtClean="0">
                <a:latin typeface="Arial" pitchFamily="34" charset="0"/>
                <a:cs typeface="Arial" pitchFamily="34" charset="0"/>
              </a:rPr>
              <a:pPr/>
              <a:t>5/1/2024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ea typeface="Verdana" pitchFamily="34" charset="0"/>
                <a:cs typeface="Arial" pitchFamily="34" charset="0"/>
              </a:rPr>
              <a:t>Silicon Institute of Technology, Bhubaneswar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7287" y="1090699"/>
            <a:ext cx="6323828" cy="4805899"/>
            <a:chOff x="2708507" y="692223"/>
            <a:chExt cx="3806894" cy="4475766"/>
          </a:xfrm>
        </p:grpSpPr>
        <p:sp>
          <p:nvSpPr>
            <p:cNvPr id="4" name="Rounded Rectangle 3"/>
            <p:cNvSpPr/>
            <p:nvPr/>
          </p:nvSpPr>
          <p:spPr>
            <a:xfrm>
              <a:off x="2708507" y="692223"/>
              <a:ext cx="3806893" cy="378341"/>
            </a:xfrm>
            <a:prstGeom prst="roundRect">
              <a:avLst/>
            </a:prstGeom>
            <a:solidFill>
              <a:srgbClr val="66FFFF"/>
            </a:solidFill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rPr>
                <a:t>Establish foundational understanding and identify key stress factors through literature review on student stress determination. </a:t>
              </a:r>
              <a:endParaRPr lang="en-IN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708507" y="2023811"/>
              <a:ext cx="3806893" cy="36106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rPr>
                <a:t>Develop and train machine learning algorithms to predict student stress levels accurately</a:t>
              </a:r>
              <a:endParaRPr lang="en-IN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08507" y="3312133"/>
              <a:ext cx="3806893" cy="424009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rPr>
                <a:t>Identify and prioritize the most influential attributes contributing to stress </a:t>
              </a:r>
              <a:r>
                <a:rPr lang="en-US" sz="1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rPr>
                <a:t>determination  </a:t>
              </a:r>
              <a:endParaRPr lang="en-IN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708507" y="3990905"/>
              <a:ext cx="3806893" cy="416812"/>
            </a:xfrm>
            <a:prstGeom prst="roundRect">
              <a:avLst/>
            </a:prstGeom>
            <a:solidFill>
              <a:srgbClr val="99FFCC"/>
            </a:solidFill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rPr>
                <a:t>Design and implement a user-friendly interface to facilitate interaction and engagement for users</a:t>
              </a:r>
              <a:endParaRPr lang="en-IN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4566314" y="1125991"/>
              <a:ext cx="71438" cy="142876"/>
            </a:xfrm>
            <a:prstGeom prst="downArrow">
              <a:avLst/>
            </a:prstGeom>
            <a:solidFill>
              <a:srgbClr val="00206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400">
                <a:solidFill>
                  <a:schemeClr val="tx1"/>
                </a:solidFill>
                <a:latin typeface="Verdana" pitchFamily="34" charset="0"/>
                <a:ea typeface="Verdana" pitchFamily="34" charset="0"/>
              </a:endParaRPr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4572000" y="1820793"/>
              <a:ext cx="71438" cy="142876"/>
            </a:xfrm>
            <a:prstGeom prst="downArrow">
              <a:avLst/>
            </a:prstGeom>
            <a:solidFill>
              <a:srgbClr val="00206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400">
                <a:solidFill>
                  <a:schemeClr val="tx1"/>
                </a:solidFill>
                <a:latin typeface="Verdana" pitchFamily="34" charset="0"/>
                <a:ea typeface="Verdana" pitchFamily="34" charset="0"/>
              </a:endParaRPr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4572000" y="2444545"/>
              <a:ext cx="71438" cy="142876"/>
            </a:xfrm>
            <a:prstGeom prst="downArrow">
              <a:avLst/>
            </a:prstGeom>
            <a:solidFill>
              <a:srgbClr val="00206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400">
                <a:solidFill>
                  <a:schemeClr val="tx1"/>
                </a:solidFill>
                <a:latin typeface="Verdana" pitchFamily="34" charset="0"/>
                <a:ea typeface="Verdana" pitchFamily="34" charset="0"/>
              </a:endParaRPr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4572000" y="3118720"/>
              <a:ext cx="71438" cy="142875"/>
            </a:xfrm>
            <a:prstGeom prst="downArrow">
              <a:avLst/>
            </a:prstGeom>
            <a:solidFill>
              <a:srgbClr val="00206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400">
                <a:solidFill>
                  <a:schemeClr val="tx1"/>
                </a:solidFill>
                <a:latin typeface="Verdana" pitchFamily="34" charset="0"/>
                <a:ea typeface="Verdana" pitchFamily="34" charset="0"/>
              </a:endParaRPr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4572000" y="3786681"/>
              <a:ext cx="71438" cy="142876"/>
            </a:xfrm>
            <a:prstGeom prst="downArrow">
              <a:avLst/>
            </a:prstGeom>
            <a:solidFill>
              <a:srgbClr val="00206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400">
                <a:solidFill>
                  <a:schemeClr val="tx1"/>
                </a:solidFill>
                <a:latin typeface="Verdana" pitchFamily="34" charset="0"/>
                <a:ea typeface="Verdana" pitchFamily="34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711255" y="4684543"/>
              <a:ext cx="3804145" cy="483446"/>
            </a:xfrm>
            <a:prstGeom prst="roundRect">
              <a:avLst/>
            </a:prstGeom>
            <a:solidFill>
              <a:srgbClr val="66FFFF"/>
            </a:solidFill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rPr>
                <a:t>Analyze user responses to provide personalized recommendations aimed at reducing stress and enhancing well-being</a:t>
              </a:r>
              <a:endParaRPr lang="en-IN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708507" y="1343443"/>
              <a:ext cx="3806894" cy="427647"/>
            </a:xfrm>
            <a:prstGeom prst="roundRect">
              <a:avLst/>
            </a:prstGeom>
            <a:solidFill>
              <a:srgbClr val="66FFFF"/>
            </a:solidFill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rPr>
                <a:t>Collecting data from students would significantly enhance the dataset's richness and diversity.</a:t>
              </a:r>
              <a:endParaRPr lang="en-IN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endParaRPr>
            </a:p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B95B-ACAF-4FB4-88B4-0B7375E1451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167288" y="3200400"/>
            <a:ext cx="6300312" cy="393783"/>
          </a:xfrm>
          <a:prstGeom prst="roundRect">
            <a:avLst/>
          </a:prstGeom>
          <a:solidFill>
            <a:srgbClr val="99FFCC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Evaluate and compare various machine learning models to select the most effective one for stress determination.</a:t>
            </a:r>
            <a:endParaRPr lang="en-IN" sz="1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57200" y="152400"/>
            <a:ext cx="7924800" cy="5635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small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j-cs"/>
              </a:rPr>
              <a:t>Work Flow Diagram	</a:t>
            </a:r>
            <a:endParaRPr kumimoji="0" lang="en-US" sz="24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+mj-cs"/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4264253" y="5146120"/>
            <a:ext cx="115824" cy="150333"/>
          </a:xfrm>
          <a:prstGeom prst="downArrow">
            <a:avLst/>
          </a:prstGeom>
          <a:solidFill>
            <a:srgbClr val="00206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 rot="5400000">
            <a:off x="8081677" y="589694"/>
            <a:ext cx="1027365" cy="384048"/>
          </a:xfrm>
        </p:spPr>
        <p:txBody>
          <a:bodyPr/>
          <a:lstStyle/>
          <a:p>
            <a:fld id="{3AD20E64-63E2-4C3B-A802-7E270F0762AC}" type="datetime1">
              <a:rPr lang="en-US" smtClean="0">
                <a:latin typeface="Arial" pitchFamily="34" charset="0"/>
                <a:cs typeface="Arial" pitchFamily="34" charset="0"/>
              </a:rPr>
              <a:pPr/>
              <a:t>5/1/2024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Silicon Institute of Technology, Bhubaneswar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7924800" cy="5635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j-cs"/>
              </a:rPr>
              <a:t>Method	</a:t>
            </a:r>
            <a:endParaRPr kumimoji="0" lang="en-US" sz="24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157777"/>
            <a:ext cx="7620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1200"/>
              </a:spcAft>
              <a:buFont typeface="Courier New" pitchFamily="49" charset="0"/>
              <a:buChar char="o"/>
            </a:pPr>
            <a:r>
              <a:rPr lang="en-US" sz="2000" dirty="0">
                <a:latin typeface="Verdana" pitchFamily="34" charset="0"/>
                <a:ea typeface="Verdana" pitchFamily="34" charset="0"/>
              </a:rPr>
              <a:t>Model/approach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Verdana" pitchFamily="34" charset="0"/>
                <a:ea typeface="Verdana" pitchFamily="34" charset="0"/>
              </a:rPr>
              <a:t>	-Multifaceted </a:t>
            </a:r>
            <a:r>
              <a:rPr lang="en-US" dirty="0" smtClean="0">
                <a:latin typeface="Verdana" pitchFamily="34" charset="0"/>
                <a:ea typeface="Verdana" pitchFamily="34" charset="0"/>
              </a:rPr>
              <a:t>Approach</a:t>
            </a:r>
            <a:endParaRPr lang="en-US" dirty="0">
              <a:latin typeface="Verdana" pitchFamily="34" charset="0"/>
              <a:ea typeface="Verdana" pitchFamily="34" charset="0"/>
            </a:endParaRPr>
          </a:p>
          <a:p>
            <a:pPr>
              <a:spcAft>
                <a:spcPts val="1200"/>
              </a:spcAft>
            </a:pPr>
            <a:r>
              <a:rPr lang="en-US" dirty="0">
                <a:latin typeface="Verdana" pitchFamily="34" charset="0"/>
                <a:ea typeface="Verdana" pitchFamily="34" charset="0"/>
              </a:rPr>
              <a:t>	-Precise Identification and Quantification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Verdana" pitchFamily="34" charset="0"/>
                <a:ea typeface="Verdana" pitchFamily="34" charset="0"/>
              </a:rPr>
              <a:t>	-Facilitating Effective Stress Management Strategies</a:t>
            </a:r>
          </a:p>
          <a:p>
            <a:pPr>
              <a:spcAft>
                <a:spcPts val="1200"/>
              </a:spcAft>
            </a:pPr>
            <a:endParaRPr lang="en-US" dirty="0">
              <a:latin typeface="Verdana" pitchFamily="34" charset="0"/>
              <a:ea typeface="Verdana" pitchFamily="34" charset="0"/>
            </a:endParaRPr>
          </a:p>
          <a:p>
            <a:pPr marL="344488" indent="-344488">
              <a:spcAft>
                <a:spcPts val="1200"/>
              </a:spcAft>
              <a:buFont typeface="Courier New" pitchFamily="49" charset="0"/>
              <a:buChar char="o"/>
            </a:pPr>
            <a:r>
              <a:rPr lang="en-US" sz="2000" dirty="0">
                <a:latin typeface="Verdana" pitchFamily="34" charset="0"/>
                <a:ea typeface="Verdana" pitchFamily="34" charset="0"/>
              </a:rPr>
              <a:t>Software/tools 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Verdana" pitchFamily="34" charset="0"/>
                <a:ea typeface="Verdana" pitchFamily="34" charset="0"/>
              </a:rPr>
              <a:t>	</a:t>
            </a:r>
            <a:r>
              <a:rPr lang="en-US" dirty="0">
                <a:latin typeface="Verdana" pitchFamily="34" charset="0"/>
                <a:ea typeface="Verdana" pitchFamily="34" charset="0"/>
              </a:rPr>
              <a:t>-Machine Learning </a:t>
            </a:r>
            <a:r>
              <a:rPr lang="en-US" dirty="0" smtClean="0">
                <a:latin typeface="Verdana" pitchFamily="34" charset="0"/>
                <a:ea typeface="Verdana" pitchFamily="34" charset="0"/>
              </a:rPr>
              <a:t>Libraries (Numpy, Pandas, SkLearn)</a:t>
            </a:r>
            <a:endParaRPr lang="en-US" dirty="0">
              <a:latin typeface="Verdana" pitchFamily="34" charset="0"/>
              <a:ea typeface="Verdana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Verdana" pitchFamily="34" charset="0"/>
                <a:ea typeface="Verdana" pitchFamily="34" charset="0"/>
              </a:rPr>
              <a:t>	-Data </a:t>
            </a:r>
            <a:r>
              <a:rPr lang="en-US" dirty="0" smtClean="0">
                <a:latin typeface="Verdana" pitchFamily="34" charset="0"/>
                <a:ea typeface="Verdana" pitchFamily="34" charset="0"/>
              </a:rPr>
              <a:t>Preprocessing Analysis Tools (Seaborn, Matplotlib)</a:t>
            </a:r>
            <a:endParaRPr lang="en-US" dirty="0">
              <a:latin typeface="Verdana" pitchFamily="34" charset="0"/>
              <a:ea typeface="Verdana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Verdana" pitchFamily="34" charset="0"/>
                <a:ea typeface="Verdana" pitchFamily="34" charset="0"/>
              </a:rPr>
              <a:t>	-Interface </a:t>
            </a:r>
            <a:r>
              <a:rPr lang="en-US" dirty="0" smtClean="0">
                <a:latin typeface="Verdana" pitchFamily="34" charset="0"/>
                <a:ea typeface="Verdana" pitchFamily="34" charset="0"/>
              </a:rPr>
              <a:t>Development (HTML, CSS, JavaScript, Flask)</a:t>
            </a:r>
            <a:endParaRPr lang="en-US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119777" y="551594"/>
            <a:ext cx="951165" cy="384048"/>
          </a:xfrm>
        </p:spPr>
        <p:txBody>
          <a:bodyPr/>
          <a:lstStyle/>
          <a:p>
            <a:fld id="{F340A299-E2B9-44DC-9F8C-6C16F50DBF92}" type="datetime1">
              <a:rPr lang="en-US" smtClean="0">
                <a:latin typeface="Arial" pitchFamily="34" charset="0"/>
                <a:cs typeface="Arial" pitchFamily="34" charset="0"/>
              </a:rPr>
              <a:pPr/>
              <a:t>5/1/2024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Silicon Institute of Technology, Bhubaneswar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7924800" cy="5635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j-cs"/>
              </a:rPr>
              <a:t>Results Obtained	</a:t>
            </a:r>
            <a:endParaRPr kumimoji="0" lang="en-US" sz="24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1581256"/>
            <a:ext cx="80772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2000" dirty="0">
                <a:latin typeface="Verdana" pitchFamily="34" charset="0"/>
                <a:ea typeface="Verdana" pitchFamily="34" charset="0"/>
              </a:rPr>
              <a:t>Data visualization is important as it helps to gain important insights into the data and identify the patterns and trends that may not be immediately 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apparent.</a:t>
            </a:r>
          </a:p>
          <a:p>
            <a:pPr marL="344488" indent="-344488">
              <a:spcAft>
                <a:spcPts val="600"/>
              </a:spcAft>
              <a:buFont typeface="Courier New" pitchFamily="49" charset="0"/>
              <a:buChar char="o"/>
            </a:pPr>
            <a:endParaRPr lang="en-US" sz="20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081677" y="589694"/>
            <a:ext cx="1027365" cy="384048"/>
          </a:xfrm>
        </p:spPr>
        <p:txBody>
          <a:bodyPr/>
          <a:lstStyle/>
          <a:p>
            <a:fld id="{07CE83F2-3793-4355-8F3D-B3B1DF538C90}" type="datetime1">
              <a:rPr lang="en-US" smtClean="0">
                <a:latin typeface="Arial" pitchFamily="34" charset="0"/>
                <a:cs typeface="Arial" pitchFamily="34" charset="0"/>
              </a:rPr>
              <a:pPr/>
              <a:t>5/1/2024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Silicon Institute of Technology, Bhubaneswar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123527-24E0-30BC-B020-524CBF589BE4}"/>
              </a:ext>
            </a:extLst>
          </p:cNvPr>
          <p:cNvSpPr txBox="1"/>
          <p:nvPr/>
        </p:nvSpPr>
        <p:spPr>
          <a:xfrm>
            <a:off x="366009" y="990600"/>
            <a:ext cx="7330191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cap="small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+mj-cs"/>
              </a:rPr>
              <a:t>Correlation between features and stress</a:t>
            </a:r>
            <a:endParaRPr lang="en-US" sz="2400" b="1" cap="small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72" y="2617956"/>
            <a:ext cx="6596063" cy="4205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7924800" cy="5635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j-cs"/>
              </a:rPr>
              <a:t>Results Obtained	</a:t>
            </a:r>
            <a:endParaRPr kumimoji="0" lang="en-US" sz="24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1581256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1600" dirty="0">
                <a:latin typeface="Verdana" pitchFamily="34" charset="0"/>
                <a:ea typeface="Verdana" pitchFamily="34" charset="0"/>
              </a:rPr>
              <a:t>The performance of six classification models, including Naive Bayes, Decision Tree, KNN, Logistic </a:t>
            </a:r>
            <a:r>
              <a:rPr lang="en-US" sz="1600" dirty="0" smtClean="0">
                <a:latin typeface="Verdana" pitchFamily="34" charset="0"/>
                <a:ea typeface="Verdana" pitchFamily="34" charset="0"/>
              </a:rPr>
              <a:t>Regression, and </a:t>
            </a:r>
            <a:r>
              <a:rPr lang="en-US" sz="1600" dirty="0" smtClean="0">
                <a:latin typeface="Verdana" pitchFamily="34" charset="0"/>
                <a:ea typeface="Verdana" pitchFamily="34" charset="0"/>
              </a:rPr>
              <a:t>Neural Network</a:t>
            </a:r>
            <a:r>
              <a:rPr lang="en-US" sz="1600" dirty="0" smtClean="0">
                <a:latin typeface="Verdana" pitchFamily="34" charset="0"/>
                <a:ea typeface="Verdana" pitchFamily="34" charset="0"/>
              </a:rPr>
              <a:t>, </a:t>
            </a:r>
            <a:r>
              <a:rPr lang="en-US" sz="1600" dirty="0">
                <a:latin typeface="Verdana" pitchFamily="34" charset="0"/>
                <a:ea typeface="Verdana" pitchFamily="34" charset="0"/>
              </a:rPr>
              <a:t>are compared using the dataset. Each model is trained and evaluated to determine its accuracy in predicting the target variable.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081677" y="589694"/>
            <a:ext cx="1027365" cy="384048"/>
          </a:xfrm>
        </p:spPr>
        <p:txBody>
          <a:bodyPr/>
          <a:lstStyle/>
          <a:p>
            <a:fld id="{07CE83F2-3793-4355-8F3D-B3B1DF538C90}" type="datetime1">
              <a:rPr lang="en-US" smtClean="0">
                <a:latin typeface="Arial" pitchFamily="34" charset="0"/>
                <a:cs typeface="Arial" pitchFamily="34" charset="0"/>
              </a:rPr>
              <a:pPr/>
              <a:t>5/1/2024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Silicon Institute of Technology, Bhubaneswar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123527-24E0-30BC-B020-524CBF589BE4}"/>
              </a:ext>
            </a:extLst>
          </p:cNvPr>
          <p:cNvSpPr txBox="1"/>
          <p:nvPr/>
        </p:nvSpPr>
        <p:spPr>
          <a:xfrm>
            <a:off x="366010" y="990600"/>
            <a:ext cx="329159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cap="small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+mj-cs"/>
              </a:rPr>
              <a:t>Training Models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646743"/>
            <a:ext cx="5638800" cy="421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1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7924800" cy="5635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j-cs"/>
              </a:rPr>
              <a:t>Results Obtained	</a:t>
            </a:r>
            <a:endParaRPr kumimoji="0" lang="en-US" sz="24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081677" y="589694"/>
            <a:ext cx="1027365" cy="384048"/>
          </a:xfrm>
        </p:spPr>
        <p:txBody>
          <a:bodyPr/>
          <a:lstStyle/>
          <a:p>
            <a:fld id="{07CE83F2-3793-4355-8F3D-B3B1DF538C90}" type="datetime1">
              <a:rPr lang="en-US" smtClean="0">
                <a:latin typeface="Arial" pitchFamily="34" charset="0"/>
                <a:cs typeface="Arial" pitchFamily="34" charset="0"/>
              </a:rPr>
              <a:pPr/>
              <a:t>5/2/2024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Silicon Institute of Technology, Bhubaneswar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61" y="1118453"/>
            <a:ext cx="7341745" cy="19842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1361" y="3505199"/>
            <a:ext cx="7367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After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exploring various models, we determined that the neural network model outperformed others in predicting stress levels accurately. As a result, we have chosen to implement this neural network model for stress prediction in our user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interface.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4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7924800" cy="5635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j-cs"/>
              </a:rPr>
              <a:t>Results Obtained	</a:t>
            </a:r>
            <a:endParaRPr kumimoji="0" lang="en-US" sz="24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081677" y="589694"/>
            <a:ext cx="1027365" cy="384048"/>
          </a:xfrm>
        </p:spPr>
        <p:txBody>
          <a:bodyPr/>
          <a:lstStyle/>
          <a:p>
            <a:fld id="{07CE83F2-3793-4355-8F3D-B3B1DF538C90}" type="datetime1">
              <a:rPr lang="en-US" smtClean="0">
                <a:latin typeface="Arial" pitchFamily="34" charset="0"/>
                <a:cs typeface="Arial" pitchFamily="34" charset="0"/>
              </a:rPr>
              <a:pPr/>
              <a:t>5/2/2024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Silicon Institute of Technology, Bhubaneswar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123527-24E0-30BC-B020-524CBF589BE4}"/>
              </a:ext>
            </a:extLst>
          </p:cNvPr>
          <p:cNvSpPr txBox="1"/>
          <p:nvPr/>
        </p:nvSpPr>
        <p:spPr>
          <a:xfrm>
            <a:off x="366010" y="990600"/>
            <a:ext cx="557759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cap="small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</a:rPr>
              <a:t>U/I of stress predictor website</a:t>
            </a:r>
            <a:endParaRPr lang="en-US" sz="2400" b="1" cap="small" dirty="0">
              <a:solidFill>
                <a:srgbClr val="C00000"/>
              </a:solidFill>
              <a:latin typeface="Verdana" pitchFamily="34" charset="0"/>
              <a:ea typeface="Verdana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6"/>
          <a:stretch/>
        </p:blipFill>
        <p:spPr>
          <a:xfrm>
            <a:off x="661416" y="1622985"/>
            <a:ext cx="7467600" cy="427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6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1053</TotalTime>
  <Words>1137</Words>
  <Application>Microsoft Office PowerPoint</Application>
  <PresentationFormat>On-screen Show (4:3)</PresentationFormat>
  <Paragraphs>166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Arial Black</vt:lpstr>
      <vt:lpstr>Arial Rounded MT Bold</vt:lpstr>
      <vt:lpstr>Calibri</vt:lpstr>
      <vt:lpstr>Century Schoolbook</vt:lpstr>
      <vt:lpstr>Courier New</vt:lpstr>
      <vt:lpstr>Verdana</vt:lpstr>
      <vt:lpstr>Wingdings</vt:lpstr>
      <vt:lpstr>Wingdings 2</vt:lpstr>
      <vt:lpstr>Oriel</vt:lpstr>
      <vt:lpstr>PowerPoint Presentation</vt:lpstr>
      <vt:lpstr>PowerPoint Presentation</vt:lpstr>
      <vt:lpstr>Problem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Bikram's PC</dc:creator>
  <cp:lastModifiedBy>MaxSaga Gaming</cp:lastModifiedBy>
  <cp:revision>87</cp:revision>
  <dcterms:created xsi:type="dcterms:W3CDTF">2006-08-16T00:00:00Z</dcterms:created>
  <dcterms:modified xsi:type="dcterms:W3CDTF">2024-05-01T19:28:14Z</dcterms:modified>
</cp:coreProperties>
</file>