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Models</a:t>
            </a:r>
            <a:r>
              <a:rPr lang="it-IT" dirty="0" smtClean="0"/>
              <a:t> for </a:t>
            </a:r>
            <a:r>
              <a:rPr lang="it-IT" dirty="0" err="1" smtClean="0"/>
              <a:t>handcycle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output</a:t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Where</a:t>
            </a:r>
            <a:r>
              <a:rPr lang="it-IT" dirty="0" smtClean="0"/>
              <a:t> are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 </a:t>
            </a:r>
            <a:r>
              <a:rPr lang="it-IT" dirty="0" err="1" smtClean="0"/>
              <a:t>what’s</a:t>
            </a:r>
            <a:r>
              <a:rPr lang="it-IT" dirty="0" smtClean="0"/>
              <a:t> </a:t>
            </a:r>
            <a:r>
              <a:rPr lang="it-IT" dirty="0" err="1" smtClean="0"/>
              <a:t>going</a:t>
            </a:r>
            <a:r>
              <a:rPr lang="it-IT" dirty="0" smtClean="0"/>
              <a:t> on </a:t>
            </a:r>
            <a:r>
              <a:rPr lang="it-IT" dirty="0" err="1" smtClean="0"/>
              <a:t>here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The performance for the model </a:t>
            </a:r>
            <a:r>
              <a:rPr lang="it-IT" dirty="0" err="1" smtClean="0"/>
              <a:t>based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on the </a:t>
            </a:r>
            <a:r>
              <a:rPr lang="it-IT" dirty="0" err="1" smtClean="0"/>
              <a:t>female</a:t>
            </a:r>
            <a:r>
              <a:rPr lang="it-IT" dirty="0" smtClean="0"/>
              <a:t> </a:t>
            </a:r>
            <a:r>
              <a:rPr lang="it-IT" dirty="0" err="1" smtClean="0"/>
              <a:t>population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seem</a:t>
            </a:r>
            <a:r>
              <a:rPr lang="it-IT" dirty="0" smtClean="0"/>
              <a:t> to </a:t>
            </a:r>
            <a:r>
              <a:rPr lang="it-IT" dirty="0" err="1" smtClean="0"/>
              <a:t>improve</a:t>
            </a:r>
            <a:r>
              <a:rPr lang="it-IT" dirty="0" smtClean="0"/>
              <a:t> the model </a:t>
            </a:r>
            <a:r>
              <a:rPr lang="it-IT" dirty="0" err="1" smtClean="0"/>
              <a:t>noticeably</a:t>
            </a:r>
            <a:r>
              <a:rPr lang="it-IT" dirty="0" smtClean="0"/>
              <a:t>.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be due to the </a:t>
            </a:r>
            <a:r>
              <a:rPr lang="it-IT" dirty="0" err="1" smtClean="0"/>
              <a:t>reduced</a:t>
            </a:r>
            <a:r>
              <a:rPr lang="it-IT" dirty="0"/>
              <a:t> </a:t>
            </a:r>
            <a:r>
              <a:rPr lang="it-IT" dirty="0" err="1" smtClean="0"/>
              <a:t>size</a:t>
            </a:r>
            <a:r>
              <a:rPr lang="it-IT" dirty="0" smtClean="0"/>
              <a:t> of the </a:t>
            </a:r>
            <a:r>
              <a:rPr lang="it-IT" dirty="0" err="1" smtClean="0"/>
              <a:t>population</a:t>
            </a:r>
            <a:endParaRPr lang="it-IT" dirty="0" smtClean="0"/>
          </a:p>
          <a:p>
            <a:r>
              <a:rPr lang="it-IT" dirty="0" smtClean="0"/>
              <a:t>The linear </a:t>
            </a:r>
            <a:r>
              <a:rPr lang="it-IT" dirty="0" err="1" smtClean="0"/>
              <a:t>regression</a:t>
            </a:r>
            <a:r>
              <a:rPr lang="it-IT" dirty="0" smtClean="0"/>
              <a:t> model </a:t>
            </a:r>
            <a:r>
              <a:rPr lang="it-IT" dirty="0" err="1" smtClean="0"/>
              <a:t>seems</a:t>
            </a:r>
            <a:r>
              <a:rPr lang="it-IT" dirty="0" smtClean="0"/>
              <a:t> to be </a:t>
            </a:r>
            <a:r>
              <a:rPr lang="it-IT" dirty="0" err="1" smtClean="0"/>
              <a:t>performing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more </a:t>
            </a:r>
            <a:r>
              <a:rPr lang="it-IT" dirty="0" err="1" smtClean="0"/>
              <a:t>testing</a:t>
            </a:r>
            <a:r>
              <a:rPr lang="it-IT" dirty="0" smtClean="0"/>
              <a:t> on </a:t>
            </a:r>
            <a:r>
              <a:rPr lang="it-IT" dirty="0" err="1" smtClean="0"/>
              <a:t>healthy</a:t>
            </a:r>
            <a:r>
              <a:rPr lang="it-IT" dirty="0" smtClean="0"/>
              <a:t> </a:t>
            </a:r>
            <a:r>
              <a:rPr lang="it-IT" smtClean="0"/>
              <a:t>subjects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80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340646"/>
            <a:ext cx="8911687" cy="1280890"/>
          </a:xfrm>
        </p:spPr>
        <p:txBody>
          <a:bodyPr/>
          <a:lstStyle/>
          <a:p>
            <a:r>
              <a:rPr lang="it-IT" dirty="0" smtClean="0"/>
              <a:t>Input file: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/>
              <a:t>?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829" y="1344589"/>
            <a:ext cx="6614958" cy="441613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065008" y="1344589"/>
            <a:ext cx="3439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Participants</a:t>
            </a:r>
            <a:r>
              <a:rPr lang="it-IT" dirty="0" smtClean="0"/>
              <a:t>’ </a:t>
            </a:r>
            <a:r>
              <a:rPr lang="it-IT" dirty="0" err="1" smtClean="0"/>
              <a:t>features</a:t>
            </a: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smtClean="0"/>
              <a:t>13 </a:t>
            </a:r>
            <a:r>
              <a:rPr lang="it-IT" dirty="0" err="1" smtClean="0"/>
              <a:t>subjects</a:t>
            </a:r>
            <a:r>
              <a:rPr lang="it-IT" dirty="0" smtClean="0"/>
              <a:t>, 4 </a:t>
            </a:r>
            <a:r>
              <a:rPr lang="it-IT" dirty="0" err="1" smtClean="0"/>
              <a:t>females</a:t>
            </a:r>
            <a:r>
              <a:rPr lang="it-IT" dirty="0" smtClean="0"/>
              <a:t> and 9 </a:t>
            </a:r>
            <a:r>
              <a:rPr lang="it-IT" dirty="0" err="1" smtClean="0"/>
              <a:t>males</a:t>
            </a: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err="1" smtClean="0"/>
              <a:t>Average</a:t>
            </a:r>
            <a:r>
              <a:rPr lang="it-IT" dirty="0" smtClean="0"/>
              <a:t> </a:t>
            </a:r>
            <a:r>
              <a:rPr lang="it-IT" dirty="0" err="1" smtClean="0"/>
              <a:t>age</a:t>
            </a:r>
            <a:r>
              <a:rPr lang="it-IT" dirty="0" smtClean="0"/>
              <a:t>: 25.07 </a:t>
            </a:r>
            <a:r>
              <a:rPr lang="it-IT" dirty="0" err="1" smtClean="0"/>
              <a:t>years</a:t>
            </a:r>
            <a:r>
              <a:rPr lang="it-IT" dirty="0" smtClean="0"/>
              <a:t>, </a:t>
            </a:r>
            <a:r>
              <a:rPr lang="it-IT" dirty="0" err="1" smtClean="0"/>
              <a:t>between</a:t>
            </a:r>
            <a:r>
              <a:rPr lang="it-IT" dirty="0" smtClean="0"/>
              <a:t> 21 and 32, with a standard </a:t>
            </a:r>
            <a:r>
              <a:rPr lang="it-IT" dirty="0" err="1" smtClean="0"/>
              <a:t>deviation</a:t>
            </a:r>
            <a:r>
              <a:rPr lang="it-IT" dirty="0" smtClean="0"/>
              <a:t> of 3.41 </a:t>
            </a:r>
            <a:r>
              <a:rPr lang="it-IT" dirty="0" err="1" smtClean="0"/>
              <a:t>years</a:t>
            </a:r>
            <a:endParaRPr lang="it-IT" dirty="0" smtClean="0"/>
          </a:p>
          <a:p>
            <a:pPr marL="285750" indent="-285750">
              <a:buFontTx/>
              <a:buChar char="-"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986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?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7260" y="2158468"/>
                <a:ext cx="4313864" cy="3777622"/>
              </a:xfrm>
            </p:spPr>
            <p:txBody>
              <a:bodyPr/>
              <a:lstStyle/>
              <a:p>
                <a:r>
                  <a:rPr lang="it-IT" dirty="0" smtClean="0"/>
                  <a:t>Linear model: </a:t>
                </a:r>
                <a:r>
                  <a:rPr lang="el-GR" dirty="0" smtClean="0"/>
                  <a:t>α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as</a:t>
                </a:r>
                <a:r>
                  <a:rPr lang="it-IT" dirty="0" smtClean="0"/>
                  <a:t> a </a:t>
                </a:r>
                <a:r>
                  <a:rPr lang="it-IT" dirty="0" err="1" smtClean="0"/>
                  <a:t>corrective</a:t>
                </a:r>
                <a:r>
                  <a:rPr lang="it-IT" dirty="0" smtClean="0"/>
                  <a:t> </a:t>
                </a:r>
                <a:r>
                  <a:rPr lang="it-IT" dirty="0" err="1" smtClean="0"/>
                  <a:t>factor</a:t>
                </a:r>
                <a:endParaRPr lang="it-IT" dirty="0" smtClean="0"/>
              </a:p>
              <a:p>
                <a:pPr marL="0" indent="0">
                  <a:buNone/>
                </a:pPr>
                <a:endParaRPr lang="it-IT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</m:oMath>
                  </m:oMathPara>
                </a14:m>
                <a:endParaRPr lang="it-IT" b="0" dirty="0" smtClean="0"/>
              </a:p>
              <a:p>
                <a:pPr marL="0" indent="0">
                  <a:buNone/>
                </a:pPr>
                <a:r>
                  <a:rPr lang="it-IT" dirty="0" smtClean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7260" y="2158468"/>
                <a:ext cx="4313864" cy="3777622"/>
              </a:xfrm>
              <a:blipFill rotWithShape="0">
                <a:blip r:embed="rId2"/>
                <a:stretch>
                  <a:fillRect l="-1273" t="-8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64608" y="2186384"/>
                <a:ext cx="7159751" cy="3858284"/>
              </a:xfrm>
            </p:spPr>
            <p:txBody>
              <a:bodyPr/>
              <a:lstStyle/>
              <a:p>
                <a:r>
                  <a:rPr lang="it-IT" dirty="0" smtClean="0"/>
                  <a:t>Linear </a:t>
                </a:r>
                <a:r>
                  <a:rPr lang="it-IT" dirty="0" err="1" smtClean="0"/>
                  <a:t>regression</a:t>
                </a:r>
                <a:r>
                  <a:rPr lang="it-IT" dirty="0" smtClean="0"/>
                  <a:t> model: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64608" y="2186384"/>
                <a:ext cx="7159751" cy="3858284"/>
              </a:xfrm>
              <a:blipFill rotWithShape="0">
                <a:blip r:embed="rId3"/>
                <a:stretch>
                  <a:fillRect l="-596" t="-9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2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1558526" y="1383030"/>
            <a:ext cx="9663748" cy="4568952"/>
          </a:xfrm>
        </p:spPr>
        <p:txBody>
          <a:bodyPr/>
          <a:lstStyle/>
          <a:p>
            <a:pPr>
              <a:buFontTx/>
              <a:buChar char="-"/>
            </a:pPr>
            <a:r>
              <a:rPr lang="it-IT" dirty="0" err="1" smtClean="0"/>
              <a:t>Trained</a:t>
            </a:r>
            <a:r>
              <a:rPr lang="it-IT" dirty="0" smtClean="0"/>
              <a:t> on 11 </a:t>
            </a:r>
            <a:r>
              <a:rPr lang="it-IT" dirty="0" err="1" smtClean="0"/>
              <a:t>participants</a:t>
            </a:r>
            <a:r>
              <a:rPr lang="it-IT" dirty="0" smtClean="0"/>
              <a:t>,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female</a:t>
            </a:r>
            <a:r>
              <a:rPr lang="it-IT" dirty="0" smtClean="0"/>
              <a:t> and male </a:t>
            </a:r>
            <a:r>
              <a:rPr lang="it-IT" dirty="0" err="1" smtClean="0"/>
              <a:t>subjects</a:t>
            </a:r>
            <a:r>
              <a:rPr lang="it-IT" dirty="0" smtClean="0"/>
              <a:t>, </a:t>
            </a:r>
            <a:r>
              <a:rPr lang="it-IT" dirty="0" err="1" smtClean="0"/>
              <a:t>chosen</a:t>
            </a:r>
            <a:r>
              <a:rPr lang="it-IT" dirty="0" smtClean="0"/>
              <a:t> </a:t>
            </a:r>
            <a:r>
              <a:rPr lang="it-IT" dirty="0" err="1" smtClean="0"/>
              <a:t>randomly</a:t>
            </a:r>
            <a:endParaRPr lang="it-IT" dirty="0" smtClean="0"/>
          </a:p>
          <a:p>
            <a:pPr>
              <a:buFontTx/>
              <a:buChar char="-"/>
            </a:pPr>
            <a:r>
              <a:rPr lang="it-IT" dirty="0" smtClean="0"/>
              <a:t>3 </a:t>
            </a:r>
            <a:r>
              <a:rPr lang="it-IT" dirty="0" err="1" smtClean="0"/>
              <a:t>subjects</a:t>
            </a:r>
            <a:r>
              <a:rPr lang="it-IT" dirty="0" smtClean="0"/>
              <a:t> </a:t>
            </a:r>
            <a:r>
              <a:rPr lang="it-IT" dirty="0" err="1" smtClean="0"/>
              <a:t>were</a:t>
            </a:r>
            <a:r>
              <a:rPr lang="it-IT" dirty="0" smtClean="0"/>
              <a:t> </a:t>
            </a:r>
            <a:r>
              <a:rPr lang="it-IT" dirty="0" err="1" smtClean="0"/>
              <a:t>witheld</a:t>
            </a:r>
            <a:r>
              <a:rPr lang="it-IT" dirty="0" smtClean="0"/>
              <a:t> for </a:t>
            </a:r>
            <a:r>
              <a:rPr lang="it-IT" dirty="0" err="1" smtClean="0"/>
              <a:t>testing</a:t>
            </a:r>
            <a:r>
              <a:rPr lang="it-IT" dirty="0" smtClean="0"/>
              <a:t> the model </a:t>
            </a:r>
            <a:r>
              <a:rPr lang="it-IT" dirty="0" err="1" smtClean="0"/>
              <a:t>as</a:t>
            </a:r>
            <a:r>
              <a:rPr lang="it-IT" dirty="0" smtClean="0"/>
              <a:t> new, </a:t>
            </a:r>
            <a:r>
              <a:rPr lang="it-IT" dirty="0" err="1" smtClean="0"/>
              <a:t>unseen</a:t>
            </a:r>
            <a:r>
              <a:rPr lang="it-IT" dirty="0" smtClean="0"/>
              <a:t> data; </a:t>
            </a:r>
            <a:r>
              <a:rPr lang="it-IT" dirty="0" err="1" smtClean="0"/>
              <a:t>this</a:t>
            </a:r>
            <a:r>
              <a:rPr lang="it-IT" dirty="0" smtClean="0"/>
              <a:t> training set </a:t>
            </a:r>
            <a:r>
              <a:rPr lang="it-IT" dirty="0" err="1" smtClean="0"/>
              <a:t>includes</a:t>
            </a:r>
            <a:r>
              <a:rPr lang="it-IT" dirty="0" smtClean="0"/>
              <a:t> </a:t>
            </a:r>
            <a:r>
              <a:rPr lang="it-IT" dirty="0" err="1" smtClean="0"/>
              <a:t>participant</a:t>
            </a:r>
            <a:r>
              <a:rPr lang="it-IT" dirty="0" smtClean="0"/>
              <a:t> 14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excluded</a:t>
            </a:r>
            <a:r>
              <a:rPr lang="it-IT" dirty="0" smtClean="0"/>
              <a:t> from the training </a:t>
            </a:r>
            <a:r>
              <a:rPr lang="it-IT" dirty="0" err="1" smtClean="0"/>
              <a:t>as</a:t>
            </a:r>
            <a:r>
              <a:rPr lang="it-IT" dirty="0" smtClean="0"/>
              <a:t> he </a:t>
            </a:r>
            <a:r>
              <a:rPr lang="it-IT" dirty="0" err="1" smtClean="0"/>
              <a:t>complained</a:t>
            </a:r>
            <a:r>
              <a:rPr lang="it-IT" dirty="0" smtClean="0"/>
              <a:t> </a:t>
            </a:r>
            <a:r>
              <a:rPr lang="it-IT" dirty="0" err="1" smtClean="0"/>
              <a:t>pain</a:t>
            </a:r>
            <a:r>
              <a:rPr lang="it-IT" dirty="0" smtClean="0"/>
              <a:t> in the </a:t>
            </a:r>
            <a:r>
              <a:rPr lang="it-IT" dirty="0" err="1" smtClean="0"/>
              <a:t>shoulder</a:t>
            </a:r>
            <a:r>
              <a:rPr lang="it-IT" dirty="0" smtClean="0"/>
              <a:t> </a:t>
            </a:r>
            <a:r>
              <a:rPr lang="it-IT" dirty="0" err="1" smtClean="0"/>
              <a:t>probably</a:t>
            </a:r>
            <a:r>
              <a:rPr lang="it-IT" dirty="0" smtClean="0"/>
              <a:t> </a:t>
            </a:r>
            <a:r>
              <a:rPr lang="it-IT" dirty="0" err="1" smtClean="0"/>
              <a:t>linked</a:t>
            </a:r>
            <a:r>
              <a:rPr lang="it-IT" dirty="0" smtClean="0"/>
              <a:t> to a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received</a:t>
            </a:r>
            <a:r>
              <a:rPr lang="it-IT" dirty="0" smtClean="0"/>
              <a:t> </a:t>
            </a:r>
            <a:r>
              <a:rPr lang="it-IT" dirty="0" err="1" smtClean="0"/>
              <a:t>surgery</a:t>
            </a:r>
            <a:r>
              <a:rPr lang="it-IT" dirty="0" smtClean="0"/>
              <a:t> and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female</a:t>
            </a:r>
            <a:r>
              <a:rPr lang="it-IT" dirty="0" smtClean="0"/>
              <a:t> </a:t>
            </a:r>
            <a:r>
              <a:rPr lang="it-IT" dirty="0" err="1" smtClean="0"/>
              <a:t>subject</a:t>
            </a:r>
            <a:r>
              <a:rPr lang="it-IT" dirty="0" smtClean="0"/>
              <a:t> (</a:t>
            </a:r>
            <a:r>
              <a:rPr lang="it-IT" dirty="0" err="1" smtClean="0"/>
              <a:t>subject</a:t>
            </a:r>
            <a:r>
              <a:rPr lang="it-IT" dirty="0" smtClean="0"/>
              <a:t> 16)</a:t>
            </a:r>
          </a:p>
          <a:p>
            <a:pPr>
              <a:buFontTx/>
              <a:buChar char="-"/>
            </a:pPr>
            <a:r>
              <a:rPr lang="it-IT" dirty="0" smtClean="0"/>
              <a:t>RPE </a:t>
            </a:r>
            <a:r>
              <a:rPr lang="it-IT" dirty="0" err="1" smtClean="0"/>
              <a:t>was</a:t>
            </a:r>
            <a:r>
              <a:rPr lang="it-IT" dirty="0" smtClean="0"/>
              <a:t> first </a:t>
            </a:r>
            <a:r>
              <a:rPr lang="it-IT" dirty="0" err="1" smtClean="0"/>
              <a:t>included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an input </a:t>
            </a:r>
            <a:r>
              <a:rPr lang="it-IT" dirty="0" err="1" smtClean="0"/>
              <a:t>variable</a:t>
            </a:r>
            <a:r>
              <a:rPr lang="it-IT" dirty="0" smtClean="0"/>
              <a:t>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be </a:t>
            </a:r>
            <a:r>
              <a:rPr lang="it-IT" dirty="0" err="1" smtClean="0"/>
              <a:t>provided</a:t>
            </a:r>
            <a:r>
              <a:rPr lang="it-IT" dirty="0" smtClean="0"/>
              <a:t> from </a:t>
            </a:r>
            <a:r>
              <a:rPr lang="it-IT" dirty="0" err="1" smtClean="0"/>
              <a:t>Zwift</a:t>
            </a:r>
            <a:r>
              <a:rPr lang="it-IT" dirty="0" smtClean="0"/>
              <a:t> </a:t>
            </a:r>
            <a:r>
              <a:rPr lang="it-IT" dirty="0" err="1" smtClean="0"/>
              <a:t>users</a:t>
            </a:r>
            <a:r>
              <a:rPr lang="it-IT" dirty="0" smtClean="0"/>
              <a:t>, so a </a:t>
            </a:r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version</a:t>
            </a:r>
            <a:r>
              <a:rPr lang="it-IT" dirty="0" smtClean="0"/>
              <a:t> of the model </a:t>
            </a:r>
            <a:r>
              <a:rPr lang="it-IT" dirty="0" err="1" smtClean="0"/>
              <a:t>without</a:t>
            </a:r>
            <a:r>
              <a:rPr lang="it-IT" dirty="0" smtClean="0"/>
              <a:t> RPE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tested</a:t>
            </a:r>
            <a:r>
              <a:rPr lang="it-IT" dirty="0" smtClean="0"/>
              <a:t> on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dataset</a:t>
            </a:r>
            <a:r>
              <a:rPr lang="it-IT" dirty="0"/>
              <a:t> </a:t>
            </a:r>
            <a:r>
              <a:rPr lang="it-IT" dirty="0" smtClean="0"/>
              <a:t>to compare performances</a:t>
            </a:r>
          </a:p>
          <a:p>
            <a:pPr marL="0" indent="0">
              <a:buNone/>
            </a:pPr>
            <a:r>
              <a:rPr lang="it-IT" dirty="0" smtClean="0"/>
              <a:t>- Note </a:t>
            </a:r>
            <a:r>
              <a:rPr lang="it-IT" dirty="0" err="1" smtClean="0"/>
              <a:t>that</a:t>
            </a:r>
            <a:r>
              <a:rPr lang="it-IT" dirty="0" smtClean="0"/>
              <a:t> the curve </a:t>
            </a:r>
            <a:r>
              <a:rPr lang="it-IT" dirty="0" err="1" smtClean="0"/>
              <a:t>chosen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gold</a:t>
            </a:r>
            <a:r>
              <a:rPr lang="it-IT" dirty="0" smtClean="0"/>
              <a:t> standard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evaluating</a:t>
            </a:r>
            <a:r>
              <a:rPr lang="it-IT" dirty="0" smtClean="0"/>
              <a:t> the performances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Power</a:t>
            </a:r>
            <a:r>
              <a:rPr lang="it-IT" dirty="0" smtClean="0"/>
              <a:t> output on the </a:t>
            </a:r>
            <a:r>
              <a:rPr lang="it-IT" dirty="0" err="1" smtClean="0"/>
              <a:t>bicycle</a:t>
            </a:r>
            <a:r>
              <a:rPr lang="it-IT" dirty="0" smtClean="0"/>
              <a:t>, so the </a:t>
            </a:r>
            <a:r>
              <a:rPr lang="it-IT" dirty="0" err="1" smtClean="0"/>
              <a:t>repeteability</a:t>
            </a:r>
            <a:r>
              <a:rPr lang="it-IT" dirty="0" smtClean="0"/>
              <a:t> of the test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already</a:t>
            </a:r>
            <a:r>
              <a:rPr lang="it-IT" dirty="0" smtClean="0"/>
              <a:t> </a:t>
            </a:r>
            <a:r>
              <a:rPr lang="it-IT" dirty="0" err="1" smtClean="0"/>
              <a:t>compromised</a:t>
            </a:r>
            <a:r>
              <a:rPr lang="it-IT" dirty="0" smtClean="0"/>
              <a:t>. A </a:t>
            </a:r>
            <a:r>
              <a:rPr lang="it-IT" dirty="0" err="1" smtClean="0"/>
              <a:t>perfect</a:t>
            </a:r>
            <a:r>
              <a:rPr lang="it-IT" dirty="0" smtClean="0"/>
              <a:t> </a:t>
            </a:r>
            <a:r>
              <a:rPr lang="it-IT" dirty="0" err="1" smtClean="0"/>
              <a:t>overlapping</a:t>
            </a:r>
            <a:r>
              <a:rPr lang="it-IT" dirty="0" smtClean="0"/>
              <a:t> of </a:t>
            </a:r>
            <a:r>
              <a:rPr lang="it-IT" dirty="0" err="1" smtClean="0"/>
              <a:t>curves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to be </a:t>
            </a:r>
            <a:r>
              <a:rPr lang="it-IT" dirty="0" err="1" smtClean="0"/>
              <a:t>expected</a:t>
            </a:r>
            <a:r>
              <a:rPr lang="it-IT" dirty="0" smtClean="0"/>
              <a:t> in </a:t>
            </a:r>
            <a:r>
              <a:rPr lang="it-IT" dirty="0" err="1" smtClean="0"/>
              <a:t>any</a:t>
            </a:r>
            <a:r>
              <a:rPr lang="it-IT" dirty="0" smtClean="0"/>
              <a:t> case.</a:t>
            </a:r>
          </a:p>
          <a:p>
            <a:pPr>
              <a:buFontTx/>
              <a:buChar char="-"/>
            </a:pPr>
            <a:endParaRPr lang="it-IT" dirty="0" smtClean="0"/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1934557" y="422942"/>
            <a:ext cx="8911687" cy="1280890"/>
          </a:xfrm>
        </p:spPr>
        <p:txBody>
          <a:bodyPr/>
          <a:lstStyle/>
          <a:p>
            <a:r>
              <a:rPr lang="it-IT" dirty="0" smtClean="0"/>
              <a:t>How </a:t>
            </a:r>
            <a:r>
              <a:rPr lang="it-IT" dirty="0" err="1"/>
              <a:t>w</a:t>
            </a:r>
            <a:r>
              <a:rPr lang="it-IT" dirty="0" err="1" smtClean="0"/>
              <a:t>as</a:t>
            </a:r>
            <a:r>
              <a:rPr lang="it-IT" dirty="0" smtClean="0"/>
              <a:t> the model </a:t>
            </a:r>
            <a:r>
              <a:rPr lang="it-IT" dirty="0" err="1" smtClean="0"/>
              <a:t>trained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45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9225" y="252635"/>
            <a:ext cx="11048999" cy="1118965"/>
          </a:xfrm>
        </p:spPr>
        <p:txBody>
          <a:bodyPr>
            <a:normAutofit/>
          </a:bodyPr>
          <a:lstStyle/>
          <a:p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: </a:t>
            </a:r>
            <a:r>
              <a:rPr lang="it-IT" dirty="0" err="1" smtClean="0"/>
              <a:t>healthy</a:t>
            </a:r>
            <a:r>
              <a:rPr lang="it-IT" dirty="0" smtClean="0"/>
              <a:t>, male </a:t>
            </a:r>
            <a:r>
              <a:rPr lang="it-IT" dirty="0" err="1" smtClean="0"/>
              <a:t>participant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1497" y="1264555"/>
            <a:ext cx="3992732" cy="576262"/>
          </a:xfrm>
        </p:spPr>
        <p:txBody>
          <a:bodyPr/>
          <a:lstStyle/>
          <a:p>
            <a:pPr algn="ctr"/>
            <a:r>
              <a:rPr lang="it-IT" dirty="0" smtClean="0"/>
              <a:t>With RPE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411379" y="1294301"/>
            <a:ext cx="3999001" cy="576262"/>
          </a:xfrm>
        </p:spPr>
        <p:txBody>
          <a:bodyPr/>
          <a:lstStyle/>
          <a:p>
            <a:pPr algn="ctr"/>
            <a:r>
              <a:rPr lang="it-IT" dirty="0" err="1" smtClean="0"/>
              <a:t>Without</a:t>
            </a:r>
            <a:r>
              <a:rPr lang="it-IT" dirty="0" smtClean="0"/>
              <a:t> RPE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0" y="1840817"/>
            <a:ext cx="6200775" cy="4748695"/>
          </a:xfrm>
          <a:prstGeom prst="rect">
            <a:avLst/>
          </a:prstGeom>
        </p:spPr>
      </p:pic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14581" y="1840818"/>
            <a:ext cx="6109189" cy="47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45875" y="628106"/>
            <a:ext cx="10646125" cy="1099804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: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injured</a:t>
            </a:r>
            <a:r>
              <a:rPr lang="it-IT" dirty="0" smtClean="0"/>
              <a:t> </a:t>
            </a:r>
            <a:r>
              <a:rPr lang="it-IT" dirty="0" err="1" smtClean="0"/>
              <a:t>participant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1497" y="1264555"/>
            <a:ext cx="3992732" cy="576262"/>
          </a:xfrm>
        </p:spPr>
        <p:txBody>
          <a:bodyPr/>
          <a:lstStyle/>
          <a:p>
            <a:pPr algn="ctr"/>
            <a:r>
              <a:rPr lang="it-IT" dirty="0" smtClean="0"/>
              <a:t>With RPE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098574" y="1264555"/>
            <a:ext cx="3999001" cy="576262"/>
          </a:xfrm>
        </p:spPr>
        <p:txBody>
          <a:bodyPr/>
          <a:lstStyle/>
          <a:p>
            <a:pPr algn="ctr"/>
            <a:r>
              <a:rPr lang="it-IT" dirty="0" err="1" smtClean="0"/>
              <a:t>Without</a:t>
            </a:r>
            <a:r>
              <a:rPr lang="it-IT" dirty="0" smtClean="0"/>
              <a:t> RPE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4" y="1835900"/>
            <a:ext cx="6137977" cy="4677474"/>
          </a:xfrm>
          <a:prstGeom prst="rect">
            <a:avLst/>
          </a:prstGeom>
        </p:spPr>
      </p:pic>
      <p:pic>
        <p:nvPicPr>
          <p:cNvPr id="12" name="Segnaposto contenut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38034" y="1840817"/>
            <a:ext cx="6171670" cy="46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9726" y="624110"/>
            <a:ext cx="10582274" cy="109039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Comparing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: </a:t>
            </a:r>
            <a:r>
              <a:rPr lang="it-IT" dirty="0" err="1" smtClean="0"/>
              <a:t>healthy</a:t>
            </a:r>
            <a:r>
              <a:rPr lang="it-IT" dirty="0" smtClean="0"/>
              <a:t>, </a:t>
            </a:r>
            <a:r>
              <a:rPr lang="it-IT" dirty="0" err="1" smtClean="0"/>
              <a:t>female</a:t>
            </a:r>
            <a:r>
              <a:rPr lang="it-IT" dirty="0" smtClean="0"/>
              <a:t> </a:t>
            </a:r>
            <a:r>
              <a:rPr lang="it-IT" dirty="0" err="1" smtClean="0"/>
              <a:t>participant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1497" y="1264555"/>
            <a:ext cx="3992732" cy="576262"/>
          </a:xfrm>
        </p:spPr>
        <p:txBody>
          <a:bodyPr/>
          <a:lstStyle/>
          <a:p>
            <a:pPr algn="ctr"/>
            <a:r>
              <a:rPr lang="it-IT" dirty="0" smtClean="0"/>
              <a:t>With RPE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098574" y="1264555"/>
            <a:ext cx="3999001" cy="576262"/>
          </a:xfrm>
        </p:spPr>
        <p:txBody>
          <a:bodyPr/>
          <a:lstStyle/>
          <a:p>
            <a:pPr algn="ctr"/>
            <a:r>
              <a:rPr lang="it-IT" dirty="0" err="1" smtClean="0"/>
              <a:t>Without</a:t>
            </a:r>
            <a:r>
              <a:rPr lang="it-IT" dirty="0" smtClean="0"/>
              <a:t> RPE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2" y="1872585"/>
            <a:ext cx="6000750" cy="454773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12" y="1872585"/>
            <a:ext cx="5944138" cy="45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Analysis of the model performances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62050" y="1905000"/>
            <a:ext cx="10143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The model </a:t>
            </a:r>
            <a:r>
              <a:rPr lang="it-IT" dirty="0" err="1" smtClean="0"/>
              <a:t>seems</a:t>
            </a:r>
            <a:r>
              <a:rPr lang="it-IT" dirty="0" smtClean="0"/>
              <a:t> to </a:t>
            </a:r>
            <a:r>
              <a:rPr lang="it-IT" dirty="0" err="1" smtClean="0"/>
              <a:t>fit</a:t>
            </a:r>
            <a:r>
              <a:rPr lang="it-IT" dirty="0" smtClean="0"/>
              <a:t> </a:t>
            </a:r>
            <a:r>
              <a:rPr lang="it-IT" dirty="0" err="1" smtClean="0"/>
              <a:t>participants</a:t>
            </a:r>
            <a:r>
              <a:rPr lang="it-IT" dirty="0" smtClean="0"/>
              <a:t> </a:t>
            </a:r>
            <a:r>
              <a:rPr lang="it-IT" dirty="0" err="1" smtClean="0"/>
              <a:t>pretty</a:t>
            </a:r>
            <a:r>
              <a:rPr lang="it-IT" dirty="0" smtClean="0"/>
              <a:t> </a:t>
            </a:r>
            <a:r>
              <a:rPr lang="it-IT" dirty="0" err="1" smtClean="0"/>
              <a:t>well</a:t>
            </a:r>
            <a:r>
              <a:rPr lang="it-IT" dirty="0" smtClean="0"/>
              <a:t>,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RPE</a:t>
            </a:r>
          </a:p>
          <a:p>
            <a:pPr marL="285750" indent="-285750">
              <a:buFontTx/>
              <a:buChar char="-"/>
            </a:pPr>
            <a:endParaRPr lang="it-IT" dirty="0" smtClean="0"/>
          </a:p>
          <a:p>
            <a:r>
              <a:rPr lang="it-IT" dirty="0" smtClean="0"/>
              <a:t>-&gt;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be </a:t>
            </a:r>
            <a:r>
              <a:rPr lang="it-IT" dirty="0" err="1" smtClean="0"/>
              <a:t>possible</a:t>
            </a:r>
            <a:r>
              <a:rPr lang="it-IT" dirty="0" smtClean="0"/>
              <a:t> to </a:t>
            </a:r>
            <a:r>
              <a:rPr lang="it-IT" dirty="0" err="1" smtClean="0"/>
              <a:t>get</a:t>
            </a:r>
            <a:r>
              <a:rPr lang="it-IT" dirty="0" smtClean="0"/>
              <a:t> a </a:t>
            </a:r>
            <a:r>
              <a:rPr lang="it-IT" dirty="0" err="1" smtClean="0"/>
              <a:t>good</a:t>
            </a:r>
            <a:r>
              <a:rPr lang="it-IT" dirty="0" smtClean="0"/>
              <a:t> output 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RPE?</a:t>
            </a:r>
          </a:p>
          <a:p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err="1" smtClean="0"/>
              <a:t>Subject</a:t>
            </a:r>
            <a:r>
              <a:rPr lang="it-IT" dirty="0" smtClean="0"/>
              <a:t> 14 </a:t>
            </a:r>
            <a:r>
              <a:rPr lang="it-IT" dirty="0" err="1" smtClean="0"/>
              <a:t>seems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lower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output,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coherent</a:t>
            </a:r>
            <a:r>
              <a:rPr lang="it-IT" dirty="0" smtClean="0"/>
              <a:t> with the </a:t>
            </a:r>
            <a:r>
              <a:rPr lang="it-IT" dirty="0" err="1" smtClean="0"/>
              <a:t>fatigue</a:t>
            </a:r>
            <a:r>
              <a:rPr lang="it-IT" dirty="0" smtClean="0"/>
              <a:t> in the </a:t>
            </a:r>
            <a:r>
              <a:rPr lang="it-IT" dirty="0" err="1" smtClean="0"/>
              <a:t>shoulder</a:t>
            </a:r>
            <a:r>
              <a:rPr lang="it-IT" dirty="0" smtClean="0"/>
              <a:t> the </a:t>
            </a:r>
            <a:r>
              <a:rPr lang="it-IT" dirty="0" err="1" smtClean="0"/>
              <a:t>subject</a:t>
            </a:r>
            <a:r>
              <a:rPr lang="it-IT" dirty="0" smtClean="0"/>
              <a:t> </a:t>
            </a:r>
            <a:r>
              <a:rPr lang="it-IT" dirty="0" err="1" smtClean="0"/>
              <a:t>reported</a:t>
            </a: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err="1" smtClean="0"/>
              <a:t>Subject</a:t>
            </a:r>
            <a:r>
              <a:rPr lang="it-IT" dirty="0" smtClean="0"/>
              <a:t> 6 (</a:t>
            </a:r>
            <a:r>
              <a:rPr lang="it-IT" dirty="0" err="1" smtClean="0"/>
              <a:t>female</a:t>
            </a:r>
            <a:r>
              <a:rPr lang="it-IT" dirty="0" smtClean="0"/>
              <a:t> </a:t>
            </a:r>
            <a:r>
              <a:rPr lang="it-IT" dirty="0" err="1" smtClean="0"/>
              <a:t>subject</a:t>
            </a:r>
            <a:r>
              <a:rPr lang="it-IT" dirty="0" smtClean="0"/>
              <a:t>)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experienced</a:t>
            </a:r>
            <a:r>
              <a:rPr lang="it-IT" dirty="0" smtClean="0"/>
              <a:t> a </a:t>
            </a:r>
            <a:r>
              <a:rPr lang="it-IT" dirty="0" err="1" smtClean="0"/>
              <a:t>bigger</a:t>
            </a:r>
            <a:r>
              <a:rPr lang="it-IT" dirty="0" smtClean="0"/>
              <a:t>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recorded</a:t>
            </a:r>
            <a:r>
              <a:rPr lang="it-IT" dirty="0" smtClean="0"/>
              <a:t> and </a:t>
            </a:r>
            <a:r>
              <a:rPr lang="it-IT" dirty="0" err="1" smtClean="0"/>
              <a:t>predicted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output</a:t>
            </a:r>
          </a:p>
          <a:p>
            <a:pPr marL="285750" indent="-285750">
              <a:buFontTx/>
              <a:buChar char="-"/>
            </a:pPr>
            <a:endParaRPr lang="it-IT" dirty="0" smtClean="0"/>
          </a:p>
          <a:p>
            <a:r>
              <a:rPr lang="it-IT" dirty="0" smtClean="0"/>
              <a:t>-&gt; </a:t>
            </a:r>
            <a:r>
              <a:rPr lang="it-IT" dirty="0" err="1" smtClean="0"/>
              <a:t>Would</a:t>
            </a:r>
            <a:r>
              <a:rPr lang="it-IT" dirty="0" smtClean="0"/>
              <a:t> a gender-</a:t>
            </a:r>
            <a:r>
              <a:rPr lang="it-IT" dirty="0" err="1" smtClean="0"/>
              <a:t>based</a:t>
            </a:r>
            <a:r>
              <a:rPr lang="it-IT" dirty="0" smtClean="0"/>
              <a:t> model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1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Gender-</a:t>
            </a:r>
            <a:r>
              <a:rPr lang="it-IT" dirty="0" err="1" smtClean="0"/>
              <a:t>based</a:t>
            </a:r>
            <a:r>
              <a:rPr lang="it-IT" dirty="0" smtClean="0"/>
              <a:t> model </a:t>
            </a:r>
            <a:endParaRPr lang="it-IT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728231" y="1328738"/>
            <a:ext cx="3992732" cy="576262"/>
          </a:xfrm>
        </p:spPr>
        <p:txBody>
          <a:bodyPr/>
          <a:lstStyle/>
          <a:p>
            <a:r>
              <a:rPr lang="it-IT" dirty="0" smtClean="0"/>
              <a:t>Gender-</a:t>
            </a:r>
            <a:r>
              <a:rPr lang="it-IT" dirty="0" err="1" smtClean="0"/>
              <a:t>based</a:t>
            </a:r>
            <a:r>
              <a:rPr lang="it-IT" dirty="0" smtClean="0"/>
              <a:t> model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"/>
          </p:nvPr>
        </p:nvSpPr>
        <p:spPr>
          <a:xfrm>
            <a:off x="7205211" y="1328738"/>
            <a:ext cx="3999001" cy="576262"/>
          </a:xfrm>
        </p:spPr>
        <p:txBody>
          <a:bodyPr/>
          <a:lstStyle/>
          <a:p>
            <a:r>
              <a:rPr lang="it-IT" dirty="0" smtClean="0"/>
              <a:t>Mixed gender model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267700" y="228600"/>
            <a:ext cx="359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female</a:t>
            </a:r>
            <a:r>
              <a:rPr lang="it-IT" dirty="0" smtClean="0"/>
              <a:t> </a:t>
            </a:r>
            <a:r>
              <a:rPr lang="it-IT" dirty="0" err="1" smtClean="0"/>
              <a:t>participants</a:t>
            </a:r>
            <a:r>
              <a:rPr lang="it-IT" dirty="0" smtClean="0"/>
              <a:t> </a:t>
            </a:r>
            <a:r>
              <a:rPr lang="it-IT" dirty="0" err="1" smtClean="0"/>
              <a:t>declared</a:t>
            </a:r>
            <a:r>
              <a:rPr lang="it-IT" dirty="0" smtClean="0"/>
              <a:t> to be </a:t>
            </a:r>
            <a:r>
              <a:rPr lang="it-IT" dirty="0" err="1" smtClean="0"/>
              <a:t>healthy</a:t>
            </a:r>
            <a:r>
              <a:rPr lang="it-IT" dirty="0" smtClean="0"/>
              <a:t> and </a:t>
            </a:r>
            <a:r>
              <a:rPr lang="it-IT" dirty="0" err="1" smtClean="0"/>
              <a:t>did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report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injuries</a:t>
            </a:r>
            <a:endParaRPr lang="it-IT" dirty="0" smtClean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8" y="1905000"/>
            <a:ext cx="6259890" cy="484854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24" y="1905000"/>
            <a:ext cx="6018651" cy="48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405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Filo</vt:lpstr>
      <vt:lpstr>Models for handcycle Power output </vt:lpstr>
      <vt:lpstr>Input file: what was used?</vt:lpstr>
      <vt:lpstr>What models were used?</vt:lpstr>
      <vt:lpstr>How was the model trained?</vt:lpstr>
      <vt:lpstr>Comparing models: healthy, male participant</vt:lpstr>
      <vt:lpstr>Comparing models: previously injured participant </vt:lpstr>
      <vt:lpstr>Comparing models: healthy, female participant</vt:lpstr>
      <vt:lpstr>Analysis of the model performances</vt:lpstr>
      <vt:lpstr>Gender-based model </vt:lpstr>
      <vt:lpstr>So what’s going on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for handcycle Power output</dc:title>
  <dc:creator>Account Microsoft</dc:creator>
  <cp:lastModifiedBy>Account Microsoft</cp:lastModifiedBy>
  <cp:revision>17</cp:revision>
  <dcterms:created xsi:type="dcterms:W3CDTF">2025-02-10T13:34:38Z</dcterms:created>
  <dcterms:modified xsi:type="dcterms:W3CDTF">2025-02-10T16:47:50Z</dcterms:modified>
</cp:coreProperties>
</file>