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58" r:id="rId4"/>
    <p:sldId id="259" r:id="rId5"/>
    <p:sldId id="266" r:id="rId6"/>
    <p:sldId id="267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31FE9-DDFA-4BBF-A90F-E3EE8477797B}" type="datetimeFigureOut">
              <a:rPr lang="nb-NO" smtClean="0"/>
              <a:t>28.03.2025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E6221-6F35-4DF6-88F5-D6E83D3149C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882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34230" y="603096"/>
            <a:ext cx="8915399" cy="2262781"/>
          </a:xfrm>
        </p:spPr>
        <p:txBody>
          <a:bodyPr>
            <a:normAutofit/>
          </a:bodyPr>
          <a:lstStyle/>
          <a:p>
            <a:r>
              <a:rPr lang="it-IT" dirty="0" err="1"/>
              <a:t>Modelling</a:t>
            </a:r>
            <a:r>
              <a:rPr lang="it-IT" dirty="0"/>
              <a:t> power in </a:t>
            </a:r>
            <a:r>
              <a:rPr lang="it-IT" dirty="0" err="1"/>
              <a:t>handcycle</a:t>
            </a:r>
            <a:r>
              <a:rPr lang="it-IT" dirty="0"/>
              <a:t>: an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DDF7F-527D-EF77-D480-D107449BB75D}"/>
              </a:ext>
            </a:extLst>
          </p:cNvPr>
          <p:cNvSpPr txBox="1"/>
          <p:nvPr/>
        </p:nvSpPr>
        <p:spPr>
          <a:xfrm>
            <a:off x="2434230" y="3611103"/>
            <a:ext cx="9297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nb-NO" sz="2800" dirty="0" err="1"/>
              <a:t>Modelling</a:t>
            </a:r>
            <a:r>
              <a:rPr lang="nb-NO" sz="2800" dirty="0"/>
              <a:t> </a:t>
            </a:r>
            <a:r>
              <a:rPr lang="nb-NO" sz="2800" dirty="0" err="1"/>
              <a:t>the</a:t>
            </a:r>
            <a:r>
              <a:rPr lang="nb-NO" sz="2800" dirty="0"/>
              <a:t> RPE</a:t>
            </a:r>
          </a:p>
          <a:p>
            <a:pPr marL="457200" indent="-457200">
              <a:buFontTx/>
              <a:buChar char="-"/>
            </a:pPr>
            <a:r>
              <a:rPr lang="nb-NO" sz="2800" dirty="0" err="1"/>
              <a:t>Modelling</a:t>
            </a:r>
            <a:r>
              <a:rPr lang="nb-NO" sz="2800" dirty="0"/>
              <a:t> </a:t>
            </a:r>
            <a:r>
              <a:rPr lang="nb-NO" sz="2800" dirty="0" err="1"/>
              <a:t>the</a:t>
            </a:r>
            <a:r>
              <a:rPr lang="nb-NO" sz="2800" dirty="0"/>
              <a:t> Power output</a:t>
            </a:r>
          </a:p>
        </p:txBody>
      </p:sp>
    </p:spTree>
    <p:extLst>
      <p:ext uri="{BB962C8B-B14F-4D97-AF65-F5344CB8AC3E}">
        <p14:creationId xmlns:p14="http://schemas.microsoft.com/office/powerpoint/2010/main" val="269037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9EB53-61D5-CFFB-449E-452D9BE30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031526-490F-CE91-0810-5D87F8C7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1121"/>
            <a:ext cx="9828590" cy="1280890"/>
          </a:xfrm>
        </p:spPr>
        <p:txBody>
          <a:bodyPr/>
          <a:lstStyle/>
          <a:p>
            <a:r>
              <a:rPr lang="it-IT" dirty="0"/>
              <a:t>Model performance: 180 second windows</a:t>
            </a:r>
          </a:p>
        </p:txBody>
      </p:sp>
      <p:pic>
        <p:nvPicPr>
          <p:cNvPr id="5" name="Picture 4" descr="A group of graphs with red and blue dots&#10;&#10;AI-generated content may be incorrect.">
            <a:extLst>
              <a:ext uri="{FF2B5EF4-FFF2-40B4-BE49-F238E27FC236}">
                <a16:creationId xmlns:a16="http://schemas.microsoft.com/office/drawing/2014/main" id="{9F7D0462-A381-0571-A746-8D6BAFAD9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932" y="1387720"/>
            <a:ext cx="8660443" cy="493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1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5A101-9A7D-22C2-F2D2-F99991D44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4549F-DA4D-FD4A-9B0B-16CC1528C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1121"/>
            <a:ext cx="9828590" cy="1280890"/>
          </a:xfrm>
        </p:spPr>
        <p:txBody>
          <a:bodyPr/>
          <a:lstStyle/>
          <a:p>
            <a:r>
              <a:rPr lang="it-IT" dirty="0"/>
              <a:t>Model performance: 180 second windows</a:t>
            </a:r>
          </a:p>
        </p:txBody>
      </p:sp>
      <p:pic>
        <p:nvPicPr>
          <p:cNvPr id="4" name="Picture 3" descr="A group of graphs with different colored dots&#10;&#10;AI-generated content may be incorrect.">
            <a:extLst>
              <a:ext uri="{FF2B5EF4-FFF2-40B4-BE49-F238E27FC236}">
                <a16:creationId xmlns:a16="http://schemas.microsoft.com/office/drawing/2014/main" id="{632C7C16-568E-892E-7A86-9C7E398E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32" y="1428750"/>
            <a:ext cx="9118947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9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82427-357F-0F39-894A-AECA0F4C6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39E865-ADAD-F791-4ECE-82A50D5D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1121"/>
            <a:ext cx="9828590" cy="1280890"/>
          </a:xfrm>
        </p:spPr>
        <p:txBody>
          <a:bodyPr/>
          <a:lstStyle/>
          <a:p>
            <a:r>
              <a:rPr lang="it-IT" dirty="0"/>
              <a:t>Model performance: 180 second windows</a:t>
            </a: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CA9CE31B-F84A-BD9A-51B3-093E8C06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07" y="1411485"/>
            <a:ext cx="8831893" cy="503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16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EA57A-067B-DEF1-A68A-C60566B7C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4AD7D4-7A94-4D80-A100-2614FB94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1121"/>
            <a:ext cx="9828590" cy="1280890"/>
          </a:xfrm>
        </p:spPr>
        <p:txBody>
          <a:bodyPr/>
          <a:lstStyle/>
          <a:p>
            <a:r>
              <a:rPr lang="it-IT" dirty="0"/>
              <a:t>Model performance: 180 second windows</a:t>
            </a:r>
          </a:p>
        </p:txBody>
      </p:sp>
      <p:pic>
        <p:nvPicPr>
          <p:cNvPr id="4" name="Picture 3" descr="A group of graphs with red and blue dots&#10;&#10;AI-generated content may be incorrect.">
            <a:extLst>
              <a:ext uri="{FF2B5EF4-FFF2-40B4-BE49-F238E27FC236}">
                <a16:creationId xmlns:a16="http://schemas.microsoft.com/office/drawing/2014/main" id="{6B487772-E654-E74C-B4BB-5DC34523C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54" y="1327965"/>
            <a:ext cx="8765218" cy="499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6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A519-3149-F2D5-EDE2-2E7A2FFE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Conclusions</a:t>
            </a:r>
            <a:r>
              <a:rPr lang="nb-NO" dirty="0"/>
              <a:t>:</a:t>
            </a:r>
            <a:br>
              <a:rPr lang="nb-NO" dirty="0"/>
            </a:b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F2F97-2E16-5E51-3D54-34EE5451B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Best </a:t>
            </a:r>
            <a:r>
              <a:rPr lang="nb-NO" dirty="0" err="1"/>
              <a:t>regression</a:t>
            </a:r>
            <a:r>
              <a:rPr lang="nb-NO" dirty="0"/>
              <a:t> </a:t>
            </a:r>
            <a:r>
              <a:rPr lang="nb-NO" dirty="0" err="1"/>
              <a:t>methos</a:t>
            </a:r>
            <a:r>
              <a:rPr lang="nb-NO" dirty="0"/>
              <a:t> = SVR</a:t>
            </a:r>
          </a:p>
          <a:p>
            <a:r>
              <a:rPr lang="nb-NO" dirty="0"/>
              <a:t>Best </a:t>
            </a:r>
            <a:r>
              <a:rPr lang="nb-NO" dirty="0" err="1"/>
              <a:t>window</a:t>
            </a:r>
            <a:r>
              <a:rPr lang="nb-NO" dirty="0"/>
              <a:t> </a:t>
            </a:r>
            <a:r>
              <a:rPr lang="nb-NO" dirty="0" err="1"/>
              <a:t>length</a:t>
            </a:r>
            <a:r>
              <a:rPr lang="nb-NO" dirty="0"/>
              <a:t> = 180 </a:t>
            </a:r>
            <a:r>
              <a:rPr lang="nb-NO" dirty="0" err="1"/>
              <a:t>seconds</a:t>
            </a:r>
            <a:endParaRPr lang="nb-NO" dirty="0"/>
          </a:p>
          <a:p>
            <a:r>
              <a:rPr lang="nb-NO" dirty="0"/>
              <a:t>IMU Data do not </a:t>
            </a:r>
            <a:r>
              <a:rPr lang="nb-NO" dirty="0" err="1"/>
              <a:t>seem</a:t>
            </a:r>
            <a:r>
              <a:rPr lang="nb-NO" dirty="0"/>
              <a:t> to </a:t>
            </a:r>
            <a:r>
              <a:rPr lang="nb-NO" dirty="0" err="1"/>
              <a:t>affect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final </a:t>
            </a: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too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, so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skip it for </a:t>
            </a:r>
            <a:r>
              <a:rPr lang="nb-NO" dirty="0" err="1"/>
              <a:t>the</a:t>
            </a:r>
            <a:r>
              <a:rPr lang="nb-NO" dirty="0"/>
              <a:t> sake </a:t>
            </a:r>
            <a:r>
              <a:rPr lang="nb-NO" dirty="0" err="1"/>
              <a:t>of</a:t>
            </a:r>
            <a:r>
              <a:rPr lang="nb-NO" dirty="0"/>
              <a:t> testing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/>
              <a:t> in real time.</a:t>
            </a:r>
          </a:p>
        </p:txBody>
      </p:sp>
    </p:spTree>
    <p:extLst>
      <p:ext uri="{BB962C8B-B14F-4D97-AF65-F5344CB8AC3E}">
        <p14:creationId xmlns:p14="http://schemas.microsoft.com/office/powerpoint/2010/main" val="263839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8010" y="624110"/>
            <a:ext cx="8911687" cy="1280890"/>
          </a:xfrm>
        </p:spPr>
        <p:txBody>
          <a:bodyPr/>
          <a:lstStyle/>
          <a:p>
            <a:r>
              <a:rPr lang="it-IT" dirty="0"/>
              <a:t>Analysis of the model: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did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focus 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61FEB-5CC2-95A1-7E5F-5DF9047FF62A}"/>
              </a:ext>
            </a:extLst>
          </p:cNvPr>
          <p:cNvSpPr txBox="1"/>
          <p:nvPr/>
        </p:nvSpPr>
        <p:spPr>
          <a:xfrm>
            <a:off x="1263112" y="2074588"/>
            <a:ext cx="90200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b-NO" dirty="0"/>
              <a:t>Principal </a:t>
            </a: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nb-NO" dirty="0" err="1"/>
              <a:t>analysis</a:t>
            </a:r>
            <a:r>
              <a:rPr lang="nb-NO" dirty="0"/>
              <a:t>: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most relevant </a:t>
            </a:r>
            <a:r>
              <a:rPr lang="nb-NO" dirty="0" err="1"/>
              <a:t>features</a:t>
            </a:r>
            <a:r>
              <a:rPr lang="nb-NO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nb-NO" dirty="0"/>
              <a:t>Analysis </a:t>
            </a:r>
            <a:r>
              <a:rPr lang="nb-NO" dirty="0" err="1"/>
              <a:t>of</a:t>
            </a:r>
            <a:r>
              <a:rPr lang="nb-NO" dirty="0"/>
              <a:t> PCA </a:t>
            </a:r>
          </a:p>
          <a:p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 err="1"/>
              <a:t>What’s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impact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IMU Data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? Do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improve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?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nb-NO" dirty="0" err="1"/>
              <a:t>Comparison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created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and </a:t>
            </a:r>
            <a:r>
              <a:rPr lang="nb-NO" dirty="0" err="1"/>
              <a:t>without</a:t>
            </a:r>
            <a:r>
              <a:rPr lang="nb-NO" dirty="0"/>
              <a:t> IMU Data</a:t>
            </a:r>
          </a:p>
          <a:p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 err="1"/>
              <a:t>Can</a:t>
            </a:r>
            <a:r>
              <a:rPr lang="nb-NO" dirty="0"/>
              <a:t> RPE be </a:t>
            </a:r>
            <a:r>
              <a:rPr lang="nb-NO" dirty="0" err="1"/>
              <a:t>modeled</a:t>
            </a:r>
            <a:r>
              <a:rPr lang="nb-NO" dirty="0"/>
              <a:t> and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yes</a:t>
            </a:r>
            <a:r>
              <a:rPr lang="nb-NO" dirty="0"/>
              <a:t>, </a:t>
            </a:r>
            <a:r>
              <a:rPr lang="nb-NO" dirty="0" err="1"/>
              <a:t>does</a:t>
            </a:r>
            <a:r>
              <a:rPr lang="nb-NO" dirty="0"/>
              <a:t> it </a:t>
            </a:r>
            <a:r>
              <a:rPr lang="nb-NO" dirty="0" err="1"/>
              <a:t>improve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Power output </a:t>
            </a:r>
            <a:r>
              <a:rPr lang="nb-NO" dirty="0" err="1"/>
              <a:t>model</a:t>
            </a:r>
            <a:r>
              <a:rPr lang="nb-NO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nb-NO" dirty="0" err="1"/>
              <a:t>Considerations</a:t>
            </a:r>
            <a:r>
              <a:rPr lang="nb-NO" dirty="0"/>
              <a:t> over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93196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models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87260" y="2158468"/>
                <a:ext cx="2427899" cy="3738637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it-IT" dirty="0"/>
                  <a:t>Linear model: </a:t>
                </a:r>
                <a:r>
                  <a:rPr lang="el-GR" dirty="0"/>
                  <a:t>α</a:t>
                </a:r>
                <a:r>
                  <a:rPr lang="it-IT" dirty="0"/>
                  <a:t> </a:t>
                </a:r>
                <a:r>
                  <a:rPr lang="it-IT" dirty="0" err="1"/>
                  <a:t>as</a:t>
                </a:r>
                <a:r>
                  <a:rPr lang="it-IT" dirty="0"/>
                  <a:t> a </a:t>
                </a:r>
                <a:r>
                  <a:rPr lang="it-IT" dirty="0" err="1"/>
                  <a:t>corrective</a:t>
                </a:r>
                <a:r>
                  <a:rPr lang="it-IT" dirty="0"/>
                  <a:t> </a:t>
                </a:r>
                <a:r>
                  <a:rPr lang="it-IT" dirty="0" err="1"/>
                  <a:t>factor</a:t>
                </a:r>
                <a:endParaRPr lang="it-IT" dirty="0"/>
              </a:p>
              <a:p>
                <a:pPr marL="0" indent="0">
                  <a:buNone/>
                </a:pPr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h𝑐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 marL="0" indent="0">
                  <a:buNone/>
                </a:pPr>
                <a:r>
                  <a:rPr lang="it-IT" dirty="0"/>
                  <a:t>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𝑅𝑃𝐸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h𝑐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𝑅𝑃𝐸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87260" y="2158468"/>
                <a:ext cx="2427899" cy="3738637"/>
              </a:xfrm>
              <a:blipFill>
                <a:blip r:embed="rId2"/>
                <a:stretch>
                  <a:fillRect t="-97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666826" y="2158468"/>
                <a:ext cx="4443307" cy="268054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it-IT" dirty="0"/>
                  <a:t>Linear </a:t>
                </a:r>
                <a:r>
                  <a:rPr lang="it-IT" dirty="0" err="1"/>
                  <a:t>regression</a:t>
                </a:r>
                <a:r>
                  <a:rPr lang="it-IT" dirty="0"/>
                  <a:t> model: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t-IT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𝑊𝑒𝑖𝑔h𝑡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𝑊𝑒𝑖𝑔h𝑡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𝑊𝑒𝑖𝑔h𝑡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sSub>
                                      <m:sSub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𝐻𝑒𝑖𝑔h𝑡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𝑊𝑒𝑖𝑔h𝑡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Segnaposto contenut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666826" y="2158468"/>
                <a:ext cx="4443307" cy="2680548"/>
              </a:xfrm>
              <a:blipFill>
                <a:blip r:embed="rId3"/>
                <a:stretch>
                  <a:fillRect t="-136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8BCE4F0-7D97-321E-7A38-FD829E20CAD4}"/>
              </a:ext>
            </a:extLst>
          </p:cNvPr>
          <p:cNvSpPr txBox="1"/>
          <p:nvPr/>
        </p:nvSpPr>
        <p:spPr>
          <a:xfrm>
            <a:off x="8577022" y="2083363"/>
            <a:ext cx="2163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/>
              <a:t>Support </a:t>
            </a:r>
            <a:r>
              <a:rPr lang="nb-NO" sz="1100" dirty="0" err="1"/>
              <a:t>vector</a:t>
            </a:r>
            <a:r>
              <a:rPr lang="nb-NO" sz="1100" dirty="0"/>
              <a:t> </a:t>
            </a:r>
            <a:r>
              <a:rPr lang="nb-NO" sz="1100" dirty="0" err="1"/>
              <a:t>regression</a:t>
            </a:r>
            <a:r>
              <a:rPr lang="nb-NO" sz="11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9DD88-F95F-5BBD-C5AA-D377080E8F79}"/>
              </a:ext>
            </a:extLst>
          </p:cNvPr>
          <p:cNvSpPr txBox="1"/>
          <p:nvPr/>
        </p:nvSpPr>
        <p:spPr>
          <a:xfrm>
            <a:off x="7911885" y="2394488"/>
            <a:ext cx="33786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100" dirty="0"/>
              <a:t>-&gt; </a:t>
            </a:r>
            <a:r>
              <a:rPr lang="nb-NO" sz="1100" dirty="0" err="1"/>
              <a:t>Approximates</a:t>
            </a:r>
            <a:r>
              <a:rPr lang="nb-NO" sz="1100" dirty="0"/>
              <a:t> </a:t>
            </a:r>
            <a:r>
              <a:rPr lang="nb-NO" sz="1100" dirty="0" err="1"/>
              <a:t>the</a:t>
            </a:r>
            <a:r>
              <a:rPr lang="nb-NO" sz="1100" dirty="0"/>
              <a:t> </a:t>
            </a:r>
            <a:r>
              <a:rPr lang="nb-NO" sz="1100" dirty="0" err="1"/>
              <a:t>continuous-valued</a:t>
            </a:r>
            <a:r>
              <a:rPr lang="nb-NO" sz="1100" dirty="0"/>
              <a:t> </a:t>
            </a:r>
            <a:r>
              <a:rPr lang="nb-NO" sz="1100" dirty="0" err="1"/>
              <a:t>function</a:t>
            </a:r>
            <a:r>
              <a:rPr lang="nb-NO" sz="1100" dirty="0"/>
              <a:t> </a:t>
            </a:r>
            <a:r>
              <a:rPr lang="nb-NO" sz="1100" dirty="0" err="1"/>
              <a:t>minimizing</a:t>
            </a:r>
            <a:r>
              <a:rPr lang="nb-NO" sz="1100" dirty="0"/>
              <a:t> </a:t>
            </a:r>
            <a:r>
              <a:rPr lang="nb-NO" sz="1100" dirty="0" err="1"/>
              <a:t>the</a:t>
            </a:r>
            <a:r>
              <a:rPr lang="nb-NO" sz="1100" dirty="0"/>
              <a:t> </a:t>
            </a:r>
            <a:r>
              <a:rPr lang="nb-NO" sz="1100" dirty="0" err="1"/>
              <a:t>prediction</a:t>
            </a:r>
            <a:r>
              <a:rPr lang="nb-NO" sz="1100" dirty="0"/>
              <a:t> </a:t>
            </a:r>
            <a:r>
              <a:rPr lang="nb-NO" sz="1100" dirty="0" err="1"/>
              <a:t>error</a:t>
            </a:r>
            <a:r>
              <a:rPr lang="nb-NO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22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9"/>
          <p:cNvSpPr>
            <a:spLocks noGrp="1"/>
          </p:cNvSpPr>
          <p:nvPr>
            <p:ph idx="1"/>
          </p:nvPr>
        </p:nvSpPr>
        <p:spPr>
          <a:xfrm>
            <a:off x="1558526" y="1383030"/>
            <a:ext cx="10003210" cy="1073451"/>
          </a:xfrm>
        </p:spPr>
        <p:txBody>
          <a:bodyPr/>
          <a:lstStyle/>
          <a:p>
            <a:pPr>
              <a:buFontTx/>
              <a:buChar char="-"/>
            </a:pPr>
            <a:endParaRPr lang="it-IT" dirty="0"/>
          </a:p>
          <a:p>
            <a:pPr>
              <a:buFontTx/>
              <a:buChar char="-"/>
            </a:pPr>
            <a:endParaRPr lang="it-IT" dirty="0"/>
          </a:p>
        </p:txBody>
      </p:sp>
      <p:sp>
        <p:nvSpPr>
          <p:cNvPr id="9" name="Titolo 8"/>
          <p:cNvSpPr>
            <a:spLocks noGrp="1"/>
          </p:cNvSpPr>
          <p:nvPr>
            <p:ph type="title"/>
          </p:nvPr>
        </p:nvSpPr>
        <p:spPr>
          <a:xfrm>
            <a:off x="1934557" y="422942"/>
            <a:ext cx="8911687" cy="1280890"/>
          </a:xfrm>
        </p:spPr>
        <p:txBody>
          <a:bodyPr/>
          <a:lstStyle/>
          <a:p>
            <a:r>
              <a:rPr lang="it-IT" dirty="0"/>
              <a:t>How </a:t>
            </a:r>
            <a:r>
              <a:rPr lang="it-IT" dirty="0" err="1"/>
              <a:t>were</a:t>
            </a:r>
            <a:r>
              <a:rPr lang="it-IT" dirty="0"/>
              <a:t> the models </a:t>
            </a:r>
            <a:r>
              <a:rPr lang="it-IT" dirty="0" err="1"/>
              <a:t>trained</a:t>
            </a:r>
            <a:r>
              <a:rPr lang="it-IT" dirty="0"/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846C6-2D86-821C-DCFE-359BEDA6E5EF}"/>
              </a:ext>
            </a:extLst>
          </p:cNvPr>
          <p:cNvSpPr txBox="1"/>
          <p:nvPr/>
        </p:nvSpPr>
        <p:spPr>
          <a:xfrm>
            <a:off x="1499934" y="1063387"/>
            <a:ext cx="97809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RPE </a:t>
            </a:r>
            <a:r>
              <a:rPr lang="nb-NO" dirty="0" err="1"/>
              <a:t>model</a:t>
            </a:r>
            <a:r>
              <a:rPr lang="nb-NO" dirty="0"/>
              <a:t>: </a:t>
            </a:r>
          </a:p>
          <a:p>
            <a:r>
              <a:rPr lang="nb-NO" dirty="0"/>
              <a:t>-  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extraction</a:t>
            </a:r>
            <a:r>
              <a:rPr lang="nb-NO" dirty="0"/>
              <a:t> over </a:t>
            </a:r>
            <a:r>
              <a:rPr lang="nb-NO" dirty="0" err="1"/>
              <a:t>windows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180 s and 60 s </a:t>
            </a:r>
            <a:r>
              <a:rPr lang="nb-NO" dirty="0" err="1"/>
              <a:t>length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Linear </a:t>
            </a:r>
            <a:r>
              <a:rPr lang="nb-NO" dirty="0" err="1"/>
              <a:t>regression</a:t>
            </a:r>
            <a:r>
              <a:rPr lang="nb-NO" dirty="0"/>
              <a:t> (</a:t>
            </a:r>
            <a:r>
              <a:rPr lang="nb-NO" dirty="0" err="1"/>
              <a:t>LinearRegression</a:t>
            </a:r>
            <a:r>
              <a:rPr lang="nb-NO" dirty="0"/>
              <a:t> </a:t>
            </a:r>
            <a:r>
              <a:rPr lang="nb-NO" dirty="0" err="1"/>
              <a:t>package</a:t>
            </a:r>
            <a:r>
              <a:rPr lang="nb-NO" dirty="0"/>
              <a:t> from </a:t>
            </a:r>
            <a:r>
              <a:rPr lang="nb-NO" dirty="0" err="1"/>
              <a:t>sklearn</a:t>
            </a:r>
            <a:r>
              <a:rPr lang="nb-NO" dirty="0"/>
              <a:t>)</a:t>
            </a:r>
          </a:p>
          <a:p>
            <a:pPr marL="285750" indent="-285750">
              <a:buFontTx/>
              <a:buChar char="-"/>
            </a:pPr>
            <a:r>
              <a:rPr lang="nb-NO" dirty="0"/>
              <a:t>Support </a:t>
            </a:r>
            <a:r>
              <a:rPr lang="nb-NO" dirty="0" err="1"/>
              <a:t>vector</a:t>
            </a:r>
            <a:r>
              <a:rPr lang="nb-NO" dirty="0"/>
              <a:t> </a:t>
            </a:r>
            <a:r>
              <a:rPr lang="nb-NO" dirty="0" err="1"/>
              <a:t>regression</a:t>
            </a:r>
            <a:r>
              <a:rPr lang="nb-NO" dirty="0"/>
              <a:t> (SVR </a:t>
            </a:r>
            <a:r>
              <a:rPr lang="nb-NO" dirty="0" err="1"/>
              <a:t>pavckage</a:t>
            </a:r>
            <a:r>
              <a:rPr lang="nb-NO" dirty="0"/>
              <a:t> from </a:t>
            </a:r>
            <a:r>
              <a:rPr lang="nb-NO" dirty="0" err="1"/>
              <a:t>sklearn</a:t>
            </a:r>
            <a:r>
              <a:rPr lang="nb-NO" dirty="0"/>
              <a:t>)</a:t>
            </a:r>
          </a:p>
          <a:p>
            <a:pPr marL="285750" indent="-285750">
              <a:buFontTx/>
              <a:buChar char="-"/>
            </a:pPr>
            <a:endParaRPr lang="nb-NO" dirty="0"/>
          </a:p>
          <a:p>
            <a:r>
              <a:rPr lang="nb-NO" dirty="0"/>
              <a:t>Power output </a:t>
            </a:r>
            <a:r>
              <a:rPr lang="nb-NO" dirty="0" err="1"/>
              <a:t>model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Alpha as ratio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P_bc</a:t>
            </a:r>
            <a:r>
              <a:rPr lang="nb-NO" dirty="0"/>
              <a:t> and </a:t>
            </a:r>
            <a:r>
              <a:rPr lang="nb-NO" dirty="0" err="1"/>
              <a:t>P_hc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Linear </a:t>
            </a:r>
            <a:r>
              <a:rPr lang="nb-NO" dirty="0" err="1"/>
              <a:t>regression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SVR?</a:t>
            </a:r>
          </a:p>
          <a:p>
            <a:pPr marL="285750" indent="-285750">
              <a:buFontTx/>
              <a:buChar char="-"/>
            </a:pPr>
            <a:endParaRPr lang="nb-NO" dirty="0"/>
          </a:p>
          <a:p>
            <a:pPr marL="285750" indent="-285750">
              <a:buFontTx/>
              <a:buChar char="-"/>
            </a:pPr>
            <a:endParaRPr lang="nb-NO" dirty="0"/>
          </a:p>
        </p:txBody>
      </p:sp>
      <p:sp>
        <p:nvSpPr>
          <p:cNvPr id="4" name="Titolo 8">
            <a:extLst>
              <a:ext uri="{FF2B5EF4-FFF2-40B4-BE49-F238E27FC236}">
                <a16:creationId xmlns:a16="http://schemas.microsoft.com/office/drawing/2014/main" id="{0BC96D3F-08E6-39FB-A064-4AB0AD233E7D}"/>
              </a:ext>
            </a:extLst>
          </p:cNvPr>
          <p:cNvSpPr txBox="1">
            <a:spLocks/>
          </p:cNvSpPr>
          <p:nvPr/>
        </p:nvSpPr>
        <p:spPr>
          <a:xfrm>
            <a:off x="1699840" y="406131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dirty="0"/>
              <a:t>How </a:t>
            </a:r>
            <a:r>
              <a:rPr lang="it-IT" dirty="0" err="1"/>
              <a:t>were</a:t>
            </a:r>
            <a:r>
              <a:rPr lang="it-IT" dirty="0"/>
              <a:t> the models </a:t>
            </a:r>
            <a:r>
              <a:rPr lang="it-IT" dirty="0" err="1"/>
              <a:t>tested</a:t>
            </a:r>
            <a:r>
              <a:rPr lang="it-IT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ED207-A040-CFF2-38E7-047CAD3257EF}"/>
              </a:ext>
            </a:extLst>
          </p:cNvPr>
          <p:cNvSpPr txBox="1"/>
          <p:nvPr/>
        </p:nvSpPr>
        <p:spPr>
          <a:xfrm>
            <a:off x="1323810" y="4871283"/>
            <a:ext cx="936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Leave</a:t>
            </a:r>
            <a:r>
              <a:rPr lang="nb-NO" dirty="0"/>
              <a:t> p-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method</a:t>
            </a:r>
            <a:r>
              <a:rPr lang="nb-NO" dirty="0"/>
              <a:t>: 1 </a:t>
            </a:r>
            <a:r>
              <a:rPr lang="nb-NO" dirty="0" err="1"/>
              <a:t>subject</a:t>
            </a:r>
            <a:r>
              <a:rPr lang="nb-NO" dirty="0"/>
              <a:t> </a:t>
            </a:r>
            <a:r>
              <a:rPr lang="nb-NO" dirty="0" err="1"/>
              <a:t>left</a:t>
            </a:r>
            <a:r>
              <a:rPr lang="nb-NO" dirty="0"/>
              <a:t> </a:t>
            </a:r>
            <a:r>
              <a:rPr lang="nb-NO" dirty="0" err="1"/>
              <a:t>out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training </a:t>
            </a:r>
            <a:r>
              <a:rPr lang="nb-NO" dirty="0" err="1"/>
              <a:t>set</a:t>
            </a:r>
            <a:r>
              <a:rPr lang="nb-NO" dirty="0"/>
              <a:t> and used as test </a:t>
            </a:r>
            <a:r>
              <a:rPr lang="nb-NO" dirty="0" err="1"/>
              <a:t>set</a:t>
            </a:r>
            <a:r>
              <a:rPr lang="nb-NO" dirty="0"/>
              <a:t>. The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gets</a:t>
            </a:r>
            <a:r>
              <a:rPr lang="nb-NO" dirty="0"/>
              <a:t> </a:t>
            </a:r>
            <a:r>
              <a:rPr lang="nb-NO" dirty="0" err="1"/>
              <a:t>iteratively</a:t>
            </a:r>
            <a:r>
              <a:rPr lang="nb-NO" dirty="0"/>
              <a:t> </a:t>
            </a:r>
            <a:r>
              <a:rPr lang="nb-NO" dirty="0" err="1"/>
              <a:t>trained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</a:t>
            </a:r>
            <a:r>
              <a:rPr lang="nb-NO" dirty="0" err="1"/>
              <a:t>new</a:t>
            </a:r>
            <a:r>
              <a:rPr lang="nb-NO" dirty="0"/>
              <a:t> test </a:t>
            </a:r>
            <a:r>
              <a:rPr lang="nb-NO" dirty="0" err="1"/>
              <a:t>set</a:t>
            </a:r>
            <a:endParaRPr lang="nb-NO" dirty="0"/>
          </a:p>
          <a:p>
            <a:r>
              <a:rPr lang="nb-NO" dirty="0"/>
              <a:t>- Variables </a:t>
            </a:r>
            <a:r>
              <a:rPr lang="nb-NO" dirty="0" err="1"/>
              <a:t>considered</a:t>
            </a:r>
            <a:r>
              <a:rPr lang="nb-NO" dirty="0"/>
              <a:t>: r^2 </a:t>
            </a:r>
            <a:r>
              <a:rPr lang="nb-NO" dirty="0" err="1"/>
              <a:t>value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24563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220F548-4D9A-D89B-EA1E-CC9F95E6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RPE Model: </a:t>
            </a: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extraction</a:t>
            </a:r>
            <a:endParaRPr lang="nb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327E7A-2F18-3BCD-F402-768D92A8D5F8}"/>
              </a:ext>
            </a:extLst>
          </p:cNvPr>
          <p:cNvSpPr txBox="1"/>
          <p:nvPr/>
        </p:nvSpPr>
        <p:spPr>
          <a:xfrm>
            <a:off x="1162373" y="1743559"/>
            <a:ext cx="34406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From </a:t>
            </a:r>
            <a:r>
              <a:rPr lang="nb-NO" dirty="0" err="1"/>
              <a:t>Zwift</a:t>
            </a:r>
            <a:r>
              <a:rPr lang="nb-NO" dirty="0"/>
              <a:t> data (Power, Heart Rate, </a:t>
            </a:r>
            <a:r>
              <a:rPr lang="nb-NO" dirty="0" err="1"/>
              <a:t>Cadence</a:t>
            </a:r>
            <a:r>
              <a:rPr lang="nb-NO" dirty="0"/>
              <a:t>)</a:t>
            </a:r>
          </a:p>
          <a:p>
            <a:pPr marL="285750" indent="-285750">
              <a:buFontTx/>
              <a:buChar char="-"/>
            </a:pPr>
            <a:r>
              <a:rPr lang="nb-NO" dirty="0" err="1"/>
              <a:t>Mean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Min and Max</a:t>
            </a:r>
          </a:p>
          <a:p>
            <a:pPr marL="285750" indent="-285750">
              <a:buFontTx/>
              <a:buChar char="-"/>
            </a:pPr>
            <a:r>
              <a:rPr lang="nb-NO" dirty="0"/>
              <a:t>Standard and Median abs </a:t>
            </a:r>
            <a:r>
              <a:rPr lang="nb-NO" dirty="0" err="1"/>
              <a:t>deviation</a:t>
            </a:r>
            <a:r>
              <a:rPr lang="nb-NO" dirty="0"/>
              <a:t> </a:t>
            </a:r>
          </a:p>
          <a:p>
            <a:pPr marL="285750" indent="-285750">
              <a:buFontTx/>
              <a:buChar char="-"/>
            </a:pPr>
            <a:r>
              <a:rPr lang="nb-NO" dirty="0"/>
              <a:t>Energy and </a:t>
            </a:r>
            <a:r>
              <a:rPr lang="nb-NO" dirty="0" err="1"/>
              <a:t>entropy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 err="1"/>
              <a:t>Interquartile</a:t>
            </a:r>
            <a:r>
              <a:rPr lang="nb-NO" dirty="0"/>
              <a:t> range</a:t>
            </a:r>
          </a:p>
          <a:p>
            <a:pPr marL="285750" indent="-285750">
              <a:buFontTx/>
              <a:buChar char="-"/>
            </a:pPr>
            <a:r>
              <a:rPr lang="nb-NO" dirty="0" err="1"/>
              <a:t>Kurtosis</a:t>
            </a:r>
            <a:r>
              <a:rPr lang="nb-NO" dirty="0"/>
              <a:t> </a:t>
            </a:r>
          </a:p>
          <a:p>
            <a:pPr marL="285750" indent="-285750">
              <a:buFontTx/>
              <a:buChar char="-"/>
            </a:pPr>
            <a:r>
              <a:rPr lang="nb-NO" dirty="0" err="1"/>
              <a:t>Skewness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 err="1"/>
              <a:t>Percentage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max</a:t>
            </a:r>
            <a:r>
              <a:rPr lang="nb-NO" dirty="0"/>
              <a:t> </a:t>
            </a:r>
            <a:r>
              <a:rPr lang="nb-NO" dirty="0" err="1"/>
              <a:t>value</a:t>
            </a:r>
            <a:endParaRPr lang="nb-NO" dirty="0"/>
          </a:p>
          <a:p>
            <a:pPr marL="285750" indent="-285750">
              <a:buFontTx/>
              <a:buChar char="-"/>
            </a:pPr>
            <a:endParaRPr lang="nb-NO" dirty="0"/>
          </a:p>
          <a:p>
            <a:pPr marL="285750" indent="-285750">
              <a:buFontTx/>
              <a:buChar char="-"/>
            </a:pPr>
            <a:endParaRPr lang="nb-NO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nb-NO" dirty="0"/>
              <a:t>Total </a:t>
            </a:r>
            <a:r>
              <a:rPr lang="nb-NO" dirty="0" err="1"/>
              <a:t>of</a:t>
            </a:r>
            <a:r>
              <a:rPr lang="nb-NO" dirty="0"/>
              <a:t> 37 </a:t>
            </a:r>
            <a:r>
              <a:rPr lang="nb-NO" dirty="0" err="1"/>
              <a:t>features</a:t>
            </a:r>
            <a:endParaRPr lang="nb-NO" dirty="0"/>
          </a:p>
          <a:p>
            <a:endParaRPr lang="nb-NO" dirty="0"/>
          </a:p>
          <a:p>
            <a:pPr marL="285750" indent="-285750">
              <a:buFontTx/>
              <a:buChar char="-"/>
            </a:pPr>
            <a:endParaRPr lang="nb-NO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1B0E29-2E49-57A3-063C-E292F6822984}"/>
              </a:ext>
            </a:extLst>
          </p:cNvPr>
          <p:cNvSpPr txBox="1"/>
          <p:nvPr/>
        </p:nvSpPr>
        <p:spPr>
          <a:xfrm>
            <a:off x="5494149" y="1696419"/>
            <a:ext cx="49517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For IMU Data, in </a:t>
            </a:r>
            <a:r>
              <a:rPr lang="nb-NO" dirty="0" err="1"/>
              <a:t>addiction</a:t>
            </a:r>
            <a:r>
              <a:rPr lang="nb-NO" dirty="0"/>
              <a:t>:</a:t>
            </a:r>
          </a:p>
          <a:p>
            <a:pPr marL="285750" indent="-285750">
              <a:buFontTx/>
              <a:buChar char="-"/>
            </a:pPr>
            <a:r>
              <a:rPr lang="nb-NO" dirty="0" err="1"/>
              <a:t>Psd</a:t>
            </a:r>
            <a:r>
              <a:rPr lang="nb-NO" dirty="0"/>
              <a:t> </a:t>
            </a:r>
            <a:r>
              <a:rPr lang="nb-NO" dirty="0" err="1"/>
              <a:t>mean</a:t>
            </a:r>
            <a:r>
              <a:rPr lang="nb-NO" dirty="0"/>
              <a:t>, min and </a:t>
            </a:r>
            <a:r>
              <a:rPr lang="nb-NO" dirty="0" err="1"/>
              <a:t>max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extraction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performed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acceleration</a:t>
            </a:r>
            <a:r>
              <a:rPr lang="nb-NO" dirty="0"/>
              <a:t> </a:t>
            </a:r>
            <a:r>
              <a:rPr lang="nb-NO" dirty="0" err="1"/>
              <a:t>along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X</a:t>
            </a:r>
            <a:r>
              <a:rPr lang="nb-NO" dirty="0"/>
              <a:t>, Y and Z </a:t>
            </a:r>
            <a:r>
              <a:rPr lang="nb-NO" dirty="0" err="1"/>
              <a:t>axis</a:t>
            </a:r>
            <a:r>
              <a:rPr lang="nb-NO" dirty="0"/>
              <a:t> and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rotation</a:t>
            </a:r>
            <a:r>
              <a:rPr lang="nb-NO" dirty="0"/>
              <a:t> </a:t>
            </a:r>
            <a:r>
              <a:rPr lang="nb-NO" dirty="0" err="1"/>
              <a:t>along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axes</a:t>
            </a:r>
            <a:endParaRPr lang="nb-NO" dirty="0"/>
          </a:p>
          <a:p>
            <a:pPr marL="285750" indent="-285750">
              <a:buFontTx/>
              <a:buChar char="-"/>
            </a:pPr>
            <a:endParaRPr lang="nb-NO" dirty="0"/>
          </a:p>
          <a:p>
            <a:pPr marL="285750" indent="-285750">
              <a:buFontTx/>
              <a:buChar char="-"/>
            </a:pPr>
            <a:endParaRPr lang="nb-NO" dirty="0"/>
          </a:p>
          <a:p>
            <a:pPr marL="285750" indent="-285750">
              <a:buFontTx/>
              <a:buChar char="-"/>
            </a:pPr>
            <a:endParaRPr lang="nb-NO" dirty="0"/>
          </a:p>
          <a:p>
            <a:pPr marL="285750" indent="-285750">
              <a:buFontTx/>
              <a:buChar char="-"/>
            </a:pPr>
            <a:endParaRPr lang="nb-NO" dirty="0"/>
          </a:p>
          <a:p>
            <a:pPr marL="285750" indent="-285750">
              <a:buFontTx/>
              <a:buChar char="-"/>
            </a:pPr>
            <a:endParaRPr lang="nb-NO" dirty="0"/>
          </a:p>
          <a:p>
            <a:pPr marL="285750" indent="-285750">
              <a:buFontTx/>
              <a:buChar char="-"/>
            </a:pPr>
            <a:endParaRPr lang="nb-NO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nb-NO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nb-NO" dirty="0"/>
              <a:t>Total </a:t>
            </a:r>
            <a:r>
              <a:rPr lang="nb-NO" dirty="0" err="1"/>
              <a:t>of</a:t>
            </a:r>
            <a:r>
              <a:rPr lang="nb-NO" dirty="0"/>
              <a:t> 205 </a:t>
            </a:r>
            <a:r>
              <a:rPr lang="nb-NO" dirty="0" err="1"/>
              <a:t>features</a:t>
            </a:r>
            <a:endParaRPr lang="nb-NO" dirty="0"/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6116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40156" y="531121"/>
            <a:ext cx="9828590" cy="1280890"/>
          </a:xfrm>
        </p:spPr>
        <p:txBody>
          <a:bodyPr/>
          <a:lstStyle/>
          <a:p>
            <a:r>
              <a:rPr lang="it-IT" dirty="0"/>
              <a:t>Model performance: 60 second windows</a:t>
            </a:r>
          </a:p>
        </p:txBody>
      </p:sp>
      <p:pic>
        <p:nvPicPr>
          <p:cNvPr id="26" name="Picture 25" descr="A group of graphs with red and blue dots&#10;&#10;AI-generated content may be incorrect.">
            <a:extLst>
              <a:ext uri="{FF2B5EF4-FFF2-40B4-BE49-F238E27FC236}">
                <a16:creationId xmlns:a16="http://schemas.microsoft.com/office/drawing/2014/main" id="{00088A85-E7D0-0267-0918-E6C039EB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79" y="1409699"/>
            <a:ext cx="8848700" cy="50465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B7CE53E-1D9C-48DC-A06D-5218FC86E805}"/>
              </a:ext>
            </a:extLst>
          </p:cNvPr>
          <p:cNvSpPr txBox="1"/>
          <p:nvPr/>
        </p:nvSpPr>
        <p:spPr>
          <a:xfrm>
            <a:off x="9448800" y="1952625"/>
            <a:ext cx="2105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r^2 minimum:  </a:t>
            </a:r>
          </a:p>
          <a:p>
            <a:r>
              <a:rPr lang="nb-NO" dirty="0"/>
              <a:t>- 0.114</a:t>
            </a:r>
          </a:p>
          <a:p>
            <a:endParaRPr lang="nb-NO" dirty="0"/>
          </a:p>
          <a:p>
            <a:r>
              <a:rPr lang="nb-NO" dirty="0"/>
              <a:t>r^2 </a:t>
            </a:r>
            <a:r>
              <a:rPr lang="nb-NO" dirty="0" err="1"/>
              <a:t>maximum</a:t>
            </a:r>
            <a:r>
              <a:rPr lang="nb-NO" dirty="0"/>
              <a:t>:</a:t>
            </a:r>
          </a:p>
          <a:p>
            <a:r>
              <a:rPr lang="nb-NO" dirty="0"/>
              <a:t>0.736</a:t>
            </a:r>
          </a:p>
          <a:p>
            <a:endParaRPr lang="nb-NO" dirty="0"/>
          </a:p>
          <a:p>
            <a:r>
              <a:rPr lang="nb-NO" dirty="0"/>
              <a:t>r^2 </a:t>
            </a:r>
            <a:r>
              <a:rPr lang="nb-NO" dirty="0" err="1"/>
              <a:t>average</a:t>
            </a:r>
            <a:r>
              <a:rPr lang="nb-NO" dirty="0"/>
              <a:t>: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0804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5ECAE-96A5-3D3B-33FF-8D639565B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1DA6F9-0B41-16E7-69C0-3ECB50ED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1121"/>
            <a:ext cx="9828590" cy="1280890"/>
          </a:xfrm>
        </p:spPr>
        <p:txBody>
          <a:bodyPr/>
          <a:lstStyle/>
          <a:p>
            <a:r>
              <a:rPr lang="it-IT" dirty="0"/>
              <a:t>Model performance: 60 second windows</a:t>
            </a:r>
          </a:p>
        </p:txBody>
      </p:sp>
      <p:pic>
        <p:nvPicPr>
          <p:cNvPr id="4" name="Picture 3" descr="A group of graphs with red and blue dots&#10;&#10;AI-generated content may be incorrect.">
            <a:extLst>
              <a:ext uri="{FF2B5EF4-FFF2-40B4-BE49-F238E27FC236}">
                <a16:creationId xmlns:a16="http://schemas.microsoft.com/office/drawing/2014/main" id="{761D70A5-C4B2-DA47-B198-842963D8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" y="1354693"/>
            <a:ext cx="9198697" cy="524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0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28D6E-6C46-C2E4-5269-E29C24073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D440FF-8192-A35C-4D34-E4F85598E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1121"/>
            <a:ext cx="9828590" cy="1280890"/>
          </a:xfrm>
        </p:spPr>
        <p:txBody>
          <a:bodyPr/>
          <a:lstStyle/>
          <a:p>
            <a:r>
              <a:rPr lang="it-IT" dirty="0"/>
              <a:t>Model performance: 60 second windows</a:t>
            </a:r>
          </a:p>
        </p:txBody>
      </p:sp>
      <p:pic>
        <p:nvPicPr>
          <p:cNvPr id="4" name="Picture 3" descr="A group of graphs showing the results of a graph&#10;&#10;AI-generated content may be incorrect.">
            <a:extLst>
              <a:ext uri="{FF2B5EF4-FFF2-40B4-BE49-F238E27FC236}">
                <a16:creationId xmlns:a16="http://schemas.microsoft.com/office/drawing/2014/main" id="{140130B8-E9E9-CA21-CCFB-B2D59887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07" y="1331564"/>
            <a:ext cx="9155743" cy="522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9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6A3B7-E9F0-AFF4-4B7F-A05CFC5E8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890E3-65D6-E866-5F26-7817BC72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1121"/>
            <a:ext cx="9828590" cy="1280890"/>
          </a:xfrm>
        </p:spPr>
        <p:txBody>
          <a:bodyPr/>
          <a:lstStyle/>
          <a:p>
            <a:r>
              <a:rPr lang="it-IT" dirty="0"/>
              <a:t>Model performance: 60 second windows</a:t>
            </a:r>
          </a:p>
        </p:txBody>
      </p:sp>
      <p:pic>
        <p:nvPicPr>
          <p:cNvPr id="5" name="Picture 4" descr="A group of graphs with red and blue dots&#10;&#10;AI-generated content may be incorrect.">
            <a:extLst>
              <a:ext uri="{FF2B5EF4-FFF2-40B4-BE49-F238E27FC236}">
                <a16:creationId xmlns:a16="http://schemas.microsoft.com/office/drawing/2014/main" id="{EA68A70E-849B-CCDA-14CE-B53947C3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54" y="1381124"/>
            <a:ext cx="9068844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47821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421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Cambria Math</vt:lpstr>
      <vt:lpstr>Century Gothic</vt:lpstr>
      <vt:lpstr>Wingdings</vt:lpstr>
      <vt:lpstr>Wingdings 3</vt:lpstr>
      <vt:lpstr>Filo</vt:lpstr>
      <vt:lpstr>Modelling power in handcycle: an overview</vt:lpstr>
      <vt:lpstr>Analysis of the model: what did we focus on?</vt:lpstr>
      <vt:lpstr>What models were used?</vt:lpstr>
      <vt:lpstr>How were the models trained?</vt:lpstr>
      <vt:lpstr>RPE Model: Feature extraction</vt:lpstr>
      <vt:lpstr>Model performance: 60 second windows</vt:lpstr>
      <vt:lpstr>Model performance: 60 second windows</vt:lpstr>
      <vt:lpstr>Model performance: 60 second windows</vt:lpstr>
      <vt:lpstr>Model performance: 60 second windows</vt:lpstr>
      <vt:lpstr>Model performance: 180 second windows</vt:lpstr>
      <vt:lpstr>Model performance: 180 second windows</vt:lpstr>
      <vt:lpstr>Model performance: 180 second windows</vt:lpstr>
      <vt:lpstr>Model performance: 180 second windows</vt:lpstr>
      <vt:lpstr>Conclusions: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for handcycle Power output</dc:title>
  <dc:creator>Account Microsoft</dc:creator>
  <cp:lastModifiedBy>Maddalena Berruti</cp:lastModifiedBy>
  <cp:revision>19</cp:revision>
  <dcterms:created xsi:type="dcterms:W3CDTF">2025-02-10T13:34:38Z</dcterms:created>
  <dcterms:modified xsi:type="dcterms:W3CDTF">2025-03-28T17:23:05Z</dcterms:modified>
</cp:coreProperties>
</file>