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8" r:id="rId3"/>
    <p:sldId id="294" r:id="rId4"/>
    <p:sldId id="304" r:id="rId5"/>
    <p:sldId id="305" r:id="rId6"/>
    <p:sldId id="295" r:id="rId7"/>
    <p:sldId id="296" r:id="rId8"/>
    <p:sldId id="297" r:id="rId9"/>
    <p:sldId id="298" r:id="rId10"/>
    <p:sldId id="299" r:id="rId11"/>
    <p:sldId id="300" r:id="rId12"/>
    <p:sldId id="301" r:id="rId13"/>
    <p:sldId id="302" r:id="rId14"/>
    <p:sldId id="30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4DFE6-19B7-45E1-ABC7-CD6B65AA846C}" type="datetimeFigureOut">
              <a:rPr lang="en-US" smtClean="0"/>
              <a:t>11/18/2021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25A7C-5243-4D9D-BB4E-E0AE42628C90}" type="slidenum">
              <a:rPr lang="en-US" smtClean="0"/>
              <a:t>‹#›</a:t>
            </a:fld>
            <a:endParaRPr lang="en-US"/>
          </a:p>
        </p:txBody>
      </p:sp>
    </p:spTree>
    <p:extLst>
      <p:ext uri="{BB962C8B-B14F-4D97-AF65-F5344CB8AC3E}">
        <p14:creationId xmlns:p14="http://schemas.microsoft.com/office/powerpoint/2010/main" val="112868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DAE84DC-BC16-4594-9894-B69C09AE713F}"/>
              </a:ext>
            </a:extLst>
          </p:cNvPr>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027EE1C0-C88B-4263-837E-FDCE3C97F841}"/>
              </a:ext>
            </a:extLst>
          </p:cNvPr>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41DA218-4609-4340-B6DA-5226C36F6ECA}"/>
              </a:ext>
            </a:extLst>
          </p:cNvPr>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7436C76F-86CE-4E53-856C-4FE0EC298E04}"/>
              </a:ext>
            </a:extLst>
          </p:cNvPr>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11/18/2021</a:t>
            </a:fld>
            <a:endParaRPr lang="en-US"/>
          </a:p>
        </p:txBody>
      </p:sp>
      <p:sp>
        <p:nvSpPr>
          <p:cNvPr id="5" name="页脚占位符 4">
            <a:extLst>
              <a:ext uri="{FF2B5EF4-FFF2-40B4-BE49-F238E27FC236}">
                <a16:creationId xmlns:a16="http://schemas.microsoft.com/office/drawing/2014/main" id="{76E76569-E7A0-46C6-827C-81BFCDF4965F}"/>
              </a:ext>
            </a:extLst>
          </p:cNvPr>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a:extLst>
              <a:ext uri="{FF2B5EF4-FFF2-40B4-BE49-F238E27FC236}">
                <a16:creationId xmlns:a16="http://schemas.microsoft.com/office/drawing/2014/main" id="{F144E6C9-7A05-4222-81B4-68A6672EF374}"/>
              </a:ext>
            </a:extLst>
          </p:cNvPr>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a:extLst>
              <a:ext uri="{FF2B5EF4-FFF2-40B4-BE49-F238E27FC236}">
                <a16:creationId xmlns:a16="http://schemas.microsoft.com/office/drawing/2014/main" id="{0DA40510-2219-40BD-BD50-898349B592EA}"/>
              </a:ext>
            </a:extLst>
          </p:cNvPr>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a:extLst>
              <a:ext uri="{FF2B5EF4-FFF2-40B4-BE49-F238E27FC236}">
                <a16:creationId xmlns:a16="http://schemas.microsoft.com/office/drawing/2014/main" id="{4602DFE6-868C-442D-B85C-DE9E9866551A}"/>
              </a:ext>
            </a:extLst>
          </p:cNvPr>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30679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CFF5DB3-1E89-4D98-9E31-E4FE2745DA66}"/>
              </a:ext>
            </a:extLst>
          </p:cNvPr>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D9129473-8162-441A-B0A6-292E780BA6BA}"/>
              </a:ext>
            </a:extLst>
          </p:cNvPr>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6DC0AD3-3D40-4684-A41D-75812A907FD8}"/>
              </a:ext>
            </a:extLst>
          </p:cNvPr>
          <p:cNvSpPr>
            <a:spLocks noGrp="1"/>
          </p:cNvSpPr>
          <p:nvPr>
            <p:ph idx="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0" name="日期占位符 9">
            <a:extLst>
              <a:ext uri="{FF2B5EF4-FFF2-40B4-BE49-F238E27FC236}">
                <a16:creationId xmlns:a16="http://schemas.microsoft.com/office/drawing/2014/main" id="{8FC0BA2F-2E01-4D0F-895C-745A1AA1AE6D}"/>
              </a:ext>
            </a:extLst>
          </p:cNvPr>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11/18/2021</a:t>
            </a:fld>
            <a:endParaRPr lang="en-US"/>
          </a:p>
        </p:txBody>
      </p:sp>
      <p:sp>
        <p:nvSpPr>
          <p:cNvPr id="11" name="页脚占位符 10">
            <a:extLst>
              <a:ext uri="{FF2B5EF4-FFF2-40B4-BE49-F238E27FC236}">
                <a16:creationId xmlns:a16="http://schemas.microsoft.com/office/drawing/2014/main" id="{6CB324B4-AEA7-4380-BA30-DFAE58ECC837}"/>
              </a:ext>
            </a:extLst>
          </p:cNvPr>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a:extLst>
              <a:ext uri="{FF2B5EF4-FFF2-40B4-BE49-F238E27FC236}">
                <a16:creationId xmlns:a16="http://schemas.microsoft.com/office/drawing/2014/main" id="{61B83A9D-0FFD-49D5-9C24-6781083AE573}"/>
              </a:ext>
            </a:extLst>
          </p:cNvPr>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64330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8475D-41BC-429D-8C7F-69ECA5D2E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CD6E4DD-C9CF-4179-B9CE-838882FEE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171A018-7B27-481D-A86C-BF22B0E13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11/18/2021</a:t>
            </a:fld>
            <a:endParaRPr lang="en-US"/>
          </a:p>
        </p:txBody>
      </p:sp>
      <p:sp>
        <p:nvSpPr>
          <p:cNvPr id="5" name="页脚占位符 4">
            <a:extLst>
              <a:ext uri="{FF2B5EF4-FFF2-40B4-BE49-F238E27FC236}">
                <a16:creationId xmlns:a16="http://schemas.microsoft.com/office/drawing/2014/main" id="{9B491B18-D5E1-4692-8FD8-55BDD8D81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a:extLst>
              <a:ext uri="{FF2B5EF4-FFF2-40B4-BE49-F238E27FC236}">
                <a16:creationId xmlns:a16="http://schemas.microsoft.com/office/drawing/2014/main" id="{14D31264-FEFC-4E33-80C9-EE1AE9ABC15E}"/>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18294251"/>
      </p:ext>
    </p:extLst>
  </p:cSld>
  <p:clrMap bg1="lt1" tx1="dk1" bg2="lt2" tx2="dk2" accent1="accent1" accent2="accent2" accent3="accent3" accent4="accent4" accent5="accent5" accent6="accent6" hlink="hlink" folHlink="folHlink"/>
  <p:sldLayoutIdLst>
    <p:sldLayoutId id="2147483661" r:id="rId1"/>
    <p:sldLayoutId id="2147483663"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6.png"/><Relationship Id="rId4" Type="http://schemas.openxmlformats.org/officeDocument/2006/relationships/image" Target="../media/image25.wmf"/></Relationships>
</file>

<file path=ppt/slides/_rels/slide1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8.wmf"/><Relationship Id="rId5" Type="http://schemas.openxmlformats.org/officeDocument/2006/relationships/oleObject" Target="../embeddings/oleObject12.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log.csdn.net/zddblog/article/details/752142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2.wmf"/><Relationship Id="rId12"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3.wmf"/></Relationships>
</file>

<file path=ppt/slides/_rels/slide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2240A-00B5-4766-A793-2B76994300D8}"/>
              </a:ext>
            </a:extLst>
          </p:cNvPr>
          <p:cNvSpPr>
            <a:spLocks noGrp="1"/>
          </p:cNvSpPr>
          <p:nvPr>
            <p:ph type="ctrTitle"/>
          </p:nvPr>
        </p:nvSpPr>
        <p:spPr>
          <a:xfrm>
            <a:off x="577277" y="928052"/>
            <a:ext cx="11037446" cy="2080470"/>
          </a:xfrm>
        </p:spPr>
        <p:txBody>
          <a:bodyPr/>
          <a:lstStyle/>
          <a:p>
            <a:r>
              <a:rPr lang="en-US" altLang="zh-CN" dirty="0" smtClean="0">
                <a:latin typeface="+mn-lt"/>
                <a:ea typeface="+mn-ea"/>
                <a:cs typeface="+mn-ea"/>
                <a:sym typeface="+mn-lt"/>
              </a:rPr>
              <a:t>11&amp;12. </a:t>
            </a:r>
            <a:r>
              <a:rPr lang="en-US" altLang="zh-CN" dirty="0">
                <a:latin typeface="+mn-lt"/>
                <a:ea typeface="+mn-ea"/>
                <a:cs typeface="+mn-ea"/>
                <a:sym typeface="+mn-lt"/>
              </a:rPr>
              <a:t>SIFT</a:t>
            </a:r>
            <a:r>
              <a:rPr lang="zh-CN" altLang="en-US" dirty="0">
                <a:latin typeface="+mn-lt"/>
                <a:ea typeface="+mn-ea"/>
                <a:cs typeface="+mn-ea"/>
                <a:sym typeface="+mn-lt"/>
              </a:rPr>
              <a:t>尺度不变特征变换</a:t>
            </a:r>
            <a:endParaRPr lang="en-US" dirty="0">
              <a:latin typeface="+mn-lt"/>
              <a:ea typeface="+mn-ea"/>
              <a:cs typeface="+mn-ea"/>
              <a:sym typeface="+mn-lt"/>
            </a:endParaRPr>
          </a:p>
        </p:txBody>
      </p:sp>
      <p:sp>
        <p:nvSpPr>
          <p:cNvPr id="4" name="灯片编号占位符 3">
            <a:extLst>
              <a:ext uri="{FF2B5EF4-FFF2-40B4-BE49-F238E27FC236}">
                <a16:creationId xmlns:a16="http://schemas.microsoft.com/office/drawing/2014/main" id="{52F52386-F6FD-41E0-AB9E-4F2C3361E71E}"/>
              </a:ext>
            </a:extLst>
          </p:cNvPr>
          <p:cNvSpPr>
            <a:spLocks noGrp="1"/>
          </p:cNvSpPr>
          <p:nvPr>
            <p:ph type="sldNum" sz="quarter" idx="12"/>
          </p:nvPr>
        </p:nvSpPr>
        <p:spPr/>
        <p:txBody>
          <a:bodyPr/>
          <a:lstStyle/>
          <a:p>
            <a:fld id="{73C21EC5-CD02-4888-A25F-F2DF1AE998A7}" type="slidenum">
              <a:rPr lang="en-US" smtClean="0"/>
              <a:pPr/>
              <a:t>1</a:t>
            </a:fld>
            <a:endParaRPr lang="en-US"/>
          </a:p>
        </p:txBody>
      </p:sp>
      <p:sp>
        <p:nvSpPr>
          <p:cNvPr id="7" name="TextBox 2">
            <a:extLst>
              <a:ext uri="{FF2B5EF4-FFF2-40B4-BE49-F238E27FC236}">
                <a16:creationId xmlns:a16="http://schemas.microsoft.com/office/drawing/2014/main" id="{28DA2B2A-15FF-45ED-ABCA-097DF26E507D}"/>
              </a:ext>
            </a:extLst>
          </p:cNvPr>
          <p:cNvSpPr txBox="1">
            <a:spLocks noChangeArrowheads="1"/>
          </p:cNvSpPr>
          <p:nvPr/>
        </p:nvSpPr>
        <p:spPr bwMode="auto">
          <a:xfrm>
            <a:off x="966132" y="4332147"/>
            <a:ext cx="5328592" cy="1815882"/>
          </a:xfrm>
          <a:prstGeom prst="rect">
            <a:avLst/>
          </a:prstGeom>
          <a:noFill/>
          <a:ln w="9525">
            <a:noFill/>
            <a:miter lim="800000"/>
            <a:headEnd/>
            <a:tailEnd/>
          </a:ln>
        </p:spPr>
        <p:txBody>
          <a:bodyPr wrap="square">
            <a:spAutoFit/>
          </a:bodyPr>
          <a:lstStyle/>
          <a:p>
            <a:pPr marL="514350" lvl="1" indent="-514350">
              <a:buFont typeface="Wingdings" pitchFamily="2" charset="2"/>
              <a:buChar char="l"/>
            </a:pPr>
            <a:r>
              <a:rPr lang="zh-CN" altLang="en-US" sz="1600" b="1" dirty="0">
                <a:latin typeface="微软雅黑" pitchFamily="34" charset="-122"/>
                <a:ea typeface="微软雅黑" pitchFamily="34" charset="-122"/>
              </a:rPr>
              <a:t>图像关键点</a:t>
            </a:r>
            <a:r>
              <a:rPr lang="en-US" altLang="zh-CN" sz="1600" b="1" dirty="0">
                <a:latin typeface="微软雅黑" pitchFamily="34" charset="-122"/>
                <a:ea typeface="微软雅黑" pitchFamily="34" charset="-122"/>
              </a:rPr>
              <a:t>(</a:t>
            </a:r>
            <a:r>
              <a:rPr lang="en-US" altLang="zh-CN" sz="1600" b="1" dirty="0" err="1">
                <a:latin typeface="微软雅黑" pitchFamily="34" charset="-122"/>
                <a:ea typeface="微软雅黑" pitchFamily="34" charset="-122"/>
              </a:rPr>
              <a:t>keypoint</a:t>
            </a:r>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的提取</a:t>
            </a:r>
            <a:endParaRPr lang="en-US" altLang="zh-CN" sz="1600" b="1" dirty="0">
              <a:latin typeface="微软雅黑" pitchFamily="34" charset="-122"/>
              <a:ea typeface="微软雅黑" pitchFamily="34" charset="-122"/>
            </a:endParaRPr>
          </a:p>
          <a:p>
            <a:pPr marL="514350" indent="-514350">
              <a:buFont typeface="Wingdings" pitchFamily="2" charset="2"/>
              <a:buChar char="l"/>
            </a:pPr>
            <a:endParaRPr lang="en-US" altLang="zh-CN" sz="1600" b="1" dirty="0">
              <a:latin typeface="微软雅黑" pitchFamily="34" charset="-122"/>
              <a:ea typeface="微软雅黑" pitchFamily="34" charset="-122"/>
            </a:endParaRPr>
          </a:p>
          <a:p>
            <a:pPr marL="514350" lvl="1" indent="-514350">
              <a:buFont typeface="Wingdings" pitchFamily="2" charset="2"/>
              <a:buChar char="l"/>
            </a:pPr>
            <a:r>
              <a:rPr lang="en-US" altLang="zh-CN" sz="1600" b="1" dirty="0">
                <a:latin typeface="微软雅黑" pitchFamily="34" charset="-122"/>
                <a:ea typeface="微软雅黑" pitchFamily="34" charset="-122"/>
              </a:rPr>
              <a:t>SIFT</a:t>
            </a:r>
            <a:r>
              <a:rPr lang="zh-CN" altLang="en-US" sz="1600" b="1" dirty="0">
                <a:latin typeface="微软雅黑" pitchFamily="34" charset="-122"/>
                <a:ea typeface="微软雅黑" pitchFamily="34" charset="-122"/>
              </a:rPr>
              <a:t>描述子的计算</a:t>
            </a:r>
            <a:endParaRPr lang="en-US" altLang="zh-CN" sz="1600" b="1" dirty="0">
              <a:latin typeface="微软雅黑" pitchFamily="34" charset="-122"/>
              <a:ea typeface="微软雅黑" pitchFamily="34" charset="-122"/>
            </a:endParaRPr>
          </a:p>
          <a:p>
            <a:pPr marL="514350" lvl="1" indent="-514350">
              <a:buFont typeface="Wingdings" pitchFamily="2" charset="2"/>
              <a:buChar char="l"/>
            </a:pPr>
            <a:endParaRPr lang="en-US" altLang="zh-CN" sz="1600" b="1" dirty="0">
              <a:latin typeface="微软雅黑" pitchFamily="34" charset="-122"/>
              <a:ea typeface="微软雅黑" pitchFamily="34" charset="-122"/>
            </a:endParaRPr>
          </a:p>
          <a:p>
            <a:pPr marL="514350" lvl="1" indent="-514350">
              <a:buFont typeface="Wingdings" pitchFamily="2" charset="2"/>
              <a:buChar char="l"/>
            </a:pPr>
            <a:r>
              <a:rPr lang="zh-CN" altLang="en-US" sz="1600" b="1" dirty="0">
                <a:latin typeface="微软雅黑" pitchFamily="34" charset="-122"/>
                <a:ea typeface="微软雅黑" pitchFamily="34" charset="-122"/>
              </a:rPr>
              <a:t>图像特征匹配</a:t>
            </a:r>
            <a:endParaRPr lang="en-US" altLang="zh-CN" sz="1600" b="1" dirty="0">
              <a:latin typeface="微软雅黑" pitchFamily="34" charset="-122"/>
              <a:ea typeface="微软雅黑" pitchFamily="34" charset="-122"/>
            </a:endParaRPr>
          </a:p>
          <a:p>
            <a:pPr marL="514350" lvl="1" indent="-514350">
              <a:buFont typeface="Wingdings" pitchFamily="2" charset="2"/>
              <a:buChar char="l"/>
            </a:pPr>
            <a:endParaRPr lang="en-US" altLang="zh-CN" sz="1600" b="1" dirty="0">
              <a:latin typeface="微软雅黑" pitchFamily="34" charset="-122"/>
              <a:ea typeface="微软雅黑" pitchFamily="34" charset="-122"/>
            </a:endParaRPr>
          </a:p>
          <a:p>
            <a:pPr marL="514350" lvl="1" indent="-514350">
              <a:buFont typeface="Wingdings" pitchFamily="2" charset="2"/>
              <a:buChar char="l"/>
            </a:pPr>
            <a:r>
              <a:rPr lang="zh-CN" altLang="en-US" sz="1600" b="1" dirty="0">
                <a:latin typeface="微软雅黑" pitchFamily="34" charset="-122"/>
                <a:ea typeface="微软雅黑" pitchFamily="34" charset="-122"/>
              </a:rPr>
              <a:t>练习</a:t>
            </a:r>
          </a:p>
        </p:txBody>
      </p:sp>
    </p:spTree>
    <p:extLst>
      <p:ext uri="{BB962C8B-B14F-4D97-AF65-F5344CB8AC3E}">
        <p14:creationId xmlns:p14="http://schemas.microsoft.com/office/powerpoint/2010/main" val="11542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10</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369029"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描述子</a:t>
            </a:r>
            <a:endParaRPr lang="zh-CN" altLang="en-US" dirty="0"/>
          </a:p>
        </p:txBody>
      </p:sp>
      <p:sp>
        <p:nvSpPr>
          <p:cNvPr id="5" name="TextBox 2">
            <a:extLst>
              <a:ext uri="{FF2B5EF4-FFF2-40B4-BE49-F238E27FC236}">
                <a16:creationId xmlns:a16="http://schemas.microsoft.com/office/drawing/2014/main" id="{F1250424-3689-4507-A029-8E99B1D143DB}"/>
              </a:ext>
            </a:extLst>
          </p:cNvPr>
          <p:cNvSpPr txBox="1">
            <a:spLocks noChangeArrowheads="1"/>
          </p:cNvSpPr>
          <p:nvPr/>
        </p:nvSpPr>
        <p:spPr bwMode="auto">
          <a:xfrm>
            <a:off x="323850" y="1052513"/>
            <a:ext cx="110395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微软雅黑" panose="020B0503020204020204" pitchFamily="34" charset="-122"/>
                <a:ea typeface="微软雅黑" panose="020B0503020204020204" pitchFamily="34" charset="-122"/>
              </a:rPr>
              <a:t>SIFT</a:t>
            </a:r>
            <a:r>
              <a:rPr lang="zh-CN" altLang="en-US" sz="1800">
                <a:latin typeface="微软雅黑" panose="020B0503020204020204" pitchFamily="34" charset="-122"/>
                <a:ea typeface="微软雅黑" panose="020B0503020204020204" pitchFamily="34" charset="-122"/>
              </a:rPr>
              <a:t>描述子之所以具有旋转不变</a:t>
            </a:r>
            <a:r>
              <a:rPr lang="en-US" altLang="zh-CN" sz="1800">
                <a:latin typeface="微软雅黑" panose="020B0503020204020204" pitchFamily="34" charset="-122"/>
                <a:ea typeface="微软雅黑" panose="020B0503020204020204" pitchFamily="34" charset="-122"/>
              </a:rPr>
              <a:t>(rotation invariant)</a:t>
            </a:r>
            <a:r>
              <a:rPr lang="zh-CN" altLang="en-US" sz="1800">
                <a:latin typeface="微软雅黑" panose="020B0503020204020204" pitchFamily="34" charset="-122"/>
                <a:ea typeface="微软雅黑" panose="020B0503020204020204" pitchFamily="34" charset="-122"/>
              </a:rPr>
              <a:t>的性质是因为在图像坐标系和物体坐标系之间变换。</a:t>
            </a:r>
          </a:p>
        </p:txBody>
      </p:sp>
      <p:grpSp>
        <p:nvGrpSpPr>
          <p:cNvPr id="6" name="Group 4">
            <a:extLst>
              <a:ext uri="{FF2B5EF4-FFF2-40B4-BE49-F238E27FC236}">
                <a16:creationId xmlns:a16="http://schemas.microsoft.com/office/drawing/2014/main" id="{1584A05C-3C6C-4463-9175-96B916462B61}"/>
              </a:ext>
            </a:extLst>
          </p:cNvPr>
          <p:cNvGrpSpPr>
            <a:grpSpLocks/>
          </p:cNvGrpSpPr>
          <p:nvPr/>
        </p:nvGrpSpPr>
        <p:grpSpPr bwMode="auto">
          <a:xfrm rot="-1557936">
            <a:off x="1978350" y="2228581"/>
            <a:ext cx="2293937" cy="1514475"/>
            <a:chOff x="0" y="0"/>
            <a:chExt cx="2857500" cy="1885950"/>
          </a:xfrm>
        </p:grpSpPr>
        <p:pic>
          <p:nvPicPr>
            <p:cNvPr id="7" name="Picture 3" descr="D:\Data\Caltech101\butterfly\image_0001.jpg">
              <a:extLst>
                <a:ext uri="{FF2B5EF4-FFF2-40B4-BE49-F238E27FC236}">
                  <a16:creationId xmlns:a16="http://schemas.microsoft.com/office/drawing/2014/main" id="{6F460DD6-A95D-49FC-B3A3-3061C5DAB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575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箭头连接符 5">
              <a:extLst>
                <a:ext uri="{FF2B5EF4-FFF2-40B4-BE49-F238E27FC236}">
                  <a16:creationId xmlns:a16="http://schemas.microsoft.com/office/drawing/2014/main" id="{56E7172A-9D85-45AE-83A5-84F9491344DB}"/>
                </a:ext>
              </a:extLst>
            </p:cNvPr>
            <p:cNvCxnSpPr>
              <a:cxnSpLocks noChangeShapeType="1"/>
            </p:cNvCxnSpPr>
            <p:nvPr/>
          </p:nvCxnSpPr>
          <p:spPr bwMode="auto">
            <a:xfrm>
              <a:off x="1368695" y="1004968"/>
              <a:ext cx="1368436" cy="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9" name="直接箭头连接符 6">
              <a:extLst>
                <a:ext uri="{FF2B5EF4-FFF2-40B4-BE49-F238E27FC236}">
                  <a16:creationId xmlns:a16="http://schemas.microsoft.com/office/drawing/2014/main" id="{0626C537-C033-4FE0-AFF6-8BB226B5BA13}"/>
                </a:ext>
              </a:extLst>
            </p:cNvPr>
            <p:cNvCxnSpPr>
              <a:cxnSpLocks noChangeShapeType="1"/>
            </p:cNvCxnSpPr>
            <p:nvPr/>
          </p:nvCxnSpPr>
          <p:spPr bwMode="auto">
            <a:xfrm flipV="1">
              <a:off x="1368751" y="144294"/>
              <a:ext cx="0" cy="863899"/>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grpSp>
      <p:grpSp>
        <p:nvGrpSpPr>
          <p:cNvPr id="10" name="Group 8">
            <a:extLst>
              <a:ext uri="{FF2B5EF4-FFF2-40B4-BE49-F238E27FC236}">
                <a16:creationId xmlns:a16="http://schemas.microsoft.com/office/drawing/2014/main" id="{BF79F1D7-71D6-45EC-A9DE-3883DECDD00D}"/>
              </a:ext>
            </a:extLst>
          </p:cNvPr>
          <p:cNvGrpSpPr>
            <a:grpSpLocks/>
          </p:cNvGrpSpPr>
          <p:nvPr/>
        </p:nvGrpSpPr>
        <p:grpSpPr bwMode="auto">
          <a:xfrm rot="2700000">
            <a:off x="4679481" y="2502425"/>
            <a:ext cx="2293937" cy="1514475"/>
            <a:chOff x="0" y="0"/>
            <a:chExt cx="2857500" cy="1885950"/>
          </a:xfrm>
        </p:grpSpPr>
        <p:pic>
          <p:nvPicPr>
            <p:cNvPr id="11" name="Picture 3" descr="D:\Data\Caltech101\butterfly\image_0001.jpg">
              <a:extLst>
                <a:ext uri="{FF2B5EF4-FFF2-40B4-BE49-F238E27FC236}">
                  <a16:creationId xmlns:a16="http://schemas.microsoft.com/office/drawing/2014/main" id="{7BC1094F-65AF-44A4-97F7-E5463592A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575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箭头连接符 14">
              <a:extLst>
                <a:ext uri="{FF2B5EF4-FFF2-40B4-BE49-F238E27FC236}">
                  <a16:creationId xmlns:a16="http://schemas.microsoft.com/office/drawing/2014/main" id="{22DBD371-6854-4549-AA5E-A6383C3D87CE}"/>
                </a:ext>
              </a:extLst>
            </p:cNvPr>
            <p:cNvCxnSpPr>
              <a:cxnSpLocks noChangeShapeType="1"/>
            </p:cNvCxnSpPr>
            <p:nvPr/>
          </p:nvCxnSpPr>
          <p:spPr bwMode="auto">
            <a:xfrm>
              <a:off x="1366081" y="1010771"/>
              <a:ext cx="1368436" cy="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3" name="直接箭头连接符 15">
              <a:extLst>
                <a:ext uri="{FF2B5EF4-FFF2-40B4-BE49-F238E27FC236}">
                  <a16:creationId xmlns:a16="http://schemas.microsoft.com/office/drawing/2014/main" id="{74A2FAF0-B761-4B5D-8559-E1715DEE3AD3}"/>
                </a:ext>
              </a:extLst>
            </p:cNvPr>
            <p:cNvCxnSpPr>
              <a:cxnSpLocks noChangeShapeType="1"/>
            </p:cNvCxnSpPr>
            <p:nvPr/>
          </p:nvCxnSpPr>
          <p:spPr bwMode="auto">
            <a:xfrm flipV="1">
              <a:off x="1364428" y="147579"/>
              <a:ext cx="0" cy="86390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grpSp>
      <p:grpSp>
        <p:nvGrpSpPr>
          <p:cNvPr id="14" name="Group 12">
            <a:extLst>
              <a:ext uri="{FF2B5EF4-FFF2-40B4-BE49-F238E27FC236}">
                <a16:creationId xmlns:a16="http://schemas.microsoft.com/office/drawing/2014/main" id="{07570DE9-F150-445C-8779-3A67BC39B4C8}"/>
              </a:ext>
            </a:extLst>
          </p:cNvPr>
          <p:cNvGrpSpPr>
            <a:grpSpLocks/>
          </p:cNvGrpSpPr>
          <p:nvPr/>
        </p:nvGrpSpPr>
        <p:grpSpPr bwMode="auto">
          <a:xfrm rot="9000000">
            <a:off x="7585400" y="2198419"/>
            <a:ext cx="2293937" cy="1514475"/>
            <a:chOff x="0" y="0"/>
            <a:chExt cx="2857500" cy="1885950"/>
          </a:xfrm>
        </p:grpSpPr>
        <p:pic>
          <p:nvPicPr>
            <p:cNvPr id="15" name="Picture 3" descr="D:\Data\Caltech101\butterfly\image_0001.jpg">
              <a:extLst>
                <a:ext uri="{FF2B5EF4-FFF2-40B4-BE49-F238E27FC236}">
                  <a16:creationId xmlns:a16="http://schemas.microsoft.com/office/drawing/2014/main" id="{9A876E6A-60AB-42A0-8DBA-C4EB3E065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575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箭头连接符 18">
              <a:extLst>
                <a:ext uri="{FF2B5EF4-FFF2-40B4-BE49-F238E27FC236}">
                  <a16:creationId xmlns:a16="http://schemas.microsoft.com/office/drawing/2014/main" id="{919C088A-6A16-4050-A1AD-CF2E91258B17}"/>
                </a:ext>
              </a:extLst>
            </p:cNvPr>
            <p:cNvCxnSpPr>
              <a:cxnSpLocks noChangeShapeType="1"/>
            </p:cNvCxnSpPr>
            <p:nvPr/>
          </p:nvCxnSpPr>
          <p:spPr bwMode="auto">
            <a:xfrm>
              <a:off x="1364181" y="1010712"/>
              <a:ext cx="1368436" cy="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7" name="直接箭头连接符 19">
              <a:extLst>
                <a:ext uri="{FF2B5EF4-FFF2-40B4-BE49-F238E27FC236}">
                  <a16:creationId xmlns:a16="http://schemas.microsoft.com/office/drawing/2014/main" id="{79D09EAF-2BB2-4904-AD84-729C2C2550EC}"/>
                </a:ext>
              </a:extLst>
            </p:cNvPr>
            <p:cNvCxnSpPr>
              <a:cxnSpLocks noChangeShapeType="1"/>
            </p:cNvCxnSpPr>
            <p:nvPr/>
          </p:nvCxnSpPr>
          <p:spPr bwMode="auto">
            <a:xfrm flipV="1">
              <a:off x="1364995" y="148941"/>
              <a:ext cx="0" cy="86390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grpSp>
      <p:cxnSp>
        <p:nvCxnSpPr>
          <p:cNvPr id="18" name="直接箭头连接符 20">
            <a:extLst>
              <a:ext uri="{FF2B5EF4-FFF2-40B4-BE49-F238E27FC236}">
                <a16:creationId xmlns:a16="http://schemas.microsoft.com/office/drawing/2014/main" id="{A0C8F1ED-1C3C-49AD-AC9E-9B3F5D3BC528}"/>
              </a:ext>
            </a:extLst>
          </p:cNvPr>
          <p:cNvCxnSpPr>
            <a:cxnSpLocks noChangeShapeType="1"/>
          </p:cNvCxnSpPr>
          <p:nvPr/>
        </p:nvCxnSpPr>
        <p:spPr bwMode="auto">
          <a:xfrm>
            <a:off x="1762450" y="1941244"/>
            <a:ext cx="2592387" cy="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19" name="直接箭头连接符 23">
            <a:extLst>
              <a:ext uri="{FF2B5EF4-FFF2-40B4-BE49-F238E27FC236}">
                <a16:creationId xmlns:a16="http://schemas.microsoft.com/office/drawing/2014/main" id="{2FC52932-DD59-4982-9BA6-03777A3BDE3D}"/>
              </a:ext>
            </a:extLst>
          </p:cNvPr>
          <p:cNvCxnSpPr>
            <a:cxnSpLocks noChangeShapeType="1"/>
          </p:cNvCxnSpPr>
          <p:nvPr/>
        </p:nvCxnSpPr>
        <p:spPr bwMode="auto">
          <a:xfrm>
            <a:off x="1762450" y="1941244"/>
            <a:ext cx="0" cy="208915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0" name="直接箭头连接符 26">
            <a:extLst>
              <a:ext uri="{FF2B5EF4-FFF2-40B4-BE49-F238E27FC236}">
                <a16:creationId xmlns:a16="http://schemas.microsoft.com/office/drawing/2014/main" id="{EC173DDE-E16D-4187-803D-C131B8A3A1E8}"/>
              </a:ext>
            </a:extLst>
          </p:cNvPr>
          <p:cNvCxnSpPr>
            <a:cxnSpLocks noChangeShapeType="1"/>
          </p:cNvCxnSpPr>
          <p:nvPr/>
        </p:nvCxnSpPr>
        <p:spPr bwMode="auto">
          <a:xfrm>
            <a:off x="4786637" y="1941244"/>
            <a:ext cx="2305050" cy="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1" name="直接箭头连接符 27">
            <a:extLst>
              <a:ext uri="{FF2B5EF4-FFF2-40B4-BE49-F238E27FC236}">
                <a16:creationId xmlns:a16="http://schemas.microsoft.com/office/drawing/2014/main" id="{E30B46CB-FE5A-4BB9-8016-5C200DA0C929}"/>
              </a:ext>
            </a:extLst>
          </p:cNvPr>
          <p:cNvCxnSpPr>
            <a:cxnSpLocks noChangeShapeType="1"/>
          </p:cNvCxnSpPr>
          <p:nvPr/>
        </p:nvCxnSpPr>
        <p:spPr bwMode="auto">
          <a:xfrm>
            <a:off x="4786637" y="1941244"/>
            <a:ext cx="0" cy="208915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2" name="直接箭头连接符 31">
            <a:extLst>
              <a:ext uri="{FF2B5EF4-FFF2-40B4-BE49-F238E27FC236}">
                <a16:creationId xmlns:a16="http://schemas.microsoft.com/office/drawing/2014/main" id="{3E1D3B4B-E4CE-4E7D-BD2D-71058F6B1BC9}"/>
              </a:ext>
            </a:extLst>
          </p:cNvPr>
          <p:cNvCxnSpPr>
            <a:cxnSpLocks noChangeShapeType="1"/>
          </p:cNvCxnSpPr>
          <p:nvPr/>
        </p:nvCxnSpPr>
        <p:spPr bwMode="auto">
          <a:xfrm>
            <a:off x="7667950" y="1941244"/>
            <a:ext cx="2303462" cy="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3" name="直接箭头连接符 32">
            <a:extLst>
              <a:ext uri="{FF2B5EF4-FFF2-40B4-BE49-F238E27FC236}">
                <a16:creationId xmlns:a16="http://schemas.microsoft.com/office/drawing/2014/main" id="{FDE8988E-319C-432D-A92B-B7B595E035F2}"/>
              </a:ext>
            </a:extLst>
          </p:cNvPr>
          <p:cNvCxnSpPr>
            <a:cxnSpLocks noChangeShapeType="1"/>
          </p:cNvCxnSpPr>
          <p:nvPr/>
        </p:nvCxnSpPr>
        <p:spPr bwMode="auto">
          <a:xfrm>
            <a:off x="7667950" y="1941244"/>
            <a:ext cx="0" cy="208915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sp>
        <p:nvSpPr>
          <p:cNvPr id="24" name="TextBox 33">
            <a:extLst>
              <a:ext uri="{FF2B5EF4-FFF2-40B4-BE49-F238E27FC236}">
                <a16:creationId xmlns:a16="http://schemas.microsoft.com/office/drawing/2014/main" id="{77713991-AA61-463C-9A75-946051011D33}"/>
              </a:ext>
            </a:extLst>
          </p:cNvPr>
          <p:cNvSpPr txBox="1">
            <a:spLocks noChangeArrowheads="1"/>
          </p:cNvSpPr>
          <p:nvPr/>
        </p:nvSpPr>
        <p:spPr bwMode="auto">
          <a:xfrm>
            <a:off x="323850" y="4546924"/>
            <a:ext cx="1087089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如上图所示，蓝色箭头表示图像坐标系，红色箭头表示物体坐标系。图像坐标系即观测图像的横向和纵向两个方向，也是计算机处理图像时所参照的坐标系。而物体参照系是人在认知物体时参照的坐标系。人脑之所以能够分辨不同方向的同一物体，是因为能够从物体的局部细节潜在地建立起物体坐标系，并建立其和图像坐标系之间的映射关系。</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描述子把以关键点为中心的邻域内的主要梯度方向作为物体坐标系的</a:t>
            </a:r>
            <a:r>
              <a:rPr lang="en-US" altLang="zh-CN" sz="1800" dirty="0">
                <a:latin typeface="微软雅黑" panose="020B0503020204020204" pitchFamily="34" charset="-122"/>
                <a:ea typeface="微软雅黑" panose="020B0503020204020204" pitchFamily="34" charset="-122"/>
              </a:rPr>
              <a:t>X</a:t>
            </a:r>
            <a:r>
              <a:rPr lang="zh-CN" altLang="en-US" sz="1800" dirty="0">
                <a:latin typeface="微软雅黑" panose="020B0503020204020204" pitchFamily="34" charset="-122"/>
                <a:ea typeface="微软雅黑" panose="020B0503020204020204" pitchFamily="34" charset="-122"/>
              </a:rPr>
              <a:t>方向，因为该坐标系是由关键点本身的性质定义的，因此具有旋转不变性。</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979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11</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369029"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描述子</a:t>
            </a:r>
            <a:endParaRPr lang="zh-CN" altLang="en-US" dirty="0"/>
          </a:p>
        </p:txBody>
      </p:sp>
      <p:sp>
        <p:nvSpPr>
          <p:cNvPr id="5" name="TextBox 2">
            <a:extLst>
              <a:ext uri="{FF2B5EF4-FFF2-40B4-BE49-F238E27FC236}">
                <a16:creationId xmlns:a16="http://schemas.microsoft.com/office/drawing/2014/main" id="{FB09F614-68DA-4962-8D46-6B05FCAF1100}"/>
              </a:ext>
            </a:extLst>
          </p:cNvPr>
          <p:cNvSpPr txBox="1">
            <a:spLocks noChangeArrowheads="1"/>
          </p:cNvSpPr>
          <p:nvPr/>
        </p:nvSpPr>
        <p:spPr bwMode="auto">
          <a:xfrm>
            <a:off x="468313" y="1052513"/>
            <a:ext cx="1046897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None/>
            </a:pPr>
            <a:r>
              <a:rPr lang="zh-CN" altLang="en-US" sz="1800" dirty="0">
                <a:latin typeface="微软雅黑" panose="020B0503020204020204" pitchFamily="34" charset="-122"/>
                <a:ea typeface="微软雅黑" panose="020B0503020204020204" pitchFamily="34" charset="-122"/>
              </a:rPr>
              <a:t>对应论文第</a:t>
            </a: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节：假设某尺度下某关键点为</a:t>
            </a:r>
            <a:r>
              <a:rPr lang="en-US" altLang="zh-CN" sz="1800" dirty="0">
                <a:latin typeface="微软雅黑" panose="020B0503020204020204" pitchFamily="34" charset="-122"/>
                <a:ea typeface="微软雅黑" panose="020B0503020204020204" pitchFamily="34" charset="-122"/>
              </a:rPr>
              <a:t>L(x, y)</a:t>
            </a:r>
            <a:r>
              <a:rPr lang="zh-CN" altLang="en-US" sz="1800" dirty="0">
                <a:latin typeface="微软雅黑" panose="020B0503020204020204" pitchFamily="34" charset="-122"/>
                <a:ea typeface="微软雅黑" panose="020B0503020204020204" pitchFamily="34" charset="-122"/>
              </a:rPr>
              <a:t>，对于它</a:t>
            </a:r>
            <a:r>
              <a:rPr lang="en-US" altLang="zh-CN" sz="1800" dirty="0">
                <a:latin typeface="微软雅黑" panose="020B0503020204020204" pitchFamily="34" charset="-122"/>
                <a:ea typeface="微软雅黑" panose="020B0503020204020204" pitchFamily="34" charset="-122"/>
              </a:rPr>
              <a:t>m*m</a:t>
            </a:r>
            <a:r>
              <a:rPr lang="zh-CN" altLang="en-US" sz="1800" dirty="0">
                <a:latin typeface="微软雅黑" panose="020B0503020204020204" pitchFamily="34" charset="-122"/>
                <a:ea typeface="微软雅黑" panose="020B0503020204020204" pitchFamily="34" charset="-122"/>
              </a:rPr>
              <a:t>邻域内（其所在高斯金字塔图像</a:t>
            </a:r>
            <a:r>
              <a:rPr lang="en-US" altLang="zh-CN" sz="1800" dirty="0">
                <a:latin typeface="微软雅黑" panose="020B0503020204020204" pitchFamily="34" charset="-122"/>
                <a:ea typeface="微软雅黑" panose="020B0503020204020204" pitchFamily="34" charset="-122"/>
              </a:rPr>
              <a:t>3σ</a:t>
            </a:r>
            <a:r>
              <a:rPr lang="zh-CN" altLang="en-US" sz="1800" dirty="0">
                <a:latin typeface="微软雅黑" panose="020B0503020204020204" pitchFamily="34" charset="-122"/>
                <a:ea typeface="微软雅黑" panose="020B0503020204020204" pitchFamily="34" charset="-122"/>
              </a:rPr>
              <a:t>邻域窗口内）的每个点，计算其在该尺度下的梯度方向和梯度强度：</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梯度方向为</a:t>
            </a:r>
            <a:r>
              <a:rPr lang="en-US" altLang="zh-CN" sz="1800" dirty="0">
                <a:latin typeface="微软雅黑" panose="020B0503020204020204" pitchFamily="34" charset="-122"/>
                <a:ea typeface="微软雅黑" panose="020B0503020204020204" pitchFamily="34" charset="-122"/>
              </a:rPr>
              <a:t>360</a:t>
            </a:r>
            <a:r>
              <a:rPr lang="zh-CN" altLang="en-US" sz="1800" dirty="0">
                <a:latin typeface="微软雅黑" panose="020B0503020204020204" pitchFamily="34" charset="-122"/>
                <a:ea typeface="微软雅黑" panose="020B0503020204020204" pitchFamily="34" charset="-122"/>
              </a:rPr>
              <a:t>度（注意</a:t>
            </a:r>
            <a:r>
              <a:rPr lang="en-US" altLang="zh-CN" sz="1800" dirty="0" err="1">
                <a:latin typeface="微软雅黑" panose="020B0503020204020204" pitchFamily="34" charset="-122"/>
                <a:ea typeface="微软雅黑" panose="020B0503020204020204" pitchFamily="34" charset="-122"/>
              </a:rPr>
              <a:t>atan</a:t>
            </a:r>
            <a:r>
              <a:rPr lang="zh-CN" altLang="en-US" sz="1800" dirty="0">
                <a:latin typeface="微软雅黑" panose="020B0503020204020204" pitchFamily="34" charset="-122"/>
                <a:ea typeface="微软雅黑" panose="020B0503020204020204" pitchFamily="34" charset="-122"/>
              </a:rPr>
              <a:t>函数返回值为</a:t>
            </a:r>
            <a:r>
              <a:rPr lang="en-US" altLang="zh-CN" sz="1800" dirty="0">
                <a:latin typeface="微软雅黑" panose="020B0503020204020204" pitchFamily="34" charset="-122"/>
                <a:ea typeface="微软雅黑" panose="020B0503020204020204" pitchFamily="34" charset="-122"/>
              </a:rPr>
              <a:t>0-180</a:t>
            </a:r>
            <a:r>
              <a:rPr lang="zh-CN" altLang="en-US" sz="1800" dirty="0">
                <a:latin typeface="微软雅黑" panose="020B0503020204020204" pitchFamily="34" charset="-122"/>
                <a:ea typeface="微软雅黑" panose="020B0503020204020204" pitchFamily="34" charset="-122"/>
              </a:rPr>
              <a:t>，需要根据</a:t>
            </a:r>
            <a:r>
              <a:rPr lang="en-US" altLang="zh-CN" sz="1800" dirty="0">
                <a:latin typeface="微软雅黑" panose="020B0503020204020204" pitchFamily="34" charset="-122"/>
                <a:ea typeface="微软雅黑" panose="020B0503020204020204" pitchFamily="34" charset="-122"/>
              </a:rPr>
              <a:t>Ix </a:t>
            </a:r>
            <a:r>
              <a:rPr lang="en-US" altLang="zh-CN" sz="1800" dirty="0" err="1">
                <a:latin typeface="微软雅黑" panose="020B0503020204020204" pitchFamily="34" charset="-122"/>
                <a:ea typeface="微软雅黑" panose="020B0503020204020204" pitchFamily="34" charset="-122"/>
              </a:rPr>
              <a:t>Iy</a:t>
            </a:r>
            <a:r>
              <a:rPr lang="zh-CN" altLang="en-US" sz="1800" dirty="0">
                <a:latin typeface="微软雅黑" panose="020B0503020204020204" pitchFamily="34" charset="-122"/>
                <a:ea typeface="微软雅黑" panose="020B0503020204020204" pitchFamily="34" charset="-122"/>
              </a:rPr>
              <a:t>的符号换算），平均分成</a:t>
            </a:r>
            <a:r>
              <a:rPr lang="en-US" altLang="zh-CN" sz="1800" dirty="0">
                <a:latin typeface="微软雅黑" panose="020B0503020204020204" pitchFamily="34" charset="-122"/>
                <a:ea typeface="微软雅黑" panose="020B0503020204020204" pitchFamily="34" charset="-122"/>
              </a:rPr>
              <a:t>36</a:t>
            </a:r>
            <a:r>
              <a:rPr lang="zh-CN" altLang="en-US" sz="1800" dirty="0">
                <a:latin typeface="微软雅黑" panose="020B0503020204020204" pitchFamily="34" charset="-122"/>
                <a:ea typeface="微软雅黑" panose="020B0503020204020204" pitchFamily="34" charset="-122"/>
              </a:rPr>
              <a:t>个</a:t>
            </a:r>
            <a:r>
              <a:rPr lang="en-US" altLang="zh-CN" sz="1800" dirty="0">
                <a:latin typeface="微软雅黑" panose="020B0503020204020204" pitchFamily="34" charset="-122"/>
                <a:ea typeface="微软雅黑" panose="020B0503020204020204" pitchFamily="34" charset="-122"/>
              </a:rPr>
              <a:t>bins</a:t>
            </a:r>
            <a:r>
              <a:rPr lang="zh-CN" altLang="en-US" sz="1800" dirty="0">
                <a:latin typeface="微软雅黑" panose="020B0503020204020204" pitchFamily="34" charset="-122"/>
                <a:ea typeface="微软雅黑" panose="020B0503020204020204" pitchFamily="34" charset="-122"/>
              </a:rPr>
              <a:t>，每个像素以</a:t>
            </a:r>
            <a:r>
              <a:rPr lang="en-US" altLang="zh-CN" sz="1800" dirty="0">
                <a:latin typeface="微软雅黑" panose="020B0503020204020204" pitchFamily="34" charset="-122"/>
                <a:ea typeface="微软雅黑" panose="020B0503020204020204" pitchFamily="34" charset="-122"/>
              </a:rPr>
              <a:t>m(x, y)</a:t>
            </a:r>
            <a:r>
              <a:rPr lang="zh-CN" altLang="en-US" sz="1800" dirty="0">
                <a:latin typeface="微软雅黑" panose="020B0503020204020204" pitchFamily="34" charset="-122"/>
                <a:ea typeface="微软雅黑" panose="020B0503020204020204" pitchFamily="34" charset="-122"/>
              </a:rPr>
              <a:t>为权值为其所在的</a:t>
            </a:r>
            <a:r>
              <a:rPr lang="en-US" altLang="zh-CN" sz="1800" dirty="0">
                <a:latin typeface="微软雅黑" panose="020B0503020204020204" pitchFamily="34" charset="-122"/>
                <a:ea typeface="微软雅黑" panose="020B0503020204020204" pitchFamily="34" charset="-122"/>
              </a:rPr>
              <a:t>bin</a:t>
            </a:r>
            <a:r>
              <a:rPr lang="zh-CN" altLang="en-US" sz="1800" dirty="0">
                <a:latin typeface="微软雅黑" panose="020B0503020204020204" pitchFamily="34" charset="-122"/>
                <a:ea typeface="微软雅黑" panose="020B0503020204020204" pitchFamily="34" charset="-122"/>
              </a:rPr>
              <a:t>投票。最终权重最大的方向定位该关键点的主方向</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实验中只考虑</a:t>
            </a:r>
            <a:r>
              <a:rPr lang="en-US" altLang="zh-CN" sz="1800" dirty="0">
                <a:latin typeface="微软雅黑" panose="020B0503020204020204" pitchFamily="34" charset="-122"/>
                <a:ea typeface="微软雅黑" panose="020B0503020204020204" pitchFamily="34" charset="-122"/>
              </a:rPr>
              <a:t>highest peak)</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grpSp>
        <p:nvGrpSpPr>
          <p:cNvPr id="7" name="Group 5">
            <a:extLst>
              <a:ext uri="{FF2B5EF4-FFF2-40B4-BE49-F238E27FC236}">
                <a16:creationId xmlns:a16="http://schemas.microsoft.com/office/drawing/2014/main" id="{EE2F5BF6-EBB8-46BE-87BA-2A90C654DC05}"/>
              </a:ext>
            </a:extLst>
          </p:cNvPr>
          <p:cNvGrpSpPr>
            <a:grpSpLocks/>
          </p:cNvGrpSpPr>
          <p:nvPr/>
        </p:nvGrpSpPr>
        <p:grpSpPr bwMode="auto">
          <a:xfrm>
            <a:off x="6937298" y="4291012"/>
            <a:ext cx="3241675" cy="2384425"/>
            <a:chOff x="0" y="0"/>
            <a:chExt cx="3240360" cy="2385556"/>
          </a:xfrm>
        </p:grpSpPr>
        <p:sp>
          <p:nvSpPr>
            <p:cNvPr id="8" name="矩形 7">
              <a:extLst>
                <a:ext uri="{FF2B5EF4-FFF2-40B4-BE49-F238E27FC236}">
                  <a16:creationId xmlns:a16="http://schemas.microsoft.com/office/drawing/2014/main" id="{EB3F77DA-C2F1-448F-AA3E-94DBF5C1AA50}"/>
                </a:ext>
              </a:extLst>
            </p:cNvPr>
            <p:cNvSpPr>
              <a:spLocks noChangeArrowheads="1"/>
            </p:cNvSpPr>
            <p:nvPr/>
          </p:nvSpPr>
          <p:spPr bwMode="auto">
            <a:xfrm>
              <a:off x="144404"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 name="矩形 8">
              <a:extLst>
                <a:ext uri="{FF2B5EF4-FFF2-40B4-BE49-F238E27FC236}">
                  <a16:creationId xmlns:a16="http://schemas.microsoft.com/office/drawing/2014/main" id="{057679B8-11B6-4FB5-9F41-759D370FEADE}"/>
                </a:ext>
              </a:extLst>
            </p:cNvPr>
            <p:cNvSpPr>
              <a:spLocks noChangeArrowheads="1"/>
            </p:cNvSpPr>
            <p:nvPr/>
          </p:nvSpPr>
          <p:spPr bwMode="auto">
            <a:xfrm>
              <a:off x="360217"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 name="矩形 9">
              <a:extLst>
                <a:ext uri="{FF2B5EF4-FFF2-40B4-BE49-F238E27FC236}">
                  <a16:creationId xmlns:a16="http://schemas.microsoft.com/office/drawing/2014/main" id="{6216F0A4-9037-4794-B9CA-73AF793C0E84}"/>
                </a:ext>
              </a:extLst>
            </p:cNvPr>
            <p:cNvSpPr>
              <a:spLocks noChangeArrowheads="1"/>
            </p:cNvSpPr>
            <p:nvPr/>
          </p:nvSpPr>
          <p:spPr bwMode="auto">
            <a:xfrm>
              <a:off x="144404"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 name="矩形 10">
              <a:extLst>
                <a:ext uri="{FF2B5EF4-FFF2-40B4-BE49-F238E27FC236}">
                  <a16:creationId xmlns:a16="http://schemas.microsoft.com/office/drawing/2014/main" id="{473B1E38-8FC9-4511-910D-D389C70DC300}"/>
                </a:ext>
              </a:extLst>
            </p:cNvPr>
            <p:cNvSpPr>
              <a:spLocks noChangeArrowheads="1"/>
            </p:cNvSpPr>
            <p:nvPr/>
          </p:nvSpPr>
          <p:spPr bwMode="auto">
            <a:xfrm>
              <a:off x="360217"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 name="矩形 11">
              <a:extLst>
                <a:ext uri="{FF2B5EF4-FFF2-40B4-BE49-F238E27FC236}">
                  <a16:creationId xmlns:a16="http://schemas.microsoft.com/office/drawing/2014/main" id="{A48C3189-0247-4A9B-BF58-C397C34319F1}"/>
                </a:ext>
              </a:extLst>
            </p:cNvPr>
            <p:cNvSpPr>
              <a:spLocks noChangeArrowheads="1"/>
            </p:cNvSpPr>
            <p:nvPr/>
          </p:nvSpPr>
          <p:spPr bwMode="auto">
            <a:xfrm>
              <a:off x="576029"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3" name="矩形 12">
              <a:extLst>
                <a:ext uri="{FF2B5EF4-FFF2-40B4-BE49-F238E27FC236}">
                  <a16:creationId xmlns:a16="http://schemas.microsoft.com/office/drawing/2014/main" id="{8814DEDF-757C-4A52-A757-7E77A42DAC73}"/>
                </a:ext>
              </a:extLst>
            </p:cNvPr>
            <p:cNvSpPr>
              <a:spLocks noChangeArrowheads="1"/>
            </p:cNvSpPr>
            <p:nvPr/>
          </p:nvSpPr>
          <p:spPr bwMode="auto">
            <a:xfrm>
              <a:off x="791842"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4" name="矩形 13">
              <a:extLst>
                <a:ext uri="{FF2B5EF4-FFF2-40B4-BE49-F238E27FC236}">
                  <a16:creationId xmlns:a16="http://schemas.microsoft.com/office/drawing/2014/main" id="{0AC9D770-1A78-451A-99B4-1D81B8F99964}"/>
                </a:ext>
              </a:extLst>
            </p:cNvPr>
            <p:cNvSpPr>
              <a:spLocks noChangeArrowheads="1"/>
            </p:cNvSpPr>
            <p:nvPr/>
          </p:nvSpPr>
          <p:spPr bwMode="auto">
            <a:xfrm>
              <a:off x="576029"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5" name="矩形 14">
              <a:extLst>
                <a:ext uri="{FF2B5EF4-FFF2-40B4-BE49-F238E27FC236}">
                  <a16:creationId xmlns:a16="http://schemas.microsoft.com/office/drawing/2014/main" id="{AB9D7EFC-1474-42D5-A6C7-AC86ABC11944}"/>
                </a:ext>
              </a:extLst>
            </p:cNvPr>
            <p:cNvSpPr>
              <a:spLocks noChangeArrowheads="1"/>
            </p:cNvSpPr>
            <p:nvPr/>
          </p:nvSpPr>
          <p:spPr bwMode="auto">
            <a:xfrm>
              <a:off x="791842"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6" name="矩形 15">
              <a:extLst>
                <a:ext uri="{FF2B5EF4-FFF2-40B4-BE49-F238E27FC236}">
                  <a16:creationId xmlns:a16="http://schemas.microsoft.com/office/drawing/2014/main" id="{0D28B1BA-2710-451C-A6ED-6DE5E8E6476D}"/>
                </a:ext>
              </a:extLst>
            </p:cNvPr>
            <p:cNvSpPr>
              <a:spLocks noChangeArrowheads="1"/>
            </p:cNvSpPr>
            <p:nvPr/>
          </p:nvSpPr>
          <p:spPr bwMode="auto">
            <a:xfrm>
              <a:off x="144404"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7" name="矩形 16">
              <a:extLst>
                <a:ext uri="{FF2B5EF4-FFF2-40B4-BE49-F238E27FC236}">
                  <a16:creationId xmlns:a16="http://schemas.microsoft.com/office/drawing/2014/main" id="{8CAB2CFD-0E55-4295-8A64-AB88790B2A9C}"/>
                </a:ext>
              </a:extLst>
            </p:cNvPr>
            <p:cNvSpPr>
              <a:spLocks noChangeArrowheads="1"/>
            </p:cNvSpPr>
            <p:nvPr/>
          </p:nvSpPr>
          <p:spPr bwMode="auto">
            <a:xfrm>
              <a:off x="360217"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8" name="矩形 17">
              <a:extLst>
                <a:ext uri="{FF2B5EF4-FFF2-40B4-BE49-F238E27FC236}">
                  <a16:creationId xmlns:a16="http://schemas.microsoft.com/office/drawing/2014/main" id="{BFF10C8B-0C89-446B-A072-C3D59E88FBE1}"/>
                </a:ext>
              </a:extLst>
            </p:cNvPr>
            <p:cNvSpPr>
              <a:spLocks noChangeArrowheads="1"/>
            </p:cNvSpPr>
            <p:nvPr/>
          </p:nvSpPr>
          <p:spPr bwMode="auto">
            <a:xfrm>
              <a:off x="144404"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9" name="矩形 18">
              <a:extLst>
                <a:ext uri="{FF2B5EF4-FFF2-40B4-BE49-F238E27FC236}">
                  <a16:creationId xmlns:a16="http://schemas.microsoft.com/office/drawing/2014/main" id="{B7DA5EB1-676C-4DB4-92A9-49231573F7CF}"/>
                </a:ext>
              </a:extLst>
            </p:cNvPr>
            <p:cNvSpPr>
              <a:spLocks noChangeArrowheads="1"/>
            </p:cNvSpPr>
            <p:nvPr/>
          </p:nvSpPr>
          <p:spPr bwMode="auto">
            <a:xfrm>
              <a:off x="360217"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0" name="矩形 19">
              <a:extLst>
                <a:ext uri="{FF2B5EF4-FFF2-40B4-BE49-F238E27FC236}">
                  <a16:creationId xmlns:a16="http://schemas.microsoft.com/office/drawing/2014/main" id="{B6F99F5B-6160-484D-8435-E3C409EA3AEF}"/>
                </a:ext>
              </a:extLst>
            </p:cNvPr>
            <p:cNvSpPr>
              <a:spLocks noChangeArrowheads="1"/>
            </p:cNvSpPr>
            <p:nvPr/>
          </p:nvSpPr>
          <p:spPr bwMode="auto">
            <a:xfrm>
              <a:off x="576029"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1" name="矩形 20">
              <a:extLst>
                <a:ext uri="{FF2B5EF4-FFF2-40B4-BE49-F238E27FC236}">
                  <a16:creationId xmlns:a16="http://schemas.microsoft.com/office/drawing/2014/main" id="{3E5CBBE9-359B-493B-8D03-452448535215}"/>
                </a:ext>
              </a:extLst>
            </p:cNvPr>
            <p:cNvSpPr>
              <a:spLocks noChangeArrowheads="1"/>
            </p:cNvSpPr>
            <p:nvPr/>
          </p:nvSpPr>
          <p:spPr bwMode="auto">
            <a:xfrm>
              <a:off x="791842"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2" name="矩形 21">
              <a:extLst>
                <a:ext uri="{FF2B5EF4-FFF2-40B4-BE49-F238E27FC236}">
                  <a16:creationId xmlns:a16="http://schemas.microsoft.com/office/drawing/2014/main" id="{44A72250-DB97-4728-B9A1-E5C7C398AE69}"/>
                </a:ext>
              </a:extLst>
            </p:cNvPr>
            <p:cNvSpPr>
              <a:spLocks noChangeArrowheads="1"/>
            </p:cNvSpPr>
            <p:nvPr/>
          </p:nvSpPr>
          <p:spPr bwMode="auto">
            <a:xfrm>
              <a:off x="576029"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3" name="矩形 22">
              <a:extLst>
                <a:ext uri="{FF2B5EF4-FFF2-40B4-BE49-F238E27FC236}">
                  <a16:creationId xmlns:a16="http://schemas.microsoft.com/office/drawing/2014/main" id="{4AB61612-5223-4687-9FAF-9896CD634334}"/>
                </a:ext>
              </a:extLst>
            </p:cNvPr>
            <p:cNvSpPr>
              <a:spLocks noChangeArrowheads="1"/>
            </p:cNvSpPr>
            <p:nvPr/>
          </p:nvSpPr>
          <p:spPr bwMode="auto">
            <a:xfrm>
              <a:off x="791842"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4" name="矩形 23">
              <a:extLst>
                <a:ext uri="{FF2B5EF4-FFF2-40B4-BE49-F238E27FC236}">
                  <a16:creationId xmlns:a16="http://schemas.microsoft.com/office/drawing/2014/main" id="{B72945A2-6C16-425D-8DC5-64501A0B14D3}"/>
                </a:ext>
              </a:extLst>
            </p:cNvPr>
            <p:cNvSpPr>
              <a:spLocks noChangeArrowheads="1"/>
            </p:cNvSpPr>
            <p:nvPr/>
          </p:nvSpPr>
          <p:spPr bwMode="auto">
            <a:xfrm>
              <a:off x="1007654"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5" name="矩形 24">
              <a:extLst>
                <a:ext uri="{FF2B5EF4-FFF2-40B4-BE49-F238E27FC236}">
                  <a16:creationId xmlns:a16="http://schemas.microsoft.com/office/drawing/2014/main" id="{93043AD5-055D-4542-B362-A3A6705947D3}"/>
                </a:ext>
              </a:extLst>
            </p:cNvPr>
            <p:cNvSpPr>
              <a:spLocks noChangeArrowheads="1"/>
            </p:cNvSpPr>
            <p:nvPr/>
          </p:nvSpPr>
          <p:spPr bwMode="auto">
            <a:xfrm>
              <a:off x="1223466" y="216002"/>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6" name="矩形 25">
              <a:extLst>
                <a:ext uri="{FF2B5EF4-FFF2-40B4-BE49-F238E27FC236}">
                  <a16:creationId xmlns:a16="http://schemas.microsoft.com/office/drawing/2014/main" id="{DFF664F3-4D58-4EF2-8888-BAE760B986D3}"/>
                </a:ext>
              </a:extLst>
            </p:cNvPr>
            <p:cNvSpPr>
              <a:spLocks noChangeArrowheads="1"/>
            </p:cNvSpPr>
            <p:nvPr/>
          </p:nvSpPr>
          <p:spPr bwMode="auto">
            <a:xfrm>
              <a:off x="1007654"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7" name="矩形 26">
              <a:extLst>
                <a:ext uri="{FF2B5EF4-FFF2-40B4-BE49-F238E27FC236}">
                  <a16:creationId xmlns:a16="http://schemas.microsoft.com/office/drawing/2014/main" id="{A46C9003-428B-4311-BFA1-841149AF9DD8}"/>
                </a:ext>
              </a:extLst>
            </p:cNvPr>
            <p:cNvSpPr>
              <a:spLocks noChangeArrowheads="1"/>
            </p:cNvSpPr>
            <p:nvPr/>
          </p:nvSpPr>
          <p:spPr bwMode="auto">
            <a:xfrm>
              <a:off x="1223466" y="432005"/>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8" name="矩形 27">
              <a:extLst>
                <a:ext uri="{FF2B5EF4-FFF2-40B4-BE49-F238E27FC236}">
                  <a16:creationId xmlns:a16="http://schemas.microsoft.com/office/drawing/2014/main" id="{F8F5A28B-86A8-4CB9-B869-C7857EED851F}"/>
                </a:ext>
              </a:extLst>
            </p:cNvPr>
            <p:cNvSpPr>
              <a:spLocks noChangeArrowheads="1"/>
            </p:cNvSpPr>
            <p:nvPr/>
          </p:nvSpPr>
          <p:spPr bwMode="auto">
            <a:xfrm>
              <a:off x="1440865"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9" name="矩形 28">
              <a:extLst>
                <a:ext uri="{FF2B5EF4-FFF2-40B4-BE49-F238E27FC236}">
                  <a16:creationId xmlns:a16="http://schemas.microsoft.com/office/drawing/2014/main" id="{B86757EF-8198-46A4-A56D-3A711096BC32}"/>
                </a:ext>
              </a:extLst>
            </p:cNvPr>
            <p:cNvSpPr>
              <a:spLocks noChangeArrowheads="1"/>
            </p:cNvSpPr>
            <p:nvPr/>
          </p:nvSpPr>
          <p:spPr bwMode="auto">
            <a:xfrm>
              <a:off x="1656678"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0" name="矩形 29">
              <a:extLst>
                <a:ext uri="{FF2B5EF4-FFF2-40B4-BE49-F238E27FC236}">
                  <a16:creationId xmlns:a16="http://schemas.microsoft.com/office/drawing/2014/main" id="{CDD4E32C-997D-4C1C-8EF3-7B15CA8967AC}"/>
                </a:ext>
              </a:extLst>
            </p:cNvPr>
            <p:cNvSpPr>
              <a:spLocks noChangeArrowheads="1"/>
            </p:cNvSpPr>
            <p:nvPr/>
          </p:nvSpPr>
          <p:spPr bwMode="auto">
            <a:xfrm>
              <a:off x="1440865"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1" name="矩形 30">
              <a:extLst>
                <a:ext uri="{FF2B5EF4-FFF2-40B4-BE49-F238E27FC236}">
                  <a16:creationId xmlns:a16="http://schemas.microsoft.com/office/drawing/2014/main" id="{78636BAC-C1D6-4D06-95C8-D4E62FB2AA39}"/>
                </a:ext>
              </a:extLst>
            </p:cNvPr>
            <p:cNvSpPr>
              <a:spLocks noChangeArrowheads="1"/>
            </p:cNvSpPr>
            <p:nvPr/>
          </p:nvSpPr>
          <p:spPr bwMode="auto">
            <a:xfrm>
              <a:off x="1656678"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2" name="矩形 31">
              <a:extLst>
                <a:ext uri="{FF2B5EF4-FFF2-40B4-BE49-F238E27FC236}">
                  <a16:creationId xmlns:a16="http://schemas.microsoft.com/office/drawing/2014/main" id="{3AC14946-588A-412A-9C27-D6577456A2F4}"/>
                </a:ext>
              </a:extLst>
            </p:cNvPr>
            <p:cNvSpPr>
              <a:spLocks noChangeArrowheads="1"/>
            </p:cNvSpPr>
            <p:nvPr/>
          </p:nvSpPr>
          <p:spPr bwMode="auto">
            <a:xfrm>
              <a:off x="1007654"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3" name="矩形 32">
              <a:extLst>
                <a:ext uri="{FF2B5EF4-FFF2-40B4-BE49-F238E27FC236}">
                  <a16:creationId xmlns:a16="http://schemas.microsoft.com/office/drawing/2014/main" id="{A3E7A7E6-2513-4A2B-929A-B0302FB7BC7B}"/>
                </a:ext>
              </a:extLst>
            </p:cNvPr>
            <p:cNvSpPr>
              <a:spLocks noChangeArrowheads="1"/>
            </p:cNvSpPr>
            <p:nvPr/>
          </p:nvSpPr>
          <p:spPr bwMode="auto">
            <a:xfrm>
              <a:off x="1223466" y="648007"/>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4" name="矩形 33">
              <a:extLst>
                <a:ext uri="{FF2B5EF4-FFF2-40B4-BE49-F238E27FC236}">
                  <a16:creationId xmlns:a16="http://schemas.microsoft.com/office/drawing/2014/main" id="{F0955F18-F741-4F28-86BA-401B0CCA413C}"/>
                </a:ext>
              </a:extLst>
            </p:cNvPr>
            <p:cNvSpPr>
              <a:spLocks noChangeArrowheads="1"/>
            </p:cNvSpPr>
            <p:nvPr/>
          </p:nvSpPr>
          <p:spPr bwMode="auto">
            <a:xfrm>
              <a:off x="1007654"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5" name="矩形 34">
              <a:extLst>
                <a:ext uri="{FF2B5EF4-FFF2-40B4-BE49-F238E27FC236}">
                  <a16:creationId xmlns:a16="http://schemas.microsoft.com/office/drawing/2014/main" id="{D0930820-5933-4B15-825A-4EDCB06CED57}"/>
                </a:ext>
              </a:extLst>
            </p:cNvPr>
            <p:cNvSpPr>
              <a:spLocks noChangeArrowheads="1"/>
            </p:cNvSpPr>
            <p:nvPr/>
          </p:nvSpPr>
          <p:spPr bwMode="auto">
            <a:xfrm>
              <a:off x="1223466" y="864010"/>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6" name="矩形 35">
              <a:extLst>
                <a:ext uri="{FF2B5EF4-FFF2-40B4-BE49-F238E27FC236}">
                  <a16:creationId xmlns:a16="http://schemas.microsoft.com/office/drawing/2014/main" id="{FD388405-1CB7-49AF-89AE-E9D6FF513684}"/>
                </a:ext>
              </a:extLst>
            </p:cNvPr>
            <p:cNvSpPr>
              <a:spLocks noChangeArrowheads="1"/>
            </p:cNvSpPr>
            <p:nvPr/>
          </p:nvSpPr>
          <p:spPr bwMode="auto">
            <a:xfrm>
              <a:off x="1440865"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7" name="矩形 36">
              <a:extLst>
                <a:ext uri="{FF2B5EF4-FFF2-40B4-BE49-F238E27FC236}">
                  <a16:creationId xmlns:a16="http://schemas.microsoft.com/office/drawing/2014/main" id="{CFB6FBDF-3C44-438A-85DD-07ABBAFE0CF1}"/>
                </a:ext>
              </a:extLst>
            </p:cNvPr>
            <p:cNvSpPr>
              <a:spLocks noChangeArrowheads="1"/>
            </p:cNvSpPr>
            <p:nvPr/>
          </p:nvSpPr>
          <p:spPr bwMode="auto">
            <a:xfrm>
              <a:off x="1656678"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8" name="矩形 37">
              <a:extLst>
                <a:ext uri="{FF2B5EF4-FFF2-40B4-BE49-F238E27FC236}">
                  <a16:creationId xmlns:a16="http://schemas.microsoft.com/office/drawing/2014/main" id="{86569BEE-076D-4D95-908D-F90AC63F0B49}"/>
                </a:ext>
              </a:extLst>
            </p:cNvPr>
            <p:cNvSpPr>
              <a:spLocks noChangeArrowheads="1"/>
            </p:cNvSpPr>
            <p:nvPr/>
          </p:nvSpPr>
          <p:spPr bwMode="auto">
            <a:xfrm>
              <a:off x="1440865"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9" name="矩形 38">
              <a:extLst>
                <a:ext uri="{FF2B5EF4-FFF2-40B4-BE49-F238E27FC236}">
                  <a16:creationId xmlns:a16="http://schemas.microsoft.com/office/drawing/2014/main" id="{1E087452-9664-45BF-8446-D6F14A3C9EAA}"/>
                </a:ext>
              </a:extLst>
            </p:cNvPr>
            <p:cNvSpPr>
              <a:spLocks noChangeArrowheads="1"/>
            </p:cNvSpPr>
            <p:nvPr/>
          </p:nvSpPr>
          <p:spPr bwMode="auto">
            <a:xfrm>
              <a:off x="1656678"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0" name="矩形 39">
              <a:extLst>
                <a:ext uri="{FF2B5EF4-FFF2-40B4-BE49-F238E27FC236}">
                  <a16:creationId xmlns:a16="http://schemas.microsoft.com/office/drawing/2014/main" id="{5A9C5842-57DD-49AC-B3D0-282A351E9CCC}"/>
                </a:ext>
              </a:extLst>
            </p:cNvPr>
            <p:cNvSpPr>
              <a:spLocks noChangeArrowheads="1"/>
            </p:cNvSpPr>
            <p:nvPr/>
          </p:nvSpPr>
          <p:spPr bwMode="auto">
            <a:xfrm>
              <a:off x="144404"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1" name="矩形 40">
              <a:extLst>
                <a:ext uri="{FF2B5EF4-FFF2-40B4-BE49-F238E27FC236}">
                  <a16:creationId xmlns:a16="http://schemas.microsoft.com/office/drawing/2014/main" id="{7C080ECC-A40A-4DC8-896F-ABE5DD8E8553}"/>
                </a:ext>
              </a:extLst>
            </p:cNvPr>
            <p:cNvSpPr>
              <a:spLocks noChangeArrowheads="1"/>
            </p:cNvSpPr>
            <p:nvPr/>
          </p:nvSpPr>
          <p:spPr bwMode="auto">
            <a:xfrm>
              <a:off x="360217"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2" name="矩形 41">
              <a:extLst>
                <a:ext uri="{FF2B5EF4-FFF2-40B4-BE49-F238E27FC236}">
                  <a16:creationId xmlns:a16="http://schemas.microsoft.com/office/drawing/2014/main" id="{75825668-931F-400C-A2CB-1DD330B375ED}"/>
                </a:ext>
              </a:extLst>
            </p:cNvPr>
            <p:cNvSpPr>
              <a:spLocks noChangeArrowheads="1"/>
            </p:cNvSpPr>
            <p:nvPr/>
          </p:nvSpPr>
          <p:spPr bwMode="auto">
            <a:xfrm>
              <a:off x="144404"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3" name="矩形 42">
              <a:extLst>
                <a:ext uri="{FF2B5EF4-FFF2-40B4-BE49-F238E27FC236}">
                  <a16:creationId xmlns:a16="http://schemas.microsoft.com/office/drawing/2014/main" id="{97B4CCD7-6089-42A2-8C97-8EE6EE7EA509}"/>
                </a:ext>
              </a:extLst>
            </p:cNvPr>
            <p:cNvSpPr>
              <a:spLocks noChangeArrowheads="1"/>
            </p:cNvSpPr>
            <p:nvPr/>
          </p:nvSpPr>
          <p:spPr bwMode="auto">
            <a:xfrm>
              <a:off x="360217"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4" name="矩形 43">
              <a:extLst>
                <a:ext uri="{FF2B5EF4-FFF2-40B4-BE49-F238E27FC236}">
                  <a16:creationId xmlns:a16="http://schemas.microsoft.com/office/drawing/2014/main" id="{47535F49-4023-492A-957B-8D67C913FD26}"/>
                </a:ext>
              </a:extLst>
            </p:cNvPr>
            <p:cNvSpPr>
              <a:spLocks noChangeArrowheads="1"/>
            </p:cNvSpPr>
            <p:nvPr/>
          </p:nvSpPr>
          <p:spPr bwMode="auto">
            <a:xfrm>
              <a:off x="576029"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5" name="矩形 44">
              <a:extLst>
                <a:ext uri="{FF2B5EF4-FFF2-40B4-BE49-F238E27FC236}">
                  <a16:creationId xmlns:a16="http://schemas.microsoft.com/office/drawing/2014/main" id="{1A53664D-9EC0-428F-9911-A3F88335643C}"/>
                </a:ext>
              </a:extLst>
            </p:cNvPr>
            <p:cNvSpPr>
              <a:spLocks noChangeArrowheads="1"/>
            </p:cNvSpPr>
            <p:nvPr/>
          </p:nvSpPr>
          <p:spPr bwMode="auto">
            <a:xfrm>
              <a:off x="791842"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6" name="矩形 45">
              <a:extLst>
                <a:ext uri="{FF2B5EF4-FFF2-40B4-BE49-F238E27FC236}">
                  <a16:creationId xmlns:a16="http://schemas.microsoft.com/office/drawing/2014/main" id="{CFF24F28-24A3-4685-8734-B12B0AC798A8}"/>
                </a:ext>
              </a:extLst>
            </p:cNvPr>
            <p:cNvSpPr>
              <a:spLocks noChangeArrowheads="1"/>
            </p:cNvSpPr>
            <p:nvPr/>
          </p:nvSpPr>
          <p:spPr bwMode="auto">
            <a:xfrm>
              <a:off x="576029"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7" name="矩形 46">
              <a:extLst>
                <a:ext uri="{FF2B5EF4-FFF2-40B4-BE49-F238E27FC236}">
                  <a16:creationId xmlns:a16="http://schemas.microsoft.com/office/drawing/2014/main" id="{69206CF8-E31D-4B16-AC8F-4611EF5EC09C}"/>
                </a:ext>
              </a:extLst>
            </p:cNvPr>
            <p:cNvSpPr>
              <a:spLocks noChangeArrowheads="1"/>
            </p:cNvSpPr>
            <p:nvPr/>
          </p:nvSpPr>
          <p:spPr bwMode="auto">
            <a:xfrm>
              <a:off x="791842"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8" name="矩形 47">
              <a:extLst>
                <a:ext uri="{FF2B5EF4-FFF2-40B4-BE49-F238E27FC236}">
                  <a16:creationId xmlns:a16="http://schemas.microsoft.com/office/drawing/2014/main" id="{8527E76D-D98F-43D5-91B7-275E18065472}"/>
                </a:ext>
              </a:extLst>
            </p:cNvPr>
            <p:cNvSpPr>
              <a:spLocks noChangeArrowheads="1"/>
            </p:cNvSpPr>
            <p:nvPr/>
          </p:nvSpPr>
          <p:spPr bwMode="auto">
            <a:xfrm>
              <a:off x="144404"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9" name="矩形 48">
              <a:extLst>
                <a:ext uri="{FF2B5EF4-FFF2-40B4-BE49-F238E27FC236}">
                  <a16:creationId xmlns:a16="http://schemas.microsoft.com/office/drawing/2014/main" id="{4D10A2EE-7692-4B66-AC58-0013FE176D95}"/>
                </a:ext>
              </a:extLst>
            </p:cNvPr>
            <p:cNvSpPr>
              <a:spLocks noChangeArrowheads="1"/>
            </p:cNvSpPr>
            <p:nvPr/>
          </p:nvSpPr>
          <p:spPr bwMode="auto">
            <a:xfrm>
              <a:off x="360217"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0" name="矩形 49">
              <a:extLst>
                <a:ext uri="{FF2B5EF4-FFF2-40B4-BE49-F238E27FC236}">
                  <a16:creationId xmlns:a16="http://schemas.microsoft.com/office/drawing/2014/main" id="{A6D7FB15-1AB9-4259-9286-25F45719D692}"/>
                </a:ext>
              </a:extLst>
            </p:cNvPr>
            <p:cNvSpPr>
              <a:spLocks noChangeArrowheads="1"/>
            </p:cNvSpPr>
            <p:nvPr/>
          </p:nvSpPr>
          <p:spPr bwMode="auto">
            <a:xfrm>
              <a:off x="144404"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1" name="矩形 50">
              <a:extLst>
                <a:ext uri="{FF2B5EF4-FFF2-40B4-BE49-F238E27FC236}">
                  <a16:creationId xmlns:a16="http://schemas.microsoft.com/office/drawing/2014/main" id="{95FA2EAE-44A2-47DD-B2A9-0FC5211D81E2}"/>
                </a:ext>
              </a:extLst>
            </p:cNvPr>
            <p:cNvSpPr>
              <a:spLocks noChangeArrowheads="1"/>
            </p:cNvSpPr>
            <p:nvPr/>
          </p:nvSpPr>
          <p:spPr bwMode="auto">
            <a:xfrm>
              <a:off x="360217"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2" name="矩形 51">
              <a:extLst>
                <a:ext uri="{FF2B5EF4-FFF2-40B4-BE49-F238E27FC236}">
                  <a16:creationId xmlns:a16="http://schemas.microsoft.com/office/drawing/2014/main" id="{973BEAD8-21F3-47D4-A7FB-1A58A6F9AFA0}"/>
                </a:ext>
              </a:extLst>
            </p:cNvPr>
            <p:cNvSpPr>
              <a:spLocks noChangeArrowheads="1"/>
            </p:cNvSpPr>
            <p:nvPr/>
          </p:nvSpPr>
          <p:spPr bwMode="auto">
            <a:xfrm>
              <a:off x="576029"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3" name="矩形 52">
              <a:extLst>
                <a:ext uri="{FF2B5EF4-FFF2-40B4-BE49-F238E27FC236}">
                  <a16:creationId xmlns:a16="http://schemas.microsoft.com/office/drawing/2014/main" id="{1742394E-50D2-4638-A7B9-385FC63E40F1}"/>
                </a:ext>
              </a:extLst>
            </p:cNvPr>
            <p:cNvSpPr>
              <a:spLocks noChangeArrowheads="1"/>
            </p:cNvSpPr>
            <p:nvPr/>
          </p:nvSpPr>
          <p:spPr bwMode="auto">
            <a:xfrm>
              <a:off x="791842"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4" name="矩形 53">
              <a:extLst>
                <a:ext uri="{FF2B5EF4-FFF2-40B4-BE49-F238E27FC236}">
                  <a16:creationId xmlns:a16="http://schemas.microsoft.com/office/drawing/2014/main" id="{A341CF8E-6E75-404A-932E-14A0CE253FA1}"/>
                </a:ext>
              </a:extLst>
            </p:cNvPr>
            <p:cNvSpPr>
              <a:spLocks noChangeArrowheads="1"/>
            </p:cNvSpPr>
            <p:nvPr/>
          </p:nvSpPr>
          <p:spPr bwMode="auto">
            <a:xfrm>
              <a:off x="576029"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5" name="矩形 54">
              <a:extLst>
                <a:ext uri="{FF2B5EF4-FFF2-40B4-BE49-F238E27FC236}">
                  <a16:creationId xmlns:a16="http://schemas.microsoft.com/office/drawing/2014/main" id="{60DCE053-4E6C-4A30-A0F7-EDD5CCC6D29B}"/>
                </a:ext>
              </a:extLst>
            </p:cNvPr>
            <p:cNvSpPr>
              <a:spLocks noChangeArrowheads="1"/>
            </p:cNvSpPr>
            <p:nvPr/>
          </p:nvSpPr>
          <p:spPr bwMode="auto">
            <a:xfrm>
              <a:off x="791842"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6" name="矩形 55">
              <a:extLst>
                <a:ext uri="{FF2B5EF4-FFF2-40B4-BE49-F238E27FC236}">
                  <a16:creationId xmlns:a16="http://schemas.microsoft.com/office/drawing/2014/main" id="{520399D6-8644-4356-812A-43E39B35DD5B}"/>
                </a:ext>
              </a:extLst>
            </p:cNvPr>
            <p:cNvSpPr>
              <a:spLocks noChangeArrowheads="1"/>
            </p:cNvSpPr>
            <p:nvPr/>
          </p:nvSpPr>
          <p:spPr bwMode="auto">
            <a:xfrm>
              <a:off x="1007654"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7" name="矩形 56">
              <a:extLst>
                <a:ext uri="{FF2B5EF4-FFF2-40B4-BE49-F238E27FC236}">
                  <a16:creationId xmlns:a16="http://schemas.microsoft.com/office/drawing/2014/main" id="{D93DAB12-62DF-4E78-84B0-BF1F3692501C}"/>
                </a:ext>
              </a:extLst>
            </p:cNvPr>
            <p:cNvSpPr>
              <a:spLocks noChangeArrowheads="1"/>
            </p:cNvSpPr>
            <p:nvPr/>
          </p:nvSpPr>
          <p:spPr bwMode="auto">
            <a:xfrm>
              <a:off x="1223466" y="1080012"/>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8" name="矩形 57">
              <a:extLst>
                <a:ext uri="{FF2B5EF4-FFF2-40B4-BE49-F238E27FC236}">
                  <a16:creationId xmlns:a16="http://schemas.microsoft.com/office/drawing/2014/main" id="{46021FA3-3549-4EA5-A11E-71F2506611C6}"/>
                </a:ext>
              </a:extLst>
            </p:cNvPr>
            <p:cNvSpPr>
              <a:spLocks noChangeArrowheads="1"/>
            </p:cNvSpPr>
            <p:nvPr/>
          </p:nvSpPr>
          <p:spPr bwMode="auto">
            <a:xfrm>
              <a:off x="1007654"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9" name="矩形 58">
              <a:extLst>
                <a:ext uri="{FF2B5EF4-FFF2-40B4-BE49-F238E27FC236}">
                  <a16:creationId xmlns:a16="http://schemas.microsoft.com/office/drawing/2014/main" id="{A93067C4-A453-469E-9DB3-5E9579F39797}"/>
                </a:ext>
              </a:extLst>
            </p:cNvPr>
            <p:cNvSpPr>
              <a:spLocks noChangeArrowheads="1"/>
            </p:cNvSpPr>
            <p:nvPr/>
          </p:nvSpPr>
          <p:spPr bwMode="auto">
            <a:xfrm>
              <a:off x="1223466" y="1296014"/>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0" name="矩形 59">
              <a:extLst>
                <a:ext uri="{FF2B5EF4-FFF2-40B4-BE49-F238E27FC236}">
                  <a16:creationId xmlns:a16="http://schemas.microsoft.com/office/drawing/2014/main" id="{AFDCE87A-10DF-4A83-A48A-6B779D4C994E}"/>
                </a:ext>
              </a:extLst>
            </p:cNvPr>
            <p:cNvSpPr>
              <a:spLocks noChangeArrowheads="1"/>
            </p:cNvSpPr>
            <p:nvPr/>
          </p:nvSpPr>
          <p:spPr bwMode="auto">
            <a:xfrm>
              <a:off x="1440865"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1" name="矩形 60">
              <a:extLst>
                <a:ext uri="{FF2B5EF4-FFF2-40B4-BE49-F238E27FC236}">
                  <a16:creationId xmlns:a16="http://schemas.microsoft.com/office/drawing/2014/main" id="{A18BB8AF-590D-43E1-912C-DE100141A26D}"/>
                </a:ext>
              </a:extLst>
            </p:cNvPr>
            <p:cNvSpPr>
              <a:spLocks noChangeArrowheads="1"/>
            </p:cNvSpPr>
            <p:nvPr/>
          </p:nvSpPr>
          <p:spPr bwMode="auto">
            <a:xfrm>
              <a:off x="1656678"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2" name="矩形 61">
              <a:extLst>
                <a:ext uri="{FF2B5EF4-FFF2-40B4-BE49-F238E27FC236}">
                  <a16:creationId xmlns:a16="http://schemas.microsoft.com/office/drawing/2014/main" id="{3939C9DF-E4BF-4DCD-B0EB-4B35C244BAEC}"/>
                </a:ext>
              </a:extLst>
            </p:cNvPr>
            <p:cNvSpPr>
              <a:spLocks noChangeArrowheads="1"/>
            </p:cNvSpPr>
            <p:nvPr/>
          </p:nvSpPr>
          <p:spPr bwMode="auto">
            <a:xfrm>
              <a:off x="1440865"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3" name="矩形 62">
              <a:extLst>
                <a:ext uri="{FF2B5EF4-FFF2-40B4-BE49-F238E27FC236}">
                  <a16:creationId xmlns:a16="http://schemas.microsoft.com/office/drawing/2014/main" id="{976793E7-C8E5-400D-A598-9E9190B672F9}"/>
                </a:ext>
              </a:extLst>
            </p:cNvPr>
            <p:cNvSpPr>
              <a:spLocks noChangeArrowheads="1"/>
            </p:cNvSpPr>
            <p:nvPr/>
          </p:nvSpPr>
          <p:spPr bwMode="auto">
            <a:xfrm>
              <a:off x="1656678"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4" name="矩形 63">
              <a:extLst>
                <a:ext uri="{FF2B5EF4-FFF2-40B4-BE49-F238E27FC236}">
                  <a16:creationId xmlns:a16="http://schemas.microsoft.com/office/drawing/2014/main" id="{8A880A3E-A8BB-407A-BAEC-2A4356A6ABB1}"/>
                </a:ext>
              </a:extLst>
            </p:cNvPr>
            <p:cNvSpPr>
              <a:spLocks noChangeArrowheads="1"/>
            </p:cNvSpPr>
            <p:nvPr/>
          </p:nvSpPr>
          <p:spPr bwMode="auto">
            <a:xfrm>
              <a:off x="1007654"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5" name="矩形 64">
              <a:extLst>
                <a:ext uri="{FF2B5EF4-FFF2-40B4-BE49-F238E27FC236}">
                  <a16:creationId xmlns:a16="http://schemas.microsoft.com/office/drawing/2014/main" id="{008C9B22-F688-4F21-8FDA-F3DC2DB76D18}"/>
                </a:ext>
              </a:extLst>
            </p:cNvPr>
            <p:cNvSpPr>
              <a:spLocks noChangeArrowheads="1"/>
            </p:cNvSpPr>
            <p:nvPr/>
          </p:nvSpPr>
          <p:spPr bwMode="auto">
            <a:xfrm>
              <a:off x="1223466" y="1512017"/>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6" name="矩形 65">
              <a:extLst>
                <a:ext uri="{FF2B5EF4-FFF2-40B4-BE49-F238E27FC236}">
                  <a16:creationId xmlns:a16="http://schemas.microsoft.com/office/drawing/2014/main" id="{99CF1A60-1185-4366-B372-0416A152244E}"/>
                </a:ext>
              </a:extLst>
            </p:cNvPr>
            <p:cNvSpPr>
              <a:spLocks noChangeArrowheads="1"/>
            </p:cNvSpPr>
            <p:nvPr/>
          </p:nvSpPr>
          <p:spPr bwMode="auto">
            <a:xfrm>
              <a:off x="1007654"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7" name="矩形 66">
              <a:extLst>
                <a:ext uri="{FF2B5EF4-FFF2-40B4-BE49-F238E27FC236}">
                  <a16:creationId xmlns:a16="http://schemas.microsoft.com/office/drawing/2014/main" id="{A4FD08B8-E4FF-41C1-A2AD-44CB2C5D24BD}"/>
                </a:ext>
              </a:extLst>
            </p:cNvPr>
            <p:cNvSpPr>
              <a:spLocks noChangeArrowheads="1"/>
            </p:cNvSpPr>
            <p:nvPr/>
          </p:nvSpPr>
          <p:spPr bwMode="auto">
            <a:xfrm>
              <a:off x="1223466" y="1728019"/>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8" name="矩形 67">
              <a:extLst>
                <a:ext uri="{FF2B5EF4-FFF2-40B4-BE49-F238E27FC236}">
                  <a16:creationId xmlns:a16="http://schemas.microsoft.com/office/drawing/2014/main" id="{4FBB3545-C47B-42FF-8B5C-1A8368D94A9B}"/>
                </a:ext>
              </a:extLst>
            </p:cNvPr>
            <p:cNvSpPr>
              <a:spLocks noChangeArrowheads="1"/>
            </p:cNvSpPr>
            <p:nvPr/>
          </p:nvSpPr>
          <p:spPr bwMode="auto">
            <a:xfrm>
              <a:off x="1440865"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9" name="矩形 68">
              <a:extLst>
                <a:ext uri="{FF2B5EF4-FFF2-40B4-BE49-F238E27FC236}">
                  <a16:creationId xmlns:a16="http://schemas.microsoft.com/office/drawing/2014/main" id="{FD29C0C7-E945-4374-87B8-41E5EA4FE28A}"/>
                </a:ext>
              </a:extLst>
            </p:cNvPr>
            <p:cNvSpPr>
              <a:spLocks noChangeArrowheads="1"/>
            </p:cNvSpPr>
            <p:nvPr/>
          </p:nvSpPr>
          <p:spPr bwMode="auto">
            <a:xfrm>
              <a:off x="1656678"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0" name="矩形 69">
              <a:extLst>
                <a:ext uri="{FF2B5EF4-FFF2-40B4-BE49-F238E27FC236}">
                  <a16:creationId xmlns:a16="http://schemas.microsoft.com/office/drawing/2014/main" id="{395EB619-61D2-493A-9392-46CB7FFB74B8}"/>
                </a:ext>
              </a:extLst>
            </p:cNvPr>
            <p:cNvSpPr>
              <a:spLocks noChangeArrowheads="1"/>
            </p:cNvSpPr>
            <p:nvPr/>
          </p:nvSpPr>
          <p:spPr bwMode="auto">
            <a:xfrm>
              <a:off x="1440865"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1" name="矩形 70">
              <a:extLst>
                <a:ext uri="{FF2B5EF4-FFF2-40B4-BE49-F238E27FC236}">
                  <a16:creationId xmlns:a16="http://schemas.microsoft.com/office/drawing/2014/main" id="{ADAFF2CF-3784-4D5F-942D-7A0DC79122F3}"/>
                </a:ext>
              </a:extLst>
            </p:cNvPr>
            <p:cNvSpPr>
              <a:spLocks noChangeArrowheads="1"/>
            </p:cNvSpPr>
            <p:nvPr/>
          </p:nvSpPr>
          <p:spPr bwMode="auto">
            <a:xfrm>
              <a:off x="1656678"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2" name="矩形 71">
              <a:extLst>
                <a:ext uri="{FF2B5EF4-FFF2-40B4-BE49-F238E27FC236}">
                  <a16:creationId xmlns:a16="http://schemas.microsoft.com/office/drawing/2014/main" id="{D3AD544A-3933-4894-8D98-018902D30477}"/>
                </a:ext>
              </a:extLst>
            </p:cNvPr>
            <p:cNvSpPr>
              <a:spLocks noChangeArrowheads="1"/>
            </p:cNvSpPr>
            <p:nvPr/>
          </p:nvSpPr>
          <p:spPr bwMode="auto">
            <a:xfrm>
              <a:off x="1872490"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3" name="矩形 72">
              <a:extLst>
                <a:ext uri="{FF2B5EF4-FFF2-40B4-BE49-F238E27FC236}">
                  <a16:creationId xmlns:a16="http://schemas.microsoft.com/office/drawing/2014/main" id="{A97D9D55-38B6-4FB2-80FA-60CAEFD9E5C9}"/>
                </a:ext>
              </a:extLst>
            </p:cNvPr>
            <p:cNvSpPr>
              <a:spLocks noChangeArrowheads="1"/>
            </p:cNvSpPr>
            <p:nvPr/>
          </p:nvSpPr>
          <p:spPr bwMode="auto">
            <a:xfrm>
              <a:off x="2088303"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4" name="矩形 73">
              <a:extLst>
                <a:ext uri="{FF2B5EF4-FFF2-40B4-BE49-F238E27FC236}">
                  <a16:creationId xmlns:a16="http://schemas.microsoft.com/office/drawing/2014/main" id="{331380F9-9783-4102-9E16-09975C0AF313}"/>
                </a:ext>
              </a:extLst>
            </p:cNvPr>
            <p:cNvSpPr>
              <a:spLocks noChangeArrowheads="1"/>
            </p:cNvSpPr>
            <p:nvPr/>
          </p:nvSpPr>
          <p:spPr bwMode="auto">
            <a:xfrm>
              <a:off x="1872490"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5" name="矩形 74">
              <a:extLst>
                <a:ext uri="{FF2B5EF4-FFF2-40B4-BE49-F238E27FC236}">
                  <a16:creationId xmlns:a16="http://schemas.microsoft.com/office/drawing/2014/main" id="{C9453974-609E-4647-9D5B-3A5EFBFA514A}"/>
                </a:ext>
              </a:extLst>
            </p:cNvPr>
            <p:cNvSpPr>
              <a:spLocks noChangeArrowheads="1"/>
            </p:cNvSpPr>
            <p:nvPr/>
          </p:nvSpPr>
          <p:spPr bwMode="auto">
            <a:xfrm>
              <a:off x="2088303"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6" name="矩形 75">
              <a:extLst>
                <a:ext uri="{FF2B5EF4-FFF2-40B4-BE49-F238E27FC236}">
                  <a16:creationId xmlns:a16="http://schemas.microsoft.com/office/drawing/2014/main" id="{593AF333-D3EC-49AA-892C-D12E245680E1}"/>
                </a:ext>
              </a:extLst>
            </p:cNvPr>
            <p:cNvSpPr>
              <a:spLocks noChangeArrowheads="1"/>
            </p:cNvSpPr>
            <p:nvPr/>
          </p:nvSpPr>
          <p:spPr bwMode="auto">
            <a:xfrm>
              <a:off x="2304115"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7" name="矩形 76">
              <a:extLst>
                <a:ext uri="{FF2B5EF4-FFF2-40B4-BE49-F238E27FC236}">
                  <a16:creationId xmlns:a16="http://schemas.microsoft.com/office/drawing/2014/main" id="{A532806B-CE83-4780-9F1C-DC4934B20B44}"/>
                </a:ext>
              </a:extLst>
            </p:cNvPr>
            <p:cNvSpPr>
              <a:spLocks noChangeArrowheads="1"/>
            </p:cNvSpPr>
            <p:nvPr/>
          </p:nvSpPr>
          <p:spPr bwMode="auto">
            <a:xfrm>
              <a:off x="2519927"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8" name="矩形 77">
              <a:extLst>
                <a:ext uri="{FF2B5EF4-FFF2-40B4-BE49-F238E27FC236}">
                  <a16:creationId xmlns:a16="http://schemas.microsoft.com/office/drawing/2014/main" id="{E1EBDACF-A95B-4AE6-94F4-A44C10089213}"/>
                </a:ext>
              </a:extLst>
            </p:cNvPr>
            <p:cNvSpPr>
              <a:spLocks noChangeArrowheads="1"/>
            </p:cNvSpPr>
            <p:nvPr/>
          </p:nvSpPr>
          <p:spPr bwMode="auto">
            <a:xfrm>
              <a:off x="2304115"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9" name="矩形 78">
              <a:extLst>
                <a:ext uri="{FF2B5EF4-FFF2-40B4-BE49-F238E27FC236}">
                  <a16:creationId xmlns:a16="http://schemas.microsoft.com/office/drawing/2014/main" id="{AA4358D9-A6E9-4311-805C-BCE6D4B34CB6}"/>
                </a:ext>
              </a:extLst>
            </p:cNvPr>
            <p:cNvSpPr>
              <a:spLocks noChangeArrowheads="1"/>
            </p:cNvSpPr>
            <p:nvPr/>
          </p:nvSpPr>
          <p:spPr bwMode="auto">
            <a:xfrm>
              <a:off x="2519927"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0" name="矩形 79">
              <a:extLst>
                <a:ext uri="{FF2B5EF4-FFF2-40B4-BE49-F238E27FC236}">
                  <a16:creationId xmlns:a16="http://schemas.microsoft.com/office/drawing/2014/main" id="{EB67631C-4C2A-412B-89E6-B2277FC21BE3}"/>
                </a:ext>
              </a:extLst>
            </p:cNvPr>
            <p:cNvSpPr>
              <a:spLocks noChangeArrowheads="1"/>
            </p:cNvSpPr>
            <p:nvPr/>
          </p:nvSpPr>
          <p:spPr bwMode="auto">
            <a:xfrm>
              <a:off x="1872490"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1" name="矩形 80">
              <a:extLst>
                <a:ext uri="{FF2B5EF4-FFF2-40B4-BE49-F238E27FC236}">
                  <a16:creationId xmlns:a16="http://schemas.microsoft.com/office/drawing/2014/main" id="{7A3E5F8F-5995-4404-8AA0-961F905108E7}"/>
                </a:ext>
              </a:extLst>
            </p:cNvPr>
            <p:cNvSpPr>
              <a:spLocks noChangeArrowheads="1"/>
            </p:cNvSpPr>
            <p:nvPr/>
          </p:nvSpPr>
          <p:spPr bwMode="auto">
            <a:xfrm>
              <a:off x="2088303"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2" name="矩形 81">
              <a:extLst>
                <a:ext uri="{FF2B5EF4-FFF2-40B4-BE49-F238E27FC236}">
                  <a16:creationId xmlns:a16="http://schemas.microsoft.com/office/drawing/2014/main" id="{F40ADE1D-E405-4B61-B947-816BC84DF413}"/>
                </a:ext>
              </a:extLst>
            </p:cNvPr>
            <p:cNvSpPr>
              <a:spLocks noChangeArrowheads="1"/>
            </p:cNvSpPr>
            <p:nvPr/>
          </p:nvSpPr>
          <p:spPr bwMode="auto">
            <a:xfrm>
              <a:off x="1872490"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3" name="矩形 82">
              <a:extLst>
                <a:ext uri="{FF2B5EF4-FFF2-40B4-BE49-F238E27FC236}">
                  <a16:creationId xmlns:a16="http://schemas.microsoft.com/office/drawing/2014/main" id="{87DD2C98-AFAF-4CCE-9ECE-2C22789A6106}"/>
                </a:ext>
              </a:extLst>
            </p:cNvPr>
            <p:cNvSpPr>
              <a:spLocks noChangeArrowheads="1"/>
            </p:cNvSpPr>
            <p:nvPr/>
          </p:nvSpPr>
          <p:spPr bwMode="auto">
            <a:xfrm>
              <a:off x="2088303"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4" name="矩形 83">
              <a:extLst>
                <a:ext uri="{FF2B5EF4-FFF2-40B4-BE49-F238E27FC236}">
                  <a16:creationId xmlns:a16="http://schemas.microsoft.com/office/drawing/2014/main" id="{61631C16-AB30-404E-86DA-20D23F73A0EF}"/>
                </a:ext>
              </a:extLst>
            </p:cNvPr>
            <p:cNvSpPr>
              <a:spLocks noChangeArrowheads="1"/>
            </p:cNvSpPr>
            <p:nvPr/>
          </p:nvSpPr>
          <p:spPr bwMode="auto">
            <a:xfrm>
              <a:off x="2304115"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5" name="矩形 84">
              <a:extLst>
                <a:ext uri="{FF2B5EF4-FFF2-40B4-BE49-F238E27FC236}">
                  <a16:creationId xmlns:a16="http://schemas.microsoft.com/office/drawing/2014/main" id="{0148B685-C5F4-4E56-949E-C2DD9C4C41E7}"/>
                </a:ext>
              </a:extLst>
            </p:cNvPr>
            <p:cNvSpPr>
              <a:spLocks noChangeArrowheads="1"/>
            </p:cNvSpPr>
            <p:nvPr/>
          </p:nvSpPr>
          <p:spPr bwMode="auto">
            <a:xfrm>
              <a:off x="2519927"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6" name="矩形 85">
              <a:extLst>
                <a:ext uri="{FF2B5EF4-FFF2-40B4-BE49-F238E27FC236}">
                  <a16:creationId xmlns:a16="http://schemas.microsoft.com/office/drawing/2014/main" id="{7BB6564B-0048-41CE-91A7-9A31FFD52FE8}"/>
                </a:ext>
              </a:extLst>
            </p:cNvPr>
            <p:cNvSpPr>
              <a:spLocks noChangeArrowheads="1"/>
            </p:cNvSpPr>
            <p:nvPr/>
          </p:nvSpPr>
          <p:spPr bwMode="auto">
            <a:xfrm>
              <a:off x="2304115"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7" name="矩形 86">
              <a:extLst>
                <a:ext uri="{FF2B5EF4-FFF2-40B4-BE49-F238E27FC236}">
                  <a16:creationId xmlns:a16="http://schemas.microsoft.com/office/drawing/2014/main" id="{E7637CF7-1A7F-425A-A7FA-98692CD5BD43}"/>
                </a:ext>
              </a:extLst>
            </p:cNvPr>
            <p:cNvSpPr>
              <a:spLocks noChangeArrowheads="1"/>
            </p:cNvSpPr>
            <p:nvPr/>
          </p:nvSpPr>
          <p:spPr bwMode="auto">
            <a:xfrm>
              <a:off x="2519927"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8" name="矩形 103">
              <a:extLst>
                <a:ext uri="{FF2B5EF4-FFF2-40B4-BE49-F238E27FC236}">
                  <a16:creationId xmlns:a16="http://schemas.microsoft.com/office/drawing/2014/main" id="{6FF3230E-7053-4B30-A79E-92FFB86CC6E1}"/>
                </a:ext>
              </a:extLst>
            </p:cNvPr>
            <p:cNvSpPr>
              <a:spLocks noChangeArrowheads="1"/>
            </p:cNvSpPr>
            <p:nvPr/>
          </p:nvSpPr>
          <p:spPr bwMode="auto">
            <a:xfrm>
              <a:off x="1872490"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9" name="矩形 104">
              <a:extLst>
                <a:ext uri="{FF2B5EF4-FFF2-40B4-BE49-F238E27FC236}">
                  <a16:creationId xmlns:a16="http://schemas.microsoft.com/office/drawing/2014/main" id="{D2675052-EC47-4718-9CF1-71FBAD87004F}"/>
                </a:ext>
              </a:extLst>
            </p:cNvPr>
            <p:cNvSpPr>
              <a:spLocks noChangeArrowheads="1"/>
            </p:cNvSpPr>
            <p:nvPr/>
          </p:nvSpPr>
          <p:spPr bwMode="auto">
            <a:xfrm>
              <a:off x="2088303"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0" name="矩形 105">
              <a:extLst>
                <a:ext uri="{FF2B5EF4-FFF2-40B4-BE49-F238E27FC236}">
                  <a16:creationId xmlns:a16="http://schemas.microsoft.com/office/drawing/2014/main" id="{3D7028DA-1A7D-4837-93C4-F9463440205B}"/>
                </a:ext>
              </a:extLst>
            </p:cNvPr>
            <p:cNvSpPr>
              <a:spLocks noChangeArrowheads="1"/>
            </p:cNvSpPr>
            <p:nvPr/>
          </p:nvSpPr>
          <p:spPr bwMode="auto">
            <a:xfrm>
              <a:off x="1872490"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1" name="矩形 106">
              <a:extLst>
                <a:ext uri="{FF2B5EF4-FFF2-40B4-BE49-F238E27FC236}">
                  <a16:creationId xmlns:a16="http://schemas.microsoft.com/office/drawing/2014/main" id="{E02CC7C0-BC13-40D7-86E9-54CB0244F9B2}"/>
                </a:ext>
              </a:extLst>
            </p:cNvPr>
            <p:cNvSpPr>
              <a:spLocks noChangeArrowheads="1"/>
            </p:cNvSpPr>
            <p:nvPr/>
          </p:nvSpPr>
          <p:spPr bwMode="auto">
            <a:xfrm>
              <a:off x="2088303"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2" name="矩形 107">
              <a:extLst>
                <a:ext uri="{FF2B5EF4-FFF2-40B4-BE49-F238E27FC236}">
                  <a16:creationId xmlns:a16="http://schemas.microsoft.com/office/drawing/2014/main" id="{36C611FC-EE9F-4C7A-B3B6-82B14EA0FFCE}"/>
                </a:ext>
              </a:extLst>
            </p:cNvPr>
            <p:cNvSpPr>
              <a:spLocks noChangeArrowheads="1"/>
            </p:cNvSpPr>
            <p:nvPr/>
          </p:nvSpPr>
          <p:spPr bwMode="auto">
            <a:xfrm>
              <a:off x="2304115"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3" name="矩形 108">
              <a:extLst>
                <a:ext uri="{FF2B5EF4-FFF2-40B4-BE49-F238E27FC236}">
                  <a16:creationId xmlns:a16="http://schemas.microsoft.com/office/drawing/2014/main" id="{B7446A4F-9108-4607-911E-EC46963AF04F}"/>
                </a:ext>
              </a:extLst>
            </p:cNvPr>
            <p:cNvSpPr>
              <a:spLocks noChangeArrowheads="1"/>
            </p:cNvSpPr>
            <p:nvPr/>
          </p:nvSpPr>
          <p:spPr bwMode="auto">
            <a:xfrm>
              <a:off x="2519927"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4" name="矩形 109">
              <a:extLst>
                <a:ext uri="{FF2B5EF4-FFF2-40B4-BE49-F238E27FC236}">
                  <a16:creationId xmlns:a16="http://schemas.microsoft.com/office/drawing/2014/main" id="{B9459FA8-BDFB-4C07-9F01-DECB750DFE41}"/>
                </a:ext>
              </a:extLst>
            </p:cNvPr>
            <p:cNvSpPr>
              <a:spLocks noChangeArrowheads="1"/>
            </p:cNvSpPr>
            <p:nvPr/>
          </p:nvSpPr>
          <p:spPr bwMode="auto">
            <a:xfrm>
              <a:off x="2304115"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5" name="矩形 110">
              <a:extLst>
                <a:ext uri="{FF2B5EF4-FFF2-40B4-BE49-F238E27FC236}">
                  <a16:creationId xmlns:a16="http://schemas.microsoft.com/office/drawing/2014/main" id="{193AD753-19FF-4801-AE4E-174100CA74A3}"/>
                </a:ext>
              </a:extLst>
            </p:cNvPr>
            <p:cNvSpPr>
              <a:spLocks noChangeArrowheads="1"/>
            </p:cNvSpPr>
            <p:nvPr/>
          </p:nvSpPr>
          <p:spPr bwMode="auto">
            <a:xfrm>
              <a:off x="2519927"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6" name="矩形 111">
              <a:extLst>
                <a:ext uri="{FF2B5EF4-FFF2-40B4-BE49-F238E27FC236}">
                  <a16:creationId xmlns:a16="http://schemas.microsoft.com/office/drawing/2014/main" id="{866128A4-EB16-4E3A-8E41-30AC50EF1A61}"/>
                </a:ext>
              </a:extLst>
            </p:cNvPr>
            <p:cNvSpPr>
              <a:spLocks noChangeArrowheads="1"/>
            </p:cNvSpPr>
            <p:nvPr/>
          </p:nvSpPr>
          <p:spPr bwMode="auto">
            <a:xfrm>
              <a:off x="1872490"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7" name="矩形 112">
              <a:extLst>
                <a:ext uri="{FF2B5EF4-FFF2-40B4-BE49-F238E27FC236}">
                  <a16:creationId xmlns:a16="http://schemas.microsoft.com/office/drawing/2014/main" id="{D991CC40-CEA9-4E2D-9317-7126B03B1783}"/>
                </a:ext>
              </a:extLst>
            </p:cNvPr>
            <p:cNvSpPr>
              <a:spLocks noChangeArrowheads="1"/>
            </p:cNvSpPr>
            <p:nvPr/>
          </p:nvSpPr>
          <p:spPr bwMode="auto">
            <a:xfrm>
              <a:off x="2088303"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8" name="矩形 113">
              <a:extLst>
                <a:ext uri="{FF2B5EF4-FFF2-40B4-BE49-F238E27FC236}">
                  <a16:creationId xmlns:a16="http://schemas.microsoft.com/office/drawing/2014/main" id="{893CD861-C17A-40BD-A4D9-65C0FB2E92C9}"/>
                </a:ext>
              </a:extLst>
            </p:cNvPr>
            <p:cNvSpPr>
              <a:spLocks noChangeArrowheads="1"/>
            </p:cNvSpPr>
            <p:nvPr/>
          </p:nvSpPr>
          <p:spPr bwMode="auto">
            <a:xfrm>
              <a:off x="1872490"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9" name="矩形 114">
              <a:extLst>
                <a:ext uri="{FF2B5EF4-FFF2-40B4-BE49-F238E27FC236}">
                  <a16:creationId xmlns:a16="http://schemas.microsoft.com/office/drawing/2014/main" id="{5E6F6F59-49E7-4FE1-B799-15C7FD322319}"/>
                </a:ext>
              </a:extLst>
            </p:cNvPr>
            <p:cNvSpPr>
              <a:spLocks noChangeArrowheads="1"/>
            </p:cNvSpPr>
            <p:nvPr/>
          </p:nvSpPr>
          <p:spPr bwMode="auto">
            <a:xfrm>
              <a:off x="2088303"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0" name="矩形 115">
              <a:extLst>
                <a:ext uri="{FF2B5EF4-FFF2-40B4-BE49-F238E27FC236}">
                  <a16:creationId xmlns:a16="http://schemas.microsoft.com/office/drawing/2014/main" id="{3FF688E9-C1D6-4C26-836C-00CB281C2732}"/>
                </a:ext>
              </a:extLst>
            </p:cNvPr>
            <p:cNvSpPr>
              <a:spLocks noChangeArrowheads="1"/>
            </p:cNvSpPr>
            <p:nvPr/>
          </p:nvSpPr>
          <p:spPr bwMode="auto">
            <a:xfrm>
              <a:off x="2304115"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1" name="矩形 116">
              <a:extLst>
                <a:ext uri="{FF2B5EF4-FFF2-40B4-BE49-F238E27FC236}">
                  <a16:creationId xmlns:a16="http://schemas.microsoft.com/office/drawing/2014/main" id="{998FBDD7-5FB7-4758-8118-C654DF17634A}"/>
                </a:ext>
              </a:extLst>
            </p:cNvPr>
            <p:cNvSpPr>
              <a:spLocks noChangeArrowheads="1"/>
            </p:cNvSpPr>
            <p:nvPr/>
          </p:nvSpPr>
          <p:spPr bwMode="auto">
            <a:xfrm>
              <a:off x="2519927"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2" name="矩形 117">
              <a:extLst>
                <a:ext uri="{FF2B5EF4-FFF2-40B4-BE49-F238E27FC236}">
                  <a16:creationId xmlns:a16="http://schemas.microsoft.com/office/drawing/2014/main" id="{9C997E23-D090-480F-915D-7EFB8CE9FB23}"/>
                </a:ext>
              </a:extLst>
            </p:cNvPr>
            <p:cNvSpPr>
              <a:spLocks noChangeArrowheads="1"/>
            </p:cNvSpPr>
            <p:nvPr/>
          </p:nvSpPr>
          <p:spPr bwMode="auto">
            <a:xfrm>
              <a:off x="2304115"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3" name="矩形 118">
              <a:extLst>
                <a:ext uri="{FF2B5EF4-FFF2-40B4-BE49-F238E27FC236}">
                  <a16:creationId xmlns:a16="http://schemas.microsoft.com/office/drawing/2014/main" id="{51786377-5D97-4BDD-9EBD-6ABC894FE27E}"/>
                </a:ext>
              </a:extLst>
            </p:cNvPr>
            <p:cNvSpPr>
              <a:spLocks noChangeArrowheads="1"/>
            </p:cNvSpPr>
            <p:nvPr/>
          </p:nvSpPr>
          <p:spPr bwMode="auto">
            <a:xfrm>
              <a:off x="2519927"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cxnSp>
          <p:nvCxnSpPr>
            <p:cNvPr id="104" name="直接箭头连接符 136">
              <a:extLst>
                <a:ext uri="{FF2B5EF4-FFF2-40B4-BE49-F238E27FC236}">
                  <a16:creationId xmlns:a16="http://schemas.microsoft.com/office/drawing/2014/main" id="{A0F6BBEF-936D-4A6D-8E3B-319915DA4C35}"/>
                </a:ext>
              </a:extLst>
            </p:cNvPr>
            <p:cNvCxnSpPr>
              <a:cxnSpLocks noChangeShapeType="1"/>
            </p:cNvCxnSpPr>
            <p:nvPr/>
          </p:nvCxnSpPr>
          <p:spPr bwMode="auto">
            <a:xfrm>
              <a:off x="144404" y="216002"/>
              <a:ext cx="2807148" cy="0"/>
            </a:xfrm>
            <a:prstGeom prst="straightConnector1">
              <a:avLst/>
            </a:prstGeom>
            <a:noFill/>
            <a:ln w="28575">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105" name="直接箭头连接符 138">
              <a:extLst>
                <a:ext uri="{FF2B5EF4-FFF2-40B4-BE49-F238E27FC236}">
                  <a16:creationId xmlns:a16="http://schemas.microsoft.com/office/drawing/2014/main" id="{764C429F-D4C3-4BBC-82E6-175CE68FF3A5}"/>
                </a:ext>
              </a:extLst>
            </p:cNvPr>
            <p:cNvCxnSpPr>
              <a:cxnSpLocks noChangeShapeType="1"/>
            </p:cNvCxnSpPr>
            <p:nvPr/>
          </p:nvCxnSpPr>
          <p:spPr bwMode="auto">
            <a:xfrm>
              <a:off x="144404" y="216002"/>
              <a:ext cx="0" cy="1944022"/>
            </a:xfrm>
            <a:prstGeom prst="straightConnector1">
              <a:avLst/>
            </a:prstGeom>
            <a:noFill/>
            <a:ln w="28575">
              <a:solidFill>
                <a:srgbClr val="4A7EBB"/>
              </a:solidFill>
              <a:round/>
              <a:headEnd/>
              <a:tailEnd type="arrow" w="med" len="med"/>
            </a:ln>
            <a:extLst>
              <a:ext uri="{909E8E84-426E-40DD-AFC4-6F175D3DCCD1}">
                <a14:hiddenFill xmlns:a14="http://schemas.microsoft.com/office/drawing/2010/main">
                  <a:noFill/>
                </a14:hiddenFill>
              </a:ext>
            </a:extLst>
          </p:spPr>
        </p:cxnSp>
        <p:sp>
          <p:nvSpPr>
            <p:cNvPr id="106" name="TextBox 142">
              <a:extLst>
                <a:ext uri="{FF2B5EF4-FFF2-40B4-BE49-F238E27FC236}">
                  <a16:creationId xmlns:a16="http://schemas.microsoft.com/office/drawing/2014/main" id="{333D1966-66A0-43A3-91FE-47D09EDB0023}"/>
                </a:ext>
              </a:extLst>
            </p:cNvPr>
            <p:cNvSpPr txBox="1">
              <a:spLocks noChangeArrowheads="1"/>
            </p:cNvSpPr>
            <p:nvPr/>
          </p:nvSpPr>
          <p:spPr bwMode="auto">
            <a:xfrm>
              <a:off x="2880320" y="0"/>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solidFill>
                    <a:schemeClr val="accent1"/>
                  </a:solidFill>
                  <a:latin typeface="Arial" panose="020B0604020202020204" pitchFamily="34" charset="0"/>
                </a:rPr>
                <a:t>x</a:t>
              </a:r>
              <a:endParaRPr lang="zh-CN" altLang="en-US" sz="1800">
                <a:solidFill>
                  <a:schemeClr val="accent1"/>
                </a:solidFill>
                <a:latin typeface="Arial" panose="020B0604020202020204" pitchFamily="34" charset="0"/>
              </a:endParaRPr>
            </a:p>
          </p:txBody>
        </p:sp>
        <p:sp>
          <p:nvSpPr>
            <p:cNvPr id="107" name="TextBox 143">
              <a:extLst>
                <a:ext uri="{FF2B5EF4-FFF2-40B4-BE49-F238E27FC236}">
                  <a16:creationId xmlns:a16="http://schemas.microsoft.com/office/drawing/2014/main" id="{0AD8D4CE-8ABA-4666-9C8F-9EDB50D3106C}"/>
                </a:ext>
              </a:extLst>
            </p:cNvPr>
            <p:cNvSpPr txBox="1">
              <a:spLocks noChangeArrowheads="1"/>
            </p:cNvSpPr>
            <p:nvPr/>
          </p:nvSpPr>
          <p:spPr bwMode="auto">
            <a:xfrm>
              <a:off x="0" y="2016224"/>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solidFill>
                    <a:schemeClr val="accent1"/>
                  </a:solidFill>
                  <a:latin typeface="Arial" panose="020B0604020202020204" pitchFamily="34" charset="0"/>
                </a:rPr>
                <a:t>y</a:t>
              </a:r>
              <a:endParaRPr lang="zh-CN" altLang="en-US" sz="1800">
                <a:solidFill>
                  <a:schemeClr val="accent1"/>
                </a:solidFill>
                <a:latin typeface="Arial" panose="020B0604020202020204" pitchFamily="34" charset="0"/>
              </a:endParaRPr>
            </a:p>
          </p:txBody>
        </p:sp>
        <p:grpSp>
          <p:nvGrpSpPr>
            <p:cNvPr id="108" name="Group 106">
              <a:extLst>
                <a:ext uri="{FF2B5EF4-FFF2-40B4-BE49-F238E27FC236}">
                  <a16:creationId xmlns:a16="http://schemas.microsoft.com/office/drawing/2014/main" id="{8B5DE7EC-546A-44C0-82E3-FA6F54468C57}"/>
                </a:ext>
              </a:extLst>
            </p:cNvPr>
            <p:cNvGrpSpPr>
              <a:grpSpLocks/>
            </p:cNvGrpSpPr>
            <p:nvPr/>
          </p:nvGrpSpPr>
          <p:grpSpPr bwMode="auto">
            <a:xfrm rot="1800000">
              <a:off x="701732" y="701732"/>
              <a:ext cx="1080120" cy="1080120"/>
              <a:chOff x="0" y="0"/>
              <a:chExt cx="1080120" cy="1080120"/>
            </a:xfrm>
          </p:grpSpPr>
          <p:sp>
            <p:nvSpPr>
              <p:cNvPr id="111" name="矩形 144">
                <a:extLst>
                  <a:ext uri="{FF2B5EF4-FFF2-40B4-BE49-F238E27FC236}">
                    <a16:creationId xmlns:a16="http://schemas.microsoft.com/office/drawing/2014/main" id="{B77C129D-B009-4F0B-AE65-36002A031386}"/>
                  </a:ext>
                </a:extLst>
              </p:cNvPr>
              <p:cNvSpPr>
                <a:spLocks noChangeArrowheads="1"/>
              </p:cNvSpPr>
              <p:nvPr/>
            </p:nvSpPr>
            <p:spPr bwMode="auto">
              <a:xfrm>
                <a:off x="-2657" y="-2325"/>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2" name="矩形 145">
                <a:extLst>
                  <a:ext uri="{FF2B5EF4-FFF2-40B4-BE49-F238E27FC236}">
                    <a16:creationId xmlns:a16="http://schemas.microsoft.com/office/drawing/2014/main" id="{BE2437EF-AF13-4492-80CD-A4900D5D3784}"/>
                  </a:ext>
                </a:extLst>
              </p:cNvPr>
              <p:cNvSpPr>
                <a:spLocks noChangeArrowheads="1"/>
              </p:cNvSpPr>
              <p:nvPr/>
            </p:nvSpPr>
            <p:spPr bwMode="auto">
              <a:xfrm>
                <a:off x="212084" y="-1707"/>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3" name="矩形 146">
                <a:extLst>
                  <a:ext uri="{FF2B5EF4-FFF2-40B4-BE49-F238E27FC236}">
                    <a16:creationId xmlns:a16="http://schemas.microsoft.com/office/drawing/2014/main" id="{6482C8F2-E098-4088-93A0-80388488B88E}"/>
                  </a:ext>
                </a:extLst>
              </p:cNvPr>
              <p:cNvSpPr>
                <a:spLocks noChangeArrowheads="1"/>
              </p:cNvSpPr>
              <p:nvPr/>
            </p:nvSpPr>
            <p:spPr bwMode="auto">
              <a:xfrm>
                <a:off x="-3062" y="216150"/>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4" name="矩形 147">
                <a:extLst>
                  <a:ext uri="{FF2B5EF4-FFF2-40B4-BE49-F238E27FC236}">
                    <a16:creationId xmlns:a16="http://schemas.microsoft.com/office/drawing/2014/main" id="{C6443FBE-0744-4183-8C1E-4DD30BB1CEDB}"/>
                  </a:ext>
                </a:extLst>
              </p:cNvPr>
              <p:cNvSpPr>
                <a:spLocks noChangeArrowheads="1"/>
              </p:cNvSpPr>
              <p:nvPr/>
            </p:nvSpPr>
            <p:spPr bwMode="auto">
              <a:xfrm>
                <a:off x="212259" y="214599"/>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5" name="矩形 148">
                <a:extLst>
                  <a:ext uri="{FF2B5EF4-FFF2-40B4-BE49-F238E27FC236}">
                    <a16:creationId xmlns:a16="http://schemas.microsoft.com/office/drawing/2014/main" id="{31F46AA0-BD5E-4A0C-918A-5CE7C9C8D008}"/>
                  </a:ext>
                </a:extLst>
              </p:cNvPr>
              <p:cNvSpPr>
                <a:spLocks noChangeArrowheads="1"/>
              </p:cNvSpPr>
              <p:nvPr/>
            </p:nvSpPr>
            <p:spPr bwMode="auto">
              <a:xfrm>
                <a:off x="431054" y="-322"/>
                <a:ext cx="217400"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6" name="矩形 149">
                <a:extLst>
                  <a:ext uri="{FF2B5EF4-FFF2-40B4-BE49-F238E27FC236}">
                    <a16:creationId xmlns:a16="http://schemas.microsoft.com/office/drawing/2014/main" id="{A2BF9F60-8A34-4EED-8B00-340E1F50FBB4}"/>
                  </a:ext>
                </a:extLst>
              </p:cNvPr>
              <p:cNvSpPr>
                <a:spLocks noChangeArrowheads="1"/>
              </p:cNvSpPr>
              <p:nvPr/>
            </p:nvSpPr>
            <p:spPr bwMode="auto">
              <a:xfrm>
                <a:off x="645109" y="-681"/>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7" name="矩形 150">
                <a:extLst>
                  <a:ext uri="{FF2B5EF4-FFF2-40B4-BE49-F238E27FC236}">
                    <a16:creationId xmlns:a16="http://schemas.microsoft.com/office/drawing/2014/main" id="{1C47734C-BB86-4445-AF88-19437B8EA4D2}"/>
                  </a:ext>
                </a:extLst>
              </p:cNvPr>
              <p:cNvSpPr>
                <a:spLocks noChangeArrowheads="1"/>
              </p:cNvSpPr>
              <p:nvPr/>
            </p:nvSpPr>
            <p:spPr bwMode="auto">
              <a:xfrm>
                <a:off x="431229" y="215984"/>
                <a:ext cx="217400"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8" name="矩形 151">
                <a:extLst>
                  <a:ext uri="{FF2B5EF4-FFF2-40B4-BE49-F238E27FC236}">
                    <a16:creationId xmlns:a16="http://schemas.microsoft.com/office/drawing/2014/main" id="{984DE78D-7DB5-4A55-8B16-B24E2DF0C716}"/>
                  </a:ext>
                </a:extLst>
              </p:cNvPr>
              <p:cNvSpPr>
                <a:spLocks noChangeArrowheads="1"/>
              </p:cNvSpPr>
              <p:nvPr/>
            </p:nvSpPr>
            <p:spPr bwMode="auto">
              <a:xfrm>
                <a:off x="645284" y="215625"/>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9" name="矩形 152">
                <a:extLst>
                  <a:ext uri="{FF2B5EF4-FFF2-40B4-BE49-F238E27FC236}">
                    <a16:creationId xmlns:a16="http://schemas.microsoft.com/office/drawing/2014/main" id="{9E950BFC-EE43-4015-9987-D3A2FD19EE5B}"/>
                  </a:ext>
                </a:extLst>
              </p:cNvPr>
              <p:cNvSpPr>
                <a:spLocks noChangeArrowheads="1"/>
              </p:cNvSpPr>
              <p:nvPr/>
            </p:nvSpPr>
            <p:spPr bwMode="auto">
              <a:xfrm>
                <a:off x="-2887" y="432456"/>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0" name="矩形 153">
                <a:extLst>
                  <a:ext uri="{FF2B5EF4-FFF2-40B4-BE49-F238E27FC236}">
                    <a16:creationId xmlns:a16="http://schemas.microsoft.com/office/drawing/2014/main" id="{FF6C5059-8767-4DF9-9C3F-9172F88D799D}"/>
                  </a:ext>
                </a:extLst>
              </p:cNvPr>
              <p:cNvSpPr>
                <a:spLocks noChangeArrowheads="1"/>
              </p:cNvSpPr>
              <p:nvPr/>
            </p:nvSpPr>
            <p:spPr bwMode="auto">
              <a:xfrm>
                <a:off x="213228" y="432281"/>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1" name="矩形 154">
                <a:extLst>
                  <a:ext uri="{FF2B5EF4-FFF2-40B4-BE49-F238E27FC236}">
                    <a16:creationId xmlns:a16="http://schemas.microsoft.com/office/drawing/2014/main" id="{C959F730-4A19-4773-A634-F13932E909E8}"/>
                  </a:ext>
                </a:extLst>
              </p:cNvPr>
              <p:cNvSpPr>
                <a:spLocks noChangeArrowheads="1"/>
              </p:cNvSpPr>
              <p:nvPr/>
            </p:nvSpPr>
            <p:spPr bwMode="auto">
              <a:xfrm>
                <a:off x="-3506" y="647386"/>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2" name="矩形 155">
                <a:extLst>
                  <a:ext uri="{FF2B5EF4-FFF2-40B4-BE49-F238E27FC236}">
                    <a16:creationId xmlns:a16="http://schemas.microsoft.com/office/drawing/2014/main" id="{6EDBCF17-7F99-46A2-9495-9E67639D6072}"/>
                  </a:ext>
                </a:extLst>
              </p:cNvPr>
              <p:cNvSpPr>
                <a:spLocks noChangeArrowheads="1"/>
              </p:cNvSpPr>
              <p:nvPr/>
            </p:nvSpPr>
            <p:spPr bwMode="auto">
              <a:xfrm>
                <a:off x="212609" y="647211"/>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3" name="矩形 156">
                <a:extLst>
                  <a:ext uri="{FF2B5EF4-FFF2-40B4-BE49-F238E27FC236}">
                    <a16:creationId xmlns:a16="http://schemas.microsoft.com/office/drawing/2014/main" id="{2B4734DC-6EC2-4C8E-8106-F1977537D4DA}"/>
                  </a:ext>
                </a:extLst>
              </p:cNvPr>
              <p:cNvSpPr>
                <a:spLocks noChangeArrowheads="1"/>
              </p:cNvSpPr>
              <p:nvPr/>
            </p:nvSpPr>
            <p:spPr bwMode="auto">
              <a:xfrm>
                <a:off x="431404" y="432290"/>
                <a:ext cx="217400"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4" name="矩形 157">
                <a:extLst>
                  <a:ext uri="{FF2B5EF4-FFF2-40B4-BE49-F238E27FC236}">
                    <a16:creationId xmlns:a16="http://schemas.microsoft.com/office/drawing/2014/main" id="{5EB7F869-5C7C-4A62-94B2-1D112C1A3F7A}"/>
                  </a:ext>
                </a:extLst>
              </p:cNvPr>
              <p:cNvSpPr>
                <a:spLocks noChangeArrowheads="1"/>
              </p:cNvSpPr>
              <p:nvPr/>
            </p:nvSpPr>
            <p:spPr bwMode="auto">
              <a:xfrm>
                <a:off x="645459" y="431931"/>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5" name="矩形 158">
                <a:extLst>
                  <a:ext uri="{FF2B5EF4-FFF2-40B4-BE49-F238E27FC236}">
                    <a16:creationId xmlns:a16="http://schemas.microsoft.com/office/drawing/2014/main" id="{5E9F6CF3-3D26-45E8-AD09-4536A600AEDE}"/>
                  </a:ext>
                </a:extLst>
              </p:cNvPr>
              <p:cNvSpPr>
                <a:spLocks noChangeArrowheads="1"/>
              </p:cNvSpPr>
              <p:nvPr/>
            </p:nvSpPr>
            <p:spPr bwMode="auto">
              <a:xfrm>
                <a:off x="429993" y="645844"/>
                <a:ext cx="217400"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6" name="矩形 159">
                <a:extLst>
                  <a:ext uri="{FF2B5EF4-FFF2-40B4-BE49-F238E27FC236}">
                    <a16:creationId xmlns:a16="http://schemas.microsoft.com/office/drawing/2014/main" id="{E6FC2825-61C6-4A31-95AC-6D9BF5153D34}"/>
                  </a:ext>
                </a:extLst>
              </p:cNvPr>
              <p:cNvSpPr>
                <a:spLocks noChangeArrowheads="1"/>
              </p:cNvSpPr>
              <p:nvPr/>
            </p:nvSpPr>
            <p:spPr bwMode="auto">
              <a:xfrm>
                <a:off x="645634" y="648236"/>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cxnSp>
            <p:nvCxnSpPr>
              <p:cNvPr id="127" name="直接箭头连接符 161">
                <a:extLst>
                  <a:ext uri="{FF2B5EF4-FFF2-40B4-BE49-F238E27FC236}">
                    <a16:creationId xmlns:a16="http://schemas.microsoft.com/office/drawing/2014/main" id="{9194E344-C83C-4660-B8CB-71375642FA09}"/>
                  </a:ext>
                </a:extLst>
              </p:cNvPr>
              <p:cNvCxnSpPr>
                <a:cxnSpLocks noChangeShapeType="1"/>
              </p:cNvCxnSpPr>
              <p:nvPr/>
            </p:nvCxnSpPr>
            <p:spPr bwMode="auto">
              <a:xfrm>
                <a:off x="428078" y="432176"/>
                <a:ext cx="649025" cy="0"/>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8" name="直接箭头连接符 163">
                <a:extLst>
                  <a:ext uri="{FF2B5EF4-FFF2-40B4-BE49-F238E27FC236}">
                    <a16:creationId xmlns:a16="http://schemas.microsoft.com/office/drawing/2014/main" id="{30B2EE80-9EAE-4D37-8847-888A86C1DDA6}"/>
                  </a:ext>
                </a:extLst>
              </p:cNvPr>
              <p:cNvCxnSpPr>
                <a:cxnSpLocks noChangeShapeType="1"/>
              </p:cNvCxnSpPr>
              <p:nvPr/>
            </p:nvCxnSpPr>
            <p:spPr bwMode="auto">
              <a:xfrm>
                <a:off x="430741" y="431702"/>
                <a:ext cx="0" cy="648007"/>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cxnSp>
        </p:grpSp>
        <p:sp>
          <p:nvSpPr>
            <p:cNvPr id="109" name="TextBox 170">
              <a:extLst>
                <a:ext uri="{FF2B5EF4-FFF2-40B4-BE49-F238E27FC236}">
                  <a16:creationId xmlns:a16="http://schemas.microsoft.com/office/drawing/2014/main" id="{A03B42BA-DF0C-45B0-A8CE-6DF839C7B816}"/>
                </a:ext>
              </a:extLst>
            </p:cNvPr>
            <p:cNvSpPr txBox="1">
              <a:spLocks noChangeArrowheads="1"/>
            </p:cNvSpPr>
            <p:nvPr/>
          </p:nvSpPr>
          <p:spPr bwMode="auto">
            <a:xfrm>
              <a:off x="1656184" y="115212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solidFill>
                    <a:srgbClr val="FF0000"/>
                  </a:solidFill>
                  <a:latin typeface="Arial" panose="020B0604020202020204" pitchFamily="34" charset="0"/>
                </a:rPr>
                <a:t>x</a:t>
              </a:r>
              <a:endParaRPr lang="zh-CN" altLang="en-US" sz="1800">
                <a:solidFill>
                  <a:srgbClr val="FF0000"/>
                </a:solidFill>
                <a:latin typeface="Arial" panose="020B0604020202020204" pitchFamily="34" charset="0"/>
              </a:endParaRPr>
            </a:p>
          </p:txBody>
        </p:sp>
        <p:sp>
          <p:nvSpPr>
            <p:cNvPr id="110" name="TextBox 171">
              <a:extLst>
                <a:ext uri="{FF2B5EF4-FFF2-40B4-BE49-F238E27FC236}">
                  <a16:creationId xmlns:a16="http://schemas.microsoft.com/office/drawing/2014/main" id="{892AF659-4BF9-4FE2-A423-3B56BD48C602}"/>
                </a:ext>
              </a:extLst>
            </p:cNvPr>
            <p:cNvSpPr txBox="1">
              <a:spLocks noChangeArrowheads="1"/>
            </p:cNvSpPr>
            <p:nvPr/>
          </p:nvSpPr>
          <p:spPr bwMode="auto">
            <a:xfrm>
              <a:off x="720080" y="151216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solidFill>
                    <a:srgbClr val="FF0000"/>
                  </a:solidFill>
                  <a:latin typeface="Arial" panose="020B0604020202020204" pitchFamily="34" charset="0"/>
                </a:rPr>
                <a:t>y</a:t>
              </a:r>
              <a:endParaRPr lang="zh-CN" altLang="en-US" sz="1800">
                <a:solidFill>
                  <a:srgbClr val="FF0000"/>
                </a:solidFill>
                <a:latin typeface="Arial" panose="020B0604020202020204" pitchFamily="34" charset="0"/>
              </a:endParaRPr>
            </a:p>
          </p:txBody>
        </p:sp>
      </p:grpSp>
      <p:sp>
        <p:nvSpPr>
          <p:cNvPr id="129" name="TextBox 173">
            <a:extLst>
              <a:ext uri="{FF2B5EF4-FFF2-40B4-BE49-F238E27FC236}">
                <a16:creationId xmlns:a16="http://schemas.microsoft.com/office/drawing/2014/main" id="{B2300278-22DE-4E79-89FF-CC59BD9200FF}"/>
              </a:ext>
            </a:extLst>
          </p:cNvPr>
          <p:cNvSpPr txBox="1">
            <a:spLocks noChangeArrowheads="1"/>
          </p:cNvSpPr>
          <p:nvPr/>
        </p:nvSpPr>
        <p:spPr bwMode="auto">
          <a:xfrm>
            <a:off x="468313" y="4321793"/>
            <a:ext cx="50403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描述子的统计在相对</a:t>
            </a:r>
            <a:r>
              <a:rPr lang="zh-CN" altLang="en-US" sz="1800" b="1" dirty="0">
                <a:latin typeface="微软雅黑" panose="020B0503020204020204" pitchFamily="34" charset="-122"/>
                <a:ea typeface="微软雅黑" panose="020B0503020204020204" pitchFamily="34" charset="-122"/>
              </a:rPr>
              <a:t>物体坐标系</a:t>
            </a:r>
            <a:r>
              <a:rPr lang="zh-CN" altLang="en-US" sz="1800" dirty="0">
                <a:latin typeface="微软雅黑" panose="020B0503020204020204" pitchFamily="34" charset="-122"/>
                <a:ea typeface="微软雅黑" panose="020B0503020204020204" pitchFamily="34" charset="-122"/>
              </a:rPr>
              <a:t>以关键点为中心的</a:t>
            </a:r>
            <a:r>
              <a:rPr lang="en-US" altLang="zh-CN" sz="1800" dirty="0">
                <a:latin typeface="微软雅黑" panose="020B0503020204020204" pitchFamily="34" charset="-122"/>
                <a:ea typeface="微软雅黑" panose="020B0503020204020204" pitchFamily="34" charset="-122"/>
              </a:rPr>
              <a:t>16×16</a:t>
            </a:r>
            <a:r>
              <a:rPr lang="zh-CN" altLang="en-US" sz="1800" dirty="0">
                <a:latin typeface="微软雅黑" panose="020B0503020204020204" pitchFamily="34" charset="-122"/>
                <a:ea typeface="微软雅黑" panose="020B0503020204020204" pitchFamily="34" charset="-122"/>
              </a:rPr>
              <a:t>的领域内统计，先把之前计算的梯度方向由图像坐标系换算到物体坐标系，即</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其中</a:t>
            </a:r>
            <a:r>
              <a:rPr lang="en-US" altLang="zh-CN" sz="1800" dirty="0">
                <a:latin typeface="微软雅黑" panose="020B0503020204020204" pitchFamily="34" charset="-122"/>
                <a:ea typeface="微软雅黑" panose="020B0503020204020204" pitchFamily="34" charset="-122"/>
              </a:rPr>
              <a:t>θ’</a:t>
            </a:r>
            <a:r>
              <a:rPr lang="zh-CN" altLang="en-US" sz="1800" dirty="0">
                <a:latin typeface="微软雅黑" panose="020B0503020204020204" pitchFamily="34" charset="-122"/>
                <a:ea typeface="微软雅黑" panose="020B0503020204020204" pitchFamily="34" charset="-122"/>
              </a:rPr>
              <a:t>是相对物体坐标系的梯度方向，</a:t>
            </a:r>
            <a:r>
              <a:rPr lang="en-US" altLang="zh-CN" sz="1800" dirty="0">
                <a:latin typeface="微软雅黑" panose="020B0503020204020204" pitchFamily="34" charset="-122"/>
                <a:ea typeface="微软雅黑" panose="020B0503020204020204" pitchFamily="34" charset="-122"/>
              </a:rPr>
              <a:t> θ</a:t>
            </a:r>
            <a:r>
              <a:rPr lang="zh-CN" altLang="en-US" sz="1800" dirty="0">
                <a:latin typeface="微软雅黑" panose="020B0503020204020204" pitchFamily="34" charset="-122"/>
                <a:ea typeface="微软雅黑" panose="020B0503020204020204" pitchFamily="34" charset="-122"/>
              </a:rPr>
              <a:t>是相对图像坐标系的梯度方向，</a:t>
            </a:r>
            <a:r>
              <a:rPr lang="en-US" altLang="zh-CN" sz="1800" dirty="0">
                <a:latin typeface="微软雅黑" panose="020B0503020204020204" pitchFamily="34" charset="-122"/>
                <a:ea typeface="微软雅黑" panose="020B0503020204020204" pitchFamily="34" charset="-122"/>
              </a:rPr>
              <a:t> θ</a:t>
            </a:r>
            <a:r>
              <a:rPr lang="en-US" altLang="zh-CN" sz="1800" baseline="-25000" dirty="0">
                <a:latin typeface="微软雅黑" panose="020B0503020204020204" pitchFamily="34" charset="-122"/>
                <a:ea typeface="微软雅黑" panose="020B0503020204020204" pitchFamily="34" charset="-122"/>
              </a:rPr>
              <a:t>0</a:t>
            </a:r>
            <a:r>
              <a:rPr lang="zh-CN" altLang="en-US" sz="1800" dirty="0">
                <a:latin typeface="微软雅黑" panose="020B0503020204020204" pitchFamily="34" charset="-122"/>
                <a:ea typeface="微软雅黑" panose="020B0503020204020204" pitchFamily="34" charset="-122"/>
              </a:rPr>
              <a:t>是关键点的主方向。</a:t>
            </a:r>
          </a:p>
        </p:txBody>
      </p:sp>
      <p:graphicFrame>
        <p:nvGraphicFramePr>
          <p:cNvPr id="130" name="Object 128">
            <a:extLst>
              <a:ext uri="{FF2B5EF4-FFF2-40B4-BE49-F238E27FC236}">
                <a16:creationId xmlns:a16="http://schemas.microsoft.com/office/drawing/2014/main" id="{55FF59A7-96D3-4B61-A927-F930DCCA1530}"/>
              </a:ext>
            </a:extLst>
          </p:cNvPr>
          <p:cNvGraphicFramePr>
            <a:graphicFrameLocks noChangeAspect="1"/>
          </p:cNvGraphicFramePr>
          <p:nvPr>
            <p:extLst>
              <p:ext uri="{D42A27DB-BD31-4B8C-83A1-F6EECF244321}">
                <p14:modId xmlns:p14="http://schemas.microsoft.com/office/powerpoint/2010/main" val="1839052517"/>
              </p:ext>
            </p:extLst>
          </p:nvPr>
        </p:nvGraphicFramePr>
        <p:xfrm>
          <a:off x="1620838" y="5271913"/>
          <a:ext cx="2378075" cy="422275"/>
        </p:xfrm>
        <a:graphic>
          <a:graphicData uri="http://schemas.openxmlformats.org/presentationml/2006/ole">
            <mc:AlternateContent xmlns:mc="http://schemas.openxmlformats.org/markup-compatibility/2006">
              <mc:Choice xmlns:v="urn:schemas-microsoft-com:vml" Requires="v">
                <p:oleObj spid="_x0000_s4122" r:id="rId3" imgW="1297089" imgH="228898" progId="">
                  <p:embed/>
                </p:oleObj>
              </mc:Choice>
              <mc:Fallback>
                <p:oleObj r:id="rId3" imgW="1297089" imgH="228898" progId="">
                  <p:embed/>
                  <p:pic>
                    <p:nvPicPr>
                      <p:cNvPr id="10247" name="Object 128">
                        <a:extLst>
                          <a:ext uri="{FF2B5EF4-FFF2-40B4-BE49-F238E27FC236}">
                            <a16:creationId xmlns:a16="http://schemas.microsoft.com/office/drawing/2014/main" id="{0E810483-3701-4DC9-A868-BCF97FDE00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838" y="5271913"/>
                        <a:ext cx="237807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图片 1">
            <a:extLst>
              <a:ext uri="{FF2B5EF4-FFF2-40B4-BE49-F238E27FC236}">
                <a16:creationId xmlns:a16="http://schemas.microsoft.com/office/drawing/2014/main" id="{1029C53E-FC1F-4398-AD02-68C938D022C8}"/>
              </a:ext>
            </a:extLst>
          </p:cNvPr>
          <p:cNvPicPr>
            <a:picLocks noChangeAspect="1"/>
          </p:cNvPicPr>
          <p:nvPr/>
        </p:nvPicPr>
        <p:blipFill>
          <a:blip r:embed="rId5"/>
          <a:stretch>
            <a:fillRect/>
          </a:stretch>
        </p:blipFill>
        <p:spPr>
          <a:xfrm>
            <a:off x="1103312" y="1792957"/>
            <a:ext cx="8570836" cy="1572699"/>
          </a:xfrm>
          <a:prstGeom prst="rect">
            <a:avLst/>
          </a:prstGeom>
        </p:spPr>
      </p:pic>
    </p:spTree>
    <p:extLst>
      <p:ext uri="{BB962C8B-B14F-4D97-AF65-F5344CB8AC3E}">
        <p14:creationId xmlns:p14="http://schemas.microsoft.com/office/powerpoint/2010/main" val="2907705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12</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369029"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描述子</a:t>
            </a:r>
            <a:endParaRPr lang="zh-CN" altLang="en-US" dirty="0"/>
          </a:p>
        </p:txBody>
      </p:sp>
      <p:sp>
        <p:nvSpPr>
          <p:cNvPr id="5" name="TextBox 2">
            <a:extLst>
              <a:ext uri="{FF2B5EF4-FFF2-40B4-BE49-F238E27FC236}">
                <a16:creationId xmlns:a16="http://schemas.microsoft.com/office/drawing/2014/main" id="{D2B2B28E-D8FB-459C-9243-8548477EADA6}"/>
              </a:ext>
            </a:extLst>
          </p:cNvPr>
          <p:cNvSpPr txBox="1">
            <a:spLocks noChangeArrowheads="1"/>
          </p:cNvSpPr>
          <p:nvPr/>
        </p:nvSpPr>
        <p:spPr bwMode="auto">
          <a:xfrm>
            <a:off x="107950" y="947738"/>
            <a:ext cx="89281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物体坐标系</a:t>
            </a:r>
            <a:r>
              <a:rPr lang="en-US" altLang="zh-CN" sz="1800" dirty="0">
                <a:latin typeface="微软雅黑" panose="020B0503020204020204" pitchFamily="34" charset="-122"/>
                <a:ea typeface="微软雅黑" panose="020B0503020204020204" pitchFamily="34" charset="-122"/>
              </a:rPr>
              <a:t>16*16</a:t>
            </a:r>
            <a:r>
              <a:rPr lang="zh-CN" altLang="en-US" sz="1800" dirty="0">
                <a:latin typeface="微软雅黑" panose="020B0503020204020204" pitchFamily="34" charset="-122"/>
                <a:ea typeface="微软雅黑" panose="020B0503020204020204" pitchFamily="34" charset="-122"/>
              </a:rPr>
              <a:t>的邻域分成</a:t>
            </a:r>
            <a:r>
              <a:rPr lang="en-US" altLang="zh-CN" sz="1800" dirty="0">
                <a:latin typeface="微软雅黑" panose="020B0503020204020204" pitchFamily="34" charset="-122"/>
                <a:ea typeface="微软雅黑" panose="020B0503020204020204" pitchFamily="34" charset="-122"/>
              </a:rPr>
              <a:t>4*4</a:t>
            </a:r>
            <a:r>
              <a:rPr lang="zh-CN" altLang="en-US" sz="1800" dirty="0">
                <a:latin typeface="微软雅黑" panose="020B0503020204020204" pitchFamily="34" charset="-122"/>
                <a:ea typeface="微软雅黑" panose="020B0503020204020204" pitchFamily="34" charset="-122"/>
              </a:rPr>
              <a:t>个块，每个块</a:t>
            </a:r>
            <a:r>
              <a:rPr lang="en-US" altLang="zh-CN" sz="1800" dirty="0">
                <a:latin typeface="微软雅黑" panose="020B0503020204020204" pitchFamily="34" charset="-122"/>
                <a:ea typeface="微软雅黑" panose="020B0503020204020204" pitchFamily="34" charset="-122"/>
              </a:rPr>
              <a:t>4*4</a:t>
            </a:r>
            <a:r>
              <a:rPr lang="zh-CN" altLang="en-US" sz="1800" dirty="0">
                <a:latin typeface="微软雅黑" panose="020B0503020204020204" pitchFamily="34" charset="-122"/>
                <a:ea typeface="微软雅黑" panose="020B0503020204020204" pitchFamily="34" charset="-122"/>
              </a:rPr>
              <a:t>个像素。</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在每个块内按照求主方向的方式把</a:t>
            </a:r>
            <a:r>
              <a:rPr lang="en-US" altLang="zh-CN" sz="1800" dirty="0">
                <a:latin typeface="微软雅黑" panose="020B0503020204020204" pitchFamily="34" charset="-122"/>
                <a:ea typeface="微软雅黑" panose="020B0503020204020204" pitchFamily="34" charset="-122"/>
              </a:rPr>
              <a:t>360</a:t>
            </a:r>
            <a:r>
              <a:rPr lang="zh-CN" altLang="en-US" sz="1800" dirty="0">
                <a:latin typeface="微软雅黑" panose="020B0503020204020204" pitchFamily="34" charset="-122"/>
                <a:ea typeface="微软雅黑" panose="020B0503020204020204" pitchFamily="34" charset="-122"/>
              </a:rPr>
              <a:t>度分成</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个</a:t>
            </a:r>
            <a:r>
              <a:rPr lang="en-US" altLang="zh-CN" sz="1800" dirty="0">
                <a:latin typeface="微软雅黑" panose="020B0503020204020204" pitchFamily="34" charset="-122"/>
                <a:ea typeface="微软雅黑" panose="020B0503020204020204" pitchFamily="34" charset="-122"/>
              </a:rPr>
              <a:t>bins</a:t>
            </a:r>
            <a:r>
              <a:rPr lang="zh-CN" altLang="en-US" sz="1800" dirty="0">
                <a:latin typeface="微软雅黑" panose="020B0503020204020204" pitchFamily="34" charset="-122"/>
                <a:ea typeface="微软雅黑" panose="020B0503020204020204" pitchFamily="34" charset="-122"/>
              </a:rPr>
              <a:t>，统计梯度方向直方图，最终每个块可生成</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维的直方图向量，每个关键点可生成</a:t>
            </a:r>
            <a:r>
              <a:rPr lang="en-US" altLang="zh-CN" sz="1800" dirty="0">
                <a:latin typeface="微软雅黑" panose="020B0503020204020204" pitchFamily="34" charset="-122"/>
                <a:ea typeface="微软雅黑" panose="020B0503020204020204" pitchFamily="34" charset="-122"/>
              </a:rPr>
              <a:t>4*4*8=128</a:t>
            </a:r>
            <a:r>
              <a:rPr lang="zh-CN" altLang="en-US" sz="1800" dirty="0">
                <a:latin typeface="微软雅黑" panose="020B0503020204020204" pitchFamily="34" charset="-122"/>
                <a:ea typeface="微软雅黑" panose="020B0503020204020204" pitchFamily="34" charset="-122"/>
              </a:rPr>
              <a:t>维的</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描述子。</a:t>
            </a:r>
            <a:endParaRPr lang="en-US" altLang="zh-CN" sz="1800" dirty="0">
              <a:latin typeface="微软雅黑" panose="020B0503020204020204" pitchFamily="34" charset="-122"/>
              <a:ea typeface="微软雅黑" panose="020B0503020204020204" pitchFamily="34" charset="-122"/>
            </a:endParaRPr>
          </a:p>
        </p:txBody>
      </p:sp>
      <p:sp>
        <p:nvSpPr>
          <p:cNvPr id="6" name="TextBox 9">
            <a:extLst>
              <a:ext uri="{FF2B5EF4-FFF2-40B4-BE49-F238E27FC236}">
                <a16:creationId xmlns:a16="http://schemas.microsoft.com/office/drawing/2014/main" id="{0E1A6633-4DE3-4204-87FC-7DAA6DF9D4A2}"/>
              </a:ext>
            </a:extLst>
          </p:cNvPr>
          <p:cNvSpPr txBox="1">
            <a:spLocks noChangeArrowheads="1"/>
          </p:cNvSpPr>
          <p:nvPr/>
        </p:nvSpPr>
        <p:spPr bwMode="auto">
          <a:xfrm>
            <a:off x="107950" y="1935163"/>
            <a:ext cx="667459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物体坐标系上的每一个整数点对应的图像坐标系可能不是整数，可采用最邻近插值，即图像坐标系上和它最接近的一个点：</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或更精确地，可采用双线性插值：</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p:txBody>
      </p:sp>
      <p:graphicFrame>
        <p:nvGraphicFramePr>
          <p:cNvPr id="7" name="Object 5">
            <a:extLst>
              <a:ext uri="{FF2B5EF4-FFF2-40B4-BE49-F238E27FC236}">
                <a16:creationId xmlns:a16="http://schemas.microsoft.com/office/drawing/2014/main" id="{C8F68B04-A825-4BF6-A2BB-5E0EAADAA849}"/>
              </a:ext>
            </a:extLst>
          </p:cNvPr>
          <p:cNvGraphicFramePr>
            <a:graphicFrameLocks noChangeAspect="1"/>
          </p:cNvGraphicFramePr>
          <p:nvPr>
            <p:extLst>
              <p:ext uri="{D42A27DB-BD31-4B8C-83A1-F6EECF244321}">
                <p14:modId xmlns:p14="http://schemas.microsoft.com/office/powerpoint/2010/main" val="2812935262"/>
              </p:ext>
            </p:extLst>
          </p:nvPr>
        </p:nvGraphicFramePr>
        <p:xfrm>
          <a:off x="1729773" y="3571576"/>
          <a:ext cx="3800475" cy="1641475"/>
        </p:xfrm>
        <a:graphic>
          <a:graphicData uri="http://schemas.openxmlformats.org/presentationml/2006/ole">
            <mc:AlternateContent xmlns:mc="http://schemas.openxmlformats.org/markup-compatibility/2006">
              <mc:Choice xmlns:v="urn:schemas-microsoft-com:vml" Requires="v">
                <p:oleObj spid="_x0000_s5206" r:id="rId3" imgW="2070100" imgH="889000" progId="">
                  <p:embed/>
                </p:oleObj>
              </mc:Choice>
              <mc:Fallback>
                <p:oleObj r:id="rId3" imgW="2070100" imgH="889000" progId="">
                  <p:embed/>
                  <p:pic>
                    <p:nvPicPr>
                      <p:cNvPr id="11269" name="Object 5">
                        <a:extLst>
                          <a:ext uri="{FF2B5EF4-FFF2-40B4-BE49-F238E27FC236}">
                            <a16:creationId xmlns:a16="http://schemas.microsoft.com/office/drawing/2014/main" id="{FF7C24E6-D98C-4C48-A68C-2DB8C2915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9773" y="3571576"/>
                        <a:ext cx="3800475" cy="164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6">
            <a:extLst>
              <a:ext uri="{FF2B5EF4-FFF2-40B4-BE49-F238E27FC236}">
                <a16:creationId xmlns:a16="http://schemas.microsoft.com/office/drawing/2014/main" id="{A5C26964-B004-4DEE-A689-3585CB9B3F9E}"/>
              </a:ext>
            </a:extLst>
          </p:cNvPr>
          <p:cNvGrpSpPr>
            <a:grpSpLocks/>
          </p:cNvGrpSpPr>
          <p:nvPr/>
        </p:nvGrpSpPr>
        <p:grpSpPr bwMode="auto">
          <a:xfrm>
            <a:off x="7856738" y="1870075"/>
            <a:ext cx="3893043" cy="3476625"/>
            <a:chOff x="0" y="0"/>
            <a:chExt cx="3528392" cy="3330952"/>
          </a:xfrm>
        </p:grpSpPr>
        <p:sp>
          <p:nvSpPr>
            <p:cNvPr id="9" name="矩形 3">
              <a:extLst>
                <a:ext uri="{FF2B5EF4-FFF2-40B4-BE49-F238E27FC236}">
                  <a16:creationId xmlns:a16="http://schemas.microsoft.com/office/drawing/2014/main" id="{FFE04C89-0E81-41F2-899E-936C08C164C5}"/>
                </a:ext>
              </a:extLst>
            </p:cNvPr>
            <p:cNvSpPr>
              <a:spLocks noChangeArrowheads="1"/>
            </p:cNvSpPr>
            <p:nvPr/>
          </p:nvSpPr>
          <p:spPr bwMode="auto">
            <a:xfrm>
              <a:off x="360462" y="369930"/>
              <a:ext cx="2591510" cy="2591093"/>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 name="椭圆 5">
              <a:extLst>
                <a:ext uri="{FF2B5EF4-FFF2-40B4-BE49-F238E27FC236}">
                  <a16:creationId xmlns:a16="http://schemas.microsoft.com/office/drawing/2014/main" id="{5016996F-74C4-434B-BCE9-1612166F8EA1}"/>
                </a:ext>
              </a:extLst>
            </p:cNvPr>
            <p:cNvSpPr>
              <a:spLocks noChangeArrowheads="1"/>
            </p:cNvSpPr>
            <p:nvPr/>
          </p:nvSpPr>
          <p:spPr bwMode="auto">
            <a:xfrm>
              <a:off x="287417" y="296897"/>
              <a:ext cx="215959" cy="21592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 name="椭圆 6">
              <a:extLst>
                <a:ext uri="{FF2B5EF4-FFF2-40B4-BE49-F238E27FC236}">
                  <a16:creationId xmlns:a16="http://schemas.microsoft.com/office/drawing/2014/main" id="{9DFE3B56-B711-4FB9-ABBE-5E50C595BA50}"/>
                </a:ext>
              </a:extLst>
            </p:cNvPr>
            <p:cNvSpPr>
              <a:spLocks noChangeArrowheads="1"/>
            </p:cNvSpPr>
            <p:nvPr/>
          </p:nvSpPr>
          <p:spPr bwMode="auto">
            <a:xfrm>
              <a:off x="2880514" y="296897"/>
              <a:ext cx="215959" cy="21592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 name="椭圆 7">
              <a:extLst>
                <a:ext uri="{FF2B5EF4-FFF2-40B4-BE49-F238E27FC236}">
                  <a16:creationId xmlns:a16="http://schemas.microsoft.com/office/drawing/2014/main" id="{0A8B48A9-0BB5-4317-9BBD-74A479C97650}"/>
                </a:ext>
              </a:extLst>
            </p:cNvPr>
            <p:cNvSpPr>
              <a:spLocks noChangeArrowheads="1"/>
            </p:cNvSpPr>
            <p:nvPr/>
          </p:nvSpPr>
          <p:spPr bwMode="auto">
            <a:xfrm>
              <a:off x="2880514" y="2818132"/>
              <a:ext cx="215959" cy="21592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3" name="椭圆 8">
              <a:extLst>
                <a:ext uri="{FF2B5EF4-FFF2-40B4-BE49-F238E27FC236}">
                  <a16:creationId xmlns:a16="http://schemas.microsoft.com/office/drawing/2014/main" id="{D6B9940A-4F66-453B-B825-E485E309CE68}"/>
                </a:ext>
              </a:extLst>
            </p:cNvPr>
            <p:cNvSpPr>
              <a:spLocks noChangeArrowheads="1"/>
            </p:cNvSpPr>
            <p:nvPr/>
          </p:nvSpPr>
          <p:spPr bwMode="auto">
            <a:xfrm>
              <a:off x="287417" y="2818132"/>
              <a:ext cx="215959" cy="21592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4" name="TextBox 10">
              <a:extLst>
                <a:ext uri="{FF2B5EF4-FFF2-40B4-BE49-F238E27FC236}">
                  <a16:creationId xmlns:a16="http://schemas.microsoft.com/office/drawing/2014/main" id="{48F02ED3-5235-4658-A06F-3CAC8DC4570C}"/>
                </a:ext>
              </a:extLst>
            </p:cNvPr>
            <p:cNvSpPr txBox="1">
              <a:spLocks noChangeArrowheads="1"/>
            </p:cNvSpPr>
            <p:nvPr/>
          </p:nvSpPr>
          <p:spPr bwMode="auto">
            <a:xfrm>
              <a:off x="72008" y="0"/>
              <a:ext cx="792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Arial" panose="020B0604020202020204" pitchFamily="34" charset="0"/>
                </a:rPr>
                <a:t>(x,y)</a:t>
              </a:r>
              <a:endParaRPr lang="zh-CN" altLang="en-US" sz="1800">
                <a:latin typeface="Arial" panose="020B0604020202020204" pitchFamily="34" charset="0"/>
              </a:endParaRPr>
            </a:p>
          </p:txBody>
        </p:sp>
        <p:sp>
          <p:nvSpPr>
            <p:cNvPr id="15" name="TextBox 11">
              <a:extLst>
                <a:ext uri="{FF2B5EF4-FFF2-40B4-BE49-F238E27FC236}">
                  <a16:creationId xmlns:a16="http://schemas.microsoft.com/office/drawing/2014/main" id="{193D88E9-283F-460B-AEC6-411EC78B4C20}"/>
                </a:ext>
              </a:extLst>
            </p:cNvPr>
            <p:cNvSpPr txBox="1">
              <a:spLocks noChangeArrowheads="1"/>
            </p:cNvSpPr>
            <p:nvPr/>
          </p:nvSpPr>
          <p:spPr bwMode="auto">
            <a:xfrm>
              <a:off x="2520280" y="0"/>
              <a:ext cx="9361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Arial" panose="020B0604020202020204" pitchFamily="34" charset="0"/>
                </a:rPr>
                <a:t>(x+1, y)</a:t>
              </a:r>
              <a:endParaRPr lang="zh-CN" altLang="en-US" sz="1800">
                <a:latin typeface="Arial" panose="020B0604020202020204" pitchFamily="34" charset="0"/>
              </a:endParaRPr>
            </a:p>
          </p:txBody>
        </p:sp>
        <p:sp>
          <p:nvSpPr>
            <p:cNvPr id="16" name="TextBox 12">
              <a:extLst>
                <a:ext uri="{FF2B5EF4-FFF2-40B4-BE49-F238E27FC236}">
                  <a16:creationId xmlns:a16="http://schemas.microsoft.com/office/drawing/2014/main" id="{55294678-50F7-4795-AFE6-AD01D38C9F61}"/>
                </a:ext>
              </a:extLst>
            </p:cNvPr>
            <p:cNvSpPr txBox="1">
              <a:spLocks noChangeArrowheads="1"/>
            </p:cNvSpPr>
            <p:nvPr/>
          </p:nvSpPr>
          <p:spPr bwMode="auto">
            <a:xfrm>
              <a:off x="0" y="2961620"/>
              <a:ext cx="864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Arial" panose="020B0604020202020204" pitchFamily="34" charset="0"/>
                </a:rPr>
                <a:t>(x,y+1)</a:t>
              </a:r>
              <a:endParaRPr lang="zh-CN" altLang="en-US" sz="1800">
                <a:latin typeface="Arial" panose="020B0604020202020204" pitchFamily="34" charset="0"/>
              </a:endParaRPr>
            </a:p>
          </p:txBody>
        </p:sp>
        <p:sp>
          <p:nvSpPr>
            <p:cNvPr id="17" name="TextBox 13">
              <a:extLst>
                <a:ext uri="{FF2B5EF4-FFF2-40B4-BE49-F238E27FC236}">
                  <a16:creationId xmlns:a16="http://schemas.microsoft.com/office/drawing/2014/main" id="{5448708C-8A7A-4E56-9D1C-B3B4C3E30882}"/>
                </a:ext>
              </a:extLst>
            </p:cNvPr>
            <p:cNvSpPr txBox="1">
              <a:spLocks noChangeArrowheads="1"/>
            </p:cNvSpPr>
            <p:nvPr/>
          </p:nvSpPr>
          <p:spPr bwMode="auto">
            <a:xfrm>
              <a:off x="2448272" y="2961620"/>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Arial" panose="020B0604020202020204" pitchFamily="34" charset="0"/>
                </a:rPr>
                <a:t>(x+1,y+1)</a:t>
              </a:r>
              <a:endParaRPr lang="zh-CN" altLang="en-US" sz="1800">
                <a:latin typeface="Arial" panose="020B0604020202020204" pitchFamily="34" charset="0"/>
              </a:endParaRPr>
            </a:p>
          </p:txBody>
        </p:sp>
        <p:sp>
          <p:nvSpPr>
            <p:cNvPr id="18" name="TextBox 14">
              <a:extLst>
                <a:ext uri="{FF2B5EF4-FFF2-40B4-BE49-F238E27FC236}">
                  <a16:creationId xmlns:a16="http://schemas.microsoft.com/office/drawing/2014/main" id="{17AE41A5-7535-4F80-9430-A7200C5AA60F}"/>
                </a:ext>
              </a:extLst>
            </p:cNvPr>
            <p:cNvSpPr txBox="1">
              <a:spLocks noChangeArrowheads="1"/>
            </p:cNvSpPr>
            <p:nvPr/>
          </p:nvSpPr>
          <p:spPr bwMode="auto">
            <a:xfrm>
              <a:off x="1368152" y="1305436"/>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dirty="0">
                  <a:latin typeface="Arial" panose="020B0604020202020204" pitchFamily="34" charset="0"/>
                </a:rPr>
                <a:t>(</a:t>
              </a:r>
              <a:r>
                <a:rPr lang="en-US" altLang="zh-CN" sz="1800" dirty="0" err="1">
                  <a:latin typeface="Arial" panose="020B0604020202020204" pitchFamily="34" charset="0"/>
                </a:rPr>
                <a:t>x’,y</a:t>
              </a:r>
              <a:r>
                <a:rPr lang="en-US" altLang="zh-CN" sz="1800" dirty="0">
                  <a:latin typeface="Arial" panose="020B0604020202020204" pitchFamily="34" charset="0"/>
                </a:rPr>
                <a:t>’)</a:t>
              </a:r>
              <a:endParaRPr lang="zh-CN" altLang="en-US" sz="1800" dirty="0">
                <a:latin typeface="Arial" panose="020B0604020202020204" pitchFamily="34" charset="0"/>
              </a:endParaRPr>
            </a:p>
          </p:txBody>
        </p:sp>
        <p:cxnSp>
          <p:nvCxnSpPr>
            <p:cNvPr id="19" name="直接连接符 19">
              <a:extLst>
                <a:ext uri="{FF2B5EF4-FFF2-40B4-BE49-F238E27FC236}">
                  <a16:creationId xmlns:a16="http://schemas.microsoft.com/office/drawing/2014/main" id="{FC7BDB81-F5DB-4B9F-AF22-8B599784905F}"/>
                </a:ext>
              </a:extLst>
            </p:cNvPr>
            <p:cNvCxnSpPr>
              <a:cxnSpLocks noChangeShapeType="1"/>
            </p:cNvCxnSpPr>
            <p:nvPr/>
          </p:nvCxnSpPr>
          <p:spPr bwMode="auto">
            <a:xfrm flipV="1">
              <a:off x="1872176" y="369930"/>
              <a:ext cx="0" cy="2591093"/>
            </a:xfrm>
            <a:prstGeom prst="line">
              <a:avLst/>
            </a:prstGeom>
            <a:noFill/>
            <a:ln w="28575">
              <a:solidFill>
                <a:srgbClr val="4A7EBB"/>
              </a:solidFill>
              <a:prstDash val="sysDot"/>
              <a:round/>
              <a:headEnd/>
              <a:tailEnd/>
            </a:ln>
            <a:extLst>
              <a:ext uri="{909E8E84-426E-40DD-AFC4-6F175D3DCCD1}">
                <a14:hiddenFill xmlns:a14="http://schemas.microsoft.com/office/drawing/2010/main">
                  <a:noFill/>
                </a14:hiddenFill>
              </a:ext>
            </a:extLst>
          </p:spPr>
        </p:cxnSp>
        <p:cxnSp>
          <p:nvCxnSpPr>
            <p:cNvPr id="20" name="直接连接符 17">
              <a:extLst>
                <a:ext uri="{FF2B5EF4-FFF2-40B4-BE49-F238E27FC236}">
                  <a16:creationId xmlns:a16="http://schemas.microsoft.com/office/drawing/2014/main" id="{ABF85F28-02C5-4892-9040-525EFCC9A7C0}"/>
                </a:ext>
              </a:extLst>
            </p:cNvPr>
            <p:cNvCxnSpPr>
              <a:cxnSpLocks noChangeShapeType="1"/>
            </p:cNvCxnSpPr>
            <p:nvPr/>
          </p:nvCxnSpPr>
          <p:spPr bwMode="auto">
            <a:xfrm>
              <a:off x="360462" y="1233628"/>
              <a:ext cx="2591510" cy="0"/>
            </a:xfrm>
            <a:prstGeom prst="line">
              <a:avLst/>
            </a:prstGeom>
            <a:noFill/>
            <a:ln w="28575">
              <a:solidFill>
                <a:srgbClr val="4A7EBB"/>
              </a:solidFill>
              <a:prstDash val="sysDot"/>
              <a:round/>
              <a:headEnd/>
              <a:tailEnd/>
            </a:ln>
            <a:extLst>
              <a:ext uri="{909E8E84-426E-40DD-AFC4-6F175D3DCCD1}">
                <a14:hiddenFill xmlns:a14="http://schemas.microsoft.com/office/drawing/2010/main">
                  <a:noFill/>
                </a14:hiddenFill>
              </a:ext>
            </a:extLst>
          </p:spPr>
        </p:cxnSp>
        <p:sp>
          <p:nvSpPr>
            <p:cNvPr id="21" name="椭圆 4">
              <a:extLst>
                <a:ext uri="{FF2B5EF4-FFF2-40B4-BE49-F238E27FC236}">
                  <a16:creationId xmlns:a16="http://schemas.microsoft.com/office/drawing/2014/main" id="{59FD6B6A-D9FC-42F8-847B-F608ACECA7AA}"/>
                </a:ext>
              </a:extLst>
            </p:cNvPr>
            <p:cNvSpPr>
              <a:spLocks noChangeArrowheads="1"/>
            </p:cNvSpPr>
            <p:nvPr/>
          </p:nvSpPr>
          <p:spPr bwMode="auto">
            <a:xfrm>
              <a:off x="1800719" y="1162182"/>
              <a:ext cx="215959" cy="21592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2" name="TextBox 27">
              <a:extLst>
                <a:ext uri="{FF2B5EF4-FFF2-40B4-BE49-F238E27FC236}">
                  <a16:creationId xmlns:a16="http://schemas.microsoft.com/office/drawing/2014/main" id="{AA04E170-18E9-478C-ADC5-B43AB2562F5F}"/>
                </a:ext>
              </a:extLst>
            </p:cNvPr>
            <p:cNvSpPr txBox="1">
              <a:spLocks noChangeArrowheads="1"/>
            </p:cNvSpPr>
            <p:nvPr/>
          </p:nvSpPr>
          <p:spPr bwMode="auto">
            <a:xfrm>
              <a:off x="360040" y="873388"/>
              <a:ext cx="15121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a:latin typeface="Arial" panose="020B0604020202020204" pitchFamily="34" charset="0"/>
                </a:rPr>
                <a:t>dx1</a:t>
              </a:r>
              <a:endParaRPr lang="zh-CN" altLang="en-US" sz="1800">
                <a:latin typeface="Arial" panose="020B0604020202020204" pitchFamily="34" charset="0"/>
              </a:endParaRPr>
            </a:p>
          </p:txBody>
        </p:sp>
        <p:sp>
          <p:nvSpPr>
            <p:cNvPr id="23" name="TextBox 28">
              <a:extLst>
                <a:ext uri="{FF2B5EF4-FFF2-40B4-BE49-F238E27FC236}">
                  <a16:creationId xmlns:a16="http://schemas.microsoft.com/office/drawing/2014/main" id="{08B835CC-7981-41FD-A86C-FC0BA45B47A7}"/>
                </a:ext>
              </a:extLst>
            </p:cNvPr>
            <p:cNvSpPr txBox="1">
              <a:spLocks noChangeArrowheads="1"/>
            </p:cNvSpPr>
            <p:nvPr/>
          </p:nvSpPr>
          <p:spPr bwMode="auto">
            <a:xfrm>
              <a:off x="1872208" y="873388"/>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dirty="0">
                  <a:latin typeface="Arial" panose="020B0604020202020204" pitchFamily="34" charset="0"/>
                </a:rPr>
                <a:t>dx2</a:t>
              </a:r>
              <a:endParaRPr lang="zh-CN" altLang="en-US" sz="1800" dirty="0">
                <a:latin typeface="Arial" panose="020B0604020202020204" pitchFamily="34" charset="0"/>
              </a:endParaRPr>
            </a:p>
          </p:txBody>
        </p:sp>
        <p:sp>
          <p:nvSpPr>
            <p:cNvPr id="24" name="TextBox 29">
              <a:extLst>
                <a:ext uri="{FF2B5EF4-FFF2-40B4-BE49-F238E27FC236}">
                  <a16:creationId xmlns:a16="http://schemas.microsoft.com/office/drawing/2014/main" id="{56F06A8D-02D1-4500-908B-D5257C26E1FD}"/>
                </a:ext>
              </a:extLst>
            </p:cNvPr>
            <p:cNvSpPr txBox="1">
              <a:spLocks noChangeArrowheads="1"/>
            </p:cNvSpPr>
            <p:nvPr/>
          </p:nvSpPr>
          <p:spPr bwMode="auto">
            <a:xfrm>
              <a:off x="1296144" y="648072"/>
              <a:ext cx="720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a:latin typeface="Arial" panose="020B0604020202020204" pitchFamily="34" charset="0"/>
                </a:rPr>
                <a:t>dy1</a:t>
              </a:r>
              <a:endParaRPr lang="zh-CN" altLang="en-US" sz="1800">
                <a:latin typeface="Arial" panose="020B0604020202020204" pitchFamily="34" charset="0"/>
              </a:endParaRPr>
            </a:p>
          </p:txBody>
        </p:sp>
        <p:sp>
          <p:nvSpPr>
            <p:cNvPr id="25" name="TextBox 30">
              <a:extLst>
                <a:ext uri="{FF2B5EF4-FFF2-40B4-BE49-F238E27FC236}">
                  <a16:creationId xmlns:a16="http://schemas.microsoft.com/office/drawing/2014/main" id="{ADF6DCF7-7491-4F8A-9ED9-AF23AC9D6868}"/>
                </a:ext>
              </a:extLst>
            </p:cNvPr>
            <p:cNvSpPr txBox="1">
              <a:spLocks noChangeArrowheads="1"/>
            </p:cNvSpPr>
            <p:nvPr/>
          </p:nvSpPr>
          <p:spPr bwMode="auto">
            <a:xfrm>
              <a:off x="1296144" y="1872208"/>
              <a:ext cx="720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a:latin typeface="Arial" panose="020B0604020202020204" pitchFamily="34" charset="0"/>
                </a:rPr>
                <a:t>dy2</a:t>
              </a:r>
              <a:endParaRPr lang="zh-CN" altLang="en-US" sz="1800">
                <a:latin typeface="Arial" panose="020B0604020202020204" pitchFamily="34" charset="0"/>
              </a:endParaRPr>
            </a:p>
          </p:txBody>
        </p:sp>
      </p:grpSp>
      <p:graphicFrame>
        <p:nvGraphicFramePr>
          <p:cNvPr id="26" name="Object 24">
            <a:extLst>
              <a:ext uri="{FF2B5EF4-FFF2-40B4-BE49-F238E27FC236}">
                <a16:creationId xmlns:a16="http://schemas.microsoft.com/office/drawing/2014/main" id="{41350CE1-B4B3-4F24-9C8E-40FE15FE9054}"/>
              </a:ext>
            </a:extLst>
          </p:cNvPr>
          <p:cNvGraphicFramePr>
            <a:graphicFrameLocks noChangeAspect="1"/>
          </p:cNvGraphicFramePr>
          <p:nvPr>
            <p:extLst>
              <p:ext uri="{D42A27DB-BD31-4B8C-83A1-F6EECF244321}">
                <p14:modId xmlns:p14="http://schemas.microsoft.com/office/powerpoint/2010/main" val="2673158038"/>
              </p:ext>
            </p:extLst>
          </p:nvPr>
        </p:nvGraphicFramePr>
        <p:xfrm>
          <a:off x="1498970" y="2634951"/>
          <a:ext cx="3892550" cy="398463"/>
        </p:xfrm>
        <a:graphic>
          <a:graphicData uri="http://schemas.openxmlformats.org/presentationml/2006/ole">
            <mc:AlternateContent xmlns:mc="http://schemas.openxmlformats.org/markup-compatibility/2006">
              <mc:Choice xmlns:v="urn:schemas-microsoft-com:vml" Requires="v">
                <p:oleObj spid="_x0000_s5207" r:id="rId5" imgW="2119061" imgH="215713" progId="">
                  <p:embed/>
                </p:oleObj>
              </mc:Choice>
              <mc:Fallback>
                <p:oleObj r:id="rId5" imgW="2119061" imgH="215713" progId="">
                  <p:embed/>
                  <p:pic>
                    <p:nvPicPr>
                      <p:cNvPr id="11271" name="Object 24">
                        <a:extLst>
                          <a:ext uri="{FF2B5EF4-FFF2-40B4-BE49-F238E27FC236}">
                            <a16:creationId xmlns:a16="http://schemas.microsoft.com/office/drawing/2014/main" id="{F5F32950-358F-4C4B-B985-50D82ECA30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8970" y="2634951"/>
                        <a:ext cx="38925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Box 32">
            <a:extLst>
              <a:ext uri="{FF2B5EF4-FFF2-40B4-BE49-F238E27FC236}">
                <a16:creationId xmlns:a16="http://schemas.microsoft.com/office/drawing/2014/main" id="{95246092-15E4-4168-9031-4B795DC27365}"/>
              </a:ext>
            </a:extLst>
          </p:cNvPr>
          <p:cNvSpPr txBox="1">
            <a:spLocks noChangeArrowheads="1"/>
          </p:cNvSpPr>
          <p:nvPr/>
        </p:nvSpPr>
        <p:spPr bwMode="auto">
          <a:xfrm>
            <a:off x="107950" y="5411788"/>
            <a:ext cx="8928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双线性插值的意义在于，周围的四个点的值都对目标点有贡献，贡献大小与距离成正比。</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最后对</a:t>
            </a:r>
            <a:r>
              <a:rPr lang="en-US" altLang="zh-CN" sz="1800" dirty="0">
                <a:latin typeface="微软雅黑" panose="020B0503020204020204" pitchFamily="34" charset="-122"/>
                <a:ea typeface="微软雅黑" panose="020B0503020204020204" pitchFamily="34" charset="-122"/>
              </a:rPr>
              <a:t>128</a:t>
            </a:r>
            <a:r>
              <a:rPr lang="zh-CN" altLang="en-US" sz="1800" dirty="0">
                <a:latin typeface="微软雅黑" panose="020B0503020204020204" pitchFamily="34" charset="-122"/>
                <a:ea typeface="微软雅黑" panose="020B0503020204020204" pitchFamily="34" charset="-122"/>
              </a:rPr>
              <a:t>维</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描述子</a:t>
            </a:r>
            <a:r>
              <a:rPr lang="en-US" altLang="zh-CN" sz="1800" dirty="0">
                <a:latin typeface="微软雅黑" panose="020B0503020204020204" pitchFamily="34" charset="-122"/>
                <a:ea typeface="微软雅黑" panose="020B0503020204020204" pitchFamily="34" charset="-122"/>
              </a:rPr>
              <a:t>f0</a:t>
            </a:r>
            <a:r>
              <a:rPr lang="zh-CN" altLang="en-US" sz="1800" dirty="0">
                <a:latin typeface="微软雅黑" panose="020B0503020204020204" pitchFamily="34" charset="-122"/>
                <a:ea typeface="微软雅黑" panose="020B0503020204020204" pitchFamily="34" charset="-122"/>
              </a:rPr>
              <a:t>归一化得到最终的结果：</a:t>
            </a:r>
          </a:p>
        </p:txBody>
      </p:sp>
      <p:graphicFrame>
        <p:nvGraphicFramePr>
          <p:cNvPr id="28" name="Object 26">
            <a:extLst>
              <a:ext uri="{FF2B5EF4-FFF2-40B4-BE49-F238E27FC236}">
                <a16:creationId xmlns:a16="http://schemas.microsoft.com/office/drawing/2014/main" id="{63A095C3-2895-435E-B6B1-F45EBCC1C70E}"/>
              </a:ext>
            </a:extLst>
          </p:cNvPr>
          <p:cNvGraphicFramePr>
            <a:graphicFrameLocks noChangeAspect="1"/>
          </p:cNvGraphicFramePr>
          <p:nvPr/>
        </p:nvGraphicFramePr>
        <p:xfrm>
          <a:off x="900113" y="5949950"/>
          <a:ext cx="1398587" cy="820738"/>
        </p:xfrm>
        <a:graphic>
          <a:graphicData uri="http://schemas.openxmlformats.org/presentationml/2006/ole">
            <mc:AlternateContent xmlns:mc="http://schemas.openxmlformats.org/markup-compatibility/2006">
              <mc:Choice xmlns:v="urn:schemas-microsoft-com:vml" Requires="v">
                <p:oleObj spid="_x0000_s5208" r:id="rId7" imgW="762662" imgH="444886" progId="">
                  <p:embed/>
                </p:oleObj>
              </mc:Choice>
              <mc:Fallback>
                <p:oleObj r:id="rId7" imgW="762662" imgH="444886" progId="">
                  <p:embed/>
                  <p:pic>
                    <p:nvPicPr>
                      <p:cNvPr id="11273" name="Object 26">
                        <a:extLst>
                          <a:ext uri="{FF2B5EF4-FFF2-40B4-BE49-F238E27FC236}">
                            <a16:creationId xmlns:a16="http://schemas.microsoft.com/office/drawing/2014/main" id="{172F74D7-0BBB-4BE4-804F-7E8FD0184E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5949950"/>
                        <a:ext cx="1398587" cy="82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Box 35">
            <a:extLst>
              <a:ext uri="{FF2B5EF4-FFF2-40B4-BE49-F238E27FC236}">
                <a16:creationId xmlns:a16="http://schemas.microsoft.com/office/drawing/2014/main" id="{A978890A-5DC2-4188-9CF7-EDDD3CF33C05}"/>
              </a:ext>
            </a:extLst>
          </p:cNvPr>
          <p:cNvSpPr txBox="1">
            <a:spLocks noChangeArrowheads="1"/>
          </p:cNvSpPr>
          <p:nvPr/>
        </p:nvSpPr>
        <p:spPr bwMode="auto">
          <a:xfrm>
            <a:off x="2484438" y="6165850"/>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两个</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描述子</a:t>
            </a:r>
            <a:r>
              <a:rPr lang="en-US" altLang="zh-CN" sz="1800" dirty="0">
                <a:latin typeface="微软雅黑" panose="020B0503020204020204" pitchFamily="34" charset="-122"/>
                <a:ea typeface="微软雅黑" panose="020B0503020204020204" pitchFamily="34" charset="-122"/>
              </a:rPr>
              <a:t>f1</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f2</a:t>
            </a:r>
            <a:r>
              <a:rPr lang="zh-CN" altLang="en-US" sz="1800" dirty="0">
                <a:latin typeface="微软雅黑" panose="020B0503020204020204" pitchFamily="34" charset="-122"/>
                <a:ea typeface="微软雅黑" panose="020B0503020204020204" pitchFamily="34" charset="-122"/>
              </a:rPr>
              <a:t>之间的相似度可表示为</a:t>
            </a:r>
          </a:p>
        </p:txBody>
      </p:sp>
      <p:graphicFrame>
        <p:nvGraphicFramePr>
          <p:cNvPr id="30" name="Object 28">
            <a:extLst>
              <a:ext uri="{FF2B5EF4-FFF2-40B4-BE49-F238E27FC236}">
                <a16:creationId xmlns:a16="http://schemas.microsoft.com/office/drawing/2014/main" id="{A68566E1-FD5F-4251-8AE8-E6C189B515CB}"/>
              </a:ext>
            </a:extLst>
          </p:cNvPr>
          <p:cNvGraphicFramePr>
            <a:graphicFrameLocks noChangeAspect="1"/>
          </p:cNvGraphicFramePr>
          <p:nvPr/>
        </p:nvGraphicFramePr>
        <p:xfrm>
          <a:off x="7164388" y="6165850"/>
          <a:ext cx="1841500" cy="398463"/>
        </p:xfrm>
        <a:graphic>
          <a:graphicData uri="http://schemas.openxmlformats.org/presentationml/2006/ole">
            <mc:AlternateContent xmlns:mc="http://schemas.openxmlformats.org/markup-compatibility/2006">
              <mc:Choice xmlns:v="urn:schemas-microsoft-com:vml" Requires="v">
                <p:oleObj spid="_x0000_s5209" r:id="rId9" imgW="1003300" imgH="215900" progId="">
                  <p:embed/>
                </p:oleObj>
              </mc:Choice>
              <mc:Fallback>
                <p:oleObj r:id="rId9" imgW="1003300" imgH="215900" progId="">
                  <p:embed/>
                  <p:pic>
                    <p:nvPicPr>
                      <p:cNvPr id="11275" name="Object 28">
                        <a:extLst>
                          <a:ext uri="{FF2B5EF4-FFF2-40B4-BE49-F238E27FC236}">
                            <a16:creationId xmlns:a16="http://schemas.microsoft.com/office/drawing/2014/main" id="{3DDF32F1-572D-4F3C-BB9E-2DEB76B17CE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4388" y="6165850"/>
                        <a:ext cx="18415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5308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13</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2778068"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OpenCV</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自带的</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a:t>
            </a:r>
            <a:endParaRPr lang="zh-CN" altLang="en-US" dirty="0"/>
          </a:p>
        </p:txBody>
      </p:sp>
      <p:sp>
        <p:nvSpPr>
          <p:cNvPr id="5" name="矩形 4">
            <a:extLst>
              <a:ext uri="{FF2B5EF4-FFF2-40B4-BE49-F238E27FC236}">
                <a16:creationId xmlns:a16="http://schemas.microsoft.com/office/drawing/2014/main" id="{6A8F004E-0AF4-43F4-9059-BFD45CE82F85}"/>
              </a:ext>
            </a:extLst>
          </p:cNvPr>
          <p:cNvSpPr/>
          <p:nvPr/>
        </p:nvSpPr>
        <p:spPr>
          <a:xfrm>
            <a:off x="172470" y="1276956"/>
            <a:ext cx="5136377" cy="5078313"/>
          </a:xfrm>
          <a:prstGeom prst="rect">
            <a:avLst/>
          </a:prstGeom>
        </p:spPr>
        <p:txBody>
          <a:bodyPr wrap="square">
            <a:spAutoFit/>
          </a:bodyPr>
          <a:lstStyle/>
          <a:p>
            <a:pPr marL="342900" indent="-342900">
              <a:buAutoNum type="arabicPeriod"/>
            </a:pPr>
            <a:r>
              <a:rPr lang="en-US" altLang="zh-CN" dirty="0">
                <a:latin typeface="微软雅黑" panose="020B0503020204020204" pitchFamily="34" charset="-122"/>
                <a:ea typeface="微软雅黑" panose="020B0503020204020204" pitchFamily="34" charset="-122"/>
              </a:rPr>
              <a:t>sift = cv2.xfeatures2d.SIFT_create() </a:t>
            </a:r>
          </a:p>
          <a:p>
            <a:r>
              <a:rPr lang="zh-CN" altLang="en-US" dirty="0">
                <a:latin typeface="微软雅黑" panose="020B0503020204020204" pitchFamily="34" charset="-122"/>
                <a:ea typeface="微软雅黑" panose="020B0503020204020204" pitchFamily="34" charset="-122"/>
              </a:rPr>
              <a:t>参数说明：</a:t>
            </a:r>
            <a:r>
              <a:rPr lang="en-US" altLang="zh-CN" dirty="0">
                <a:latin typeface="微软雅黑" panose="020B0503020204020204" pitchFamily="34" charset="-122"/>
                <a:ea typeface="微软雅黑" panose="020B0503020204020204" pitchFamily="34" charset="-122"/>
              </a:rPr>
              <a:t>sift</a:t>
            </a:r>
            <a:r>
              <a:rPr lang="zh-CN" altLang="en-US" dirty="0">
                <a:latin typeface="微软雅黑" panose="020B0503020204020204" pitchFamily="34" charset="-122"/>
                <a:ea typeface="微软雅黑" panose="020B0503020204020204" pitchFamily="34" charset="-122"/>
              </a:rPr>
              <a:t>为实例化的</a:t>
            </a:r>
            <a:r>
              <a:rPr lang="en-US" altLang="zh-CN" dirty="0">
                <a:latin typeface="微软雅黑" panose="020B0503020204020204" pitchFamily="34" charset="-122"/>
                <a:ea typeface="微软雅黑" panose="020B0503020204020204" pitchFamily="34" charset="-122"/>
              </a:rPr>
              <a:t>sift</a:t>
            </a:r>
            <a:r>
              <a:rPr lang="zh-CN" altLang="en-US" dirty="0">
                <a:latin typeface="微软雅黑" panose="020B0503020204020204" pitchFamily="34" charset="-122"/>
                <a:ea typeface="微软雅黑" panose="020B0503020204020204" pitchFamily="34" charset="-122"/>
              </a:rPr>
              <a:t>函数</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 </a:t>
            </a:r>
            <a:r>
              <a:rPr lang="en-US" altLang="zh-CN" dirty="0" err="1">
                <a:latin typeface="微软雅黑" panose="020B0503020204020204" pitchFamily="34" charset="-122"/>
                <a:ea typeface="微软雅黑" panose="020B0503020204020204" pitchFamily="34" charset="-122"/>
              </a:rPr>
              <a:t>kp</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sift.detect</a:t>
            </a:r>
            <a:r>
              <a:rPr lang="en-US" altLang="zh-CN" dirty="0">
                <a:latin typeface="微软雅黑" panose="020B0503020204020204" pitchFamily="34" charset="-122"/>
                <a:ea typeface="微软雅黑" panose="020B0503020204020204" pitchFamily="34" charset="-122"/>
              </a:rPr>
              <a:t>(gray, None)  </a:t>
            </a:r>
          </a:p>
          <a:p>
            <a:r>
              <a:rPr lang="zh-CN" altLang="en-US" dirty="0">
                <a:latin typeface="微软雅黑" panose="020B0503020204020204" pitchFamily="34" charset="-122"/>
                <a:ea typeface="微软雅黑" panose="020B0503020204020204" pitchFamily="34" charset="-122"/>
              </a:rPr>
              <a:t>参数说明</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表示生成的关键点，</a:t>
            </a:r>
            <a:r>
              <a:rPr lang="en-US" altLang="zh-CN" dirty="0">
                <a:latin typeface="微软雅黑" panose="020B0503020204020204" pitchFamily="34" charset="-122"/>
                <a:ea typeface="微软雅黑" panose="020B0503020204020204" pitchFamily="34" charset="-122"/>
              </a:rPr>
              <a:t>gray</a:t>
            </a:r>
            <a:r>
              <a:rPr lang="zh-CN" altLang="en-US" dirty="0">
                <a:latin typeface="微软雅黑" panose="020B0503020204020204" pitchFamily="34" charset="-122"/>
                <a:ea typeface="微软雅黑" panose="020B0503020204020204" pitchFamily="34" charset="-122"/>
              </a:rPr>
              <a:t>表示输入的灰度图</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 ret = cv2.drawKeypoints(gray, </a:t>
            </a:r>
            <a:r>
              <a:rPr lang="en-US" altLang="zh-CN" dirty="0" err="1">
                <a:latin typeface="微软雅黑" panose="020B0503020204020204" pitchFamily="34" charset="-122"/>
                <a:ea typeface="微软雅黑" panose="020B0503020204020204" pitchFamily="34" charset="-122"/>
              </a:rPr>
              <a:t>kp</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img</a:t>
            </a:r>
            <a:r>
              <a:rPr lang="en-US" altLang="zh-CN"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参数说明：</a:t>
            </a:r>
            <a:r>
              <a:rPr lang="en-US" altLang="zh-CN" dirty="0">
                <a:latin typeface="微软雅黑" panose="020B0503020204020204" pitchFamily="34" charset="-122"/>
                <a:ea typeface="微软雅黑" panose="020B0503020204020204" pitchFamily="34" charset="-122"/>
              </a:rPr>
              <a:t>gray</a:t>
            </a:r>
            <a:r>
              <a:rPr lang="zh-CN" altLang="en-US" dirty="0">
                <a:latin typeface="微软雅黑" panose="020B0503020204020204" pitchFamily="34" charset="-122"/>
                <a:ea typeface="微软雅黑" panose="020B0503020204020204" pitchFamily="34" charset="-122"/>
              </a:rPr>
              <a:t>表示输入图片</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表示关键点，</a:t>
            </a:r>
            <a:r>
              <a:rPr lang="en-US" altLang="zh-CN" dirty="0" err="1">
                <a:latin typeface="微软雅黑" panose="020B0503020204020204" pitchFamily="34" charset="-122"/>
                <a:ea typeface="微软雅黑" panose="020B0503020204020204" pitchFamily="34" charset="-122"/>
              </a:rPr>
              <a:t>img</a:t>
            </a:r>
            <a:r>
              <a:rPr lang="zh-CN" altLang="en-US" dirty="0">
                <a:latin typeface="微软雅黑" panose="020B0503020204020204" pitchFamily="34" charset="-122"/>
                <a:ea typeface="微软雅黑" panose="020B0503020204020204" pitchFamily="34" charset="-122"/>
              </a:rPr>
              <a:t>表示输出的图片</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4.kp, </a:t>
            </a:r>
            <a:r>
              <a:rPr lang="en-US" altLang="zh-CN" dirty="0" err="1">
                <a:latin typeface="微软雅黑" panose="020B0503020204020204" pitchFamily="34" charset="-122"/>
                <a:ea typeface="微软雅黑" panose="020B0503020204020204" pitchFamily="34" charset="-122"/>
              </a:rPr>
              <a:t>dst</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sift.compute</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kp</a:t>
            </a:r>
            <a:r>
              <a:rPr lang="en-US" altLang="zh-CN"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参数说明：</a:t>
            </a: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表示输入的关键点，</a:t>
            </a:r>
            <a:r>
              <a:rPr lang="en-US" altLang="zh-CN" dirty="0" err="1">
                <a:latin typeface="微软雅黑" panose="020B0503020204020204" pitchFamily="34" charset="-122"/>
                <a:ea typeface="微软雅黑" panose="020B0503020204020204" pitchFamily="34" charset="-122"/>
              </a:rPr>
              <a:t>dst</a:t>
            </a:r>
            <a:r>
              <a:rPr lang="zh-CN" altLang="en-US" dirty="0">
                <a:latin typeface="微软雅黑" panose="020B0503020204020204" pitchFamily="34" charset="-122"/>
                <a:ea typeface="微软雅黑" panose="020B0503020204020204" pitchFamily="34" charset="-122"/>
              </a:rPr>
              <a:t>表示输出的</a:t>
            </a:r>
            <a:r>
              <a:rPr lang="en-US" altLang="zh-CN" dirty="0">
                <a:latin typeface="微软雅黑" panose="020B0503020204020204" pitchFamily="34" charset="-122"/>
                <a:ea typeface="微软雅黑" panose="020B0503020204020204" pitchFamily="34" charset="-122"/>
              </a:rPr>
              <a:t>sift</a:t>
            </a:r>
            <a:r>
              <a:rPr lang="zh-CN" altLang="en-US" dirty="0">
                <a:latin typeface="微软雅黑" panose="020B0503020204020204" pitchFamily="34" charset="-122"/>
                <a:ea typeface="微软雅黑" panose="020B0503020204020204" pitchFamily="34" charset="-122"/>
              </a:rPr>
              <a:t>特征向量，通常是</a:t>
            </a:r>
            <a:r>
              <a:rPr lang="en-US" altLang="zh-CN" dirty="0">
                <a:latin typeface="微软雅黑" panose="020B0503020204020204" pitchFamily="34" charset="-122"/>
                <a:ea typeface="微软雅黑" panose="020B0503020204020204" pitchFamily="34" charset="-122"/>
              </a:rPr>
              <a:t>128</a:t>
            </a:r>
            <a:r>
              <a:rPr lang="zh-CN" altLang="en-US" dirty="0">
                <a:latin typeface="微软雅黑" panose="020B0503020204020204" pitchFamily="34" charset="-122"/>
                <a:ea typeface="微软雅黑" panose="020B0503020204020204" pitchFamily="34" charset="-122"/>
              </a:rPr>
              <a:t>维的</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5.</a:t>
            </a:r>
            <a:r>
              <a:rPr lang="en-US" altLang="zh-CN" dirty="0"/>
              <a:t> kp1, des1 = </a:t>
            </a:r>
            <a:r>
              <a:rPr lang="en-US" altLang="zh-CN" dirty="0" err="1"/>
              <a:t>sift.detectAndCompute</a:t>
            </a:r>
            <a:r>
              <a:rPr lang="en-US" altLang="zh-CN" dirty="0"/>
              <a:t>(img1,None)</a:t>
            </a:r>
            <a:r>
              <a:rPr lang="zh-CN" altLang="en-US" dirty="0">
                <a:latin typeface="微软雅黑" panose="020B0503020204020204" pitchFamily="34" charset="-122"/>
                <a:ea typeface="微软雅黑" panose="020B0503020204020204" pitchFamily="34" charset="-122"/>
              </a:rPr>
              <a:t>参数说明：</a:t>
            </a:r>
            <a:r>
              <a:rPr lang="en-US" altLang="zh-CN" dirty="0">
                <a:latin typeface="微软雅黑" panose="020B0503020204020204" pitchFamily="34" charset="-122"/>
                <a:ea typeface="微软雅黑" panose="020B0503020204020204" pitchFamily="34" charset="-122"/>
              </a:rPr>
              <a:t>kp1</a:t>
            </a:r>
            <a:r>
              <a:rPr lang="zh-CN" altLang="en-US" dirty="0">
                <a:latin typeface="微软雅黑" panose="020B0503020204020204" pitchFamily="34" charset="-122"/>
                <a:ea typeface="微软雅黑" panose="020B0503020204020204" pitchFamily="34" charset="-122"/>
              </a:rPr>
              <a:t>是关键点，</a:t>
            </a:r>
            <a:r>
              <a:rPr lang="en-US" altLang="zh-CN" dirty="0"/>
              <a:t>des1</a:t>
            </a:r>
            <a:r>
              <a:rPr lang="zh-CN" altLang="en-US" dirty="0"/>
              <a:t>是描述子</a:t>
            </a:r>
            <a:endParaRPr lang="zh-CN" altLang="en-US"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906AF7B-3108-45F5-AD98-83097802CD6E}"/>
              </a:ext>
            </a:extLst>
          </p:cNvPr>
          <p:cNvPicPr>
            <a:picLocks noChangeAspect="1"/>
          </p:cNvPicPr>
          <p:nvPr/>
        </p:nvPicPr>
        <p:blipFill>
          <a:blip r:embed="rId2"/>
          <a:stretch>
            <a:fillRect/>
          </a:stretch>
        </p:blipFill>
        <p:spPr>
          <a:xfrm>
            <a:off x="5551445" y="1591600"/>
            <a:ext cx="6486512" cy="4063476"/>
          </a:xfrm>
          <a:prstGeom prst="rect">
            <a:avLst/>
          </a:prstGeom>
        </p:spPr>
      </p:pic>
    </p:spTree>
    <p:extLst>
      <p:ext uri="{BB962C8B-B14F-4D97-AF65-F5344CB8AC3E}">
        <p14:creationId xmlns:p14="http://schemas.microsoft.com/office/powerpoint/2010/main" val="276553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14</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646331"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作业</a:t>
            </a:r>
            <a:endParaRPr lang="zh-CN" altLang="en-US" dirty="0"/>
          </a:p>
        </p:txBody>
      </p:sp>
      <p:sp>
        <p:nvSpPr>
          <p:cNvPr id="2" name="矩形 1">
            <a:extLst>
              <a:ext uri="{FF2B5EF4-FFF2-40B4-BE49-F238E27FC236}">
                <a16:creationId xmlns:a16="http://schemas.microsoft.com/office/drawing/2014/main" id="{966F7497-89B7-4B5D-A9D3-FC838333D0AB}"/>
              </a:ext>
            </a:extLst>
          </p:cNvPr>
          <p:cNvSpPr/>
          <p:nvPr/>
        </p:nvSpPr>
        <p:spPr>
          <a:xfrm>
            <a:off x="1723748" y="1364022"/>
            <a:ext cx="9096652" cy="3693319"/>
          </a:xfrm>
          <a:prstGeom prst="rect">
            <a:avLst/>
          </a:prstGeom>
        </p:spPr>
        <p:txBody>
          <a:bodyPr wrap="square">
            <a:spAutoFit/>
          </a:bodyPr>
          <a:lstStyle/>
          <a:p>
            <a:pPr>
              <a:spcBef>
                <a:spcPct val="0"/>
              </a:spcBef>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 请在</a:t>
            </a:r>
            <a:r>
              <a:rPr lang="en-US" altLang="zh-CN" dirty="0">
                <a:latin typeface="微软雅黑" panose="020B0503020204020204" pitchFamily="34" charset="-122"/>
                <a:ea typeface="微软雅黑" panose="020B0503020204020204" pitchFamily="34" charset="-122"/>
              </a:rPr>
              <a:t>dataset</a:t>
            </a:r>
            <a:r>
              <a:rPr lang="zh-CN" altLang="en-US" dirty="0">
                <a:latin typeface="微软雅黑" panose="020B0503020204020204" pitchFamily="34" charset="-122"/>
                <a:ea typeface="微软雅黑" panose="020B0503020204020204" pitchFamily="34" charset="-122"/>
              </a:rPr>
              <a:t>文件夹中的所有图片中搜索</a:t>
            </a:r>
            <a:r>
              <a:rPr lang="en-US" altLang="zh-CN" dirty="0">
                <a:latin typeface="微软雅黑" panose="020B0503020204020204" pitchFamily="34" charset="-122"/>
                <a:ea typeface="微软雅黑" panose="020B0503020204020204" pitchFamily="34" charset="-122"/>
              </a:rPr>
              <a:t>target.jpg</a:t>
            </a:r>
            <a:r>
              <a:rPr lang="zh-CN" altLang="en-US" dirty="0">
                <a:latin typeface="微软雅黑" panose="020B0503020204020204" pitchFamily="34" charset="-122"/>
                <a:ea typeface="微软雅黑" panose="020B0503020204020204" pitchFamily="34" charset="-122"/>
              </a:rPr>
              <a:t>图片所示物体，并绘制程序认为的好的匹配。与</a:t>
            </a:r>
            <a:r>
              <a:rPr lang="en-US" altLang="zh-CN" dirty="0">
                <a:latin typeface="微软雅黑" panose="020B0503020204020204" pitchFamily="34" charset="-122"/>
                <a:ea typeface="微软雅黑" panose="020B0503020204020204" pitchFamily="34" charset="-122"/>
              </a:rPr>
              <a:t>OpenCV</a:t>
            </a:r>
            <a:r>
              <a:rPr lang="zh-CN" altLang="en-US" dirty="0">
                <a:latin typeface="微软雅黑" panose="020B0503020204020204" pitchFamily="34" charset="-122"/>
                <a:ea typeface="微软雅黑" panose="020B0503020204020204" pitchFamily="34" charset="-122"/>
              </a:rPr>
              <a:t>自带的</a:t>
            </a:r>
            <a:r>
              <a:rPr lang="en-US" altLang="zh-CN" dirty="0">
                <a:latin typeface="微软雅黑" panose="020B0503020204020204" pitchFamily="34" charset="-122"/>
                <a:ea typeface="微软雅黑" panose="020B0503020204020204" pitchFamily="34" charset="-122"/>
              </a:rPr>
              <a:t>SIFT</a:t>
            </a:r>
            <a:r>
              <a:rPr lang="zh-CN" altLang="en-US" dirty="0">
                <a:latin typeface="微软雅黑" panose="020B0503020204020204" pitchFamily="34" charset="-122"/>
                <a:ea typeface="微软雅黑" panose="020B0503020204020204" pitchFamily="34" charset="-122"/>
              </a:rPr>
              <a:t>函数比较。</a:t>
            </a: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高斯差分金字塔和特征点提取可用简化方法，</a:t>
            </a:r>
            <a:r>
              <a:rPr lang="en-US" altLang="zh-CN" dirty="0" smtClean="0">
                <a:latin typeface="微软雅黑" panose="020B0503020204020204" pitchFamily="34" charset="-122"/>
                <a:ea typeface="微软雅黑" panose="020B0503020204020204" pitchFamily="34" charset="-122"/>
              </a:rPr>
              <a:t>SIFT</a:t>
            </a:r>
            <a:r>
              <a:rPr lang="zh-CN" altLang="en-US" dirty="0" smtClean="0">
                <a:latin typeface="微软雅黑" panose="020B0503020204020204" pitchFamily="34" charset="-122"/>
                <a:ea typeface="微软雅黑" panose="020B0503020204020204" pitchFamily="34" charset="-122"/>
              </a:rPr>
              <a:t>描述子需要自己计算</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a:spcBef>
                <a:spcPct val="0"/>
              </a:spcBef>
            </a:pPr>
            <a:r>
              <a:rPr lang="zh-CN" altLang="en-US" dirty="0">
                <a:latin typeface="微软雅黑" panose="020B0503020204020204" pitchFamily="34" charset="-122"/>
                <a:ea typeface="微软雅黑" panose="020B0503020204020204" pitchFamily="34" charset="-122"/>
              </a:rPr>
              <a:t>报告中应包含实验原理，算法，流程，结果，最好有自己的心得体会和讨论，源程序附在报告最后。</a:t>
            </a:r>
            <a:endParaRPr lang="en-US" altLang="zh-CN" dirty="0">
              <a:latin typeface="微软雅黑" panose="020B0503020204020204" pitchFamily="34" charset="-122"/>
              <a:ea typeface="微软雅黑" panose="020B0503020204020204" pitchFamily="34" charset="-122"/>
            </a:endParaRPr>
          </a:p>
          <a:p>
            <a:pPr>
              <a:spcBef>
                <a:spcPct val="0"/>
              </a:spcBef>
            </a:pPr>
            <a:endParaRPr lang="en-US" altLang="zh-CN" dirty="0">
              <a:latin typeface="微软雅黑" panose="020B0503020204020204" pitchFamily="34" charset="-122"/>
              <a:ea typeface="微软雅黑" panose="020B0503020204020204" pitchFamily="34" charset="-122"/>
            </a:endParaRPr>
          </a:p>
          <a:p>
            <a:pPr>
              <a:spcBef>
                <a:spcPct val="0"/>
              </a:spcBef>
            </a:pPr>
            <a:r>
              <a:rPr lang="zh-CN" altLang="en-US" dirty="0">
                <a:latin typeface="微软雅黑" panose="020B0503020204020204" pitchFamily="34" charset="-122"/>
                <a:ea typeface="微软雅黑" panose="020B0503020204020204" pitchFamily="34" charset="-122"/>
              </a:rPr>
              <a:t>参考：</a:t>
            </a:r>
            <a:endParaRPr lang="en-US" altLang="zh-CN" dirty="0">
              <a:latin typeface="微软雅黑" panose="020B0503020204020204" pitchFamily="34" charset="-122"/>
              <a:ea typeface="微软雅黑" panose="020B0503020204020204" pitchFamily="34" charset="-122"/>
            </a:endParaRPr>
          </a:p>
          <a:p>
            <a:pPr>
              <a:spcBef>
                <a:spcPct val="0"/>
              </a:spcBef>
            </a:pPr>
            <a:r>
              <a:rPr lang="en-US" altLang="zh-CN" dirty="0">
                <a:latin typeface="微软雅黑" panose="020B0503020204020204" pitchFamily="34" charset="-122"/>
                <a:ea typeface="微软雅黑" panose="020B0503020204020204" pitchFamily="34" charset="-122"/>
                <a:hlinkClick r:id="rId2"/>
              </a:rPr>
              <a:t>https://blog.csdn.net/zddblog/article/details/7521424</a:t>
            </a:r>
            <a:endParaRPr lang="en-US" altLang="zh-CN" dirty="0">
              <a:latin typeface="微软雅黑" panose="020B0503020204020204" pitchFamily="34" charset="-122"/>
              <a:ea typeface="微软雅黑" panose="020B0503020204020204" pitchFamily="34" charset="-122"/>
            </a:endParaRPr>
          </a:p>
          <a:p>
            <a:pPr>
              <a:spcBef>
                <a:spcPct val="0"/>
              </a:spcBef>
            </a:pPr>
            <a:endParaRPr lang="en-US" altLang="zh-CN" dirty="0">
              <a:latin typeface="微软雅黑" panose="020B0503020204020204" pitchFamily="34" charset="-122"/>
              <a:ea typeface="微软雅黑" panose="020B0503020204020204" pitchFamily="34" charset="-122"/>
            </a:endParaRPr>
          </a:p>
          <a:p>
            <a:pPr>
              <a:spcBef>
                <a:spcPct val="0"/>
              </a:spcBef>
            </a:pPr>
            <a:r>
              <a:rPr lang="en-US" altLang="zh-CN" dirty="0">
                <a:latin typeface="微软雅黑" panose="020B0503020204020204" pitchFamily="34" charset="-122"/>
                <a:ea typeface="微软雅黑" panose="020B0503020204020204" pitchFamily="34" charset="-122"/>
              </a:rPr>
              <a:t>https://www.cnblogs.com/my-love-is-python/p/10414135.html</a:t>
            </a:r>
          </a:p>
          <a:p>
            <a:pPr>
              <a:spcBef>
                <a:spcPct val="0"/>
              </a:spcBef>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4801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2</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138197"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简介</a:t>
            </a:r>
            <a:endParaRPr lang="zh-CN" altLang="en-US" dirty="0"/>
          </a:p>
        </p:txBody>
      </p:sp>
      <p:sp>
        <p:nvSpPr>
          <p:cNvPr id="6" name="TextBox 2">
            <a:extLst>
              <a:ext uri="{FF2B5EF4-FFF2-40B4-BE49-F238E27FC236}">
                <a16:creationId xmlns:a16="http://schemas.microsoft.com/office/drawing/2014/main" id="{2D01F4FA-E341-4050-85F5-894948CCC7AA}"/>
              </a:ext>
            </a:extLst>
          </p:cNvPr>
          <p:cNvSpPr txBox="1">
            <a:spLocks noChangeArrowheads="1"/>
          </p:cNvSpPr>
          <p:nvPr/>
        </p:nvSpPr>
        <p:spPr bwMode="auto">
          <a:xfrm>
            <a:off x="353735" y="885841"/>
            <a:ext cx="11329278"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SIFT</a:t>
            </a:r>
            <a:r>
              <a:rPr lang="zh-CN" altLang="en-US" sz="1800" dirty="0">
                <a:latin typeface="微软雅黑" panose="020B0503020204020204" pitchFamily="34" charset="-122"/>
                <a:ea typeface="微软雅黑" panose="020B0503020204020204" pitchFamily="34" charset="-122"/>
              </a:rPr>
              <a:t>算法是</a:t>
            </a:r>
            <a:r>
              <a:rPr lang="en-US" altLang="zh-CN" sz="1800" dirty="0">
                <a:latin typeface="微软雅黑" panose="020B0503020204020204" pitchFamily="34" charset="-122"/>
                <a:ea typeface="微软雅黑" panose="020B0503020204020204" pitchFamily="34" charset="-122"/>
              </a:rPr>
              <a:t>David Lowe</a:t>
            </a:r>
            <a:r>
              <a:rPr lang="zh-CN" altLang="en-US" sz="1800" dirty="0">
                <a:latin typeface="微软雅黑" panose="020B0503020204020204" pitchFamily="34" charset="-122"/>
                <a:ea typeface="微软雅黑" panose="020B0503020204020204" pitchFamily="34" charset="-122"/>
              </a:rPr>
              <a:t>于</a:t>
            </a:r>
            <a:r>
              <a:rPr lang="en-US" altLang="zh-CN" sz="1800" dirty="0">
                <a:latin typeface="微软雅黑" panose="020B0503020204020204" pitchFamily="34" charset="-122"/>
                <a:ea typeface="微软雅黑" panose="020B0503020204020204" pitchFamily="34" charset="-122"/>
              </a:rPr>
              <a:t>1999</a:t>
            </a:r>
            <a:r>
              <a:rPr lang="zh-CN" altLang="en-US" sz="1800" dirty="0">
                <a:latin typeface="微软雅黑" panose="020B0503020204020204" pitchFamily="34" charset="-122"/>
                <a:ea typeface="微软雅黑" panose="020B0503020204020204" pitchFamily="34" charset="-122"/>
              </a:rPr>
              <a:t>年提出的局部特征描述子，并于</a:t>
            </a:r>
            <a:r>
              <a:rPr lang="en-US" altLang="zh-CN" sz="1800" dirty="0">
                <a:latin typeface="微软雅黑" panose="020B0503020204020204" pitchFamily="34" charset="-122"/>
                <a:ea typeface="微软雅黑" panose="020B0503020204020204" pitchFamily="34" charset="-122"/>
              </a:rPr>
              <a:t>2004</a:t>
            </a:r>
            <a:r>
              <a:rPr lang="zh-CN" altLang="en-US" sz="1800" dirty="0">
                <a:latin typeface="微软雅黑" panose="020B0503020204020204" pitchFamily="34" charset="-122"/>
                <a:ea typeface="微软雅黑" panose="020B0503020204020204" pitchFamily="34" charset="-122"/>
              </a:rPr>
              <a:t>年进行了更深入的发展和完善。</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特征匹配算法可以处理两幅图像之间发生平移、旋转、仿射变换情况下的匹配问题，具有很强的匹配能力。总体来说，</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算子具有以下特性：</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特征是图像的局部特征，对平移、旋转、尺度缩放、亮度变化、遮挡和噪声等具有良好的不变性，对视觉变化、仿射变换也保持一定程度的稳定性。</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r>
              <a:rPr lang="zh-CN" altLang="en-US" sz="1800" dirty="0">
                <a:latin typeface="微软雅黑" panose="020B0503020204020204" pitchFamily="34" charset="-122"/>
                <a:ea typeface="微软雅黑" panose="020B0503020204020204" pitchFamily="34" charset="-122"/>
              </a:rPr>
              <a:t>独特性好，信息量丰富，适用于在海量特征数据库中进行快速、准确的匹配。</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r>
              <a:rPr lang="zh-CN" altLang="en-US" sz="1800" dirty="0">
                <a:latin typeface="微软雅黑" panose="020B0503020204020204" pitchFamily="34" charset="-122"/>
                <a:ea typeface="微软雅黑" panose="020B0503020204020204" pitchFamily="34" charset="-122"/>
              </a:rPr>
              <a:t>多量性，即使少数的几个物体也可以产生大量</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特征向量。</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r>
              <a:rPr lang="zh-CN" altLang="en-US" sz="1800" dirty="0">
                <a:latin typeface="微软雅黑" panose="020B0503020204020204" pitchFamily="34" charset="-122"/>
                <a:ea typeface="微软雅黑" panose="020B0503020204020204" pitchFamily="34" charset="-122"/>
              </a:rPr>
              <a:t>速度相对较快，经优化的</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匹配算法甚至可以达到实时的要求。</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r>
              <a:rPr lang="zh-CN" altLang="en-US" sz="1800" dirty="0">
                <a:latin typeface="微软雅黑" panose="020B0503020204020204" pitchFamily="34" charset="-122"/>
                <a:ea typeface="微软雅黑" panose="020B0503020204020204" pitchFamily="34" charset="-122"/>
              </a:rPr>
              <a:t>可扩展性强，可以很方便的与其他形式的特征向量进行联合。</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endParaRPr lang="en-US" altLang="zh-CN" sz="1800" dirty="0">
              <a:latin typeface="微软雅黑" panose="020B0503020204020204" pitchFamily="34" charset="-122"/>
              <a:ea typeface="微软雅黑" panose="020B0503020204020204" pitchFamily="34" charset="-122"/>
            </a:endParaRPr>
          </a:p>
          <a:p>
            <a:pPr>
              <a:spcBef>
                <a:spcPct val="0"/>
              </a:spcBef>
              <a:buNone/>
            </a:pPr>
            <a:r>
              <a:rPr lang="en-US" altLang="zh-CN" sz="1800" dirty="0">
                <a:latin typeface="微软雅黑" panose="020B0503020204020204" pitchFamily="34" charset="-122"/>
                <a:ea typeface="微软雅黑" panose="020B0503020204020204" pitchFamily="34" charset="-122"/>
              </a:rPr>
              <a:t>       SIFT</a:t>
            </a:r>
            <a:r>
              <a:rPr lang="zh-CN" altLang="en-US" sz="1800" dirty="0">
                <a:latin typeface="微软雅黑" panose="020B0503020204020204" pitchFamily="34" charset="-122"/>
                <a:ea typeface="微软雅黑" panose="020B0503020204020204" pitchFamily="34" charset="-122"/>
              </a:rPr>
              <a:t>算法的实质是在不同的尺度空间上查找</a:t>
            </a:r>
            <a:r>
              <a:rPr lang="zh-CN" altLang="en-US" sz="1800" dirty="0">
                <a:solidFill>
                  <a:srgbClr val="FF0000"/>
                </a:solidFill>
                <a:latin typeface="微软雅黑" panose="020B0503020204020204" pitchFamily="34" charset="-122"/>
                <a:ea typeface="微软雅黑" panose="020B0503020204020204" pitchFamily="34" charset="-122"/>
              </a:rPr>
              <a:t>关键点</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特征点</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，并计算出</a:t>
            </a:r>
            <a:r>
              <a:rPr lang="zh-CN" altLang="en-US" sz="1800" dirty="0">
                <a:solidFill>
                  <a:srgbClr val="FF0000"/>
                </a:solidFill>
                <a:latin typeface="微软雅黑" panose="020B0503020204020204" pitchFamily="34" charset="-122"/>
                <a:ea typeface="微软雅黑" panose="020B0503020204020204" pitchFamily="34" charset="-122"/>
              </a:rPr>
              <a:t>关键点的方向</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所查找到的关键点是一些十分突出，不会因光照，仿射变换和噪音等因素而变化的点，如角点、边缘点、暗区的亮点及亮区的暗点等。</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算法主要步骤：</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a.</a:t>
            </a:r>
            <a:r>
              <a:rPr lang="zh-CN" altLang="en-US" sz="1800" dirty="0">
                <a:latin typeface="微软雅黑" panose="020B0503020204020204" pitchFamily="34" charset="-122"/>
                <a:ea typeface="微软雅黑" panose="020B0503020204020204" pitchFamily="34" charset="-122"/>
              </a:rPr>
              <a:t>检测尺度空间关键点</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b.</a:t>
            </a:r>
            <a:r>
              <a:rPr lang="zh-CN" altLang="en-US" sz="1800" dirty="0">
                <a:latin typeface="微软雅黑" panose="020B0503020204020204" pitchFamily="34" charset="-122"/>
                <a:ea typeface="微软雅黑" panose="020B0503020204020204" pitchFamily="34" charset="-122"/>
              </a:rPr>
              <a:t>精确定位关键点</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为每个关键点指定方向参数</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d.</a:t>
            </a:r>
            <a:r>
              <a:rPr lang="zh-CN" altLang="en-US" sz="1800" dirty="0">
                <a:latin typeface="微软雅黑" panose="020B0503020204020204" pitchFamily="34" charset="-122"/>
                <a:ea typeface="微软雅黑" panose="020B0503020204020204" pitchFamily="34" charset="-122"/>
              </a:rPr>
              <a:t>关键点描述子的生成</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671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3</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2262158"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尺度空间极值点检测</a:t>
            </a:r>
            <a:endParaRPr lang="zh-CN" altLang="en-US" dirty="0"/>
          </a:p>
        </p:txBody>
      </p:sp>
      <p:sp>
        <p:nvSpPr>
          <p:cNvPr id="2" name="矩形 1">
            <a:extLst>
              <a:ext uri="{FF2B5EF4-FFF2-40B4-BE49-F238E27FC236}">
                <a16:creationId xmlns:a16="http://schemas.microsoft.com/office/drawing/2014/main" id="{63BD15E1-A324-4DDC-89BE-334FBF39CD36}"/>
              </a:ext>
            </a:extLst>
          </p:cNvPr>
          <p:cNvSpPr/>
          <p:nvPr/>
        </p:nvSpPr>
        <p:spPr>
          <a:xfrm>
            <a:off x="236475" y="893504"/>
            <a:ext cx="11508682"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尺度空间使用高斯金字塔表示。</a:t>
            </a:r>
            <a:r>
              <a:rPr lang="en-US" altLang="zh-CN" dirty="0">
                <a:latin typeface="微软雅黑" panose="020B0503020204020204" pitchFamily="34" charset="-122"/>
                <a:ea typeface="微软雅黑" panose="020B0503020204020204" pitchFamily="34" charset="-122"/>
              </a:rPr>
              <a:t>Tony </a:t>
            </a:r>
            <a:r>
              <a:rPr lang="en-US" altLang="zh-CN" dirty="0" err="1">
                <a:latin typeface="微软雅黑" panose="020B0503020204020204" pitchFamily="34" charset="-122"/>
                <a:ea typeface="微软雅黑" panose="020B0503020204020204" pitchFamily="34" charset="-122"/>
              </a:rPr>
              <a:t>Lindeberg</a:t>
            </a:r>
            <a:r>
              <a:rPr lang="zh-CN" altLang="en-US" dirty="0">
                <a:latin typeface="微软雅黑" panose="020B0503020204020204" pitchFamily="34" charset="-122"/>
                <a:ea typeface="微软雅黑" panose="020B0503020204020204" pitchFamily="34" charset="-122"/>
              </a:rPr>
              <a:t>指出尺度规范化的</a:t>
            </a:r>
            <a:r>
              <a:rPr lang="en-US" altLang="zh-CN" dirty="0" err="1">
                <a:latin typeface="微软雅黑" panose="020B0503020204020204" pitchFamily="34" charset="-122"/>
                <a:ea typeface="微软雅黑" panose="020B0503020204020204" pitchFamily="34" charset="-122"/>
              </a:rPr>
              <a:t>LoG</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Laplacion</a:t>
            </a:r>
            <a:r>
              <a:rPr lang="en-US" altLang="zh-CN" dirty="0">
                <a:latin typeface="微软雅黑" panose="020B0503020204020204" pitchFamily="34" charset="-122"/>
                <a:ea typeface="微软雅黑" panose="020B0503020204020204" pitchFamily="34" charset="-122"/>
              </a:rPr>
              <a:t> of Gaussian)</a:t>
            </a:r>
            <a:r>
              <a:rPr lang="zh-CN" altLang="en-US" dirty="0">
                <a:latin typeface="微软雅黑" panose="020B0503020204020204" pitchFamily="34" charset="-122"/>
                <a:ea typeface="微软雅黑" panose="020B0503020204020204" pitchFamily="34" charset="-122"/>
              </a:rPr>
              <a:t>算子具有真正的尺度不变性，</a:t>
            </a:r>
            <a:r>
              <a:rPr lang="en-US" altLang="zh-CN" dirty="0">
                <a:latin typeface="微软雅黑" panose="020B0503020204020204" pitchFamily="34" charset="-122"/>
                <a:ea typeface="微软雅黑" panose="020B0503020204020204" pitchFamily="34" charset="-122"/>
              </a:rPr>
              <a:t>Lowe</a:t>
            </a:r>
            <a:r>
              <a:rPr lang="zh-CN" altLang="en-US" dirty="0">
                <a:latin typeface="微软雅黑" panose="020B0503020204020204" pitchFamily="34" charset="-122"/>
                <a:ea typeface="微软雅黑" panose="020B0503020204020204" pitchFamily="34" charset="-122"/>
              </a:rPr>
              <a:t>使用高斯差分金字塔近似</a:t>
            </a:r>
            <a:r>
              <a:rPr lang="en-US" altLang="zh-CN" dirty="0" err="1">
                <a:latin typeface="微软雅黑" panose="020B0503020204020204" pitchFamily="34" charset="-122"/>
                <a:ea typeface="微软雅黑" panose="020B0503020204020204" pitchFamily="34" charset="-122"/>
              </a:rPr>
              <a:t>LoG</a:t>
            </a:r>
            <a:r>
              <a:rPr lang="zh-CN" altLang="en-US" dirty="0">
                <a:latin typeface="微软雅黑" panose="020B0503020204020204" pitchFamily="34" charset="-122"/>
                <a:ea typeface="微软雅黑" panose="020B0503020204020204" pitchFamily="34" charset="-122"/>
              </a:rPr>
              <a:t>算子，在尺度空间检测稳定的关键点。尺度空间的表示如下：</a:t>
            </a:r>
          </a:p>
        </p:txBody>
      </p:sp>
      <p:sp>
        <p:nvSpPr>
          <p:cNvPr id="5" name="TextBox 2">
            <a:extLst>
              <a:ext uri="{FF2B5EF4-FFF2-40B4-BE49-F238E27FC236}">
                <a16:creationId xmlns:a16="http://schemas.microsoft.com/office/drawing/2014/main" id="{33EA3E51-7E05-4014-914B-28B0E7021B40}"/>
              </a:ext>
            </a:extLst>
          </p:cNvPr>
          <p:cNvSpPr txBox="1">
            <a:spLocks noChangeArrowheads="1"/>
          </p:cNvSpPr>
          <p:nvPr/>
        </p:nvSpPr>
        <p:spPr bwMode="auto">
          <a:xfrm>
            <a:off x="236474" y="1717934"/>
            <a:ext cx="11606337"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对原图像           建立尺度空间               的方法是将图像反复与高斯核                卷积：</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a:spcBef>
                <a:spcPct val="0"/>
              </a:spcBef>
              <a:buNone/>
            </a:pPr>
            <a:r>
              <a:rPr lang="zh-CN" altLang="en-US" sz="1800" dirty="0" smtClean="0">
                <a:latin typeface="微软雅黑" panose="020B0503020204020204" pitchFamily="34" charset="-122"/>
                <a:ea typeface="微软雅黑" panose="020B0503020204020204" pitchFamily="34" charset="-122"/>
              </a:rPr>
              <a:t>其中</a:t>
            </a:r>
            <a:r>
              <a:rPr lang="el-GR" altLang="zh-CN" sz="1800" dirty="0" smtClean="0">
                <a:latin typeface="微软雅黑" panose="020B0503020204020204" pitchFamily="34" charset="-122"/>
                <a:ea typeface="微软雅黑" panose="020B0503020204020204" pitchFamily="34" charset="-122"/>
              </a:rPr>
              <a:t>σ</a:t>
            </a:r>
            <a:r>
              <a:rPr lang="zh-CN" altLang="en-US" sz="1800" dirty="0" smtClean="0">
                <a:latin typeface="微软雅黑" panose="020B0503020204020204" pitchFamily="34" charset="-122"/>
                <a:ea typeface="微软雅黑" panose="020B0503020204020204" pitchFamily="34" charset="-122"/>
              </a:rPr>
              <a:t>是</a:t>
            </a:r>
            <a:r>
              <a:rPr lang="zh-CN" altLang="en-US" sz="1800" dirty="0">
                <a:latin typeface="微软雅黑" panose="020B0503020204020204" pitchFamily="34" charset="-122"/>
                <a:ea typeface="微软雅黑" panose="020B0503020204020204" pitchFamily="34" charset="-122"/>
              </a:rPr>
              <a:t>尺度参数。</a:t>
            </a:r>
            <a:r>
              <a:rPr lang="en-US" altLang="zh-CN" sz="1800" i="1" dirty="0">
                <a:latin typeface="微软雅黑" panose="020B0503020204020204" pitchFamily="34" charset="-122"/>
                <a:ea typeface="微软雅黑" panose="020B0503020204020204" pitchFamily="34" charset="-122"/>
              </a:rPr>
              <a:t>G(x, y, </a:t>
            </a:r>
            <a:r>
              <a:rPr lang="el-GR" altLang="zh-CN" sz="1800" i="1" dirty="0">
                <a:latin typeface="微软雅黑" panose="020B0503020204020204" pitchFamily="34" charset="-122"/>
                <a:ea typeface="微软雅黑" panose="020B0503020204020204" pitchFamily="34" charset="-122"/>
              </a:rPr>
              <a:t>σ</a:t>
            </a:r>
            <a:r>
              <a:rPr lang="en-US" altLang="zh-CN" sz="1800" i="1"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是高斯卷积核：</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将两个不同尺度的</a:t>
            </a:r>
            <a:r>
              <a:rPr lang="en-US" altLang="zh-CN" sz="1800" i="1" dirty="0">
                <a:latin typeface="微软雅黑" panose="020B0503020204020204" pitchFamily="34" charset="-122"/>
                <a:ea typeface="微软雅黑" panose="020B0503020204020204" pitchFamily="34" charset="-122"/>
              </a:rPr>
              <a:t>L</a:t>
            </a:r>
            <a:r>
              <a:rPr lang="zh-CN" altLang="en-US" sz="1800" dirty="0">
                <a:latin typeface="微软雅黑" panose="020B0503020204020204" pitchFamily="34" charset="-122"/>
                <a:ea typeface="微软雅黑" panose="020B0503020204020204" pitchFamily="34" charset="-122"/>
              </a:rPr>
              <a:t>相减可得到高斯差分图像：</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构建                  是为了检测尺度空间极值点。</a:t>
            </a:r>
            <a:endParaRPr lang="en-US" altLang="zh-CN" sz="18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94890112-066B-4762-AB51-6CDB00D9EA29}"/>
              </a:ext>
            </a:extLst>
          </p:cNvPr>
          <p:cNvPicPr>
            <a:picLocks noChangeAspect="1"/>
          </p:cNvPicPr>
          <p:nvPr/>
        </p:nvPicPr>
        <p:blipFill>
          <a:blip r:embed="rId2"/>
          <a:stretch>
            <a:fillRect/>
          </a:stretch>
        </p:blipFill>
        <p:spPr>
          <a:xfrm>
            <a:off x="3426556" y="2073227"/>
            <a:ext cx="3414295" cy="497918"/>
          </a:xfrm>
          <a:prstGeom prst="rect">
            <a:avLst/>
          </a:prstGeom>
        </p:spPr>
      </p:pic>
      <p:pic>
        <p:nvPicPr>
          <p:cNvPr id="11" name="图片 10">
            <a:extLst>
              <a:ext uri="{FF2B5EF4-FFF2-40B4-BE49-F238E27FC236}">
                <a16:creationId xmlns:a16="http://schemas.microsoft.com/office/drawing/2014/main" id="{5B4CE309-A50B-4331-BB50-1C860DE2C55E}"/>
              </a:ext>
            </a:extLst>
          </p:cNvPr>
          <p:cNvPicPr>
            <a:picLocks noChangeAspect="1"/>
          </p:cNvPicPr>
          <p:nvPr/>
        </p:nvPicPr>
        <p:blipFill>
          <a:blip r:embed="rId3"/>
          <a:stretch>
            <a:fillRect/>
          </a:stretch>
        </p:blipFill>
        <p:spPr>
          <a:xfrm>
            <a:off x="7426778" y="1749094"/>
            <a:ext cx="998132" cy="284140"/>
          </a:xfrm>
          <a:prstGeom prst="rect">
            <a:avLst/>
          </a:prstGeom>
        </p:spPr>
      </p:pic>
      <p:pic>
        <p:nvPicPr>
          <p:cNvPr id="12" name="图片 11">
            <a:extLst>
              <a:ext uri="{FF2B5EF4-FFF2-40B4-BE49-F238E27FC236}">
                <a16:creationId xmlns:a16="http://schemas.microsoft.com/office/drawing/2014/main" id="{607C9E14-E2F0-480A-9B13-705553CD0BA8}"/>
              </a:ext>
            </a:extLst>
          </p:cNvPr>
          <p:cNvPicPr>
            <a:picLocks noChangeAspect="1"/>
          </p:cNvPicPr>
          <p:nvPr/>
        </p:nvPicPr>
        <p:blipFill>
          <a:blip r:embed="rId4"/>
          <a:stretch>
            <a:fillRect/>
          </a:stretch>
        </p:blipFill>
        <p:spPr>
          <a:xfrm>
            <a:off x="3346330" y="1756035"/>
            <a:ext cx="989880" cy="316437"/>
          </a:xfrm>
          <a:prstGeom prst="rect">
            <a:avLst/>
          </a:prstGeom>
        </p:spPr>
      </p:pic>
      <p:pic>
        <p:nvPicPr>
          <p:cNvPr id="13" name="图片 12">
            <a:extLst>
              <a:ext uri="{FF2B5EF4-FFF2-40B4-BE49-F238E27FC236}">
                <a16:creationId xmlns:a16="http://schemas.microsoft.com/office/drawing/2014/main" id="{E03932CD-A274-48A8-99B6-CDB98970880C}"/>
              </a:ext>
            </a:extLst>
          </p:cNvPr>
          <p:cNvPicPr>
            <a:picLocks noChangeAspect="1"/>
          </p:cNvPicPr>
          <p:nvPr/>
        </p:nvPicPr>
        <p:blipFill>
          <a:blip r:embed="rId5"/>
          <a:stretch>
            <a:fillRect/>
          </a:stretch>
        </p:blipFill>
        <p:spPr>
          <a:xfrm>
            <a:off x="1287647" y="1771189"/>
            <a:ext cx="674317" cy="258072"/>
          </a:xfrm>
          <a:prstGeom prst="rect">
            <a:avLst/>
          </a:prstGeom>
        </p:spPr>
      </p:pic>
      <p:pic>
        <p:nvPicPr>
          <p:cNvPr id="14" name="图片 13">
            <a:extLst>
              <a:ext uri="{FF2B5EF4-FFF2-40B4-BE49-F238E27FC236}">
                <a16:creationId xmlns:a16="http://schemas.microsoft.com/office/drawing/2014/main" id="{D7CA4A0B-F9C2-44D0-88ED-4F86D3D6B717}"/>
              </a:ext>
            </a:extLst>
          </p:cNvPr>
          <p:cNvPicPr>
            <a:picLocks noChangeAspect="1"/>
          </p:cNvPicPr>
          <p:nvPr/>
        </p:nvPicPr>
        <p:blipFill>
          <a:blip r:embed="rId6"/>
          <a:stretch>
            <a:fillRect/>
          </a:stretch>
        </p:blipFill>
        <p:spPr>
          <a:xfrm>
            <a:off x="3138215" y="2889077"/>
            <a:ext cx="3990975" cy="762000"/>
          </a:xfrm>
          <a:prstGeom prst="rect">
            <a:avLst/>
          </a:prstGeom>
        </p:spPr>
      </p:pic>
      <p:pic>
        <p:nvPicPr>
          <p:cNvPr id="15" name="图片 14">
            <a:extLst>
              <a:ext uri="{FF2B5EF4-FFF2-40B4-BE49-F238E27FC236}">
                <a16:creationId xmlns:a16="http://schemas.microsoft.com/office/drawing/2014/main" id="{1D535A1E-900B-4314-BF84-A3C269063B95}"/>
              </a:ext>
            </a:extLst>
          </p:cNvPr>
          <p:cNvPicPr>
            <a:picLocks noChangeAspect="1"/>
          </p:cNvPicPr>
          <p:nvPr/>
        </p:nvPicPr>
        <p:blipFill>
          <a:blip r:embed="rId7"/>
          <a:stretch>
            <a:fillRect/>
          </a:stretch>
        </p:blipFill>
        <p:spPr>
          <a:xfrm>
            <a:off x="2267800" y="4338280"/>
            <a:ext cx="6496050" cy="1190625"/>
          </a:xfrm>
          <a:prstGeom prst="rect">
            <a:avLst/>
          </a:prstGeom>
        </p:spPr>
      </p:pic>
      <p:pic>
        <p:nvPicPr>
          <p:cNvPr id="16" name="图片 15">
            <a:extLst>
              <a:ext uri="{FF2B5EF4-FFF2-40B4-BE49-F238E27FC236}">
                <a16:creationId xmlns:a16="http://schemas.microsoft.com/office/drawing/2014/main" id="{5B0FF317-33EC-41F0-B599-109DDFF1E9B8}"/>
              </a:ext>
            </a:extLst>
          </p:cNvPr>
          <p:cNvPicPr>
            <a:picLocks noChangeAspect="1"/>
          </p:cNvPicPr>
          <p:nvPr/>
        </p:nvPicPr>
        <p:blipFill>
          <a:blip r:embed="rId8"/>
          <a:stretch>
            <a:fillRect/>
          </a:stretch>
        </p:blipFill>
        <p:spPr>
          <a:xfrm>
            <a:off x="848575" y="5595440"/>
            <a:ext cx="1113389" cy="313841"/>
          </a:xfrm>
          <a:prstGeom prst="rect">
            <a:avLst/>
          </a:prstGeom>
        </p:spPr>
      </p:pic>
    </p:spTree>
    <p:extLst>
      <p:ext uri="{BB962C8B-B14F-4D97-AF65-F5344CB8AC3E}">
        <p14:creationId xmlns:p14="http://schemas.microsoft.com/office/powerpoint/2010/main" val="303896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4</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2262158"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尺度空间极值点检测</a:t>
            </a:r>
            <a:endParaRPr lang="zh-CN" altLang="en-US" dirty="0"/>
          </a:p>
        </p:txBody>
      </p:sp>
      <p:sp>
        <p:nvSpPr>
          <p:cNvPr id="3" name="矩形 2">
            <a:extLst>
              <a:ext uri="{FF2B5EF4-FFF2-40B4-BE49-F238E27FC236}">
                <a16:creationId xmlns:a16="http://schemas.microsoft.com/office/drawing/2014/main" id="{F88D9C8A-D12F-494C-87AB-6674A959F4C4}"/>
              </a:ext>
            </a:extLst>
          </p:cNvPr>
          <p:cNvSpPr/>
          <p:nvPr/>
        </p:nvSpPr>
        <p:spPr>
          <a:xfrm>
            <a:off x="325991" y="825272"/>
            <a:ext cx="11117326"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为了让尺度体现其连续性，在简单下采样的基础上加上了高斯滤波。一幅图像可以产生几组（</a:t>
            </a:r>
            <a:r>
              <a:rPr lang="en-US" altLang="zh-CN" dirty="0">
                <a:latin typeface="微软雅黑" panose="020B0503020204020204" pitchFamily="34" charset="-122"/>
                <a:ea typeface="微软雅黑" panose="020B0503020204020204" pitchFamily="34" charset="-122"/>
              </a:rPr>
              <a:t>octave</a:t>
            </a:r>
            <a:r>
              <a:rPr lang="zh-CN" altLang="en-US" dirty="0">
                <a:latin typeface="微软雅黑" panose="020B0503020204020204" pitchFamily="34" charset="-122"/>
                <a:ea typeface="微软雅黑" panose="020B0503020204020204" pitchFamily="34" charset="-122"/>
              </a:rPr>
              <a:t>）图像，一组图像包括几层（</a:t>
            </a:r>
            <a:r>
              <a:rPr lang="en-US" altLang="zh-CN" dirty="0">
                <a:latin typeface="微软雅黑" panose="020B0503020204020204" pitchFamily="34" charset="-122"/>
                <a:ea typeface="微软雅黑" panose="020B0503020204020204" pitchFamily="34" charset="-122"/>
              </a:rPr>
              <a:t>interval</a:t>
            </a:r>
            <a:r>
              <a:rPr lang="zh-CN" altLang="en-US" dirty="0">
                <a:latin typeface="微软雅黑" panose="020B0503020204020204" pitchFamily="34" charset="-122"/>
                <a:ea typeface="微软雅黑" panose="020B0503020204020204" pitchFamily="34" charset="-122"/>
              </a:rPr>
              <a:t>）图像。</a:t>
            </a:r>
            <a:r>
              <a:rPr lang="zh-CN" altLang="en-US" dirty="0" smtClean="0">
                <a:solidFill>
                  <a:srgbClr val="FF0000"/>
                </a:solidFill>
                <a:latin typeface="微软雅黑" panose="020B0503020204020204" pitchFamily="34" charset="-122"/>
                <a:ea typeface="微软雅黑" panose="020B0503020204020204" pitchFamily="34" charset="-122"/>
              </a:rPr>
              <a:t>高斯金字塔</a:t>
            </a:r>
            <a:r>
              <a:rPr lang="zh-CN" altLang="en-US" dirty="0">
                <a:latin typeface="微软雅黑" panose="020B0503020204020204" pitchFamily="34" charset="-122"/>
                <a:ea typeface="微软雅黑" panose="020B0503020204020204" pitchFamily="34" charset="-122"/>
              </a:rPr>
              <a:t>的构建过程可分为两步： </a:t>
            </a:r>
          </a:p>
        </p:txBody>
      </p:sp>
      <p:sp>
        <p:nvSpPr>
          <p:cNvPr id="6" name="矩形 5">
            <a:extLst>
              <a:ext uri="{FF2B5EF4-FFF2-40B4-BE49-F238E27FC236}">
                <a16:creationId xmlns:a16="http://schemas.microsoft.com/office/drawing/2014/main" id="{44056F6E-A1B5-4F87-A51D-F0C03AE69530}"/>
              </a:ext>
            </a:extLst>
          </p:cNvPr>
          <p:cNvSpPr/>
          <p:nvPr/>
        </p:nvSpPr>
        <p:spPr>
          <a:xfrm>
            <a:off x="236475" y="1278238"/>
            <a:ext cx="6096000" cy="923330"/>
          </a:xfrm>
          <a:prstGeom prst="rect">
            <a:avLst/>
          </a:prstGeom>
        </p:spPr>
        <p:txBody>
          <a:bodyPr>
            <a:spAutoFit/>
          </a:bodyPr>
          <a:lstStyle/>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）对图像做高斯平滑； </a:t>
            </a: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）对图像做降采样。 </a:t>
            </a:r>
          </a:p>
        </p:txBody>
      </p:sp>
      <p:pic>
        <p:nvPicPr>
          <p:cNvPr id="8" name="图片 7">
            <a:extLst>
              <a:ext uri="{FF2B5EF4-FFF2-40B4-BE49-F238E27FC236}">
                <a16:creationId xmlns:a16="http://schemas.microsoft.com/office/drawing/2014/main" id="{6461A299-A2A4-41A0-970B-3357BAAA8654}"/>
              </a:ext>
            </a:extLst>
          </p:cNvPr>
          <p:cNvPicPr>
            <a:picLocks noChangeAspect="1"/>
          </p:cNvPicPr>
          <p:nvPr/>
        </p:nvPicPr>
        <p:blipFill>
          <a:blip r:embed="rId2"/>
          <a:stretch>
            <a:fillRect/>
          </a:stretch>
        </p:blipFill>
        <p:spPr>
          <a:xfrm>
            <a:off x="4455786" y="1583845"/>
            <a:ext cx="7426039" cy="4548449"/>
          </a:xfrm>
          <a:prstGeom prst="rect">
            <a:avLst/>
          </a:prstGeom>
        </p:spPr>
      </p:pic>
      <p:sp>
        <p:nvSpPr>
          <p:cNvPr id="17" name="矩形 16">
            <a:extLst>
              <a:ext uri="{FF2B5EF4-FFF2-40B4-BE49-F238E27FC236}">
                <a16:creationId xmlns:a16="http://schemas.microsoft.com/office/drawing/2014/main" id="{951D6254-E9A1-4BBF-9770-E3A7266979F1}"/>
              </a:ext>
            </a:extLst>
          </p:cNvPr>
          <p:cNvSpPr/>
          <p:nvPr/>
        </p:nvSpPr>
        <p:spPr>
          <a:xfrm>
            <a:off x="325991" y="2561865"/>
            <a:ext cx="3535795" cy="336739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将图像金字塔每层的一张图像使用不同参数做高斯模糊，</a:t>
            </a:r>
            <a:r>
              <a:rPr lang="en-US" altLang="zh-CN" dirty="0">
                <a:latin typeface="微软雅黑" panose="020B0503020204020204" pitchFamily="34" charset="-122"/>
                <a:ea typeface="微软雅黑" panose="020B0503020204020204" pitchFamily="34" charset="-122"/>
              </a:rPr>
              <a:t>Octave</a:t>
            </a:r>
            <a:r>
              <a:rPr lang="zh-CN" altLang="en-US" dirty="0">
                <a:latin typeface="微软雅黑" panose="020B0503020204020204" pitchFamily="34" charset="-122"/>
                <a:ea typeface="微软雅黑" panose="020B0503020204020204" pitchFamily="34" charset="-122"/>
              </a:rPr>
              <a:t>表示一幅图像可产生的图像组数，</a:t>
            </a:r>
            <a:r>
              <a:rPr lang="en-US" altLang="zh-CN" dirty="0">
                <a:latin typeface="微软雅黑" panose="020B0503020204020204" pitchFamily="34" charset="-122"/>
                <a:ea typeface="微软雅黑" panose="020B0503020204020204" pitchFamily="34" charset="-122"/>
              </a:rPr>
              <a:t>Interval</a:t>
            </a:r>
            <a:r>
              <a:rPr lang="zh-CN" altLang="en-US" dirty="0">
                <a:latin typeface="微软雅黑" panose="020B0503020204020204" pitchFamily="34" charset="-122"/>
                <a:ea typeface="微软雅黑" panose="020B0503020204020204" pitchFamily="34" charset="-122"/>
              </a:rPr>
              <a:t>表示一组图像包括的图像层数。另外，降采样时，高斯金字塔上一组图像的初始图像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底层图像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是由前一组图像的倒数第三张图像隔点采样得到的。</a:t>
            </a:r>
          </a:p>
        </p:txBody>
      </p:sp>
    </p:spTree>
    <p:extLst>
      <p:ext uri="{BB962C8B-B14F-4D97-AF65-F5344CB8AC3E}">
        <p14:creationId xmlns:p14="http://schemas.microsoft.com/office/powerpoint/2010/main" val="2083295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5</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2262158"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尺度空间极值点检测</a:t>
            </a:r>
            <a:endParaRPr lang="zh-CN" altLang="en-US" dirty="0"/>
          </a:p>
        </p:txBody>
      </p:sp>
      <p:sp>
        <p:nvSpPr>
          <p:cNvPr id="2" name="矩形 1">
            <a:extLst>
              <a:ext uri="{FF2B5EF4-FFF2-40B4-BE49-F238E27FC236}">
                <a16:creationId xmlns:a16="http://schemas.microsoft.com/office/drawing/2014/main" id="{4E1D9B56-1BA0-47D0-9150-C210F29F3330}"/>
              </a:ext>
            </a:extLst>
          </p:cNvPr>
          <p:cNvSpPr/>
          <p:nvPr/>
        </p:nvSpPr>
        <p:spPr>
          <a:xfrm>
            <a:off x="552746" y="927262"/>
            <a:ext cx="11263434" cy="646331"/>
          </a:xfrm>
          <a:prstGeom prst="rect">
            <a:avLst/>
          </a:prstGeom>
        </p:spPr>
        <p:txBody>
          <a:bodyPr wrap="square">
            <a:spAutoFit/>
          </a:bodyPr>
          <a:lstStyle/>
          <a:p>
            <a:r>
              <a:rPr lang="en-US" altLang="zh-CN" dirty="0" err="1">
                <a:solidFill>
                  <a:srgbClr val="FF0000"/>
                </a:solidFill>
                <a:latin typeface="微软雅黑" panose="020B0503020204020204" pitchFamily="34" charset="-122"/>
                <a:ea typeface="微软雅黑" panose="020B0503020204020204" pitchFamily="34" charset="-122"/>
              </a:rPr>
              <a:t>DoG</a:t>
            </a:r>
            <a:r>
              <a:rPr lang="zh-CN" altLang="en-US" dirty="0" smtClean="0">
                <a:solidFill>
                  <a:srgbClr val="FF0000"/>
                </a:solidFill>
                <a:latin typeface="微软雅黑" panose="020B0503020204020204" pitchFamily="34" charset="-122"/>
                <a:ea typeface="微软雅黑" panose="020B0503020204020204" pitchFamily="34" charset="-122"/>
              </a:rPr>
              <a:t>金字塔</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高斯金字塔中每组的相邻两层相减得到，</a:t>
            </a:r>
            <a:r>
              <a:rPr lang="zh-CN" altLang="en-US" dirty="0"/>
              <a:t>高斯金字塔有每组</a:t>
            </a:r>
            <a:r>
              <a:rPr lang="en-US" altLang="zh-CN" dirty="0"/>
              <a:t>S+3</a:t>
            </a:r>
            <a:r>
              <a:rPr lang="zh-CN" altLang="en-US" dirty="0"/>
              <a:t>层图像。</a:t>
            </a:r>
            <a:r>
              <a:rPr lang="en-US" altLang="zh-CN" dirty="0"/>
              <a:t>DOG </a:t>
            </a:r>
            <a:r>
              <a:rPr lang="zh-CN" altLang="en-US" dirty="0"/>
              <a:t>金字塔每组有</a:t>
            </a:r>
            <a:r>
              <a:rPr lang="en-US" altLang="zh-CN" dirty="0"/>
              <a:t>S+2</a:t>
            </a:r>
            <a:r>
              <a:rPr lang="zh-CN" altLang="en-US" dirty="0"/>
              <a:t>层图像</a:t>
            </a:r>
          </a:p>
        </p:txBody>
      </p:sp>
      <p:pic>
        <p:nvPicPr>
          <p:cNvPr id="5" name="图片 4">
            <a:extLst>
              <a:ext uri="{FF2B5EF4-FFF2-40B4-BE49-F238E27FC236}">
                <a16:creationId xmlns:a16="http://schemas.microsoft.com/office/drawing/2014/main" id="{FA362E8C-6537-4082-96D3-4CB61A4FBFB0}"/>
              </a:ext>
            </a:extLst>
          </p:cNvPr>
          <p:cNvPicPr>
            <a:picLocks noChangeAspect="1"/>
          </p:cNvPicPr>
          <p:nvPr/>
        </p:nvPicPr>
        <p:blipFill>
          <a:blip r:embed="rId2"/>
          <a:stretch>
            <a:fillRect/>
          </a:stretch>
        </p:blipFill>
        <p:spPr>
          <a:xfrm>
            <a:off x="334129" y="1825697"/>
            <a:ext cx="6230865" cy="4383091"/>
          </a:xfrm>
          <a:prstGeom prst="rect">
            <a:avLst/>
          </a:prstGeom>
        </p:spPr>
      </p:pic>
      <p:pic>
        <p:nvPicPr>
          <p:cNvPr id="7" name="图片 6">
            <a:extLst>
              <a:ext uri="{FF2B5EF4-FFF2-40B4-BE49-F238E27FC236}">
                <a16:creationId xmlns:a16="http://schemas.microsoft.com/office/drawing/2014/main" id="{D40889E3-E671-4F03-B0BA-54E8376BF505}"/>
              </a:ext>
            </a:extLst>
          </p:cNvPr>
          <p:cNvPicPr>
            <a:picLocks noChangeAspect="1"/>
          </p:cNvPicPr>
          <p:nvPr/>
        </p:nvPicPr>
        <p:blipFill>
          <a:blip r:embed="rId3"/>
          <a:stretch>
            <a:fillRect/>
          </a:stretch>
        </p:blipFill>
        <p:spPr>
          <a:xfrm>
            <a:off x="6739070" y="1432795"/>
            <a:ext cx="4758141" cy="5271204"/>
          </a:xfrm>
          <a:prstGeom prst="rect">
            <a:avLst/>
          </a:prstGeom>
        </p:spPr>
      </p:pic>
    </p:spTree>
    <p:extLst>
      <p:ext uri="{BB962C8B-B14F-4D97-AF65-F5344CB8AC3E}">
        <p14:creationId xmlns:p14="http://schemas.microsoft.com/office/powerpoint/2010/main" val="91824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6</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800493"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准确定位关键点</a:t>
            </a:r>
          </a:p>
        </p:txBody>
      </p:sp>
      <p:pic>
        <p:nvPicPr>
          <p:cNvPr id="5" name="Picture 2">
            <a:extLst>
              <a:ext uri="{FF2B5EF4-FFF2-40B4-BE49-F238E27FC236}">
                <a16:creationId xmlns:a16="http://schemas.microsoft.com/office/drawing/2014/main" id="{94AA519F-22E9-49F2-AE4C-DE613DCF5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101" y="1196975"/>
            <a:ext cx="244792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5">
            <a:extLst>
              <a:ext uri="{FF2B5EF4-FFF2-40B4-BE49-F238E27FC236}">
                <a16:creationId xmlns:a16="http://schemas.microsoft.com/office/drawing/2014/main" id="{75C99D0D-FE0E-419E-8800-46E67DFD89A4}"/>
              </a:ext>
            </a:extLst>
          </p:cNvPr>
          <p:cNvGraphicFramePr>
            <a:graphicFrameLocks noChangeAspect="1"/>
          </p:cNvGraphicFramePr>
          <p:nvPr>
            <p:extLst>
              <p:ext uri="{D42A27DB-BD31-4B8C-83A1-F6EECF244321}">
                <p14:modId xmlns:p14="http://schemas.microsoft.com/office/powerpoint/2010/main" val="3444733099"/>
              </p:ext>
            </p:extLst>
          </p:nvPr>
        </p:nvGraphicFramePr>
        <p:xfrm>
          <a:off x="10013426" y="2708275"/>
          <a:ext cx="1490663" cy="396875"/>
        </p:xfrm>
        <a:graphic>
          <a:graphicData uri="http://schemas.openxmlformats.org/presentationml/2006/ole">
            <mc:AlternateContent xmlns:mc="http://schemas.openxmlformats.org/markup-compatibility/2006">
              <mc:Choice xmlns:v="urn:schemas-microsoft-com:vml" Requires="v">
                <p:oleObj spid="_x0000_s2143" r:id="rId4" imgW="812800" imgH="215900" progId="">
                  <p:embed/>
                </p:oleObj>
              </mc:Choice>
              <mc:Fallback>
                <p:oleObj r:id="rId4" imgW="812800" imgH="215900" progId="">
                  <p:embed/>
                  <p:pic>
                    <p:nvPicPr>
                      <p:cNvPr id="5125" name="Object 5">
                        <a:extLst>
                          <a:ext uri="{FF2B5EF4-FFF2-40B4-BE49-F238E27FC236}">
                            <a16:creationId xmlns:a16="http://schemas.microsoft.com/office/drawing/2014/main" id="{F13410A7-FFCC-47C0-85B6-BF569D5E6E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3426" y="2708275"/>
                        <a:ext cx="14906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09138085-8FA4-406F-BA38-6A0924C0F606}"/>
              </a:ext>
            </a:extLst>
          </p:cNvPr>
          <p:cNvGraphicFramePr>
            <a:graphicFrameLocks noChangeAspect="1"/>
          </p:cNvGraphicFramePr>
          <p:nvPr>
            <p:extLst>
              <p:ext uri="{D42A27DB-BD31-4B8C-83A1-F6EECF244321}">
                <p14:modId xmlns:p14="http://schemas.microsoft.com/office/powerpoint/2010/main" val="3238515518"/>
              </p:ext>
            </p:extLst>
          </p:nvPr>
        </p:nvGraphicFramePr>
        <p:xfrm>
          <a:off x="10043589" y="1341438"/>
          <a:ext cx="1490662" cy="396875"/>
        </p:xfrm>
        <a:graphic>
          <a:graphicData uri="http://schemas.openxmlformats.org/presentationml/2006/ole">
            <mc:AlternateContent xmlns:mc="http://schemas.openxmlformats.org/markup-compatibility/2006">
              <mc:Choice xmlns:v="urn:schemas-microsoft-com:vml" Requires="v">
                <p:oleObj spid="_x0000_s2144" r:id="rId6" imgW="812800" imgH="215900" progId="">
                  <p:embed/>
                </p:oleObj>
              </mc:Choice>
              <mc:Fallback>
                <p:oleObj r:id="rId6" imgW="812800" imgH="215900" progId="">
                  <p:embed/>
                  <p:pic>
                    <p:nvPicPr>
                      <p:cNvPr id="5126" name="Object 6">
                        <a:extLst>
                          <a:ext uri="{FF2B5EF4-FFF2-40B4-BE49-F238E27FC236}">
                            <a16:creationId xmlns:a16="http://schemas.microsoft.com/office/drawing/2014/main" id="{B2365B0F-EA49-4450-BC59-7605EAB89B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3589" y="1341438"/>
                        <a:ext cx="14906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6">
            <a:extLst>
              <a:ext uri="{FF2B5EF4-FFF2-40B4-BE49-F238E27FC236}">
                <a16:creationId xmlns:a16="http://schemas.microsoft.com/office/drawing/2014/main" id="{6F6D921A-46C3-4660-9AF6-9DEC28AE77C9}"/>
              </a:ext>
            </a:extLst>
          </p:cNvPr>
          <p:cNvSpPr txBox="1">
            <a:spLocks noChangeArrowheads="1"/>
          </p:cNvSpPr>
          <p:nvPr/>
        </p:nvSpPr>
        <p:spPr bwMode="auto">
          <a:xfrm>
            <a:off x="107950" y="1196975"/>
            <a:ext cx="72605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对于                  中的某个点，如果它的值大于或小于其周围的</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个点和它上下相邻尺度的</a:t>
            </a:r>
            <a:r>
              <a:rPr lang="en-US" altLang="zh-CN" sz="2000" dirty="0">
                <a:latin typeface="微软雅黑" panose="020B0503020204020204" pitchFamily="34" charset="-122"/>
                <a:ea typeface="微软雅黑" panose="020B0503020204020204" pitchFamily="34" charset="-122"/>
              </a:rPr>
              <a:t>18</a:t>
            </a:r>
            <a:r>
              <a:rPr lang="zh-CN" altLang="en-US" sz="2000" dirty="0">
                <a:latin typeface="微软雅黑" panose="020B0503020204020204" pitchFamily="34" charset="-122"/>
                <a:ea typeface="微软雅黑" panose="020B0503020204020204" pitchFamily="34" charset="-122"/>
              </a:rPr>
              <a:t>个点，则该点是一个极值点。</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准确的关键点定位：</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对于上述步骤中提取的尺度空间极值点，下一个步骤要对它们进行精选，排除掉一些低对比度的或位于边缘上的点。</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对某候选关键点做泰勒展开：</a:t>
            </a:r>
            <a:endParaRPr lang="en-US" altLang="zh-CN" sz="2000" dirty="0">
              <a:latin typeface="微软雅黑" panose="020B0503020204020204" pitchFamily="34" charset="-122"/>
              <a:ea typeface="微软雅黑" panose="020B0503020204020204" pitchFamily="34" charset="-122"/>
            </a:endParaRPr>
          </a:p>
        </p:txBody>
      </p:sp>
      <p:sp>
        <p:nvSpPr>
          <p:cNvPr id="11" name="TextBox 8">
            <a:extLst>
              <a:ext uri="{FF2B5EF4-FFF2-40B4-BE49-F238E27FC236}">
                <a16:creationId xmlns:a16="http://schemas.microsoft.com/office/drawing/2014/main" id="{FFC39383-9619-4556-BAC8-DE2FEF06C3A4}"/>
              </a:ext>
            </a:extLst>
          </p:cNvPr>
          <p:cNvSpPr txBox="1">
            <a:spLocks noChangeArrowheads="1"/>
          </p:cNvSpPr>
          <p:nvPr/>
        </p:nvSpPr>
        <p:spPr bwMode="auto">
          <a:xfrm>
            <a:off x="143669" y="4554537"/>
            <a:ext cx="82089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准确的极值点位置为上式对</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导数为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的位置</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论文中，若</a:t>
            </a:r>
            <a:r>
              <a:rPr lang="en-US" altLang="zh-CN" sz="2000" i="1" dirty="0">
                <a:latin typeface="微软雅黑" panose="020B0503020204020204" pitchFamily="34" charset="-122"/>
                <a:ea typeface="微软雅黑" panose="020B0503020204020204" pitchFamily="34" charset="-122"/>
              </a:rPr>
              <a:t>D(x)</a:t>
            </a:r>
            <a:r>
              <a:rPr lang="zh-CN" altLang="en-US" sz="2000" dirty="0">
                <a:latin typeface="微软雅黑" panose="020B0503020204020204" pitchFamily="34" charset="-122"/>
                <a:ea typeface="微软雅黑" panose="020B0503020204020204" pitchFamily="34" charset="-122"/>
              </a:rPr>
              <a:t>小于</a:t>
            </a:r>
            <a:r>
              <a:rPr lang="en-US" altLang="zh-CN" sz="2000" dirty="0">
                <a:latin typeface="微软雅黑" panose="020B0503020204020204" pitchFamily="34" charset="-122"/>
                <a:ea typeface="微软雅黑" panose="020B0503020204020204" pitchFamily="34" charset="-122"/>
              </a:rPr>
              <a:t>0.03</a:t>
            </a:r>
            <a:r>
              <a:rPr lang="zh-CN" altLang="en-US" sz="2000" dirty="0">
                <a:latin typeface="微软雅黑" panose="020B0503020204020204" pitchFamily="34" charset="-122"/>
                <a:ea typeface="微软雅黑" panose="020B0503020204020204" pitchFamily="34" charset="-122"/>
              </a:rPr>
              <a:t>，则排除这个极值点。</a:t>
            </a:r>
            <a:endParaRPr lang="en-US" altLang="zh-CN" sz="2000" i="1" dirty="0">
              <a:latin typeface="微软雅黑" panose="020B0503020204020204" pitchFamily="34" charset="-122"/>
              <a:ea typeface="微软雅黑" panose="020B0503020204020204" pitchFamily="34" charset="-122"/>
            </a:endParaRPr>
          </a:p>
        </p:txBody>
      </p:sp>
      <p:graphicFrame>
        <p:nvGraphicFramePr>
          <p:cNvPr id="12" name="Object 10">
            <a:extLst>
              <a:ext uri="{FF2B5EF4-FFF2-40B4-BE49-F238E27FC236}">
                <a16:creationId xmlns:a16="http://schemas.microsoft.com/office/drawing/2014/main" id="{0AADA405-BB08-4DDD-BE51-69A22926CA4D}"/>
              </a:ext>
            </a:extLst>
          </p:cNvPr>
          <p:cNvGraphicFramePr>
            <a:graphicFrameLocks noChangeAspect="1"/>
          </p:cNvGraphicFramePr>
          <p:nvPr>
            <p:extLst>
              <p:ext uri="{D42A27DB-BD31-4B8C-83A1-F6EECF244321}">
                <p14:modId xmlns:p14="http://schemas.microsoft.com/office/powerpoint/2010/main" val="908240555"/>
              </p:ext>
            </p:extLst>
          </p:nvPr>
        </p:nvGraphicFramePr>
        <p:xfrm>
          <a:off x="2195513" y="5111673"/>
          <a:ext cx="2052637" cy="933450"/>
        </p:xfrm>
        <a:graphic>
          <a:graphicData uri="http://schemas.openxmlformats.org/presentationml/2006/ole">
            <mc:AlternateContent xmlns:mc="http://schemas.openxmlformats.org/markup-compatibility/2006">
              <mc:Choice xmlns:v="urn:schemas-microsoft-com:vml" Requires="v">
                <p:oleObj spid="_x0000_s2145" r:id="rId8" imgW="1119057" imgH="508662" progId="">
                  <p:embed/>
                </p:oleObj>
              </mc:Choice>
              <mc:Fallback>
                <p:oleObj r:id="rId8" imgW="1119057" imgH="508662" progId="">
                  <p:embed/>
                  <p:pic>
                    <p:nvPicPr>
                      <p:cNvPr id="5130" name="Object 10">
                        <a:extLst>
                          <a:ext uri="{FF2B5EF4-FFF2-40B4-BE49-F238E27FC236}">
                            <a16:creationId xmlns:a16="http://schemas.microsoft.com/office/drawing/2014/main" id="{1204FA96-4077-44FB-9A08-BBFA5A21F7A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5111673"/>
                        <a:ext cx="2052637"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1">
            <a:extLst>
              <a:ext uri="{FF2B5EF4-FFF2-40B4-BE49-F238E27FC236}">
                <a16:creationId xmlns:a16="http://schemas.microsoft.com/office/drawing/2014/main" id="{66C76944-9BF4-47CE-9B75-6E7C942BD869}"/>
              </a:ext>
            </a:extLst>
          </p:cNvPr>
          <p:cNvGraphicFramePr>
            <a:graphicFrameLocks noChangeAspect="1"/>
          </p:cNvGraphicFramePr>
          <p:nvPr>
            <p:extLst>
              <p:ext uri="{D42A27DB-BD31-4B8C-83A1-F6EECF244321}">
                <p14:modId xmlns:p14="http://schemas.microsoft.com/office/powerpoint/2010/main" val="3063620153"/>
              </p:ext>
            </p:extLst>
          </p:nvPr>
        </p:nvGraphicFramePr>
        <p:xfrm>
          <a:off x="4813238" y="5111673"/>
          <a:ext cx="2308225" cy="792162"/>
        </p:xfrm>
        <a:graphic>
          <a:graphicData uri="http://schemas.openxmlformats.org/presentationml/2006/ole">
            <mc:AlternateContent xmlns:mc="http://schemas.openxmlformats.org/markup-compatibility/2006">
              <mc:Choice xmlns:v="urn:schemas-microsoft-com:vml" Requires="v">
                <p:oleObj spid="_x0000_s2146" r:id="rId10" imgW="1258392" imgH="432175" progId="">
                  <p:embed/>
                </p:oleObj>
              </mc:Choice>
              <mc:Fallback>
                <p:oleObj r:id="rId10" imgW="1258392" imgH="432175" progId="">
                  <p:embed/>
                  <p:pic>
                    <p:nvPicPr>
                      <p:cNvPr id="5131" name="Object 11">
                        <a:extLst>
                          <a:ext uri="{FF2B5EF4-FFF2-40B4-BE49-F238E27FC236}">
                            <a16:creationId xmlns:a16="http://schemas.microsoft.com/office/drawing/2014/main" id="{65BAED46-68BF-4DF7-88A9-D9D6B01E369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13238" y="5111673"/>
                        <a:ext cx="2308225"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图片 1">
            <a:extLst>
              <a:ext uri="{FF2B5EF4-FFF2-40B4-BE49-F238E27FC236}">
                <a16:creationId xmlns:a16="http://schemas.microsoft.com/office/drawing/2014/main" id="{90E9B7A3-A686-4A58-8592-EEB2BDBD01F7}"/>
              </a:ext>
            </a:extLst>
          </p:cNvPr>
          <p:cNvPicPr>
            <a:picLocks noChangeAspect="1"/>
          </p:cNvPicPr>
          <p:nvPr/>
        </p:nvPicPr>
        <p:blipFill>
          <a:blip r:embed="rId12"/>
          <a:stretch>
            <a:fillRect/>
          </a:stretch>
        </p:blipFill>
        <p:spPr>
          <a:xfrm>
            <a:off x="10013426" y="1882776"/>
            <a:ext cx="1318317" cy="515104"/>
          </a:xfrm>
          <a:prstGeom prst="rect">
            <a:avLst/>
          </a:prstGeom>
        </p:spPr>
      </p:pic>
      <p:pic>
        <p:nvPicPr>
          <p:cNvPr id="3" name="图片 2">
            <a:extLst>
              <a:ext uri="{FF2B5EF4-FFF2-40B4-BE49-F238E27FC236}">
                <a16:creationId xmlns:a16="http://schemas.microsoft.com/office/drawing/2014/main" id="{93E98AD4-3690-4FA9-B018-F7F994142490}"/>
              </a:ext>
            </a:extLst>
          </p:cNvPr>
          <p:cNvPicPr>
            <a:picLocks noChangeAspect="1"/>
          </p:cNvPicPr>
          <p:nvPr/>
        </p:nvPicPr>
        <p:blipFill>
          <a:blip r:embed="rId12"/>
          <a:stretch>
            <a:fillRect/>
          </a:stretch>
        </p:blipFill>
        <p:spPr>
          <a:xfrm>
            <a:off x="769228" y="1085951"/>
            <a:ext cx="1307746" cy="510974"/>
          </a:xfrm>
          <a:prstGeom prst="rect">
            <a:avLst/>
          </a:prstGeom>
        </p:spPr>
      </p:pic>
      <p:pic>
        <p:nvPicPr>
          <p:cNvPr id="15" name="图片 14"/>
          <p:cNvPicPr>
            <a:picLocks noChangeAspect="1"/>
          </p:cNvPicPr>
          <p:nvPr/>
        </p:nvPicPr>
        <p:blipFill>
          <a:blip r:embed="rId13"/>
          <a:stretch>
            <a:fillRect/>
          </a:stretch>
        </p:blipFill>
        <p:spPr>
          <a:xfrm>
            <a:off x="2949373" y="3536571"/>
            <a:ext cx="3916940" cy="739398"/>
          </a:xfrm>
          <a:prstGeom prst="rect">
            <a:avLst/>
          </a:prstGeom>
        </p:spPr>
      </p:pic>
    </p:spTree>
    <p:extLst>
      <p:ext uri="{BB962C8B-B14F-4D97-AF65-F5344CB8AC3E}">
        <p14:creationId xmlns:p14="http://schemas.microsoft.com/office/powerpoint/2010/main" val="299904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7</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569660"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排除边缘响应</a:t>
            </a:r>
            <a:endParaRPr lang="zh-CN" altLang="en-US" dirty="0"/>
          </a:p>
        </p:txBody>
      </p:sp>
      <p:sp>
        <p:nvSpPr>
          <p:cNvPr id="5" name="TextBox 2">
            <a:extLst>
              <a:ext uri="{FF2B5EF4-FFF2-40B4-BE49-F238E27FC236}">
                <a16:creationId xmlns:a16="http://schemas.microsoft.com/office/drawing/2014/main" id="{C78D4FA8-B023-4DD5-B61B-560B28417324}"/>
              </a:ext>
            </a:extLst>
          </p:cNvPr>
          <p:cNvSpPr txBox="1">
            <a:spLocks noChangeArrowheads="1"/>
          </p:cNvSpPr>
          <p:nvPr/>
        </p:nvSpPr>
        <p:spPr bwMode="auto">
          <a:xfrm>
            <a:off x="395288" y="1125538"/>
            <a:ext cx="10666289"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对于上述得到的关键点，进一步排除位于边缘处的关键点，对于某点</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，先计算其</a:t>
            </a:r>
            <a:r>
              <a:rPr lang="en-US" altLang="zh-CN" sz="2000" dirty="0">
                <a:latin typeface="微软雅黑" panose="020B0503020204020204" pitchFamily="34" charset="-122"/>
                <a:ea typeface="微软雅黑" panose="020B0503020204020204" pitchFamily="34" charset="-122"/>
              </a:rPr>
              <a:t>Hessian</a:t>
            </a:r>
            <a:r>
              <a:rPr lang="zh-CN" altLang="en-US" sz="2000" dirty="0">
                <a:latin typeface="微软雅黑" panose="020B0503020204020204" pitchFamily="34" charset="-122"/>
                <a:ea typeface="微软雅黑" panose="020B0503020204020204" pitchFamily="34" charset="-122"/>
              </a:rPr>
              <a:t>矩阵：</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假设矩阵的特征值为</a:t>
            </a:r>
            <a:r>
              <a:rPr lang="en-US" altLang="zh-CN" sz="2000" dirty="0">
                <a:latin typeface="微软雅黑" panose="020B0503020204020204" pitchFamily="34" charset="-122"/>
                <a:ea typeface="微软雅黑" panose="020B0503020204020204" pitchFamily="34" charset="-122"/>
              </a:rPr>
              <a:t>α</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β</a:t>
            </a:r>
            <a:r>
              <a:rPr lang="zh-CN" altLang="en-US" sz="2000" dirty="0">
                <a:latin typeface="微软雅黑" panose="020B0503020204020204" pitchFamily="34" charset="-122"/>
                <a:ea typeface="微软雅黑" panose="020B0503020204020204" pitchFamily="34" charset="-122"/>
              </a:rPr>
              <a:t>，则</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假设</a:t>
            </a:r>
            <a:r>
              <a:rPr lang="en-US" altLang="zh-CN" sz="2000" dirty="0">
                <a:latin typeface="微软雅黑" panose="020B0503020204020204" pitchFamily="34" charset="-122"/>
                <a:ea typeface="微软雅黑" panose="020B0503020204020204" pitchFamily="34" charset="-122"/>
              </a:rPr>
              <a:t>α=rβ</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若                              ，则排除这个特征点，论文中取</a:t>
            </a:r>
            <a:r>
              <a:rPr lang="en-US" altLang="zh-CN" sz="2000" dirty="0">
                <a:latin typeface="微软雅黑" panose="020B0503020204020204" pitchFamily="34" charset="-122"/>
                <a:ea typeface="微软雅黑" panose="020B0503020204020204" pitchFamily="34" charset="-122"/>
              </a:rPr>
              <a:t>r0=10</a:t>
            </a:r>
          </a:p>
        </p:txBody>
      </p:sp>
      <p:graphicFrame>
        <p:nvGraphicFramePr>
          <p:cNvPr id="6" name="Object 4">
            <a:extLst>
              <a:ext uri="{FF2B5EF4-FFF2-40B4-BE49-F238E27FC236}">
                <a16:creationId xmlns:a16="http://schemas.microsoft.com/office/drawing/2014/main" id="{74F62C0D-7FA6-423B-BC45-A90F022183AE}"/>
              </a:ext>
            </a:extLst>
          </p:cNvPr>
          <p:cNvGraphicFramePr>
            <a:graphicFrameLocks noChangeAspect="1"/>
          </p:cNvGraphicFramePr>
          <p:nvPr>
            <p:extLst>
              <p:ext uri="{D42A27DB-BD31-4B8C-83A1-F6EECF244321}">
                <p14:modId xmlns:p14="http://schemas.microsoft.com/office/powerpoint/2010/main" val="779896601"/>
              </p:ext>
            </p:extLst>
          </p:nvPr>
        </p:nvGraphicFramePr>
        <p:xfrm>
          <a:off x="4076007" y="1741489"/>
          <a:ext cx="2573590" cy="887412"/>
        </p:xfrm>
        <a:graphic>
          <a:graphicData uri="http://schemas.openxmlformats.org/presentationml/2006/ole">
            <mc:AlternateContent xmlns:mc="http://schemas.openxmlformats.org/markup-compatibility/2006">
              <mc:Choice xmlns:v="urn:schemas-microsoft-com:vml" Requires="v">
                <p:oleObj spid="_x0000_s3164" r:id="rId3" imgW="1042305" imgH="483019" progId="">
                  <p:embed/>
                </p:oleObj>
              </mc:Choice>
              <mc:Fallback>
                <p:oleObj r:id="rId3" imgW="1042305" imgH="483019" progId="">
                  <p:embed/>
                  <p:pic>
                    <p:nvPicPr>
                      <p:cNvPr id="6148" name="Object 4">
                        <a:extLst>
                          <a:ext uri="{FF2B5EF4-FFF2-40B4-BE49-F238E27FC236}">
                            <a16:creationId xmlns:a16="http://schemas.microsoft.com/office/drawing/2014/main" id="{D3A60412-5DA5-43D6-8625-FAF5C611C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6007" y="1741489"/>
                        <a:ext cx="2573590" cy="887412"/>
                      </a:xfrm>
                      <a:prstGeom prst="rect">
                        <a:avLst/>
                      </a:prstGeom>
                      <a:noFill/>
                      <a:ln>
                        <a:noFill/>
                      </a:ln>
                      <a:effectLst/>
                    </p:spPr>
                  </p:pic>
                </p:oleObj>
              </mc:Fallback>
            </mc:AlternateContent>
          </a:graphicData>
        </a:graphic>
      </p:graphicFrame>
      <p:graphicFrame>
        <p:nvGraphicFramePr>
          <p:cNvPr id="7" name="Object 5">
            <a:extLst>
              <a:ext uri="{FF2B5EF4-FFF2-40B4-BE49-F238E27FC236}">
                <a16:creationId xmlns:a16="http://schemas.microsoft.com/office/drawing/2014/main" id="{0824498F-D8A1-48E4-B7DC-2103C9BEB95F}"/>
              </a:ext>
            </a:extLst>
          </p:cNvPr>
          <p:cNvGraphicFramePr>
            <a:graphicFrameLocks noChangeAspect="1"/>
          </p:cNvGraphicFramePr>
          <p:nvPr>
            <p:extLst>
              <p:ext uri="{D42A27DB-BD31-4B8C-83A1-F6EECF244321}">
                <p14:modId xmlns:p14="http://schemas.microsoft.com/office/powerpoint/2010/main" val="3578297566"/>
              </p:ext>
            </p:extLst>
          </p:nvPr>
        </p:nvGraphicFramePr>
        <p:xfrm>
          <a:off x="2728913" y="3144838"/>
          <a:ext cx="4048487" cy="444500"/>
        </p:xfrm>
        <a:graphic>
          <a:graphicData uri="http://schemas.openxmlformats.org/presentationml/2006/ole">
            <mc:AlternateContent xmlns:mc="http://schemas.openxmlformats.org/markup-compatibility/2006">
              <mc:Choice xmlns:v="urn:schemas-microsoft-com:vml" Requires="v">
                <p:oleObj spid="_x0000_s3165" r:id="rId5" imgW="1638300" imgH="241300" progId="">
                  <p:embed/>
                </p:oleObj>
              </mc:Choice>
              <mc:Fallback>
                <p:oleObj r:id="rId5" imgW="1638300" imgH="241300" progId="">
                  <p:embed/>
                  <p:pic>
                    <p:nvPicPr>
                      <p:cNvPr id="6149" name="Object 5">
                        <a:extLst>
                          <a:ext uri="{FF2B5EF4-FFF2-40B4-BE49-F238E27FC236}">
                            <a16:creationId xmlns:a16="http://schemas.microsoft.com/office/drawing/2014/main" id="{430C6D13-A0CC-40C9-8502-858F58F636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8913" y="3144838"/>
                        <a:ext cx="4048487" cy="444500"/>
                      </a:xfrm>
                      <a:prstGeom prst="rect">
                        <a:avLst/>
                      </a:prstGeom>
                      <a:noFill/>
                      <a:ln>
                        <a:noFill/>
                      </a:ln>
                      <a:effectLst/>
                    </p:spPr>
                  </p:pic>
                </p:oleObj>
              </mc:Fallback>
            </mc:AlternateContent>
          </a:graphicData>
        </a:graphic>
      </p:graphicFrame>
      <p:graphicFrame>
        <p:nvGraphicFramePr>
          <p:cNvPr id="8" name="Object 6">
            <a:extLst>
              <a:ext uri="{FF2B5EF4-FFF2-40B4-BE49-F238E27FC236}">
                <a16:creationId xmlns:a16="http://schemas.microsoft.com/office/drawing/2014/main" id="{1911176F-FF39-4DAB-B562-AB8D33949F68}"/>
              </a:ext>
            </a:extLst>
          </p:cNvPr>
          <p:cNvGraphicFramePr>
            <a:graphicFrameLocks noChangeAspect="1"/>
          </p:cNvGraphicFramePr>
          <p:nvPr>
            <p:extLst>
              <p:ext uri="{D42A27DB-BD31-4B8C-83A1-F6EECF244321}">
                <p14:modId xmlns:p14="http://schemas.microsoft.com/office/powerpoint/2010/main" val="1828516164"/>
              </p:ext>
            </p:extLst>
          </p:nvPr>
        </p:nvGraphicFramePr>
        <p:xfrm>
          <a:off x="2444749" y="3573463"/>
          <a:ext cx="4738911" cy="492125"/>
        </p:xfrm>
        <a:graphic>
          <a:graphicData uri="http://schemas.openxmlformats.org/presentationml/2006/ole">
            <mc:AlternateContent xmlns:mc="http://schemas.openxmlformats.org/markup-compatibility/2006">
              <mc:Choice xmlns:v="urn:schemas-microsoft-com:vml" Requires="v">
                <p:oleObj spid="_x0000_s3166" r:id="rId7" imgW="1916037" imgH="266469" progId="">
                  <p:embed/>
                </p:oleObj>
              </mc:Choice>
              <mc:Fallback>
                <p:oleObj r:id="rId7" imgW="1916037" imgH="266469" progId="">
                  <p:embed/>
                  <p:pic>
                    <p:nvPicPr>
                      <p:cNvPr id="6150" name="Object 6">
                        <a:extLst>
                          <a:ext uri="{FF2B5EF4-FFF2-40B4-BE49-F238E27FC236}">
                            <a16:creationId xmlns:a16="http://schemas.microsoft.com/office/drawing/2014/main" id="{4A9C9505-D86B-4FB5-8739-CB03C790C6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4749" y="3573463"/>
                        <a:ext cx="4738911" cy="492125"/>
                      </a:xfrm>
                      <a:prstGeom prst="rect">
                        <a:avLst/>
                      </a:prstGeom>
                      <a:noFill/>
                      <a:ln>
                        <a:noFill/>
                      </a:ln>
                      <a:effectLst/>
                    </p:spPr>
                  </p:pic>
                </p:oleObj>
              </mc:Fallback>
            </mc:AlternateContent>
          </a:graphicData>
        </a:graphic>
      </p:graphicFrame>
      <p:graphicFrame>
        <p:nvGraphicFramePr>
          <p:cNvPr id="9" name="Object 7">
            <a:extLst>
              <a:ext uri="{FF2B5EF4-FFF2-40B4-BE49-F238E27FC236}">
                <a16:creationId xmlns:a16="http://schemas.microsoft.com/office/drawing/2014/main" id="{F536BCA9-B968-4489-9F46-F626EA794E82}"/>
              </a:ext>
            </a:extLst>
          </p:cNvPr>
          <p:cNvGraphicFramePr>
            <a:graphicFrameLocks noChangeAspect="1"/>
          </p:cNvGraphicFramePr>
          <p:nvPr>
            <p:extLst>
              <p:ext uri="{D42A27DB-BD31-4B8C-83A1-F6EECF244321}">
                <p14:modId xmlns:p14="http://schemas.microsoft.com/office/powerpoint/2010/main" val="3265143594"/>
              </p:ext>
            </p:extLst>
          </p:nvPr>
        </p:nvGraphicFramePr>
        <p:xfrm>
          <a:off x="1927225" y="4581525"/>
          <a:ext cx="6275796" cy="842963"/>
        </p:xfrm>
        <a:graphic>
          <a:graphicData uri="http://schemas.openxmlformats.org/presentationml/2006/ole">
            <mc:AlternateContent xmlns:mc="http://schemas.openxmlformats.org/markup-compatibility/2006">
              <mc:Choice xmlns:v="urn:schemas-microsoft-com:vml" Requires="v">
                <p:oleObj spid="_x0000_s3167" r:id="rId9" imgW="2540000" imgH="457200" progId="">
                  <p:embed/>
                </p:oleObj>
              </mc:Choice>
              <mc:Fallback>
                <p:oleObj r:id="rId9" imgW="2540000" imgH="457200" progId="">
                  <p:embed/>
                  <p:pic>
                    <p:nvPicPr>
                      <p:cNvPr id="6151" name="Object 7">
                        <a:extLst>
                          <a:ext uri="{FF2B5EF4-FFF2-40B4-BE49-F238E27FC236}">
                            <a16:creationId xmlns:a16="http://schemas.microsoft.com/office/drawing/2014/main" id="{A575526C-F13E-4F3C-842D-DB14E9D0DE4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7225" y="4581525"/>
                        <a:ext cx="6275796" cy="842963"/>
                      </a:xfrm>
                      <a:prstGeom prst="rect">
                        <a:avLst/>
                      </a:prstGeom>
                      <a:noFill/>
                      <a:ln>
                        <a:noFill/>
                      </a:ln>
                      <a:effectLst/>
                    </p:spPr>
                  </p:pic>
                </p:oleObj>
              </mc:Fallback>
            </mc:AlternateContent>
          </a:graphicData>
        </a:graphic>
      </p:graphicFrame>
      <p:graphicFrame>
        <p:nvGraphicFramePr>
          <p:cNvPr id="10" name="Object 8">
            <a:extLst>
              <a:ext uri="{FF2B5EF4-FFF2-40B4-BE49-F238E27FC236}">
                <a16:creationId xmlns:a16="http://schemas.microsoft.com/office/drawing/2014/main" id="{6E5966EE-B3CE-4A99-AF44-2B46D7F44048}"/>
              </a:ext>
            </a:extLst>
          </p:cNvPr>
          <p:cNvGraphicFramePr>
            <a:graphicFrameLocks noChangeAspect="1"/>
          </p:cNvGraphicFramePr>
          <p:nvPr>
            <p:extLst>
              <p:ext uri="{D42A27DB-BD31-4B8C-83A1-F6EECF244321}">
                <p14:modId xmlns:p14="http://schemas.microsoft.com/office/powerpoint/2010/main" val="173986234"/>
              </p:ext>
            </p:extLst>
          </p:nvPr>
        </p:nvGraphicFramePr>
        <p:xfrm>
          <a:off x="827088" y="5666490"/>
          <a:ext cx="2102543" cy="645410"/>
        </p:xfrm>
        <a:graphic>
          <a:graphicData uri="http://schemas.openxmlformats.org/presentationml/2006/ole">
            <mc:AlternateContent xmlns:mc="http://schemas.openxmlformats.org/markup-compatibility/2006">
              <mc:Choice xmlns:v="urn:schemas-microsoft-com:vml" Requires="v">
                <p:oleObj spid="_x0000_s3168" r:id="rId11" imgW="1144490" imgH="470513" progId="">
                  <p:embed/>
                </p:oleObj>
              </mc:Choice>
              <mc:Fallback>
                <p:oleObj r:id="rId11" imgW="1144490" imgH="470513" progId="">
                  <p:embed/>
                  <p:pic>
                    <p:nvPicPr>
                      <p:cNvPr id="6152" name="Object 8">
                        <a:extLst>
                          <a:ext uri="{FF2B5EF4-FFF2-40B4-BE49-F238E27FC236}">
                            <a16:creationId xmlns:a16="http://schemas.microsoft.com/office/drawing/2014/main" id="{47901E35-D164-4E23-B465-26996676AB1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5666490"/>
                        <a:ext cx="2102543" cy="64541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569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8</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2492990"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关键点提取的简化操作</a:t>
            </a:r>
            <a:endParaRPr lang="zh-CN" altLang="en-US" dirty="0"/>
          </a:p>
        </p:txBody>
      </p:sp>
      <p:sp>
        <p:nvSpPr>
          <p:cNvPr id="5" name="TextBox 2">
            <a:extLst>
              <a:ext uri="{FF2B5EF4-FFF2-40B4-BE49-F238E27FC236}">
                <a16:creationId xmlns:a16="http://schemas.microsoft.com/office/drawing/2014/main" id="{9EA3738B-BDEA-4018-8C9F-957554B856F6}"/>
              </a:ext>
            </a:extLst>
          </p:cNvPr>
          <p:cNvSpPr txBox="1">
            <a:spLocks noChangeArrowheads="1"/>
          </p:cNvSpPr>
          <p:nvPr/>
        </p:nvSpPr>
        <p:spPr bwMode="auto">
          <a:xfrm>
            <a:off x="670741" y="1064613"/>
            <a:ext cx="1077749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上述在尺度空间中提取极值点再精确定位和消除边缘响应的方法实现起来较为复杂，实验中可用另一种较简单的替代方案，即在图像金字塔中提取角点（使用</a:t>
            </a:r>
            <a:r>
              <a:rPr lang="en-US" altLang="zh-CN" sz="2000" dirty="0">
                <a:latin typeface="微软雅黑" panose="020B0503020204020204" pitchFamily="34" charset="-122"/>
                <a:ea typeface="微软雅黑" panose="020B0503020204020204" pitchFamily="34" charset="-122"/>
              </a:rPr>
              <a:t>Harris</a:t>
            </a:r>
            <a:r>
              <a:rPr lang="zh-CN" altLang="en-US" sz="2000" dirty="0">
                <a:latin typeface="微软雅黑" panose="020B0503020204020204" pitchFamily="34" charset="-122"/>
                <a:ea typeface="微软雅黑" panose="020B0503020204020204" pitchFamily="34" charset="-122"/>
              </a:rPr>
              <a:t>角点提取函数）。</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与用高斯差分构建的尺度空间不同，图像金字塔通过直接缩放图像的方式构建尺度空间。</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OpenCV</a:t>
            </a:r>
            <a:r>
              <a:rPr lang="zh-CN" altLang="en-US" sz="2000" dirty="0">
                <a:latin typeface="微软雅黑" panose="020B0503020204020204" pitchFamily="34" charset="-122"/>
                <a:ea typeface="微软雅黑" panose="020B0503020204020204" pitchFamily="34" charset="-122"/>
              </a:rPr>
              <a:t>中改变图像尺寸：</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algn="ctr">
              <a:spcBef>
                <a:spcPct val="0"/>
              </a:spcBef>
              <a:buNone/>
            </a:pPr>
            <a:r>
              <a:rPr lang="de-DE" altLang="zh-CN" sz="2000" dirty="0">
                <a:latin typeface="微软雅黑" panose="020B0503020204020204" pitchFamily="34" charset="-122"/>
                <a:ea typeface="微软雅黑" panose="020B0503020204020204" pitchFamily="34" charset="-122"/>
              </a:rPr>
              <a:t>im2 = cv2.resize(im1,(size,size),)</a:t>
            </a:r>
            <a:endParaRPr lang="zh-CN" altLang="en-US" sz="2000" dirty="0">
              <a:latin typeface="微软雅黑" panose="020B0503020204020204" pitchFamily="34" charset="-122"/>
              <a:ea typeface="微软雅黑" panose="020B0503020204020204" pitchFamily="34" charset="-122"/>
            </a:endParaRPr>
          </a:p>
        </p:txBody>
      </p:sp>
      <p:pic>
        <p:nvPicPr>
          <p:cNvPr id="6" name="Picture 2" descr="D:\Data\Caltech101\cougar_body\image_0002.jpg">
            <a:extLst>
              <a:ext uri="{FF2B5EF4-FFF2-40B4-BE49-F238E27FC236}">
                <a16:creationId xmlns:a16="http://schemas.microsoft.com/office/drawing/2014/main" id="{32D63C05-45DD-4869-A424-809517CD7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113" y="4278043"/>
            <a:ext cx="17145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D:\Data\Caltech101\cougar_body\image_0002.jpg">
            <a:extLst>
              <a:ext uri="{FF2B5EF4-FFF2-40B4-BE49-F238E27FC236}">
                <a16:creationId xmlns:a16="http://schemas.microsoft.com/office/drawing/2014/main" id="{11C07B4F-A187-4657-9C8D-654D10470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3" y="4338368"/>
            <a:ext cx="1617662"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D:\Data\Caltech101\cougar_body\image_0002.jpg">
            <a:extLst>
              <a:ext uri="{FF2B5EF4-FFF2-40B4-BE49-F238E27FC236}">
                <a16:creationId xmlns:a16="http://schemas.microsoft.com/office/drawing/2014/main" id="{33A913A3-8936-4111-9977-3858DB2D0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5" y="4509818"/>
            <a:ext cx="136842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D:\Data\Caltech101\cougar_body\image_0002.jpg">
            <a:extLst>
              <a:ext uri="{FF2B5EF4-FFF2-40B4-BE49-F238E27FC236}">
                <a16:creationId xmlns:a16="http://schemas.microsoft.com/office/drawing/2014/main" id="{3B1814F8-007E-44E6-AE20-E4E9451F5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663" y="4581255"/>
            <a:ext cx="125095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D:\Data\Caltech101\cougar_body\image_0002.jpg">
            <a:extLst>
              <a:ext uri="{FF2B5EF4-FFF2-40B4-BE49-F238E27FC236}">
                <a16:creationId xmlns:a16="http://schemas.microsoft.com/office/drawing/2014/main" id="{D529C10A-BFC2-43D8-8508-272E0DD6C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3850" y="4654280"/>
            <a:ext cx="11303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1">
            <a:extLst>
              <a:ext uri="{FF2B5EF4-FFF2-40B4-BE49-F238E27FC236}">
                <a16:creationId xmlns:a16="http://schemas.microsoft.com/office/drawing/2014/main" id="{69DB82F1-AB3F-4F12-A083-2B7D60A7CD16}"/>
              </a:ext>
            </a:extLst>
          </p:cNvPr>
          <p:cNvSpPr txBox="1">
            <a:spLocks noChangeArrowheads="1"/>
          </p:cNvSpPr>
          <p:nvPr/>
        </p:nvSpPr>
        <p:spPr bwMode="auto">
          <a:xfrm>
            <a:off x="1774825" y="6294168"/>
            <a:ext cx="8569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2000">
                <a:latin typeface="微软雅黑" panose="020B0503020204020204" pitchFamily="34" charset="-122"/>
                <a:ea typeface="微软雅黑" panose="020B0503020204020204" pitchFamily="34" charset="-122"/>
              </a:rPr>
              <a:t>图像金字塔</a:t>
            </a:r>
          </a:p>
        </p:txBody>
      </p:sp>
      <p:pic>
        <p:nvPicPr>
          <p:cNvPr id="12" name="Picture 2" descr="D:\Data\Caltech101\cougar_body\image_0002.jpg">
            <a:extLst>
              <a:ext uri="{FF2B5EF4-FFF2-40B4-BE49-F238E27FC236}">
                <a16:creationId xmlns:a16="http://schemas.microsoft.com/office/drawing/2014/main" id="{9AB55236-8CD0-45D2-B733-7480660E2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0" y="4422505"/>
            <a:ext cx="1489075" cy="18002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Box 13">
            <a:extLst>
              <a:ext uri="{FF2B5EF4-FFF2-40B4-BE49-F238E27FC236}">
                <a16:creationId xmlns:a16="http://schemas.microsoft.com/office/drawing/2014/main" id="{06D08ABD-124F-4E9B-B101-F820937F8A15}"/>
              </a:ext>
            </a:extLst>
          </p:cNvPr>
          <p:cNvSpPr txBox="1">
            <a:spLocks noChangeArrowheads="1"/>
          </p:cNvSpPr>
          <p:nvPr/>
        </p:nvSpPr>
        <p:spPr bwMode="auto">
          <a:xfrm>
            <a:off x="5087938" y="3917680"/>
            <a:ext cx="1512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2000">
                <a:latin typeface="微软雅黑" panose="020B0503020204020204" pitchFamily="34" charset="-122"/>
                <a:ea typeface="微软雅黑" panose="020B0503020204020204" pitchFamily="34" charset="-122"/>
              </a:rPr>
              <a:t>输入图像</a:t>
            </a:r>
          </a:p>
        </p:txBody>
      </p:sp>
      <p:cxnSp>
        <p:nvCxnSpPr>
          <p:cNvPr id="14" name="直接箭头连接符 15">
            <a:extLst>
              <a:ext uri="{FF2B5EF4-FFF2-40B4-BE49-F238E27FC236}">
                <a16:creationId xmlns:a16="http://schemas.microsoft.com/office/drawing/2014/main" id="{4E77A9F6-FCA2-4EB6-A4AF-0A673820C601}"/>
              </a:ext>
            </a:extLst>
          </p:cNvPr>
          <p:cNvCxnSpPr>
            <a:cxnSpLocks noChangeShapeType="1"/>
          </p:cNvCxnSpPr>
          <p:nvPr/>
        </p:nvCxnSpPr>
        <p:spPr bwMode="auto">
          <a:xfrm flipV="1">
            <a:off x="6456363" y="4133580"/>
            <a:ext cx="3816350" cy="0"/>
          </a:xfrm>
          <a:prstGeom prst="straightConnector1">
            <a:avLst/>
          </a:prstGeom>
          <a:noFill/>
          <a:ln w="5715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15" name="直接箭头连接符 19">
            <a:extLst>
              <a:ext uri="{FF2B5EF4-FFF2-40B4-BE49-F238E27FC236}">
                <a16:creationId xmlns:a16="http://schemas.microsoft.com/office/drawing/2014/main" id="{93A02102-CDD0-4A10-A2F4-B46720AE17E7}"/>
              </a:ext>
            </a:extLst>
          </p:cNvPr>
          <p:cNvCxnSpPr>
            <a:cxnSpLocks noChangeShapeType="1"/>
          </p:cNvCxnSpPr>
          <p:nvPr/>
        </p:nvCxnSpPr>
        <p:spPr bwMode="auto">
          <a:xfrm flipH="1">
            <a:off x="1774825" y="4133580"/>
            <a:ext cx="3457575" cy="0"/>
          </a:xfrm>
          <a:prstGeom prst="straightConnector1">
            <a:avLst/>
          </a:prstGeom>
          <a:noFill/>
          <a:ln w="57150">
            <a:solidFill>
              <a:srgbClr val="00B05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00595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9</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809278"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Harris</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角点提取</a:t>
            </a:r>
            <a:endParaRPr lang="zh-CN" altLang="en-US" dirty="0"/>
          </a:p>
        </p:txBody>
      </p:sp>
      <p:sp>
        <p:nvSpPr>
          <p:cNvPr id="6" name="TextBox 2">
            <a:extLst>
              <a:ext uri="{FF2B5EF4-FFF2-40B4-BE49-F238E27FC236}">
                <a16:creationId xmlns:a16="http://schemas.microsoft.com/office/drawing/2014/main" id="{63896D34-D9F9-418F-ABB4-B2978B8F5DA7}"/>
              </a:ext>
            </a:extLst>
          </p:cNvPr>
          <p:cNvSpPr txBox="1">
            <a:spLocks noChangeArrowheads="1"/>
          </p:cNvSpPr>
          <p:nvPr/>
        </p:nvSpPr>
        <p:spPr bwMode="auto">
          <a:xfrm>
            <a:off x="323849" y="1084135"/>
            <a:ext cx="8424863"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OpenCV</a:t>
            </a:r>
            <a:r>
              <a:rPr lang="zh-CN" altLang="en-US" sz="1800" dirty="0">
                <a:latin typeface="微软雅黑" panose="020B0503020204020204" pitchFamily="34" charset="-122"/>
                <a:ea typeface="微软雅黑" panose="020B0503020204020204" pitchFamily="34" charset="-122"/>
              </a:rPr>
              <a:t>中集成了角点检测函数</a:t>
            </a:r>
            <a:r>
              <a:rPr lang="en-US" altLang="zh-CN" sz="1800" dirty="0" err="1">
                <a:latin typeface="微软雅黑" panose="020B0503020204020204" pitchFamily="34" charset="-122"/>
                <a:ea typeface="微软雅黑" panose="020B0503020204020204" pitchFamily="34" charset="-122"/>
              </a:rPr>
              <a:t>FeaturesToTrack</a:t>
            </a:r>
            <a:r>
              <a:rPr lang="zh-CN" altLang="en-US" sz="1800" dirty="0">
                <a:latin typeface="微软雅黑" panose="020B0503020204020204" pitchFamily="34" charset="-122"/>
                <a:ea typeface="微软雅黑" panose="020B0503020204020204" pitchFamily="34" charset="-122"/>
              </a:rPr>
              <a:t>，可直接调用，对应的论文为</a:t>
            </a:r>
            <a:endParaRPr lang="en-US" altLang="zh-CN" sz="1800" dirty="0">
              <a:latin typeface="微软雅黑" panose="020B0503020204020204" pitchFamily="34" charset="-122"/>
              <a:ea typeface="微软雅黑" panose="020B0503020204020204" pitchFamily="34" charset="-122"/>
            </a:endParaRPr>
          </a:p>
          <a:p>
            <a:pPr algn="ctr" eaLnBrk="1" hangingPunct="1">
              <a:spcBef>
                <a:spcPct val="0"/>
              </a:spcBef>
              <a:buFont typeface="Arial" panose="020B0604020202020204" pitchFamily="34" charset="0"/>
              <a:buNone/>
            </a:pPr>
            <a:r>
              <a:rPr lang="en-US" altLang="zh-CN" sz="1800" u="sng" dirty="0" err="1">
                <a:solidFill>
                  <a:srgbClr val="FF0000"/>
                </a:solidFill>
                <a:latin typeface="微软雅黑" panose="020B0503020204020204" pitchFamily="34" charset="-122"/>
                <a:ea typeface="微软雅黑" panose="020B0503020204020204" pitchFamily="34" charset="-122"/>
              </a:rPr>
              <a:t>Jianbo</a:t>
            </a:r>
            <a:r>
              <a:rPr lang="en-US" altLang="zh-CN" sz="1800" u="sng" dirty="0">
                <a:solidFill>
                  <a:srgbClr val="FF0000"/>
                </a:solidFill>
                <a:latin typeface="微软雅黑" panose="020B0503020204020204" pitchFamily="34" charset="-122"/>
                <a:ea typeface="微软雅黑" panose="020B0503020204020204" pitchFamily="34" charset="-122"/>
              </a:rPr>
              <a:t> Shi</a:t>
            </a:r>
            <a:r>
              <a:rPr lang="zh-CN" altLang="en-US" sz="1800" u="sng" dirty="0">
                <a:solidFill>
                  <a:srgbClr val="FF0000"/>
                </a:solidFill>
                <a:latin typeface="微软雅黑" panose="020B0503020204020204" pitchFamily="34" charset="-122"/>
                <a:ea typeface="微软雅黑" panose="020B0503020204020204" pitchFamily="34" charset="-122"/>
              </a:rPr>
              <a:t> </a:t>
            </a:r>
            <a:r>
              <a:rPr lang="en-US" altLang="zh-CN" sz="1800" u="sng" dirty="0">
                <a:solidFill>
                  <a:srgbClr val="FF0000"/>
                </a:solidFill>
                <a:latin typeface="微软雅黑" panose="020B0503020204020204" pitchFamily="34" charset="-122"/>
                <a:ea typeface="微软雅黑" panose="020B0503020204020204" pitchFamily="34" charset="-122"/>
              </a:rPr>
              <a:t>and C. </a:t>
            </a:r>
            <a:r>
              <a:rPr lang="en-US" altLang="zh-CN" sz="1800" u="sng" dirty="0" err="1">
                <a:solidFill>
                  <a:srgbClr val="FF0000"/>
                </a:solidFill>
                <a:latin typeface="微软雅黑" panose="020B0503020204020204" pitchFamily="34" charset="-122"/>
                <a:ea typeface="微软雅黑" panose="020B0503020204020204" pitchFamily="34" charset="-122"/>
              </a:rPr>
              <a:t>Toamsi</a:t>
            </a:r>
            <a:r>
              <a:rPr lang="en-US" altLang="zh-CN" sz="1800" u="sng" dirty="0">
                <a:solidFill>
                  <a:srgbClr val="FF0000"/>
                </a:solidFill>
                <a:latin typeface="微软雅黑" panose="020B0503020204020204" pitchFamily="34" charset="-122"/>
                <a:ea typeface="微软雅黑" panose="020B0503020204020204" pitchFamily="34" charset="-122"/>
              </a:rPr>
              <a:t>. Good Features to Track. CVPR. 1994.</a:t>
            </a: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cv2.</a:t>
            </a:r>
            <a:r>
              <a:rPr lang="en-US" altLang="zh-CN" sz="1800" dirty="0">
                <a:latin typeface="Arial" panose="020B0604020202020204" pitchFamily="34" charset="0"/>
              </a:rPr>
              <a:t> </a:t>
            </a:r>
            <a:r>
              <a:rPr lang="en-US" altLang="zh-CN" sz="1800" dirty="0" err="1">
                <a:latin typeface="Arial" panose="020B0604020202020204" pitchFamily="34" charset="0"/>
              </a:rPr>
              <a:t>cornerHarris</a:t>
            </a:r>
            <a:r>
              <a:rPr lang="en-US" altLang="zh-CN" sz="1800" dirty="0">
                <a:latin typeface="Arial" panose="020B0604020202020204" pitchFamily="34" charset="0"/>
              </a:rPr>
              <a:t>(</a:t>
            </a:r>
            <a:r>
              <a:rPr lang="en-US" altLang="zh-CN" sz="1800" dirty="0" err="1">
                <a:latin typeface="Arial" panose="020B0604020202020204" pitchFamily="34" charset="0"/>
              </a:rPr>
              <a:t>src</a:t>
            </a:r>
            <a:r>
              <a:rPr lang="en-US" altLang="zh-CN" sz="1800" dirty="0">
                <a:latin typeface="Arial" panose="020B0604020202020204" pitchFamily="34" charset="0"/>
              </a:rPr>
              <a:t>, </a:t>
            </a:r>
            <a:r>
              <a:rPr lang="en-US" altLang="zh-CN" sz="1800" dirty="0" err="1">
                <a:latin typeface="Arial" panose="020B0604020202020204" pitchFamily="34" charset="0"/>
              </a:rPr>
              <a:t>blockSize</a:t>
            </a:r>
            <a:r>
              <a:rPr lang="en-US" altLang="zh-CN" sz="1800" dirty="0">
                <a:latin typeface="Arial" panose="020B0604020202020204" pitchFamily="34" charset="0"/>
              </a:rPr>
              <a:t>, </a:t>
            </a:r>
            <a:r>
              <a:rPr lang="en-US" altLang="zh-CN" sz="1800" dirty="0" err="1">
                <a:latin typeface="Arial" panose="020B0604020202020204" pitchFamily="34" charset="0"/>
              </a:rPr>
              <a:t>ksize</a:t>
            </a:r>
            <a:r>
              <a:rPr lang="en-US" altLang="zh-CN" sz="1800" dirty="0">
                <a:latin typeface="Arial" panose="020B0604020202020204" pitchFamily="34" charset="0"/>
              </a:rPr>
              <a:t>, k[, </a:t>
            </a:r>
            <a:r>
              <a:rPr lang="en-US" altLang="zh-CN" sz="1800" dirty="0" err="1">
                <a:latin typeface="Arial" panose="020B0604020202020204" pitchFamily="34" charset="0"/>
              </a:rPr>
              <a:t>dst</a:t>
            </a:r>
            <a:r>
              <a:rPr lang="en-US" altLang="zh-CN" sz="1800" dirty="0">
                <a:latin typeface="Arial" panose="020B0604020202020204" pitchFamily="34" charset="0"/>
              </a:rPr>
              <a:t>[, </a:t>
            </a:r>
            <a:r>
              <a:rPr lang="en-US" altLang="zh-CN" sz="1800" dirty="0" err="1">
                <a:latin typeface="Arial" panose="020B0604020202020204" pitchFamily="34" charset="0"/>
              </a:rPr>
              <a:t>borderType</a:t>
            </a:r>
            <a:r>
              <a:rPr lang="en-US" altLang="zh-CN" sz="1800" dirty="0">
                <a:latin typeface="Arial" panose="020B0604020202020204" pitchFamily="34" charset="0"/>
              </a:rPr>
              <a:t>]]) -&gt; </a:t>
            </a:r>
            <a:r>
              <a:rPr lang="en-US" altLang="zh-CN" sz="1800" dirty="0" err="1">
                <a:latin typeface="Arial" panose="020B0604020202020204" pitchFamily="34" charset="0"/>
              </a:rPr>
              <a:t>dst</a:t>
            </a:r>
            <a:r>
              <a:rPr lang="en-US" altLang="zh-CN" sz="1800" dirty="0">
                <a:latin typeface="Arial" panose="020B0604020202020204" pitchFamily="34" charset="0"/>
              </a:rPr>
              <a:t> </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src</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输入的</a:t>
            </a:r>
            <a:r>
              <a:rPr lang="zh-CN" altLang="en-US" sz="1800" b="1" dirty="0">
                <a:latin typeface="微软雅黑" panose="020B0503020204020204" pitchFamily="34" charset="-122"/>
                <a:ea typeface="微软雅黑" panose="020B0503020204020204" pitchFamily="34" charset="-122"/>
              </a:rPr>
              <a:t>灰度</a:t>
            </a:r>
            <a:r>
              <a:rPr lang="zh-CN" altLang="en-US" sz="1800" dirty="0">
                <a:latin typeface="微软雅黑" panose="020B0503020204020204" pitchFamily="34" charset="-122"/>
                <a:ea typeface="微软雅黑" panose="020B0503020204020204" pitchFamily="34" charset="-122"/>
              </a:rPr>
              <a:t>图像；</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dst</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用于存放角点检测的输出结果，和输入图像相同大小；</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blockSize</a:t>
            </a:r>
            <a:r>
              <a:rPr lang="zh-CN" altLang="en-US" sz="1800" dirty="0">
                <a:latin typeface="微软雅黑" panose="020B0503020204020204" pitchFamily="34" charset="-122"/>
                <a:ea typeface="微软雅黑" panose="020B0503020204020204" pitchFamily="34" charset="-122"/>
              </a:rPr>
              <a:t>：邻域大小（</a:t>
            </a:r>
            <a:r>
              <a:rPr lang="en-US" altLang="zh-CN" sz="1800" dirty="0" err="1">
                <a:latin typeface="微软雅黑" panose="020B0503020204020204" pitchFamily="34" charset="-122"/>
                <a:ea typeface="微软雅黑" panose="020B0503020204020204" pitchFamily="34" charset="-122"/>
              </a:rPr>
              <a:t>blockSize</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t>
            </a:r>
            <a:r>
              <a:rPr lang="en-US" altLang="zh-CN" sz="1800" dirty="0">
                <a:latin typeface="Arial" panose="020B0604020202020204" pitchFamily="34" charset="0"/>
              </a:rPr>
              <a:t> </a:t>
            </a:r>
            <a:r>
              <a:rPr lang="en-US" altLang="zh-CN" sz="1800" dirty="0" err="1">
                <a:latin typeface="Arial" panose="020B0604020202020204" pitchFamily="34" charset="0"/>
              </a:rPr>
              <a:t>apertureSize</a:t>
            </a:r>
            <a:r>
              <a:rPr lang="en-US" altLang="zh-CN" sz="1800" dirty="0">
                <a:latin typeface="Arial" panose="020B0604020202020204" pitchFamily="34" charset="0"/>
              </a:rPr>
              <a:t> </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sobel</a:t>
            </a:r>
            <a:r>
              <a:rPr lang="zh-CN" altLang="en-US" sz="1800" dirty="0">
                <a:latin typeface="微软雅黑" panose="020B0503020204020204" pitchFamily="34" charset="-122"/>
                <a:ea typeface="微软雅黑" panose="020B0503020204020204" pitchFamily="34" charset="-122"/>
              </a:rPr>
              <a:t>算子孔径大小（</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-k</a:t>
            </a:r>
            <a:r>
              <a:rPr lang="zh-CN" altLang="en-US" sz="1800" dirty="0">
                <a:latin typeface="微软雅黑" panose="020B0503020204020204" pitchFamily="34" charset="-122"/>
                <a:ea typeface="微软雅黑" panose="020B0503020204020204" pitchFamily="34" charset="-122"/>
              </a:rPr>
              <a:t>：角点质量，一般取</a:t>
            </a:r>
            <a:r>
              <a:rPr lang="en-US" altLang="zh-CN" sz="1800" dirty="0">
                <a:latin typeface="微软雅黑" panose="020B0503020204020204" pitchFamily="34" charset="-122"/>
                <a:ea typeface="微软雅黑" panose="020B0503020204020204" pitchFamily="34" charset="-122"/>
              </a:rPr>
              <a:t>0.1</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0.01</a:t>
            </a:r>
            <a:r>
              <a:rPr lang="zh-CN" altLang="en-US" sz="1800" dirty="0">
                <a:latin typeface="微软雅黑" panose="020B0503020204020204" pitchFamily="34" charset="-122"/>
                <a:ea typeface="微软雅黑" panose="020B0503020204020204" pitchFamily="34" charset="-122"/>
              </a:rPr>
              <a:t>，越小返回的角点数目越多；</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C++:</a:t>
            </a:r>
            <a:r>
              <a:rPr lang="en-US" altLang="zh-CN" sz="1800" dirty="0">
                <a:latin typeface="Arial" panose="020B0604020202020204" pitchFamily="34" charset="0"/>
              </a:rPr>
              <a:t> </a:t>
            </a:r>
            <a:r>
              <a:rPr lang="en-US" altLang="zh-CN" sz="1800" dirty="0" err="1">
                <a:latin typeface="Arial" panose="020B0604020202020204" pitchFamily="34" charset="0"/>
              </a:rPr>
              <a:t>cornerHarris</a:t>
            </a:r>
            <a:r>
              <a:rPr lang="en-US" altLang="zh-CN" sz="1800" dirty="0">
                <a:latin typeface="Arial" panose="020B0604020202020204" pitchFamily="34" charset="0"/>
              </a:rPr>
              <a:t>(</a:t>
            </a:r>
            <a:r>
              <a:rPr lang="en-US" altLang="zh-CN" sz="1800" dirty="0" err="1">
                <a:latin typeface="Arial" panose="020B0604020202020204" pitchFamily="34" charset="0"/>
              </a:rPr>
              <a:t>srcImage</a:t>
            </a:r>
            <a:r>
              <a:rPr lang="en-US" altLang="zh-CN" sz="1800" dirty="0">
                <a:latin typeface="Arial" panose="020B0604020202020204" pitchFamily="34" charset="0"/>
              </a:rPr>
              <a:t>, </a:t>
            </a:r>
            <a:r>
              <a:rPr lang="en-US" altLang="zh-CN" sz="1800" dirty="0" err="1">
                <a:latin typeface="Arial" panose="020B0604020202020204" pitchFamily="34" charset="0"/>
              </a:rPr>
              <a:t>cornerStrength</a:t>
            </a:r>
            <a:r>
              <a:rPr lang="en-US" altLang="zh-CN" sz="1800" dirty="0">
                <a:latin typeface="Arial" panose="020B0604020202020204" pitchFamily="34" charset="0"/>
              </a:rPr>
              <a:t>, 2, 3, 0.01);</a:t>
            </a:r>
            <a:endParaRPr lang="en-US" altLang="zh-CN" sz="1800" dirty="0">
              <a:latin typeface="微软雅黑" panose="020B0503020204020204" pitchFamily="34" charset="-122"/>
              <a:ea typeface="微软雅黑" panose="020B0503020204020204" pitchFamily="34" charset="-122"/>
            </a:endParaRPr>
          </a:p>
        </p:txBody>
      </p:sp>
      <p:sp>
        <p:nvSpPr>
          <p:cNvPr id="7" name="TextBox 2">
            <a:extLst>
              <a:ext uri="{FF2B5EF4-FFF2-40B4-BE49-F238E27FC236}">
                <a16:creationId xmlns:a16="http://schemas.microsoft.com/office/drawing/2014/main" id="{5462C230-F7CE-4800-8B15-953AFD73B247}"/>
              </a:ext>
            </a:extLst>
          </p:cNvPr>
          <p:cNvSpPr txBox="1">
            <a:spLocks noChangeArrowheads="1"/>
          </p:cNvSpPr>
          <p:nvPr/>
        </p:nvSpPr>
        <p:spPr bwMode="auto">
          <a:xfrm>
            <a:off x="323850" y="4043640"/>
            <a:ext cx="8424862"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计算</a:t>
            </a:r>
            <a:r>
              <a:rPr lang="en-US" altLang="zh-CN" sz="1800" dirty="0">
                <a:latin typeface="微软雅黑" panose="020B0503020204020204" pitchFamily="34" charset="-122"/>
                <a:ea typeface="微软雅黑" panose="020B0503020204020204" pitchFamily="34" charset="-122"/>
              </a:rPr>
              <a:t>Harris</a:t>
            </a:r>
            <a:r>
              <a:rPr lang="zh-CN" altLang="en-US" sz="1800" dirty="0">
                <a:latin typeface="微软雅黑" panose="020B0503020204020204" pitchFamily="34" charset="-122"/>
                <a:ea typeface="微软雅黑" panose="020B0503020204020204" pitchFamily="34" charset="-122"/>
              </a:rPr>
              <a:t>角点列表，</a:t>
            </a:r>
            <a:r>
              <a:rPr lang="en-US" altLang="zh-CN" sz="1800" dirty="0">
                <a:latin typeface="Arial" panose="020B0604020202020204" pitchFamily="34" charset="0"/>
              </a:rPr>
              <a:t> cv2.goodFeaturesToTrack(image, </a:t>
            </a:r>
            <a:r>
              <a:rPr lang="en-US" altLang="zh-CN" sz="1800" dirty="0" err="1">
                <a:latin typeface="Arial" panose="020B0604020202020204" pitchFamily="34" charset="0"/>
              </a:rPr>
              <a:t>maxCorners</a:t>
            </a:r>
            <a:r>
              <a:rPr lang="en-US" altLang="zh-CN" sz="1800" dirty="0">
                <a:latin typeface="Arial" panose="020B0604020202020204" pitchFamily="34" charset="0"/>
              </a:rPr>
              <a:t>, </a:t>
            </a:r>
            <a:r>
              <a:rPr lang="en-US" altLang="zh-CN" sz="1800" dirty="0" err="1">
                <a:latin typeface="Arial" panose="020B0604020202020204" pitchFamily="34" charset="0"/>
              </a:rPr>
              <a:t>qualityLevel</a:t>
            </a:r>
            <a:r>
              <a:rPr lang="en-US" altLang="zh-CN" sz="1800" dirty="0">
                <a:latin typeface="Arial" panose="020B0604020202020204" pitchFamily="34" charset="0"/>
              </a:rPr>
              <a:t>, </a:t>
            </a:r>
            <a:r>
              <a:rPr lang="en-US" altLang="zh-CN" sz="1800" dirty="0" err="1">
                <a:latin typeface="Arial" panose="020B0604020202020204" pitchFamily="34" charset="0"/>
              </a:rPr>
              <a:t>minDistance</a:t>
            </a:r>
            <a:r>
              <a:rPr lang="en-US" altLang="zh-CN" sz="1800" dirty="0">
                <a:latin typeface="Arial" panose="020B0604020202020204" pitchFamily="34" charset="0"/>
              </a:rPr>
              <a:t>[, corners[, mask[, </a:t>
            </a:r>
            <a:r>
              <a:rPr lang="en-US" altLang="zh-CN" sz="1800" dirty="0" err="1">
                <a:latin typeface="Arial" panose="020B0604020202020204" pitchFamily="34" charset="0"/>
              </a:rPr>
              <a:t>blockSize</a:t>
            </a:r>
            <a:r>
              <a:rPr lang="en-US" altLang="zh-CN" sz="1800" dirty="0">
                <a:latin typeface="Arial" panose="020B0604020202020204" pitchFamily="34" charset="0"/>
              </a:rPr>
              <a:t>[, </a:t>
            </a:r>
            <a:r>
              <a:rPr lang="en-US" altLang="zh-CN" sz="1800" dirty="0" err="1">
                <a:latin typeface="Arial" panose="020B0604020202020204" pitchFamily="34" charset="0"/>
              </a:rPr>
              <a:t>useHarrisDetector</a:t>
            </a:r>
            <a:r>
              <a:rPr lang="en-US" altLang="zh-CN" sz="1800" dirty="0">
                <a:latin typeface="Arial" panose="020B0604020202020204" pitchFamily="34" charset="0"/>
              </a:rPr>
              <a:t>[, k]]]]]) -&gt; corners  </a:t>
            </a:r>
          </a:p>
          <a:p>
            <a:pPr eaLnBrk="1" hangingPunct="1">
              <a:spcBef>
                <a:spcPct val="0"/>
              </a:spcBef>
              <a:buFont typeface="Arial" panose="020B0604020202020204" pitchFamily="34" charset="0"/>
              <a:buNone/>
            </a:pPr>
            <a:r>
              <a:rPr lang="en-US" altLang="zh-CN" sz="1800" dirty="0">
                <a:latin typeface="Arial" panose="020B0604020202020204" pitchFamily="34" charset="0"/>
              </a:rPr>
              <a:t>Image:</a:t>
            </a:r>
            <a:r>
              <a:rPr lang="zh-CN" altLang="en-US" sz="1800" dirty="0">
                <a:latin typeface="Arial" panose="020B0604020202020204" pitchFamily="34" charset="0"/>
              </a:rPr>
              <a:t>输入图像</a:t>
            </a: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r>
              <a:rPr lang="en-US" altLang="zh-CN" sz="1800" dirty="0" err="1">
                <a:latin typeface="Arial" panose="020B0604020202020204" pitchFamily="34" charset="0"/>
              </a:rPr>
              <a:t>maxCorners</a:t>
            </a:r>
            <a:r>
              <a:rPr lang="zh-CN" altLang="en-US" sz="1800" dirty="0">
                <a:latin typeface="Arial" panose="020B0604020202020204" pitchFamily="34" charset="0"/>
              </a:rPr>
              <a:t>：允许返回的最多角点个数</a:t>
            </a: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r>
              <a:rPr lang="en-US" altLang="zh-CN" sz="1800" dirty="0" err="1">
                <a:latin typeface="Arial" panose="020B0604020202020204" pitchFamily="34" charset="0"/>
              </a:rPr>
              <a:t>qualityLevel</a:t>
            </a:r>
            <a:r>
              <a:rPr lang="en-US" altLang="zh-CN" sz="1800" dirty="0">
                <a:latin typeface="Arial" panose="020B0604020202020204" pitchFamily="34" charset="0"/>
              </a:rPr>
              <a:t> = 0.01</a:t>
            </a:r>
          </a:p>
          <a:p>
            <a:pPr eaLnBrk="1" hangingPunct="1">
              <a:spcBef>
                <a:spcPct val="0"/>
              </a:spcBef>
              <a:buFont typeface="Arial" panose="020B0604020202020204" pitchFamily="34" charset="0"/>
              <a:buNone/>
            </a:pPr>
            <a:r>
              <a:rPr lang="en-US" altLang="zh-CN" sz="1800" dirty="0" err="1">
                <a:latin typeface="Arial" panose="020B0604020202020204" pitchFamily="34" charset="0"/>
              </a:rPr>
              <a:t>minDistance</a:t>
            </a:r>
            <a:r>
              <a:rPr lang="en-US" altLang="zh-CN" sz="1800" dirty="0">
                <a:latin typeface="Arial" panose="020B0604020202020204" pitchFamily="34" charset="0"/>
              </a:rPr>
              <a:t> = 10</a:t>
            </a:r>
          </a:p>
          <a:p>
            <a:pPr eaLnBrk="1" hangingPunct="1">
              <a:spcBef>
                <a:spcPct val="0"/>
              </a:spcBef>
              <a:buFont typeface="Arial" panose="020B0604020202020204" pitchFamily="34" charset="0"/>
              <a:buNone/>
            </a:pPr>
            <a:r>
              <a:rPr lang="en-US" altLang="zh-CN" sz="1800" dirty="0">
                <a:latin typeface="Arial" panose="020B0604020202020204" pitchFamily="34" charset="0"/>
              </a:rPr>
              <a:t>b</a:t>
            </a:r>
            <a:r>
              <a:rPr lang="zh-CN" altLang="en-US" sz="1800" dirty="0">
                <a:latin typeface="Arial" panose="020B0604020202020204" pitchFamily="34" charset="0"/>
              </a:rPr>
              <a:t>lo</a:t>
            </a:r>
            <a:r>
              <a:rPr lang="en-US" altLang="zh-CN" sz="1800" dirty="0" err="1">
                <a:latin typeface="Arial" panose="020B0604020202020204" pitchFamily="34" charset="0"/>
              </a:rPr>
              <a:t>ckS</a:t>
            </a:r>
            <a:r>
              <a:rPr lang="zh-CN" altLang="en-US" sz="1800" dirty="0">
                <a:latin typeface="Arial" panose="020B0604020202020204" pitchFamily="34" charset="0"/>
              </a:rPr>
              <a:t>iz</a:t>
            </a:r>
            <a:r>
              <a:rPr lang="en-US" altLang="zh-CN" sz="1800" dirty="0">
                <a:latin typeface="Arial" panose="020B0604020202020204" pitchFamily="34" charset="0"/>
              </a:rPr>
              <a:t>e = 3</a:t>
            </a:r>
          </a:p>
          <a:p>
            <a:pPr eaLnBrk="1" hangingPunct="1">
              <a:spcBef>
                <a:spcPct val="0"/>
              </a:spcBef>
              <a:buFont typeface="Arial" panose="020B0604020202020204" pitchFamily="34" charset="0"/>
              <a:buNone/>
            </a:pPr>
            <a:r>
              <a:rPr lang="zh-CN" altLang="en-US" sz="1800" dirty="0">
                <a:latin typeface="Arial" panose="020B0604020202020204" pitchFamily="34" charset="0"/>
              </a:rPr>
              <a:t>k </a:t>
            </a:r>
            <a:r>
              <a:rPr lang="en-US" altLang="zh-CN" sz="1800" dirty="0">
                <a:latin typeface="Arial" panose="020B0604020202020204" pitchFamily="34" charset="0"/>
              </a:rPr>
              <a:t>= 0.04</a:t>
            </a: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2298595"/>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panose="020F0302020204030204"/>
        <a:ea typeface="黑体"/>
        <a:cs typeface=""/>
      </a:majorFont>
      <a:minorFont>
        <a:latin typeface="Consolas" panose="020F0502020204030204"/>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4E37B909-4809-4617-9C60-91B87487A85A}" vid="{F71CC669-DEC7-46CD-AE6A-AB47BFD2F8B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989</TotalTime>
  <Words>1833</Words>
  <Application>Microsoft Office PowerPoint</Application>
  <PresentationFormat>宽屏</PresentationFormat>
  <Paragraphs>188</Paragraphs>
  <Slides>14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0</vt:i4>
      </vt:variant>
      <vt:variant>
        <vt:lpstr>幻灯片标题</vt:lpstr>
      </vt:variant>
      <vt:variant>
        <vt:i4>14</vt:i4>
      </vt:variant>
    </vt:vector>
  </HeadingPairs>
  <TitlesOfParts>
    <vt:vector size="23" baseType="lpstr">
      <vt:lpstr>等线</vt:lpstr>
      <vt:lpstr>黑体</vt:lpstr>
      <vt:lpstr>宋体</vt:lpstr>
      <vt:lpstr>微软雅黑</vt:lpstr>
      <vt:lpstr>Arial</vt:lpstr>
      <vt:lpstr>Calibri</vt:lpstr>
      <vt:lpstr>Consolas</vt:lpstr>
      <vt:lpstr>Wingdings</vt:lpstr>
      <vt:lpstr>主题1</vt:lpstr>
      <vt:lpstr>11&amp;12. SIFT尺度不变特征变换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 实验准备</dc:title>
  <dc:creator>Pan Yujie</dc:creator>
  <cp:lastModifiedBy>user</cp:lastModifiedBy>
  <cp:revision>387</cp:revision>
  <dcterms:created xsi:type="dcterms:W3CDTF">2020-06-05T11:49:48Z</dcterms:created>
  <dcterms:modified xsi:type="dcterms:W3CDTF">2021-11-18T09:07:44Z</dcterms:modified>
</cp:coreProperties>
</file>