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8" r:id="rId3"/>
    <p:sldId id="279" r:id="rId4"/>
    <p:sldId id="280" r:id="rId5"/>
    <p:sldId id="282" r:id="rId6"/>
    <p:sldId id="281" r:id="rId7"/>
    <p:sldId id="284" r:id="rId8"/>
    <p:sldId id="285" r:id="rId9"/>
    <p:sldId id="283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4" r:id="rId20"/>
    <p:sldId id="296" r:id="rId21"/>
    <p:sldId id="297" r:id="rId22"/>
    <p:sldId id="300" r:id="rId23"/>
    <p:sldId id="298" r:id="rId24"/>
    <p:sldId id="299" r:id="rId25"/>
    <p:sldId id="301" r:id="rId26"/>
    <p:sldId id="30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82" autoAdjust="0"/>
  </p:normalViewPr>
  <p:slideViewPr>
    <p:cSldViewPr snapToGrid="0">
      <p:cViewPr varScale="1">
        <p:scale>
          <a:sx n="105" d="100"/>
          <a:sy n="10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2020-07-17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25A7C-5243-4D9D-BB4E-E0AE42628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2020-07-17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2020-07-17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2020-07-17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core/8_3_0/core/overview-summary.html" TargetMode="External"/><Relationship Id="rId2" Type="http://schemas.openxmlformats.org/officeDocument/2006/relationships/hyperlink" Target="https://lucene.apache.org/core/8_3_0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ene.apache.org/core/8_3_0/core/org/apache/lucene/analysis/package-summary.html#package.descrip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core/8_3_0/analyzers-common/index.html" TargetMode="External"/><Relationship Id="rId2" Type="http://schemas.openxmlformats.org/officeDocument/2006/relationships/hyperlink" Target="https://lucene.apache.org/core/8_3_0/core/org/apache/lucene/analysis/package-summar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pache/lucene/pylucene/" TargetMode="External"/><Relationship Id="rId2" Type="http://schemas.openxmlformats.org/officeDocument/2006/relationships/hyperlink" Target="https://lucene.apache.org/pylucene/instal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roten/pynlpir" TargetMode="External"/><Relationship Id="rId2" Type="http://schemas.openxmlformats.org/officeDocument/2006/relationships/hyperlink" Target="https://github.com/fxsjy/jie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unlp/THULAC-Pyth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cn/python-tutorials-372617.html" TargetMode="External"/><Relationship Id="rId2" Type="http://schemas.openxmlformats.org/officeDocument/2006/relationships/hyperlink" Target="https://lucene.apache.org/pyluce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ucene.apache.org/pylucene/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ucene.apache.org/pylucene/instal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240A-00B5-4766-A793-2B769943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4. Lucene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34D140-AC10-4F62-B031-01022F4B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PyLucene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创建索引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搜索索引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代码解析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中文分词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52386-F6FD-41E0-AB9E-4F2C336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1119B-9CD5-476C-81CD-8407292B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D4A98-B1C3-492A-81C8-9BD0B313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文档主页</a:t>
            </a:r>
            <a:endParaRPr lang="en-US" altLang="zh-CN" sz="2000" dirty="0"/>
          </a:p>
          <a:p>
            <a:pPr marL="268288" indent="0">
              <a:buNone/>
            </a:pPr>
            <a:r>
              <a:rPr lang="en-US" altLang="zh-CN" sz="2000" dirty="0">
                <a:hlinkClick r:id="rId2"/>
              </a:rPr>
              <a:t>https://lucene.apache.org/core/8_3_0/index.html</a:t>
            </a:r>
            <a:endParaRPr lang="en-US" altLang="zh-CN" sz="2000" dirty="0"/>
          </a:p>
          <a:p>
            <a:r>
              <a:rPr lang="zh-CN" altLang="en-US" sz="2000" dirty="0"/>
              <a:t>核心相关</a:t>
            </a:r>
            <a:r>
              <a:rPr lang="en-US" altLang="zh-CN" sz="2000" dirty="0"/>
              <a:t>API </a:t>
            </a:r>
          </a:p>
          <a:p>
            <a:pPr marL="268288" indent="0">
              <a:buNone/>
            </a:pPr>
            <a:r>
              <a:rPr lang="en-US" altLang="zh-CN" sz="2000" dirty="0">
                <a:hlinkClick r:id="rId3"/>
              </a:rPr>
              <a:t>https://lucene.apache.org/core/8_3_0/core/overview-summary.html</a:t>
            </a:r>
            <a:endParaRPr lang="zh-CN" altLang="en-US" sz="2000" dirty="0"/>
          </a:p>
          <a:p>
            <a:r>
              <a:rPr lang="en-US" altLang="zh-CN" sz="2000" dirty="0"/>
              <a:t>analyzer</a:t>
            </a:r>
            <a:r>
              <a:rPr lang="zh-CN" altLang="en-US" sz="2000" dirty="0"/>
              <a:t>相关</a:t>
            </a:r>
            <a:endParaRPr lang="en-US" altLang="zh-CN" sz="2000" dirty="0"/>
          </a:p>
          <a:p>
            <a:pPr marL="360363" indent="0">
              <a:buNone/>
            </a:pPr>
            <a:r>
              <a:rPr lang="en-US" altLang="zh-CN" sz="2000" dirty="0">
                <a:hlinkClick r:id="rId4"/>
              </a:rPr>
              <a:t>https://lucene.apache.org/core/8_3_0/core/org/apache/lucene/analysis/package-summary.html#package.description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1F1DB-9A46-431E-974F-EA506868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7115-9404-4CB6-8D25-E6D90129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273EF-25C2-4F57-AA93-2E7174A0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samples4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IndexFiles.py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samples4/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testfolder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文档创建索引。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SearchFiles.py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搜索索引。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40A1F-42B1-4AD2-AEB8-355A3C8F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A9DBC-EEF1-4D97-995D-FE324C80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65" y="1185858"/>
            <a:ext cx="6195597" cy="21033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E46D2D-DEA6-4E95-9079-28FD2640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47" y="4016160"/>
            <a:ext cx="6134632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5040-B0C8-4FE8-A496-80EE16A0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BB3DC-5BDF-404E-A815-623579EB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微软雅黑" panose="020B0503020204020204" pitchFamily="34" charset="-122"/>
              </a:rPr>
              <a:t>Lucene</a:t>
            </a:r>
            <a:r>
              <a:rPr lang="zh-CN" altLang="en-US" sz="2000" b="1" dirty="0">
                <a:ea typeface="微软雅黑" panose="020B0503020204020204" pitchFamily="34" charset="-122"/>
              </a:rPr>
              <a:t>各组件如图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被索引的文档用</a:t>
            </a:r>
            <a:r>
              <a:rPr lang="en-US" altLang="zh-CN" dirty="0">
                <a:ea typeface="微软雅黑" panose="020B0503020204020204" pitchFamily="34" charset="-122"/>
              </a:rPr>
              <a:t>Document</a:t>
            </a:r>
            <a:r>
              <a:rPr lang="zh-CN" altLang="en-US" dirty="0">
                <a:ea typeface="微软雅黑" panose="020B0503020204020204" pitchFamily="34" charset="-122"/>
              </a:rPr>
              <a:t>对象表示。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ea typeface="微软雅黑" panose="020B0503020204020204" pitchFamily="34" charset="-122"/>
              </a:rPr>
              <a:t>通过函数</a:t>
            </a:r>
            <a:r>
              <a:rPr lang="en-US" altLang="zh-CN" dirty="0" err="1">
                <a:ea typeface="微软雅黑" panose="020B0503020204020204" pitchFamily="34" charset="-122"/>
              </a:rPr>
              <a:t>addDocument</a:t>
            </a:r>
            <a:r>
              <a:rPr lang="zh-CN" altLang="en-US" dirty="0">
                <a:ea typeface="微软雅黑" panose="020B0503020204020204" pitchFamily="34" charset="-122"/>
              </a:rPr>
              <a:t>将文档添加到索引中，实现创建索引的过程。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当用户有请求时，</a:t>
            </a:r>
            <a:r>
              <a:rPr lang="en-US" altLang="zh-CN" dirty="0"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ea typeface="微软雅黑" panose="020B0503020204020204" pitchFamily="34" charset="-122"/>
              </a:rPr>
              <a:t>代表用户的查询语句。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ea typeface="微软雅黑" panose="020B0503020204020204" pitchFamily="34" charset="-122"/>
              </a:rPr>
              <a:t>通过函数</a:t>
            </a:r>
            <a:r>
              <a:rPr lang="en-US" altLang="zh-CN" dirty="0">
                <a:ea typeface="微软雅黑" panose="020B0503020204020204" pitchFamily="34" charset="-122"/>
              </a:rPr>
              <a:t>search</a:t>
            </a:r>
            <a:r>
              <a:rPr lang="zh-CN" altLang="en-US" dirty="0">
                <a:ea typeface="微软雅黑" panose="020B0503020204020204" pitchFamily="34" charset="-122"/>
              </a:rPr>
              <a:t>搜索</a:t>
            </a:r>
            <a:r>
              <a:rPr lang="en-US" altLang="zh-CN" dirty="0">
                <a:ea typeface="微软雅黑" panose="020B0503020204020204" pitchFamily="34" charset="-122"/>
              </a:rPr>
              <a:t>Lucene Index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ea typeface="微软雅黑" panose="020B0503020204020204" pitchFamily="34" charset="-122"/>
              </a:rPr>
              <a:t>term weight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ea typeface="微软雅黑" panose="020B0503020204020204" pitchFamily="34" charset="-122"/>
              </a:rPr>
              <a:t>score</a:t>
            </a:r>
            <a:r>
              <a:rPr lang="zh-CN" altLang="en-US" dirty="0">
                <a:ea typeface="微软雅黑" panose="020B0503020204020204" pitchFamily="34" charset="-122"/>
              </a:rPr>
              <a:t>并且将结果返回给用户。</a:t>
            </a:r>
            <a:r>
              <a:rPr lang="zh-CN" altLang="en-US" sz="2000" dirty="0">
                <a:ea typeface="微软雅黑" panose="020B0503020204020204" pitchFamily="34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48B1E-350B-44C1-84F0-F2EBDF08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6" descr="lucene  zong ti jia gou">
            <a:extLst>
              <a:ext uri="{FF2B5EF4-FFF2-40B4-BE49-F238E27FC236}">
                <a16:creationId xmlns:a16="http://schemas.microsoft.com/office/drawing/2014/main" id="{A39C5CF6-E06D-41DE-B98E-48F37413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18" y="2976563"/>
            <a:ext cx="5435600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5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BA101-CE49-4666-9959-58351AEA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5941B-7218-4C44-BFBB-DED2B76F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全文检索的流程对应的Lucene实现的包结构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模块主要负责词法分析及语言处理而形成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模块主要负责索引的创建，里面有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模块主要负责索引的读写。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主要负责语法分析。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模块主要负责对索引的搜索。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模块主要负责对相关性打分的实现。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698D7C-B73F-4470-B4B1-E9417D22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5" descr="http://images.cnblogs.com/cnblogs_com/forfuture1978/WindowsLiveWriter/LuceneLucene_FCFA/clip_image008_2.jpg">
            <a:extLst>
              <a:ext uri="{FF2B5EF4-FFF2-40B4-BE49-F238E27FC236}">
                <a16:creationId xmlns:a16="http://schemas.microsoft.com/office/drawing/2014/main" id="{6AA7F5F7-9141-41CA-8FBB-2AEFDC91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65" y="1196155"/>
            <a:ext cx="5113337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19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742A3-06A9-4744-90FB-471AE66A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B9A4A-1758-4D10-944E-A9F15341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索引过程如下：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用来写索引文件，它有几个参数，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是索引文件所存放的位置，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用来对文档进行词法分析和语言处理的。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代表我们要索引的文档。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加入到文档中。一篇文档有多种信息，如题目，作者，修改时间，内容等。不同类型的信息用不同的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来表示，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addDocument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将索引写到索引文件夹中。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搜索过程如下：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准备进行搜索。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analyer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用来对查询语句进行词法分析和语言处理。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用来对查询语句进行语法分析。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进行语法分析，形成查询语法树，放到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对查询语法树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进行搜索，得到结果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3766E7-CB2B-49C2-B594-61327D88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7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3DE70-488A-4B9E-8AFB-EDA233CD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6629B-5FFA-46A9-8738-A694EF6B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Field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每个文档可包含多个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表示一种类型的相关信息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建立索引时，要对各个文档添加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；检索时则要针对某个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创建时都可利用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类型来订制、优化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的相关属性，例如进行倒排索引的方式，是否完全储存内容，是否进行分词，索引选项等等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t2.setStored(False)表示不需要完全储存内容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t2.setTokenized(True)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表示需要分词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t2.setIndexOptions(FieldInfo.IndexOptions.DOCS_AND_FREQS_AND_POSITIONS)表示需要建立词语到文档的（倒排）索引，还要记录词语在文档中出现的词频和位置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此外，还可以使用一些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的派生类，如StringField，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TextField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DoublePoint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等，其中已预设了一些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，方便使用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64635-026B-4172-9DFE-8D7BCE6D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64B0-22C2-4282-9664-A9E27FE5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47D1D-0FEB-4CBA-9FF4-C005423C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IndexFiles.py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lucene.initVM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lucene.SimpleFSDirectory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Path.get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索引文件存放的位置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analyzer = </a:t>
            </a:r>
            <a:r>
              <a:rPr lang="en-US" altLang="zh-CN" sz="1600" dirty="0" err="1"/>
              <a:t>lucene.StandardAnalyzer</a:t>
            </a:r>
            <a:r>
              <a:rPr lang="en-US" altLang="zh-CN" sz="16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analyzer = </a:t>
            </a:r>
            <a:r>
              <a:rPr lang="en-US" altLang="zh-CN" sz="1600" dirty="0" err="1"/>
              <a:t>LimitTokenCountAnalyzer</a:t>
            </a:r>
            <a:r>
              <a:rPr lang="en-US" altLang="zh-CN" sz="1600" dirty="0"/>
              <a:t>(analyzer, 1048576)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是用来对文档进行词法分析和语言处理的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config = </a:t>
            </a:r>
            <a:r>
              <a:rPr lang="en-US" altLang="zh-CN" sz="1600" dirty="0" err="1"/>
              <a:t>IndexWriterConfig</a:t>
            </a:r>
            <a:r>
              <a:rPr lang="en-US" altLang="zh-CN" sz="1600" dirty="0"/>
              <a:t>(analyzer)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 err="1"/>
              <a:t>config.setOpenMode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IndexWriterConfig.OpenMode.CREATE</a:t>
            </a:r>
            <a:r>
              <a:rPr lang="en-US" altLang="zh-CN" sz="1600" dirty="0"/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writer = </a:t>
            </a:r>
            <a:r>
              <a:rPr lang="en-US" altLang="zh-CN" sz="1600" dirty="0" err="1"/>
              <a:t>IndexWriter</a:t>
            </a:r>
            <a:r>
              <a:rPr lang="en-US" altLang="zh-CN" sz="1600" dirty="0"/>
              <a:t>(store, config)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用来写索引文件</a:t>
            </a:r>
          </a:p>
          <a:p>
            <a:pPr>
              <a:spcBef>
                <a:spcPct val="0"/>
              </a:spcBef>
              <a:buNone/>
            </a:pP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…</a:t>
            </a:r>
          </a:p>
          <a:p>
            <a:pPr>
              <a:spcBef>
                <a:spcPct val="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for root, </a:t>
            </a:r>
            <a:r>
              <a:rPr lang="en-US" altLang="zh-CN" sz="1600" dirty="0" err="1"/>
              <a:t>dirnames</a:t>
            </a:r>
            <a:r>
              <a:rPr lang="en-US" altLang="zh-CN" sz="1600" dirty="0"/>
              <a:t>, filenames in </a:t>
            </a:r>
            <a:r>
              <a:rPr lang="en-US" altLang="zh-CN" sz="1600" dirty="0" err="1"/>
              <a:t>os.walk</a:t>
            </a:r>
            <a:r>
              <a:rPr lang="en-US" altLang="zh-CN" sz="1600" dirty="0"/>
              <a:t>(root):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testfolder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下的文件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file = open(path, encoding='</a:t>
            </a:r>
            <a:r>
              <a:rPr lang="en-US" altLang="zh-CN" sz="1600" dirty="0" err="1"/>
              <a:t>gbk</a:t>
            </a:r>
            <a:r>
              <a:rPr lang="en-US" altLang="zh-CN" sz="1600" dirty="0"/>
              <a:t>’)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contents = </a:t>
            </a:r>
            <a:r>
              <a:rPr lang="en-US" altLang="zh-CN" sz="1600" dirty="0" err="1"/>
              <a:t>file.read</a:t>
            </a:r>
            <a:r>
              <a:rPr lang="en-US" altLang="zh-CN" sz="16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编码的文件。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文件内容存放在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CAACB-FEC4-4335-B9B7-BDA254A4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4D6F-E50A-4C37-B99B-51B20D82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1CFAF-B3ED-46CD-B099-723AFBD5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IndexFiles.py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文档的文件名及路径的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/>
              <a:t>t1 = </a:t>
            </a:r>
            <a:r>
              <a:rPr lang="en-US" altLang="zh-CN" sz="2000" dirty="0" err="1"/>
              <a:t>FieldType</a:t>
            </a:r>
            <a:r>
              <a:rPr lang="en-US" altLang="zh-CN" sz="20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文档内容相关的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/>
              <a:t>t2 = </a:t>
            </a:r>
            <a:r>
              <a:rPr lang="en-US" altLang="zh-CN" sz="2000" dirty="0" err="1"/>
              <a:t>FieldType</a:t>
            </a:r>
            <a:r>
              <a:rPr lang="en-US" altLang="zh-CN" sz="20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 = Document()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代表我们要索引的文档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(Field("name", filename, t1))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(Field("path", path, t1))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(Field("contents", contents, t2))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将不同的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加入到文档中。一篇文档有多种信息，如题目，作者，修改时间，内容等。不同类型的信息用不同的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来表示，在本例子中，一共有三类信息进行了索引，一个是文件路径，一个是文件名，一个是文件内容。</a:t>
            </a:r>
            <a:endParaRPr lang="en-US" altLang="zh-CN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writer.addDocument</a:t>
            </a:r>
            <a:r>
              <a:rPr lang="en-US" altLang="zh-CN" sz="2000" dirty="0"/>
              <a:t>(doc)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addDocument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将索引写到索引文件夹中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173CC-3F15-4DEC-91FD-95BC634D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4D6F-E50A-4C37-B99B-51B20D82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1CFAF-B3ED-46CD-B099-723AFBD5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SearchFiles.py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initVM</a:t>
            </a: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directory = </a:t>
            </a:r>
            <a:r>
              <a:rPr lang="en-US" altLang="en-US" dirty="0" err="1"/>
              <a:t>SimpleFSDirectory</a:t>
            </a:r>
            <a:r>
              <a:rPr lang="en-US" altLang="en-US" dirty="0"/>
              <a:t>(File(STORE_DIR).</a:t>
            </a:r>
            <a:r>
              <a:rPr lang="en-US" altLang="en-US" dirty="0" err="1"/>
              <a:t>toPath</a:t>
            </a:r>
            <a:r>
              <a:rPr lang="en-US" altLang="en-US" dirty="0"/>
              <a:t>())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索引文件存放的位置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/>
              <a:t>searcher = </a:t>
            </a:r>
            <a:r>
              <a:rPr lang="en-US" altLang="zh-CN" dirty="0" err="1"/>
              <a:t>IndexSearcher</a:t>
            </a:r>
            <a:r>
              <a:rPr lang="en-US" altLang="zh-CN" dirty="0"/>
              <a:t>(</a:t>
            </a:r>
            <a:r>
              <a:rPr lang="en-US" altLang="zh-CN" dirty="0" err="1"/>
              <a:t>DirectoryReader.open</a:t>
            </a:r>
            <a:r>
              <a:rPr lang="en-US" altLang="zh-CN" dirty="0"/>
              <a:t>(directory))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索引信息读入到内存，创建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准备进行搜索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/>
              <a:t>analyzer = </a:t>
            </a:r>
            <a:r>
              <a:rPr lang="en-US" altLang="zh-CN" dirty="0" err="1"/>
              <a:t>StandardAnalyzer</a:t>
            </a:r>
            <a:r>
              <a:rPr lang="en-US" altLang="zh-CN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用来对查询语句进行词法分析和语言处理的，和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IndexFiles.py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中使用同样的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spcBef>
                <a:spcPct val="0"/>
              </a:spcBef>
              <a:buNone/>
            </a:pPr>
            <a:r>
              <a:rPr lang="fr-FR" altLang="zh-CN" dirty="0" err="1"/>
              <a:t>query</a:t>
            </a:r>
            <a:r>
              <a:rPr lang="fr-FR" altLang="zh-CN" dirty="0"/>
              <a:t> = </a:t>
            </a:r>
            <a:r>
              <a:rPr lang="fr-FR" altLang="zh-CN" dirty="0" err="1"/>
              <a:t>QueryParser</a:t>
            </a:r>
            <a:r>
              <a:rPr lang="fr-FR" altLang="zh-CN" dirty="0"/>
              <a:t>("contents", </a:t>
            </a:r>
            <a:r>
              <a:rPr lang="fr-FR" altLang="zh-CN" dirty="0" err="1"/>
              <a:t>analyzer</a:t>
            </a:r>
            <a:r>
              <a:rPr lang="fr-FR" altLang="zh-CN" dirty="0"/>
              <a:t>).</a:t>
            </a:r>
            <a:r>
              <a:rPr lang="fr-FR" altLang="zh-CN" dirty="0" err="1"/>
              <a:t>parse</a:t>
            </a:r>
            <a:r>
              <a:rPr lang="fr-FR" altLang="zh-CN" dirty="0"/>
              <a:t>(command)</a:t>
            </a:r>
          </a:p>
          <a:p>
            <a:pPr>
              <a:spcBef>
                <a:spcPct val="0"/>
              </a:spcBef>
              <a:buNone/>
            </a:pPr>
            <a:r>
              <a:rPr lang="fr-FR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来对查询语句进行词法分析和语言处理。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进行语法分析，形成查询语法树，放到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 err="1"/>
              <a:t>scoreDocs</a:t>
            </a:r>
            <a:r>
              <a:rPr lang="en-US" altLang="zh-CN" dirty="0"/>
              <a:t> = </a:t>
            </a:r>
            <a:r>
              <a:rPr lang="en-US" altLang="zh-CN" dirty="0" err="1"/>
              <a:t>searcher.search</a:t>
            </a:r>
            <a:r>
              <a:rPr lang="en-US" altLang="zh-CN" dirty="0"/>
              <a:t>(query, 50).</a:t>
            </a:r>
            <a:r>
              <a:rPr lang="en-US" altLang="zh-CN" dirty="0" err="1"/>
              <a:t>scoreDocs</a:t>
            </a:r>
            <a:endParaRPr lang="en-US" altLang="zh-CN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对查询语法树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进行搜索，得到结果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173CC-3F15-4DEC-91FD-95BC634D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880F1-B6D1-4082-95E7-8C42FC29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BF659-E2C5-47DD-B9EE-253477FE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的介绍详见</a:t>
            </a:r>
            <a:r>
              <a:rPr lang="en-US" altLang="zh-CN" dirty="0">
                <a:hlinkClick r:id="rId2"/>
              </a:rPr>
              <a:t>https://lucene.apache.org/core/8_3_0/core/org/apache/lucene/analysis/package-summary.html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 </a:t>
            </a:r>
            <a:r>
              <a:rPr lang="en-US" altLang="zh-CN" dirty="0">
                <a:hlinkClick r:id="rId3"/>
              </a:rPr>
              <a:t>https://lucene.apache.org/core/8_3_0/analyzers-common/index.html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StopAnalyzer能过滤词汇中的特定字符串和词汇，并且完成大写转小写的功能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en-US" altLang="zh-CN" b="1" dirty="0" err="1"/>
              <a:t>org.apache.lucene.analysis.standard.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StandardAnalyzer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StandardAnalyzer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根据空格和符号来完成分词，还可以完成数字、字母、E-mail地址、IP地址以及中文字符的分析处理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对中文分词时，他将每个汉字作为一个词。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SimpleAnalyzer具备基本西文字符词汇分析的分词器，处理词汇单元时，以非字母字符作为分割符号。分词器不能做词汇的过滤。输出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词汇单元完成小写字符转换，去掉标点符号等分割符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WhitespaceAnalyzer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WhitespaceAnalyzer使用空格作为间隔符的词汇分割分词器。处理词汇单元的时候，以空格字符作为分割符号。分词器不做词汇过滤，也不进行小写字符转换。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5"/>
            </a:pPr>
            <a:r>
              <a:rPr lang="en-US" altLang="zh-CN" b="1" dirty="0" err="1"/>
              <a:t>org.apache.lucene.analysis.cjk.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根据汉语中词条长度为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居多的特点，将每相邻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个字作为词汇单元。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D39967-AD1C-467D-BE25-0438722E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8241-6A8C-4A91-9F83-02F941A6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2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225C4-BEE2-4E77-82A4-694EAB77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课程</a:t>
            </a:r>
            <a:r>
              <a:rPr lang="en-US" altLang="zh-CN" b="1" dirty="0"/>
              <a:t>Docker</a:t>
            </a:r>
            <a:r>
              <a:rPr lang="zh-CN" altLang="en-US" b="1" dirty="0"/>
              <a:t>镜像中已安装</a:t>
            </a:r>
            <a:r>
              <a:rPr lang="en-US" altLang="zh-CN" b="1" dirty="0" err="1"/>
              <a:t>pylucene</a:t>
            </a:r>
            <a:r>
              <a:rPr lang="en-US" altLang="zh-CN" b="1" dirty="0"/>
              <a:t> 8.3.0</a:t>
            </a:r>
          </a:p>
          <a:p>
            <a:endParaRPr lang="en-US" altLang="zh-CN" dirty="0"/>
          </a:p>
          <a:p>
            <a:r>
              <a:rPr lang="zh-CN" altLang="en-US" dirty="0"/>
              <a:t>以下内容适用于手动安装</a:t>
            </a:r>
            <a:r>
              <a:rPr lang="en-US" altLang="zh-CN" dirty="0"/>
              <a:t>——</a:t>
            </a:r>
            <a:r>
              <a:rPr lang="zh-CN" altLang="en-US" dirty="0"/>
              <a:t>适合在本地环境或虚拟机中使用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  <a:p>
            <a:pPr lvl="4"/>
            <a:r>
              <a:rPr lang="en-US" altLang="zh-CN" dirty="0" err="1"/>
              <a:t>sudo</a:t>
            </a:r>
            <a:r>
              <a:rPr lang="en-US" altLang="zh-CN" dirty="0"/>
              <a:t> apt-get install openjdk-8-jre-headless</a:t>
            </a:r>
          </a:p>
          <a:p>
            <a:pPr lvl="2"/>
            <a:r>
              <a:rPr lang="zh-CN" altLang="en-US" dirty="0"/>
              <a:t>运行 </a:t>
            </a:r>
            <a:r>
              <a:rPr lang="en-US" altLang="zh-CN" dirty="0" err="1"/>
              <a:t>javac</a:t>
            </a:r>
            <a:r>
              <a:rPr lang="en-US" altLang="zh-CN" dirty="0"/>
              <a:t> –version </a:t>
            </a:r>
            <a:r>
              <a:rPr lang="zh-CN" altLang="en-US" dirty="0"/>
              <a:t>验证是否安装成功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ant</a:t>
            </a:r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apt-get install ant</a:t>
            </a:r>
          </a:p>
          <a:p>
            <a:pPr lvl="2"/>
            <a:r>
              <a:rPr lang="zh-CN" altLang="en-US" dirty="0"/>
              <a:t>运行 </a:t>
            </a:r>
            <a:r>
              <a:rPr lang="en-US" altLang="zh-CN" dirty="0"/>
              <a:t>which ant </a:t>
            </a:r>
            <a:r>
              <a:rPr lang="zh-CN" altLang="en-US" dirty="0"/>
              <a:t>查看</a:t>
            </a:r>
            <a:r>
              <a:rPr lang="en-US" altLang="zh-CN" dirty="0"/>
              <a:t>ant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下载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pylucene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并解压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下载</a:t>
            </a:r>
            <a:r>
              <a:rPr lang="en-US" altLang="zh-CN" dirty="0"/>
              <a:t>pylucene-8.3.0-src.tar.gz</a:t>
            </a:r>
            <a:r>
              <a:rPr lang="zh-CN" altLang="en-US" dirty="0"/>
              <a:t>，官方源下载较慢，建议使用清华源</a:t>
            </a:r>
            <a:r>
              <a:rPr lang="en-US" altLang="zh-CN" dirty="0">
                <a:hlinkClick r:id="rId3"/>
              </a:rPr>
              <a:t>https://mirrors.tuna.tsinghua.edu.cn/apache/lucene/pylucene/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tar –</a:t>
            </a:r>
            <a:r>
              <a:rPr lang="en-US" altLang="zh-CN" dirty="0" err="1"/>
              <a:t>zxvf</a:t>
            </a:r>
            <a:r>
              <a:rPr lang="en-US" altLang="zh-CN" dirty="0"/>
              <a:t> pylucene-8.3.0-src.tar.gz</a:t>
            </a:r>
            <a:r>
              <a:rPr lang="zh-CN" altLang="en-US" dirty="0"/>
              <a:t>解压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lvl="1" indent="0">
              <a:buNone/>
              <a:tabLst>
                <a:tab pos="895350" algn="l"/>
              </a:tabLst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A323F-2B53-4CB7-8899-4849BD03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049F5-64B0-434F-975A-B7CF09D0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6DE14-EEB8-4DE9-BDBC-CA0C0F4A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由于汉字词条长度主要在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StandardAnalyzer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的词汇单元与汉语中词相差甚远。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虽然在某种程度更符合汉语的习惯，但是这样分词使得每个汉字都在两个词语中，使得词语的效率只有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支持中文分词，有两种做法：一种是实现自己的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，一般需要实现自己的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Tokenizer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类；一种是用现有的分词库，将文本先以空格方式分好词后，再给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WhitespaceAnalyzer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这些英文分词器处理（他们以空格做为分割分词）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还提供了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SmartChineseAnalyzer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中未安装，感兴趣的同学可以尝试安装并使用它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F0BA1-ACA4-4ECA-BA0D-0EE7B70D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9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530FD-A93A-4227-843B-516BD5A1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83E04-8585-41CF-9EA3-8DF240B2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中提供了几个常用的中文分词</a:t>
            </a:r>
            <a:endParaRPr lang="en-US" altLang="zh-CN" dirty="0"/>
          </a:p>
          <a:p>
            <a:pPr marL="717550" indent="-273050"/>
            <a:r>
              <a:rPr lang="en-US" altLang="zh-CN" dirty="0" err="1"/>
              <a:t>Jieba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https://github.com/fxsjy/jieba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lvl="1" indent="0">
              <a:buNone/>
              <a:tabLst>
                <a:tab pos="982663" algn="l"/>
              </a:tabLst>
            </a:pPr>
            <a:r>
              <a:rPr lang="zh-CN" altLang="en-US" dirty="0"/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GBK,UTF8,Unicode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dirty="0"/>
          </a:p>
          <a:p>
            <a:pPr marL="717550" indent="-273050"/>
            <a:r>
              <a:rPr lang="en-US" altLang="zh-CN" dirty="0" err="1"/>
              <a:t>Pynlpir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https://github.com/tsroten/pynlpir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indent="0">
              <a:buNone/>
              <a:tabLst>
                <a:tab pos="982663" algn="l"/>
              </a:tabLst>
            </a:pPr>
            <a:r>
              <a:rPr lang="zh-CN" altLang="en-US" dirty="0"/>
              <a:t>支持</a:t>
            </a:r>
            <a:r>
              <a:rPr lang="en-US" altLang="zh-CN" dirty="0"/>
              <a:t>GBK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,UTF8,Unicode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dirty="0"/>
          </a:p>
          <a:p>
            <a:pPr marL="717550" indent="-273050"/>
            <a:r>
              <a:rPr lang="en-US" altLang="zh-CN" dirty="0"/>
              <a:t>THULAC</a:t>
            </a:r>
            <a:r>
              <a:rPr lang="zh-CN" altLang="en-US" dirty="0"/>
              <a:t>（</a:t>
            </a:r>
            <a:r>
              <a:rPr lang="en-US" altLang="zh-CN" dirty="0">
                <a:hlinkClick r:id="rId4"/>
              </a:rPr>
              <a:t>https://github.com/thunlp/THULAC-Python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indent="0">
              <a:buNone/>
              <a:tabLst>
                <a:tab pos="982663" algn="l"/>
              </a:tabLst>
            </a:pPr>
            <a:r>
              <a:rPr lang="zh-CN" altLang="en-US" dirty="0"/>
              <a:t>支持</a:t>
            </a:r>
            <a:r>
              <a:rPr lang="en-US" altLang="zh-CN" dirty="0"/>
              <a:t>GBK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60E7B6-B700-4530-9956-99FE26B1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0BD14-EE33-42F2-9705-53CCBB4A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1217F-5416-45BB-8FC5-E203D485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网页源代码中包含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&lt;html&gt;,&lt;body&gt;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等），在加入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前，可以用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等库过滤文档中的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''.join(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soup.findAll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(text=True))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nltk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库过滤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未安装，速度比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快）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nltk.clean_html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(content)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CB0A98-EE2A-4DAC-A405-713F8D96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5066628-73FF-4D13-BCFB-4F72229E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07" y="2511885"/>
            <a:ext cx="68421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7F73A7D-F66A-410A-8C17-779E5141C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72" y="5385824"/>
            <a:ext cx="6842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893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93B7-289E-4782-87C5-11FC739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D90A-B977-4370-8141-C7B04579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实现一个中文网页索引与搜索程序</a:t>
            </a:r>
          </a:p>
          <a:p>
            <a:r>
              <a:rPr lang="zh-CN" altLang="en-US" dirty="0"/>
              <a:t>爬取一定数量（</a:t>
            </a:r>
            <a:r>
              <a:rPr lang="en-US" altLang="zh-CN" dirty="0"/>
              <a:t>&gt;5k</a:t>
            </a:r>
            <a:r>
              <a:rPr lang="zh-CN" altLang="en-US" dirty="0"/>
              <a:t>）的中文网页（可利用之前实验爬取的网页），修改</a:t>
            </a:r>
            <a:r>
              <a:rPr lang="en-US" altLang="zh-CN" dirty="0"/>
              <a:t>IndexFiles.py</a:t>
            </a:r>
            <a:r>
              <a:rPr lang="zh-CN" altLang="en-US" dirty="0"/>
              <a:t>和</a:t>
            </a:r>
            <a:r>
              <a:rPr lang="en-US" altLang="zh-CN" dirty="0"/>
              <a:t>SearchFiles.py</a:t>
            </a:r>
            <a:r>
              <a:rPr lang="zh-CN" altLang="en-US" dirty="0"/>
              <a:t>，对这些中文网页建立索引并进行搜索，搜索时需要打印出检出文档的路径、网页标题、</a:t>
            </a:r>
            <a:r>
              <a:rPr lang="en-US" altLang="zh-CN" dirty="0" err="1"/>
              <a:t>url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doc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中需要有</a:t>
            </a:r>
            <a:r>
              <a:rPr lang="en-US" altLang="zh-CN" dirty="0"/>
              <a:t>name(</a:t>
            </a:r>
            <a:r>
              <a:rPr lang="zh-CN" altLang="en-US" dirty="0"/>
              <a:t>文件名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path(</a:t>
            </a:r>
            <a:r>
              <a:rPr lang="zh-CN" altLang="en-US" dirty="0"/>
              <a:t>文件路径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title(</a:t>
            </a:r>
            <a:r>
              <a:rPr lang="zh-CN" altLang="en-US" dirty="0"/>
              <a:t>网页标题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zh-CN" altLang="en-US" dirty="0"/>
              <a:t>网页地址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contents(</a:t>
            </a:r>
            <a:r>
              <a:rPr lang="zh-CN" altLang="en-US" dirty="0"/>
              <a:t>索引的文件内容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搜索时显示出相关信息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73DFB-DB57-4035-B4CC-24A793FB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16D8B6-92F5-477D-951C-76DB0A021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37" y="2559203"/>
            <a:ext cx="6418263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4B2A17B-A459-4EB4-89E4-9D35DB1E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37" y="4840442"/>
            <a:ext cx="6697663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06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93B7-289E-4782-87C5-11FC739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D90A-B977-4370-8141-C7B04579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实现一个中文网页索引与搜索程序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在爬取网页时，可以把网页的网址和对应的文件名存放在文件中。这样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IndexFiles.py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可以从中提取出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信息。例如实验二中，网址和文件名对应的文件为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index.txt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分词时注意网页的编码，网页的编码可以通过网页开头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属性查看，可以通过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来转换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可以使用任意分词库和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IndexFiles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SearchFiles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中必须使用同一种分词库和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73DFB-DB57-4035-B4CC-24A793FB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494CC0D3-5ACD-48FB-8EBD-476892037FD7}"/>
              </a:ext>
            </a:extLst>
          </p:cNvPr>
          <p:cNvGrpSpPr>
            <a:grpSpLocks/>
          </p:cNvGrpSpPr>
          <p:nvPr/>
        </p:nvGrpSpPr>
        <p:grpSpPr bwMode="auto">
          <a:xfrm>
            <a:off x="1712811" y="2249026"/>
            <a:ext cx="8081962" cy="1787525"/>
            <a:chOff x="249" y="2840"/>
            <a:chExt cx="5091" cy="1126"/>
          </a:xfrm>
        </p:grpSpPr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184FC60-1F62-4C95-8AF9-A52B44337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113"/>
              <a:ext cx="41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/>
                <a:t>爬虫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461FF4A-0579-4B0E-A39F-27F57FCC2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3022"/>
              <a:ext cx="40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756CD0BA-B8AA-47C4-A7A2-2D125AC03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249"/>
              <a:ext cx="40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5F6CF22F-C9F2-4A99-89F0-316A0A208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976"/>
              <a:ext cx="88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IndexFiles.py</a:t>
              </a:r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9C3420A8-F4FA-42BD-A7D3-137EE856B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931"/>
              <a:ext cx="5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075943FE-BD21-4DF6-AD01-643D1AD06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3113"/>
              <a:ext cx="272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163AABCF-11EF-4156-8CA2-5EC6B2D51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657"/>
              <a:ext cx="997" cy="30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Index</a:t>
              </a:r>
              <a:r>
                <a:rPr lang="zh-CN" altLang="en-US" sz="1800"/>
                <a:t>索引</a:t>
              </a:r>
            </a:p>
          </p:txBody>
        </p:sp>
        <p:sp>
          <p:nvSpPr>
            <p:cNvPr id="15" name="AutoShape 18">
              <a:extLst>
                <a:ext uri="{FF2B5EF4-FFF2-40B4-BE49-F238E27FC236}">
                  <a16:creationId xmlns:a16="http://schemas.microsoft.com/office/drawing/2014/main" id="{EA7D253F-C3DC-4AFD-B8E4-9FCA28D2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840"/>
              <a:ext cx="1476" cy="324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/>
                <a:t>爬取到的</a:t>
              </a:r>
              <a:r>
                <a:rPr lang="en-US" altLang="zh-CN" sz="1800"/>
                <a:t>HTML</a:t>
              </a:r>
              <a:r>
                <a:rPr lang="zh-CN" altLang="en-US" sz="1800"/>
                <a:t> </a:t>
              </a:r>
              <a:r>
                <a:rPr lang="en-US" altLang="zh-CN" sz="1800"/>
                <a:t>doc</a:t>
              </a:r>
              <a:endParaRPr lang="zh-CN" altLang="en-US" sz="1800"/>
            </a:p>
          </p:txBody>
        </p: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4474A3AB-2CD3-4594-8722-7F4448CF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249"/>
              <a:ext cx="1710" cy="585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url</a:t>
              </a:r>
              <a:r>
                <a:rPr lang="zh-CN" altLang="en-US" sz="1800"/>
                <a:t>和对应的</a:t>
              </a:r>
              <a:r>
                <a:rPr lang="en-US" altLang="zh-CN" sz="1800"/>
                <a:t>HTML</a:t>
              </a:r>
              <a:r>
                <a:rPr lang="zh-CN" altLang="en-US" sz="1800"/>
                <a:t>关系</a:t>
              </a:r>
            </a:p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(index.txt)</a:t>
              </a: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E749DA84-3FC3-48C9-9847-8E5C83F01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203"/>
              <a:ext cx="13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587EFA7E-3335-44F4-A311-EA0B7DAB6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" y="2976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SearchFiles.py</a:t>
              </a: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6AAF02F6-1BA3-45BC-BE8F-91083306F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3203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" name="Picture 7">
            <a:extLst>
              <a:ext uri="{FF2B5EF4-FFF2-40B4-BE49-F238E27FC236}">
                <a16:creationId xmlns:a16="http://schemas.microsoft.com/office/drawing/2014/main" id="{84C52C2E-76AE-445A-9E82-95F45E0B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92" y="4961603"/>
            <a:ext cx="59436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71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45D47-F80E-48B1-9041-E36981CE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DB84C-C500-4932-81AE-66942D6B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提交作业时，需要提供代码和索引文件。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若使用初始</a:t>
            </a:r>
            <a:r>
              <a:rPr lang="en-US" altLang="zh-CN" dirty="0"/>
              <a:t>docker</a:t>
            </a:r>
            <a:r>
              <a:rPr lang="zh-CN" altLang="en-US" dirty="0"/>
              <a:t>环境中未安装的分词工具时，务必将该工具附上，并在</a:t>
            </a:r>
            <a:r>
              <a:rPr lang="en-US" altLang="zh-CN" dirty="0"/>
              <a:t>README</a:t>
            </a:r>
            <a:r>
              <a:rPr lang="zh-CN" altLang="en-US" dirty="0"/>
              <a:t>中说明代码测试方法。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6756F-E3CC-4BBE-89C5-530FDA42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0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DFD9F-95F1-46E6-9279-45B92F87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1FED0-4562-4B85-A42E-29606BE3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https://lucene.apache.org/pylucene/</a:t>
            </a:r>
            <a:endParaRPr lang="en-US" dirty="0"/>
          </a:p>
          <a:p>
            <a:r>
              <a:rPr lang="en-US" dirty="0">
                <a:hlinkClick r:id="rId3"/>
              </a:rPr>
              <a:t>https://www.php.cn/python-tutorials-372617.html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57BE0E-92B7-4A7E-ADB0-01ED65E2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84DCD-5DE7-4613-978B-7C1F0BE1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2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3F1F9-4CDA-43DD-925C-E6722982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6742002" cy="59594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</a:rPr>
              <a:t>jcc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进入</a:t>
            </a:r>
            <a:r>
              <a:rPr lang="en-US" altLang="zh-CN" dirty="0"/>
              <a:t>pylucene-8.3.0/</a:t>
            </a:r>
            <a:r>
              <a:rPr lang="en-US" altLang="zh-CN" dirty="0" err="1"/>
              <a:t>jcc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2"/>
            <a:r>
              <a:rPr lang="en-US" altLang="zh-CN" dirty="0"/>
              <a:t>vim setup.py </a:t>
            </a:r>
            <a:r>
              <a:rPr lang="zh-CN" altLang="en-US" dirty="0"/>
              <a:t>修改</a:t>
            </a:r>
            <a:r>
              <a:rPr lang="en-US" altLang="zh-CN" dirty="0"/>
              <a:t>JDK</a:t>
            </a:r>
            <a:r>
              <a:rPr lang="zh-CN" altLang="en-US" dirty="0"/>
              <a:t>路径（不同操作系统和</a:t>
            </a:r>
            <a:r>
              <a:rPr lang="en-US" altLang="zh-CN" dirty="0"/>
              <a:t>java</a:t>
            </a:r>
            <a:r>
              <a:rPr lang="zh-CN" altLang="en-US" dirty="0"/>
              <a:t>版本修改的路径不同）</a:t>
            </a:r>
            <a:endParaRPr lang="en-US" altLang="zh-CN" dirty="0"/>
          </a:p>
          <a:p>
            <a:pPr lvl="2"/>
            <a:r>
              <a:rPr lang="zh-CN" altLang="en-US" dirty="0"/>
              <a:t>依次运行</a:t>
            </a:r>
            <a:endParaRPr lang="en-US" altLang="zh-CN" dirty="0"/>
          </a:p>
          <a:p>
            <a:pPr lvl="3"/>
            <a:r>
              <a:rPr lang="en-US" altLang="zh-CN" dirty="0"/>
              <a:t>python3 setup.py build</a:t>
            </a:r>
            <a:r>
              <a:rPr lang="zh-CN" altLang="en-US" dirty="0"/>
              <a:t>（如果提示缺少</a:t>
            </a:r>
            <a:r>
              <a:rPr lang="en-US" altLang="zh-CN" dirty="0" err="1"/>
              <a:t>setuptools</a:t>
            </a:r>
            <a:r>
              <a:rPr lang="zh-CN" altLang="en-US" dirty="0"/>
              <a:t>，先运行</a:t>
            </a:r>
            <a:r>
              <a:rPr lang="en-US" altLang="zh-CN" dirty="0"/>
              <a:t>pip3 install </a:t>
            </a:r>
            <a:r>
              <a:rPr lang="en-US" altLang="zh-CN" dirty="0" err="1"/>
              <a:t>setuptools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python3 setup.py install</a:t>
            </a:r>
            <a:r>
              <a:rPr lang="zh-CN" altLang="en-US" dirty="0"/>
              <a:t>（如果提示权限问题在前面加 </a:t>
            </a:r>
            <a:r>
              <a:rPr lang="en-US" altLang="zh-CN" dirty="0" err="1"/>
              <a:t>sudo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运行</a:t>
            </a:r>
            <a:r>
              <a:rPr lang="en-US" altLang="zh-CN" dirty="0"/>
              <a:t>python3 –m </a:t>
            </a:r>
            <a:r>
              <a:rPr lang="en-US" altLang="zh-CN" dirty="0" err="1"/>
              <a:t>jcc</a:t>
            </a:r>
            <a:r>
              <a:rPr lang="en-US" altLang="zh-CN" dirty="0"/>
              <a:t> </a:t>
            </a:r>
            <a:r>
              <a:rPr lang="zh-CN" altLang="en-US" dirty="0"/>
              <a:t>测试是否安装成功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0C38B8-8CCB-4F5E-97B7-4627A876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组合 5">
            <a:extLst>
              <a:ext uri="{FF2B5EF4-FFF2-40B4-BE49-F238E27FC236}">
                <a16:creationId xmlns:a16="http://schemas.microsoft.com/office/drawing/2014/main" id="{E966F16A-A6AA-4780-9C74-28FE4B2AB631}"/>
              </a:ext>
            </a:extLst>
          </p:cNvPr>
          <p:cNvGrpSpPr>
            <a:grpSpLocks/>
          </p:cNvGrpSpPr>
          <p:nvPr/>
        </p:nvGrpSpPr>
        <p:grpSpPr bwMode="auto">
          <a:xfrm>
            <a:off x="7678518" y="1620685"/>
            <a:ext cx="4175125" cy="4075112"/>
            <a:chOff x="6084168" y="846138"/>
            <a:chExt cx="4176464" cy="4075444"/>
          </a:xfrm>
        </p:grpSpPr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8D00FCAE-7A79-4A21-A3C6-079BC0DD7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414"/>
            <a:stretch>
              <a:fillRect/>
            </a:stretch>
          </p:blipFill>
          <p:spPr bwMode="auto">
            <a:xfrm>
              <a:off x="6084168" y="846138"/>
              <a:ext cx="4176464" cy="407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5B02EEE-D421-4CC8-9070-E0E5E54715D6}"/>
                </a:ext>
              </a:extLst>
            </p:cNvPr>
            <p:cNvSpPr/>
            <p:nvPr/>
          </p:nvSpPr>
          <p:spPr>
            <a:xfrm>
              <a:off x="6084168" y="2565540"/>
              <a:ext cx="2952108" cy="358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11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EAE9-4952-4A91-85D9-6C9F9AC5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2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A9D65-116B-40A2-B5F0-CD8D075F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351580" cy="5959475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</a:rPr>
              <a:t>PyLucene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sz="1600" dirty="0"/>
              <a:t>进入</a:t>
            </a:r>
            <a:r>
              <a:rPr lang="en-US" altLang="zh-CN" sz="1600" dirty="0"/>
              <a:t>pylucene-8.3.0</a:t>
            </a:r>
            <a:r>
              <a:rPr lang="zh-CN" altLang="en-US" sz="1600" dirty="0"/>
              <a:t>，</a:t>
            </a:r>
            <a:r>
              <a:rPr lang="en-US" altLang="zh-CN" sz="1600" dirty="0"/>
              <a:t>vim 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编辑</a:t>
            </a:r>
            <a:r>
              <a:rPr lang="en-US" altLang="zh-CN" sz="1600" dirty="0" err="1"/>
              <a:t>Makefile</a:t>
            </a:r>
            <a:endParaRPr lang="en-US" altLang="zh-CN" sz="1600" dirty="0"/>
          </a:p>
          <a:p>
            <a:pPr lvl="2"/>
            <a:r>
              <a:rPr lang="zh-CN" altLang="en-US" sz="1600" dirty="0"/>
              <a:t>找到自己的系统版本和</a:t>
            </a:r>
            <a:r>
              <a:rPr lang="en-US" altLang="zh-CN" sz="1600" dirty="0"/>
              <a:t>python</a:t>
            </a:r>
            <a:r>
              <a:rPr lang="zh-CN" altLang="en-US" sz="1600" dirty="0"/>
              <a:t>版本对应的位置，解除注释，并将</a:t>
            </a:r>
            <a:r>
              <a:rPr lang="en-US" altLang="zh-CN" sz="1600" dirty="0"/>
              <a:t>java</a:t>
            </a:r>
            <a:r>
              <a:rPr lang="zh-CN" altLang="en-US" sz="1600" dirty="0"/>
              <a:t>路径改为自己的</a:t>
            </a:r>
            <a:r>
              <a:rPr lang="en-US" altLang="zh-CN" sz="1600" dirty="0"/>
              <a:t>java</a:t>
            </a:r>
            <a:r>
              <a:rPr lang="zh-CN" altLang="en-US" sz="1600" dirty="0"/>
              <a:t>路径，保存退出</a:t>
            </a:r>
            <a:endParaRPr lang="en-US" altLang="zh-CN" sz="1600" dirty="0"/>
          </a:p>
          <a:p>
            <a:pPr lvl="2"/>
            <a:r>
              <a:rPr lang="zh-CN" altLang="en-US" sz="1600" dirty="0"/>
              <a:t>依次运行</a:t>
            </a:r>
            <a:endParaRPr lang="en-US" altLang="zh-CN" sz="1600" dirty="0"/>
          </a:p>
          <a:p>
            <a:pPr marL="0" lvl="3" indent="0">
              <a:buNone/>
            </a:pPr>
            <a:r>
              <a:rPr lang="en-US" altLang="zh-CN" sz="1400" dirty="0"/>
              <a:t>	make</a:t>
            </a:r>
          </a:p>
          <a:p>
            <a:pPr marL="0" lvl="3" indent="0">
              <a:buNone/>
            </a:pPr>
            <a:r>
              <a:rPr lang="en-US" altLang="zh-CN" sz="1400" dirty="0"/>
              <a:t>	make test</a:t>
            </a:r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sudo</a:t>
            </a:r>
            <a:r>
              <a:rPr lang="en-US" altLang="zh-CN" sz="1400" dirty="0"/>
              <a:t> make install</a:t>
            </a:r>
          </a:p>
          <a:p>
            <a:pPr lvl="3"/>
            <a:endParaRPr lang="en-US" altLang="zh-CN" sz="1400" dirty="0"/>
          </a:p>
          <a:p>
            <a:pPr lvl="3"/>
            <a:r>
              <a:rPr lang="zh-CN" altLang="en-US" sz="1400" dirty="0"/>
              <a:t>验证安装（进入</a:t>
            </a:r>
            <a:r>
              <a:rPr lang="en-US" altLang="zh-CN" sz="1400" dirty="0"/>
              <a:t>python 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import </a:t>
            </a:r>
            <a:r>
              <a:rPr lang="en-US" altLang="zh-CN" sz="1400" dirty="0" err="1"/>
              <a:t>lucene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import </a:t>
            </a:r>
            <a:r>
              <a:rPr lang="en-US" altLang="zh-CN" sz="1400" dirty="0" err="1"/>
              <a:t>jcc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lucene.initVM</a:t>
            </a:r>
            <a:r>
              <a:rPr lang="en-US" altLang="zh-CN" sz="1400" dirty="0"/>
              <a:t>()</a:t>
            </a:r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lucene.VERSION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F385DE-3B0F-4DFA-933D-51CAB117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3EF95987-D898-41F9-9123-7EA89DFC2B31}"/>
              </a:ext>
            </a:extLst>
          </p:cNvPr>
          <p:cNvGrpSpPr>
            <a:grpSpLocks/>
          </p:cNvGrpSpPr>
          <p:nvPr/>
        </p:nvGrpSpPr>
        <p:grpSpPr bwMode="auto">
          <a:xfrm>
            <a:off x="4968034" y="2025073"/>
            <a:ext cx="6408738" cy="2565400"/>
            <a:chOff x="1259632" y="2636912"/>
            <a:chExt cx="6924675" cy="2971800"/>
          </a:xfrm>
        </p:grpSpPr>
        <p:pic>
          <p:nvPicPr>
            <p:cNvPr id="6" name="图片 8">
              <a:extLst>
                <a:ext uri="{FF2B5EF4-FFF2-40B4-BE49-F238E27FC236}">
                  <a16:creationId xmlns:a16="http://schemas.microsoft.com/office/drawing/2014/main" id="{7F83975B-D28C-4E13-B096-2BC899EA3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636912"/>
              <a:ext cx="6924675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7">
              <a:extLst>
                <a:ext uri="{FF2B5EF4-FFF2-40B4-BE49-F238E27FC236}">
                  <a16:creationId xmlns:a16="http://schemas.microsoft.com/office/drawing/2014/main" id="{6D4403BB-74AF-41A4-BFA1-D9A259E67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632" y="3356992"/>
              <a:ext cx="5184576" cy="1008112"/>
              <a:chOff x="971600" y="4077072"/>
              <a:chExt cx="5184576" cy="100811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2C90BCE-E115-4907-8497-97B9BA1F94F0}"/>
                  </a:ext>
                </a:extLst>
              </p:cNvPr>
              <p:cNvSpPr/>
              <p:nvPr/>
            </p:nvSpPr>
            <p:spPr>
              <a:xfrm>
                <a:off x="971600" y="4077874"/>
                <a:ext cx="5185358" cy="10077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7156931-5A3E-4905-B5CC-0F883B303F49}"/>
                  </a:ext>
                </a:extLst>
              </p:cNvPr>
              <p:cNvSpPr/>
              <p:nvPr/>
            </p:nvSpPr>
            <p:spPr>
              <a:xfrm>
                <a:off x="2124283" y="4221314"/>
                <a:ext cx="2952035" cy="3604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9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58572-E866-42B3-A85C-1DF19000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7D99D-14E2-4A09-91BB-9A7CC478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0525864" cy="5959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黑体" panose="02010609060101010101" pitchFamily="49" charset="-122"/>
              </a:rPr>
              <a:t>Lucene是一个高效的，基于Java的全文检索库。</a:t>
            </a:r>
            <a:endParaRPr lang="zh-CN" altLang="en-US" sz="2000" dirty="0">
              <a:latin typeface="黑体" panose="02010609060101010101" pitchFamily="49" charset="-122"/>
            </a:endParaRP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</a:rPr>
              <a:t>先建立索引，再对索引进行搜索的过程叫全文检索</a:t>
            </a:r>
            <a:r>
              <a:rPr lang="en-US" altLang="zh-CN" sz="2000" dirty="0">
                <a:latin typeface="黑体" panose="02010609060101010101" pitchFamily="49" charset="-122"/>
              </a:rPr>
              <a:t>(Full-text Search)</a:t>
            </a:r>
            <a:r>
              <a:rPr lang="zh-CN" altLang="en-US" sz="2000" dirty="0"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</a:rPr>
              <a:t>全文检索大体分两个过程，索引创建</a:t>
            </a:r>
            <a:r>
              <a:rPr lang="en-US" altLang="zh-CN" sz="2000" dirty="0">
                <a:latin typeface="黑体" panose="02010609060101010101" pitchFamily="49" charset="-122"/>
              </a:rPr>
              <a:t>(Indexing)</a:t>
            </a:r>
            <a:r>
              <a:rPr lang="zh-CN" altLang="en-US" sz="2000" dirty="0">
                <a:latin typeface="黑体" panose="02010609060101010101" pitchFamily="49" charset="-122"/>
              </a:rPr>
              <a:t>和搜索索引</a:t>
            </a:r>
            <a:r>
              <a:rPr lang="en-US" altLang="zh-CN" sz="2000" dirty="0">
                <a:latin typeface="黑体" panose="02010609060101010101" pitchFamily="49" charset="-122"/>
              </a:rPr>
              <a:t>(Search)</a:t>
            </a:r>
            <a:r>
              <a:rPr lang="zh-CN" altLang="en-US" sz="2000" dirty="0">
                <a:latin typeface="黑体" panose="02010609060101010101" pitchFamily="49" charset="-122"/>
              </a:rPr>
              <a:t>。</a:t>
            </a: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黑体" panose="02010609060101010101" pitchFamily="49" charset="-122"/>
              </a:rPr>
              <a:t>索引创建：</a:t>
            </a:r>
            <a:r>
              <a:rPr lang="zh-CN" altLang="en-US" sz="2000" dirty="0">
                <a:latin typeface="黑体" panose="02010609060101010101" pitchFamily="49" charset="-122"/>
              </a:rPr>
              <a:t>将现实世界中所有的结构化和非结构化数据提取信息，创建索引的过程。</a:t>
            </a: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黑体" panose="02010609060101010101" pitchFamily="49" charset="-122"/>
              </a:rPr>
              <a:t>搜索索引：</a:t>
            </a:r>
            <a:r>
              <a:rPr lang="zh-CN" altLang="en-US" sz="2000" dirty="0">
                <a:latin typeface="黑体" panose="02010609060101010101" pitchFamily="49" charset="-122"/>
              </a:rPr>
              <a:t>就是得到用户的查询请求，搜索创建的索引，然后返回结果的过程。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黑体" panose="02010609060101010101" pitchFamily="49" charset="-122"/>
              </a:rPr>
              <a:t>Lucene</a:t>
            </a:r>
            <a:r>
              <a:rPr lang="zh-CN" altLang="en-US" sz="2000" dirty="0">
                <a:latin typeface="黑体" panose="02010609060101010101" pitchFamily="49" charset="-122"/>
              </a:rPr>
              <a:t>中全文检索的一般过程</a:t>
            </a:r>
            <a:r>
              <a:rPr lang="en-US" altLang="zh-CN" sz="2000" dirty="0">
                <a:latin typeface="黑体" panose="02010609060101010101" pitchFamily="49" charset="-122"/>
              </a:rPr>
              <a:t>(《Lucene in Action》)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B939B-F830-4EF2-B708-3277207F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825F1-EE12-4574-9C97-A91FC3BC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518" y="3211951"/>
            <a:ext cx="3934564" cy="346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1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C963E-5A10-4544-8821-B57984F7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0765E-C418-4F7C-8BC8-577B5EA8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5556331" cy="5959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微软雅黑" panose="020B0503020204020204" pitchFamily="34" charset="-122"/>
              </a:rPr>
              <a:t>创建索引一般有如下几步：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一些要索引的原文档</a:t>
            </a:r>
            <a:r>
              <a:rPr lang="en-US" altLang="zh-CN" b="1" dirty="0">
                <a:ea typeface="微软雅黑" panose="020B0503020204020204" pitchFamily="34" charset="-122"/>
              </a:rPr>
              <a:t>(Document)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以两个文件为例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	</a:t>
            </a:r>
            <a:r>
              <a:rPr lang="zh-CN" altLang="en-US" dirty="0">
                <a:ea typeface="微软雅黑" panose="020B0503020204020204" pitchFamily="34" charset="-122"/>
              </a:rPr>
              <a:t>文件一：</a:t>
            </a:r>
            <a:r>
              <a:rPr lang="en-US" altLang="zh-CN" dirty="0">
                <a:ea typeface="微软雅黑" panose="020B0503020204020204" pitchFamily="34" charset="-122"/>
              </a:rPr>
              <a:t>Students should be allowed to go out with their friends, but not allowed to drink beer.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文件二：</a:t>
            </a:r>
            <a:r>
              <a:rPr lang="en-US" altLang="zh-CN" dirty="0">
                <a:ea typeface="微软雅黑" panose="020B0503020204020204" pitchFamily="34" charset="-122"/>
              </a:rPr>
              <a:t>My friend Jerry went to school to see his students but found them drunk which is not allowed.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zh-CN" altLang="en-US" b="1" dirty="0">
                <a:ea typeface="微软雅黑" panose="020B0503020204020204" pitchFamily="34" charset="-122"/>
              </a:rPr>
              <a:t>将原文档传入分词组件</a:t>
            </a:r>
            <a:r>
              <a:rPr lang="en-US" altLang="zh-CN" b="1" dirty="0">
                <a:ea typeface="微软雅黑" panose="020B0503020204020204" pitchFamily="34" charset="-122"/>
              </a:rPr>
              <a:t>(Tokenizer)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将文档分成一个一个单独的单词。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去除标点符号。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去除停词</a:t>
            </a:r>
            <a:r>
              <a:rPr lang="en-US" altLang="zh-CN" b="1" dirty="0">
                <a:ea typeface="微软雅黑" panose="020B0503020204020204" pitchFamily="34" charset="-122"/>
              </a:rPr>
              <a:t>(Stop word)</a:t>
            </a:r>
            <a:r>
              <a:rPr lang="zh-CN" altLang="en-US" b="1" dirty="0">
                <a:ea typeface="微软雅黑" panose="020B0503020204020204" pitchFamily="34" charset="-122"/>
              </a:rPr>
              <a:t>。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在例子中，得到以下词元</a:t>
            </a:r>
            <a:r>
              <a:rPr lang="en-US" altLang="zh-CN" dirty="0">
                <a:ea typeface="微软雅黑" panose="020B0503020204020204" pitchFamily="34" charset="-122"/>
              </a:rPr>
              <a:t>(Token)</a:t>
            </a:r>
            <a:r>
              <a:rPr lang="zh-CN" altLang="en-US" dirty="0">
                <a:ea typeface="微软雅黑" panose="020B0503020204020204" pitchFamily="34" charset="-122"/>
              </a:rPr>
              <a:t>：“</a:t>
            </a:r>
            <a:r>
              <a:rPr lang="en-US" altLang="zh-CN" dirty="0">
                <a:ea typeface="微软雅黑" panose="020B0503020204020204" pitchFamily="34" charset="-122"/>
              </a:rPr>
              <a:t>Students”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allowed”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go”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their”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allowed”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drink”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beer”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My”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Jerry”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went”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school”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see”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his”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students”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found”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them”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drunk”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allowed”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3878D-1F41-47F4-BA04-78E45F1D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607EF2-B7F8-4044-A0CF-23624E75AE9E}"/>
              </a:ext>
            </a:extLst>
          </p:cNvPr>
          <p:cNvSpPr txBox="1">
            <a:spLocks/>
          </p:cNvSpPr>
          <p:nvPr/>
        </p:nvSpPr>
        <p:spPr>
          <a:xfrm>
            <a:off x="6132002" y="762000"/>
            <a:ext cx="5556331" cy="595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zh-CN" altLang="en-US" b="1" dirty="0">
                <a:ea typeface="微软雅黑" panose="020B0503020204020204" pitchFamily="34" charset="-122"/>
              </a:rPr>
              <a:t>将得到的词元</a:t>
            </a:r>
            <a:r>
              <a:rPr lang="en-US" altLang="zh-CN" b="1" dirty="0">
                <a:ea typeface="微软雅黑" panose="020B0503020204020204" pitchFamily="34" charset="-122"/>
              </a:rPr>
              <a:t>(Token)</a:t>
            </a:r>
            <a:r>
              <a:rPr lang="zh-CN" altLang="en-US" b="1" dirty="0">
                <a:ea typeface="微软雅黑" panose="020B0503020204020204" pitchFamily="34" charset="-122"/>
              </a:rPr>
              <a:t>传给语言处理组件</a:t>
            </a:r>
            <a:r>
              <a:rPr lang="en-US" altLang="zh-CN" b="1" dirty="0">
                <a:ea typeface="微软雅黑" panose="020B0503020204020204" pitchFamily="34" charset="-122"/>
              </a:rPr>
              <a:t>(</a:t>
            </a:r>
            <a:r>
              <a:rPr lang="en-US" altLang="zh-CN" b="1" dirty="0"/>
              <a:t>linguistic processor</a:t>
            </a:r>
            <a:r>
              <a:rPr lang="en-US" altLang="zh-CN" b="1" dirty="0">
                <a:ea typeface="微软雅黑" panose="020B0503020204020204" pitchFamily="34" charset="-122"/>
              </a:rPr>
              <a:t>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变为小写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en-US" altLang="zh-CN" b="1" dirty="0">
                <a:ea typeface="微软雅黑" panose="020B0503020204020204" pitchFamily="34" charset="-122"/>
              </a:rPr>
              <a:t>Stemming: </a:t>
            </a:r>
            <a:r>
              <a:rPr lang="zh-CN" altLang="en-US" b="1" dirty="0">
                <a:ea typeface="微软雅黑" panose="020B0503020204020204" pitchFamily="34" charset="-122"/>
              </a:rPr>
              <a:t>如“</a:t>
            </a:r>
            <a:r>
              <a:rPr lang="en-US" altLang="zh-CN" b="1" dirty="0">
                <a:ea typeface="微软雅黑" panose="020B0503020204020204" pitchFamily="34" charset="-122"/>
              </a:rPr>
              <a:t>cars”</a:t>
            </a:r>
            <a:r>
              <a:rPr lang="zh-CN" altLang="en-US" b="1" dirty="0">
                <a:ea typeface="微软雅黑" panose="020B0503020204020204" pitchFamily="34" charset="-122"/>
              </a:rPr>
              <a:t>到“</a:t>
            </a:r>
            <a:r>
              <a:rPr lang="en-US" altLang="zh-CN" b="1" dirty="0">
                <a:ea typeface="微软雅黑" panose="020B0503020204020204" pitchFamily="34" charset="-122"/>
              </a:rPr>
              <a:t>car”</a:t>
            </a:r>
            <a:r>
              <a:rPr lang="zh-CN" altLang="en-US" b="1" dirty="0">
                <a:ea typeface="微软雅黑" panose="020B0503020204020204" pitchFamily="34" charset="-122"/>
              </a:rPr>
              <a:t>等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en-US" altLang="zh-CN" b="1" dirty="0">
                <a:ea typeface="微软雅黑" panose="020B0503020204020204" pitchFamily="34" charset="-122"/>
              </a:rPr>
              <a:t>Lemmatization: </a:t>
            </a:r>
            <a:r>
              <a:rPr lang="zh-CN" altLang="en-US" b="1" dirty="0">
                <a:ea typeface="微软雅黑" panose="020B0503020204020204" pitchFamily="34" charset="-122"/>
              </a:rPr>
              <a:t>如“</a:t>
            </a:r>
            <a:r>
              <a:rPr lang="en-US" altLang="zh-CN" b="1" dirty="0">
                <a:ea typeface="微软雅黑" panose="020B0503020204020204" pitchFamily="34" charset="-122"/>
              </a:rPr>
              <a:t>drove”</a:t>
            </a:r>
            <a:r>
              <a:rPr lang="zh-CN" altLang="en-US" b="1" dirty="0">
                <a:ea typeface="微软雅黑" panose="020B0503020204020204" pitchFamily="34" charset="-122"/>
              </a:rPr>
              <a:t>到“</a:t>
            </a:r>
            <a:r>
              <a:rPr lang="en-US" altLang="zh-CN" b="1" dirty="0">
                <a:ea typeface="微软雅黑" panose="020B0503020204020204" pitchFamily="34" charset="-122"/>
              </a:rPr>
              <a:t>drive”</a:t>
            </a:r>
            <a:r>
              <a:rPr lang="zh-CN" altLang="en-US" b="1" dirty="0">
                <a:ea typeface="微软雅黑" panose="020B0503020204020204" pitchFamily="34" charset="-122"/>
              </a:rPr>
              <a:t>等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在例子中，得到如下词</a:t>
            </a:r>
            <a:r>
              <a:rPr lang="en-US" altLang="zh-CN" dirty="0">
                <a:ea typeface="微软雅黑" panose="020B0503020204020204" pitchFamily="34" charset="-122"/>
              </a:rPr>
              <a:t>(Term)</a:t>
            </a:r>
            <a:r>
              <a:rPr lang="zh-CN" altLang="en-US" dirty="0">
                <a:ea typeface="微软雅黑" panose="020B0503020204020204" pitchFamily="34" charset="-122"/>
              </a:rPr>
              <a:t>：“</a:t>
            </a:r>
            <a:r>
              <a:rPr lang="en-US" altLang="zh-CN" dirty="0">
                <a:ea typeface="微软雅黑" panose="020B0503020204020204" pitchFamily="34" charset="-122"/>
              </a:rPr>
              <a:t>student”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go”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their”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drink”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beer”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my”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jerry”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go”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school”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see”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his”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student”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find”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them”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drink”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allow”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r>
              <a:rPr lang="zh-CN" altLang="en-US" dirty="0"/>
              <a:t> </a:t>
            </a:r>
          </a:p>
          <a:p>
            <a:pPr>
              <a:spcBef>
                <a:spcPct val="0"/>
              </a:spcBef>
              <a:buNone/>
            </a:pPr>
            <a:endParaRPr lang="zh-CN" altLang="en-US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zh-CN" altLang="en-US" b="1" dirty="0">
                <a:ea typeface="微软雅黑" panose="020B0503020204020204" pitchFamily="34" charset="-122"/>
              </a:rPr>
              <a:t>将得到的词</a:t>
            </a:r>
            <a:r>
              <a:rPr lang="en-US" altLang="zh-CN" b="1" dirty="0">
                <a:ea typeface="微软雅黑" panose="020B0503020204020204" pitchFamily="34" charset="-122"/>
              </a:rPr>
              <a:t>(Term)</a:t>
            </a:r>
            <a:r>
              <a:rPr lang="zh-CN" altLang="en-US" b="1" dirty="0">
                <a:ea typeface="微软雅黑" panose="020B0503020204020204" pitchFamily="34" charset="-122"/>
              </a:rPr>
              <a:t>传给索引组件</a:t>
            </a:r>
            <a:r>
              <a:rPr lang="en-US" altLang="zh-CN" b="1" dirty="0">
                <a:ea typeface="微软雅黑" panose="020B0503020204020204" pitchFamily="34" charset="-122"/>
              </a:rPr>
              <a:t>(Indexer)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利用得到的词</a:t>
            </a:r>
            <a:r>
              <a:rPr lang="en-US" altLang="zh-CN" b="1" dirty="0">
                <a:ea typeface="微软雅黑" panose="020B0503020204020204" pitchFamily="34" charset="-122"/>
              </a:rPr>
              <a:t>(Term)</a:t>
            </a:r>
            <a:r>
              <a:rPr lang="zh-CN" altLang="en-US" b="1" dirty="0">
                <a:ea typeface="微软雅黑" panose="020B0503020204020204" pitchFamily="34" charset="-122"/>
              </a:rPr>
              <a:t>创建一个字典。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对字典按字母顺序进行排序。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合并相同的词</a:t>
            </a:r>
            <a:r>
              <a:rPr lang="en-US" altLang="zh-CN" b="1" dirty="0">
                <a:ea typeface="微软雅黑" panose="020B0503020204020204" pitchFamily="34" charset="-122"/>
              </a:rPr>
              <a:t>(Term)</a:t>
            </a:r>
            <a:r>
              <a:rPr lang="zh-CN" altLang="en-US" b="1" dirty="0">
                <a:ea typeface="微软雅黑" panose="020B0503020204020204" pitchFamily="34" charset="-122"/>
              </a:rPr>
              <a:t>成为文档倒排</a:t>
            </a:r>
            <a:r>
              <a:rPr lang="en-US" altLang="zh-CN" b="1" dirty="0">
                <a:ea typeface="微软雅黑" panose="020B0503020204020204" pitchFamily="34" charset="-122"/>
              </a:rPr>
              <a:t>(Posting List)</a:t>
            </a:r>
            <a:r>
              <a:rPr lang="zh-CN" altLang="en-US" b="1" dirty="0">
                <a:ea typeface="微软雅黑" panose="020B0503020204020204" pitchFamily="34" charset="-122"/>
              </a:rPr>
              <a:t>链表。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0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2B54-E2A8-4256-845F-E29DB699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3C951-DA4E-4367-84B4-6908C16C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1" y="762000"/>
            <a:ext cx="4725058" cy="59594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微软雅黑" panose="020B0503020204020204" pitchFamily="34" charset="-122"/>
              </a:rPr>
              <a:t>最后得到如图的倒排索引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/>
              <a:t>Document Frequency </a:t>
            </a:r>
            <a:r>
              <a:rPr lang="zh-CN" altLang="en-US" sz="2000" dirty="0"/>
              <a:t>即文档频次，表示总共有多少文件包含此词</a:t>
            </a:r>
            <a:r>
              <a:rPr lang="en-US" altLang="zh-CN" sz="2000" dirty="0"/>
              <a:t>(Term)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/>
              <a:t>Frequency </a:t>
            </a:r>
            <a:r>
              <a:rPr lang="zh-CN" altLang="en-US" sz="2000" dirty="0"/>
              <a:t>即词频率，表示此文件中包含了几个此词</a:t>
            </a:r>
            <a:r>
              <a:rPr lang="en-US" altLang="zh-CN" sz="2000" dirty="0"/>
              <a:t>(Term)</a:t>
            </a:r>
            <a:r>
              <a:rPr lang="zh-CN" altLang="en-US" sz="2000" dirty="0"/>
              <a:t>。 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3B316C-7E6D-448E-9C39-75C36D38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postinglist">
            <a:extLst>
              <a:ext uri="{FF2B5EF4-FFF2-40B4-BE49-F238E27FC236}">
                <a16:creationId xmlns:a16="http://schemas.microsoft.com/office/drawing/2014/main" id="{EFD79366-109E-415D-88AF-34D5D536F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56" y="1040606"/>
            <a:ext cx="6084887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85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3C516-8EC3-456B-AF07-986B347C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746D6-EBBB-4B8C-BC6A-F2CC3A28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用户输入查询语句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	</a:t>
            </a:r>
            <a:r>
              <a:rPr lang="zh-CN" altLang="en-US" dirty="0">
                <a:ea typeface="微软雅黑" panose="020B0503020204020204" pitchFamily="34" charset="-122"/>
              </a:rPr>
              <a:t>例如</a:t>
            </a:r>
            <a:r>
              <a:rPr lang="en-US" altLang="zh-CN" dirty="0" err="1">
                <a:ea typeface="微软雅黑" panose="020B0503020204020204" pitchFamily="34" charset="-122"/>
              </a:rPr>
              <a:t>lucene</a:t>
            </a:r>
            <a:r>
              <a:rPr lang="en-US" altLang="zh-CN" dirty="0">
                <a:ea typeface="微软雅黑" panose="020B0503020204020204" pitchFamily="34" charset="-122"/>
              </a:rPr>
              <a:t> AND learned NOT </a:t>
            </a:r>
            <a:r>
              <a:rPr lang="en-US" altLang="zh-CN" dirty="0" err="1"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ea typeface="微软雅黑" panose="020B0503020204020204" pitchFamily="34" charset="-122"/>
              </a:rPr>
              <a:t>，说明用户想找一个包含</a:t>
            </a:r>
            <a:r>
              <a:rPr lang="en-US" altLang="zh-CN" dirty="0" err="1"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ea typeface="微软雅黑" panose="020B0503020204020204" pitchFamily="34" charset="-122"/>
              </a:rPr>
              <a:t>learned</a:t>
            </a:r>
            <a:r>
              <a:rPr lang="zh-CN" altLang="en-US" dirty="0">
                <a:ea typeface="微软雅黑" panose="020B0503020204020204" pitchFamily="34" charset="-122"/>
              </a:rPr>
              <a:t>然而不包括</a:t>
            </a:r>
            <a:r>
              <a:rPr lang="en-US" altLang="zh-CN" dirty="0" err="1"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ea typeface="微软雅黑" panose="020B0503020204020204" pitchFamily="34" charset="-122"/>
              </a:rPr>
              <a:t>的文档。</a:t>
            </a:r>
          </a:p>
          <a:p>
            <a:pPr>
              <a:spcBef>
                <a:spcPct val="0"/>
              </a:spcBef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zh-CN" altLang="zh-CN" b="1" dirty="0">
                <a:ea typeface="微软雅黑" panose="020B0503020204020204" pitchFamily="34" charset="-122"/>
              </a:rPr>
              <a:t>对查询语句进行词法分析，语法分析，及语言处理。</a:t>
            </a:r>
            <a:endParaRPr lang="zh-CN" altLang="en-US" b="1" dirty="0"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词法分析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识别单词和关键字。例子中，单词有</a:t>
            </a:r>
            <a:r>
              <a:rPr lang="en-US" altLang="zh-CN" dirty="0" err="1"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ea typeface="微软雅黑" panose="020B0503020204020204" pitchFamily="34" charset="-122"/>
              </a:rPr>
              <a:t>learned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ea typeface="微软雅黑" panose="020B0503020204020204" pitchFamily="34" charset="-122"/>
              </a:rPr>
              <a:t>hadoop</a:t>
            </a:r>
            <a:r>
              <a:rPr lang="en-US" altLang="zh-CN" dirty="0"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ea typeface="微软雅黑" panose="020B0503020204020204" pitchFamily="34" charset="-122"/>
              </a:rPr>
              <a:t>关键字有</a:t>
            </a:r>
            <a:r>
              <a:rPr lang="en-US" altLang="zh-CN" dirty="0">
                <a:ea typeface="微软雅黑" panose="020B0503020204020204" pitchFamily="34" charset="-122"/>
              </a:rPr>
              <a:t>AND, NOT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 startAt="2"/>
            </a:pPr>
            <a:r>
              <a:rPr lang="zh-CN" altLang="en-US" b="1" dirty="0">
                <a:ea typeface="微软雅黑" panose="020B0503020204020204" pitchFamily="34" charset="-122"/>
              </a:rPr>
              <a:t>语法分析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根据查询语句的语法规则来形成一棵语法树。</a:t>
            </a:r>
            <a:endParaRPr lang="zh-CN" altLang="en-US" b="1" dirty="0"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 startAt="3"/>
            </a:pPr>
            <a:r>
              <a:rPr lang="zh-CN" altLang="en-US" b="1" dirty="0">
                <a:ea typeface="微软雅黑" panose="020B0503020204020204" pitchFamily="34" charset="-122"/>
              </a:rPr>
              <a:t>语言处理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	同索引中的语言处理。例子中将</a:t>
            </a:r>
            <a:r>
              <a:rPr lang="en-US" altLang="zh-CN" dirty="0">
                <a:ea typeface="微软雅黑" panose="020B0503020204020204" pitchFamily="34" charset="-122"/>
              </a:rPr>
              <a:t>learned</a:t>
            </a:r>
            <a:r>
              <a:rPr lang="zh-CN" altLang="en-US" dirty="0">
                <a:ea typeface="微软雅黑" panose="020B0503020204020204" pitchFamily="34" charset="-122"/>
              </a:rPr>
              <a:t>变为</a:t>
            </a:r>
            <a:r>
              <a:rPr lang="en-US" altLang="zh-CN" dirty="0">
                <a:ea typeface="微软雅黑" panose="020B0503020204020204" pitchFamily="34" charset="-122"/>
              </a:rPr>
              <a:t>learn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96AFB-4F38-4FC6-AC6B-7683C3C4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7" descr="语法树1">
            <a:extLst>
              <a:ext uri="{FF2B5EF4-FFF2-40B4-BE49-F238E27FC236}">
                <a16:creationId xmlns:a16="http://schemas.microsoft.com/office/drawing/2014/main" id="{12B1E754-4E46-467D-9ED3-B2EABCC5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8" y="4245841"/>
            <a:ext cx="460851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08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3C516-8EC3-456B-AF07-986B347C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746D6-EBBB-4B8C-BC6A-F2CC3A28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1"/>
            <a:ext cx="11443283" cy="1427018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zh-CN" altLang="en-US" b="1" dirty="0">
                <a:ea typeface="微软雅黑" panose="020B0503020204020204" pitchFamily="34" charset="-122"/>
              </a:rPr>
              <a:t>搜索索引，得到符合语法树的文档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zh-CN" altLang="en-US" b="1" dirty="0">
                <a:ea typeface="微软雅黑" panose="020B0503020204020204" pitchFamily="34" charset="-122"/>
              </a:rPr>
              <a:t>根据得到的文档和查询语句的相关性，对结果进行排序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endParaRPr lang="zh-CN" altLang="en-US" b="1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微软雅黑" panose="020B0503020204020204" pitchFamily="34" charset="-122"/>
              </a:rPr>
              <a:t>上述索引创建和搜索过程如图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96AFB-4F38-4FC6-AC6B-7683C3C4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6" descr="clip_image016">
            <a:extLst>
              <a:ext uri="{FF2B5EF4-FFF2-40B4-BE49-F238E27FC236}">
                <a16:creationId xmlns:a16="http://schemas.microsoft.com/office/drawing/2014/main" id="{EA1EC559-B2D1-4593-9813-CCB9CDBA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59" y="2785629"/>
            <a:ext cx="5181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54513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2889</TotalTime>
  <Words>2742</Words>
  <Application>Microsoft Office PowerPoint</Application>
  <PresentationFormat>宽屏</PresentationFormat>
  <Paragraphs>320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微软雅黑</vt:lpstr>
      <vt:lpstr>黑体</vt:lpstr>
      <vt:lpstr>Arial</vt:lpstr>
      <vt:lpstr>Calibri</vt:lpstr>
      <vt:lpstr>Consolas</vt:lpstr>
      <vt:lpstr>Wingdings</vt:lpstr>
      <vt:lpstr>主题1</vt:lpstr>
      <vt:lpstr>4. Lucene</vt:lpstr>
      <vt:lpstr>Lucene 安装 https://lucene.apache.org/pylucene/install.html</vt:lpstr>
      <vt:lpstr>Lucene 安装 https://lucene.apache.org/pylucene/install.html</vt:lpstr>
      <vt:lpstr>Lucene 安装 https://lucene.apache.org/pylucene/install.html</vt:lpstr>
      <vt:lpstr>Lucene 简介</vt:lpstr>
      <vt:lpstr>创建索引</vt:lpstr>
      <vt:lpstr>创建索引</vt:lpstr>
      <vt:lpstr>搜索索引</vt:lpstr>
      <vt:lpstr>搜索索引</vt:lpstr>
      <vt:lpstr>Lucene 文档</vt:lpstr>
      <vt:lpstr>代码解析</vt:lpstr>
      <vt:lpstr>代码解析</vt:lpstr>
      <vt:lpstr>代码解析</vt:lpstr>
      <vt:lpstr>代码解析</vt:lpstr>
      <vt:lpstr>代码解析</vt:lpstr>
      <vt:lpstr>代码解析</vt:lpstr>
      <vt:lpstr>代码解析</vt:lpstr>
      <vt:lpstr>代码解析</vt:lpstr>
      <vt:lpstr>Analyzer</vt:lpstr>
      <vt:lpstr>中文分词</vt:lpstr>
      <vt:lpstr>中文分词</vt:lpstr>
      <vt:lpstr>网页预处理</vt:lpstr>
      <vt:lpstr>练习</vt:lpstr>
      <vt:lpstr>练习</vt:lpstr>
      <vt:lpstr>练习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Pan Yujie</cp:lastModifiedBy>
  <cp:revision>404</cp:revision>
  <dcterms:created xsi:type="dcterms:W3CDTF">2020-06-05T11:49:48Z</dcterms:created>
  <dcterms:modified xsi:type="dcterms:W3CDTF">2020-07-17T12:41:06Z</dcterms:modified>
</cp:coreProperties>
</file>