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96" r:id="rId6"/>
    <p:sldId id="297" r:id="rId7"/>
    <p:sldId id="302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1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10/26/2021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6. 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简单搜索引擎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使用模板时，视图函数应当返回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>
                <a:solidFill>
                  <a:srgbClr val="FF0000"/>
                </a:solidFill>
              </a:rPr>
              <a:t>（）</a:t>
            </a:r>
            <a:r>
              <a:rPr lang="zh-CN" altLang="en-US" dirty="0"/>
              <a:t>的调用结果。例如下面的代码片段渲染模板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，并将渲染结果作为视图函数的返回值：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在上面的代码中，模板文件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依赖于变量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/>
              <a:t>，模板文件的内容如右上所示：</a:t>
            </a:r>
          </a:p>
          <a:p>
            <a:endParaRPr lang="zh-CN" altLang="en-US" dirty="0"/>
          </a:p>
          <a:p>
            <a:r>
              <a:rPr lang="zh-CN" altLang="en-US" dirty="0"/>
              <a:t>模板文件的语法扩充了</a:t>
            </a:r>
            <a:r>
              <a:rPr lang="en-US" altLang="zh-CN" dirty="0"/>
              <a:t>HTML</a:t>
            </a:r>
            <a:r>
              <a:rPr lang="zh-CN" altLang="en-US" dirty="0"/>
              <a:t>，因此可以使用变量和逻辑。</a:t>
            </a:r>
          </a:p>
          <a:p>
            <a:r>
              <a:rPr lang="zh-CN" altLang="en-US" dirty="0"/>
              <a:t>在浏览器中访问</a:t>
            </a:r>
            <a:r>
              <a:rPr lang="en-US" altLang="zh-CN" dirty="0">
                <a:solidFill>
                  <a:srgbClr val="FF0000"/>
                </a:solidFill>
              </a:rPr>
              <a:t>http://127.0.0.1:9988/hello</a:t>
            </a:r>
            <a:r>
              <a:rPr lang="zh-CN" altLang="en-US" dirty="0">
                <a:solidFill>
                  <a:schemeClr val="tx1"/>
                </a:solidFill>
              </a:rPr>
              <a:t>（端口号此处改为了</a:t>
            </a:r>
            <a:r>
              <a:rPr lang="en-US" altLang="zh-CN" dirty="0">
                <a:solidFill>
                  <a:schemeClr val="tx1"/>
                </a:solidFill>
              </a:rPr>
              <a:t>9988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510030"/>
            <a:ext cx="4937760" cy="227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5" y="1385570"/>
            <a:ext cx="3435985" cy="239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5644515"/>
            <a:ext cx="11155680" cy="1012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过滤器的含义及使用</a:t>
            </a:r>
          </a:p>
          <a:p>
            <a:r>
              <a:rPr lang="zh-CN" altLang="en-US" b="1" dirty="0"/>
              <a:t>定义</a:t>
            </a:r>
            <a:r>
              <a:rPr lang="zh-CN" altLang="en-US" dirty="0"/>
              <a:t>：过滤器的本质就是函数，有时候我们不仅仅只是需要输出变量的值，我们还需要修改变量的显示，甚至格式化、运算等等，而在模板中是不能直接调用 Python 中的某些方法，那么这就用到了过滤器。</a:t>
            </a:r>
          </a:p>
          <a:p>
            <a:r>
              <a:rPr lang="zh-CN" altLang="en-US" b="1" dirty="0"/>
              <a:t>链式调用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b="1" dirty="0"/>
              <a:t>常见的内建过滤器（字符串操作）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2322195"/>
            <a:ext cx="4223385" cy="34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" y="3121025"/>
            <a:ext cx="7402830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常见的内建过滤器（列表操作）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常见的内建过滤器（语句块操作）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自定义过滤器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250950"/>
            <a:ext cx="5459095" cy="1941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3577590"/>
            <a:ext cx="2435225" cy="77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4792345"/>
            <a:ext cx="5389245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模板（续）：控制代码块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如何使用控制代码块</a:t>
            </a:r>
          </a:p>
          <a:p>
            <a:r>
              <a:rPr lang="zh-CN" altLang="en-US" dirty="0"/>
              <a:t>条件语句：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循环语句：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结合使用：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1245870"/>
            <a:ext cx="4234815" cy="115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2915920"/>
            <a:ext cx="4177030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75" y="4852035"/>
            <a:ext cx="4140835" cy="1572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模板（续）：代码复用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继承：</a:t>
            </a:r>
            <a:r>
              <a:rPr lang="zh-CN" altLang="en-US" dirty="0"/>
              <a:t>继承的本质是代码替换，一般用来实现多个页面中重复不变的区域。</a:t>
            </a:r>
          </a:p>
          <a:p>
            <a:r>
              <a:rPr lang="zh-CN" altLang="en-US" b="1" dirty="0"/>
              <a:t>关键字：</a:t>
            </a:r>
            <a:r>
              <a:rPr lang="en-US" altLang="zh-CN" dirty="0"/>
              <a:t>block extends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60" y="3977640"/>
            <a:ext cx="2767330" cy="1474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" y="1600200"/>
            <a:ext cx="3602990" cy="450977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774565" y="4547235"/>
            <a:ext cx="2273935" cy="33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如何创建Flask表单</a:t>
            </a:r>
          </a:p>
          <a:p>
            <a:r>
              <a:rPr lang="zh-CN" altLang="en-US" dirty="0"/>
              <a:t>每个web应用都需要使用表单来采集用户数据。现在让我们使用Flask框架创建一个简单的表单来收集用户的基本信息，例如名称、年龄、邮件、兴趣爱好等，我们将这个模板文件命名为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913255"/>
            <a:ext cx="470662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视图函数</a:t>
            </a:r>
            <a:r>
              <a:rPr lang="zh-CN" altLang="en-US" dirty="0">
                <a:solidFill>
                  <a:srgbClr val="FF0000"/>
                </a:solidFill>
              </a:rPr>
              <a:t>bio_data_form</a:t>
            </a:r>
            <a:r>
              <a:rPr lang="zh-CN" altLang="en-US" dirty="0"/>
              <a:t>同时支持POST和GET请求。GET请求将渲染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/>
              <a:t>模板，而POST请求将重定向到</a:t>
            </a:r>
            <a:r>
              <a:rPr lang="zh-CN" altLang="en-US" dirty="0">
                <a:solidFill>
                  <a:srgbClr val="FF0000"/>
                </a:solidFill>
              </a:rPr>
              <a:t>showbio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下面是</a:t>
            </a:r>
            <a:r>
              <a:rPr lang="en-US" altLang="zh-CN" dirty="0"/>
              <a:t>showbio</a:t>
            </a:r>
            <a:r>
              <a:rPr lang="zh-CN" altLang="en-US" dirty="0"/>
              <a:t>的实现：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497330"/>
            <a:ext cx="776097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4465320"/>
            <a:ext cx="77882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show_bio.html</a:t>
            </a:r>
            <a:r>
              <a:rPr lang="zh-CN" altLang="en-US" dirty="0"/>
              <a:t>的内容如下：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访问</a:t>
            </a:r>
            <a:r>
              <a:rPr lang="en-US" altLang="zh-CN" dirty="0">
                <a:solidFill>
                  <a:srgbClr val="FF0000"/>
                </a:solidFill>
              </a:rPr>
              <a:t>http://127.0.0.1:5524/form</a:t>
            </a:r>
            <a:r>
              <a:rPr lang="zh-CN" altLang="en-US" dirty="0">
                <a:solidFill>
                  <a:schemeClr val="tx1"/>
                </a:solidFill>
              </a:rPr>
              <a:t>出现以下表单，提交后出现上方</a:t>
            </a:r>
            <a:r>
              <a:rPr lang="en-US" altLang="zh-CN" dirty="0">
                <a:solidFill>
                  <a:srgbClr val="FF0000"/>
                </a:solidFill>
              </a:rPr>
              <a:t>http://127.0.0.1:5524/showbio</a:t>
            </a:r>
            <a:r>
              <a:rPr lang="zh-CN" altLang="en-US" dirty="0">
                <a:solidFill>
                  <a:schemeClr val="tx1"/>
                </a:solidFill>
              </a:rPr>
              <a:t>的页面显示结果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1210945"/>
            <a:ext cx="3430905" cy="2865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4904740"/>
            <a:ext cx="10417175" cy="1953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1109980"/>
            <a:ext cx="70485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，结合前面学习的</a:t>
            </a:r>
            <a:r>
              <a:rPr lang="en-US" altLang="zh-CN" dirty="0"/>
              <a:t>HTML, Lucene</a:t>
            </a:r>
            <a:r>
              <a:rPr lang="zh-CN" altLang="en-US" dirty="0"/>
              <a:t>，中文分词等知识点，根据上次实验爬取的网页，建立一个简单的搜索引擎。</a:t>
            </a:r>
            <a:r>
              <a:rPr lang="zh-CN" altLang="en-US" dirty="0">
                <a:solidFill>
                  <a:srgbClr val="FF0000"/>
                </a:solidFill>
              </a:rPr>
              <a:t>（界面美化是下次实验的内容，本次实验只需实现与截图类似的简单样式即可）</a:t>
            </a:r>
          </a:p>
          <a:p>
            <a:pPr marL="0" indent="0">
              <a:buNone/>
            </a:pPr>
            <a:r>
              <a:rPr lang="zh-CN" altLang="en-US" dirty="0"/>
              <a:t>搜索界面：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结果界面：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2" y="1483767"/>
            <a:ext cx="2374900" cy="1113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5" y="3143296"/>
            <a:ext cx="6881274" cy="6699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结果要求：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）标题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）超链接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）关键词上下文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）网址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提示：搜索界面和结果界面两部分，可设置两个路由：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@app.route('/')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@app.route('/result')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其中，根目录（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zh-CN" altLang="en-US" dirty="0">
                <a:solidFill>
                  <a:schemeClr val="tx1"/>
                </a:solidFill>
              </a:rPr>
              <a:t>）生成搜索框，得到用户输入后重定向到</a:t>
            </a:r>
            <a:r>
              <a:rPr lang="en-US" altLang="zh-CN" dirty="0">
                <a:solidFill>
                  <a:srgbClr val="FF0000"/>
                </a:solidFill>
              </a:rPr>
              <a:t>http://127.0.0.1:8080/result</a:t>
            </a:r>
            <a:r>
              <a:rPr lang="zh-CN" altLang="en-US" dirty="0">
                <a:solidFill>
                  <a:schemeClr val="tx1"/>
                </a:solidFill>
              </a:rPr>
              <a:t>，由相应的函数进行结果处理。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中文搜索注意分词，注意中文编码格式：</a:t>
            </a:r>
            <a:r>
              <a:rPr lang="en-US" altLang="zh-CN" dirty="0"/>
              <a:t>gbk</a:t>
            </a:r>
            <a:r>
              <a:rPr lang="zh-CN" altLang="en-US" dirty="0"/>
              <a:t>或</a:t>
            </a:r>
            <a:r>
              <a:rPr lang="en-US" altLang="zh-CN" dirty="0"/>
              <a:t>utf8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Web框架的用途、定义与优势</a:t>
            </a:r>
          </a:p>
          <a:p>
            <a:endParaRPr lang="zh-CN" altLang="en-US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开发的用途：（</a:t>
            </a:r>
            <a:r>
              <a:rPr lang="en-US" altLang="zh-CN" dirty="0"/>
              <a:t>1</a:t>
            </a:r>
            <a:r>
              <a:rPr lang="zh-CN" altLang="en-US" dirty="0"/>
              <a:t>）前端网页 （</a:t>
            </a:r>
            <a:r>
              <a:rPr lang="en-US" altLang="zh-CN" dirty="0"/>
              <a:t>2</a:t>
            </a:r>
            <a:r>
              <a:rPr lang="zh-CN" altLang="en-US" dirty="0"/>
              <a:t>）后端数据库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Query &amp; Request</a:t>
            </a:r>
          </a:p>
          <a:p>
            <a:endParaRPr lang="en-US" altLang="zh-CN" dirty="0"/>
          </a:p>
          <a:p>
            <a:r>
              <a:rPr lang="zh-CN" altLang="en-US" dirty="0"/>
              <a:t>框架的定义：</a:t>
            </a:r>
            <a:r>
              <a:rPr lang="zh-CN" altLang="en-US" dirty="0">
                <a:sym typeface="+mn-ea"/>
              </a:rPr>
              <a:t>框架，即</a:t>
            </a:r>
            <a:r>
              <a:rPr lang="en-US" altLang="zh-CN" dirty="0">
                <a:sym typeface="+mn-ea"/>
              </a:rPr>
              <a:t>framework</a:t>
            </a:r>
            <a:r>
              <a:rPr lang="zh-CN" altLang="en-US" dirty="0">
                <a:sym typeface="+mn-ea"/>
              </a:rPr>
              <a:t>。其实就是某种应用的半成品，把不同应用程序中有共性的一些东西抽取出来，做成一个半成品程序，这样的半成品就是所谓的程序框架。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好处：减少重复开发工作量、缩短开发时间、降低开发成本。同时还有其它的好处，如：使程序设计更合理、程序运行更稳定等。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Web</a:t>
            </a:r>
            <a:r>
              <a:rPr lang="zh-CN" altLang="en-US" dirty="0"/>
              <a:t>框架：</a:t>
            </a:r>
            <a:r>
              <a:rPr lang="en-US" altLang="zh-CN" dirty="0"/>
              <a:t>Django, CubicWeb, Web2py, Weppy, Zope2, Bottle, CherryPy, Falcon, Flask, Pyramid, Tornado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官方中文文档：</a:t>
            </a:r>
            <a:r>
              <a:rPr lang="zh-CN" altLang="en-US" u="sng" dirty="0">
                <a:solidFill>
                  <a:schemeClr val="accent1"/>
                </a:solidFill>
              </a:rPr>
              <a:t>https://dormousehole.readthedocs.io/en/latest/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框架入门：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https://blog.csdn.net/sinat_38682860/article/details/82354342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https://blog.csdn.net/u014793102/article/details/80372815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https://www.cnblogs.com/sdlypyzq/p/5002084.html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教程视频：</a:t>
            </a:r>
            <a:r>
              <a:rPr lang="zh-CN" altLang="en-US" u="sng" dirty="0">
                <a:solidFill>
                  <a:schemeClr val="accent1"/>
                </a:solidFill>
              </a:rPr>
              <a:t>https://www.bilibili.com/video/BV1SJ411P7qb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Flask的简要介绍</a:t>
            </a:r>
          </a:p>
          <a:p>
            <a:endParaRPr lang="zh-CN" altLang="en-US" dirty="0"/>
          </a:p>
          <a:p>
            <a:r>
              <a:rPr lang="zh-CN" altLang="en-US" dirty="0"/>
              <a:t>Flask是一个轻量级的Web应用框架, 使用Python编写。基于 WerkzeugWSGI工具箱和Jinja2模板引擎，使用 BSD 授权。</a:t>
            </a:r>
          </a:p>
          <a:p>
            <a:endParaRPr lang="zh-CN" altLang="en-US" dirty="0"/>
          </a:p>
          <a:p>
            <a:r>
              <a:rPr lang="zh-CN" altLang="en-US" dirty="0"/>
              <a:t>Flask也被称为 “microframework” ，因为它使用简单的核心，用 extension 增加其他功能。Flask没有默认使用的数据库、窗体验证工具。然而，Flask保留了扩增的弹性，可以用Flask-extension加入这些功能：ORM、窗体验证工具、文件上传、各种开放式身份验证技术。</a:t>
            </a:r>
          </a:p>
          <a:p>
            <a:endParaRPr lang="zh-CN" altLang="en-US" dirty="0"/>
          </a:p>
          <a:p>
            <a:r>
              <a:rPr lang="zh-CN" altLang="en-US" dirty="0"/>
              <a:t>Flask 很轻，花很少的成本就能够开发一个简单的网站。非常适合初学者学习。Flask 框架学会以后，可以考虑学习插件的使用。例如使用 WTForm + Flask-WTForm 来验证表单数据，用 SQLAlchemy + Flask-SQLAlchemy 来对你的数据库进行控制。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9825" y="4791075"/>
            <a:ext cx="419735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Flask编写Hello World的一个简单示例</a:t>
            </a:r>
          </a:p>
          <a:p>
            <a:r>
              <a:rPr lang="zh-CN" altLang="en-US" dirty="0"/>
              <a:t>创建一个文件</a:t>
            </a:r>
            <a:r>
              <a:rPr lang="en-US" altLang="zh-CN" dirty="0"/>
              <a:t>app.py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）引入</a:t>
            </a:r>
            <a:r>
              <a:rPr lang="en-US" altLang="zh-CN" dirty="0"/>
              <a:t>Flask</a:t>
            </a:r>
            <a:r>
              <a:rPr lang="zh-CN" altLang="en-US" dirty="0"/>
              <a:t>类：</a:t>
            </a:r>
            <a:r>
              <a:rPr lang="en-US" altLang="zh-CN" dirty="0"/>
              <a:t>from flask import Flask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）创建</a:t>
            </a:r>
            <a:r>
              <a:rPr lang="en-US" altLang="zh-CN" dirty="0"/>
              <a:t>Flask</a:t>
            </a:r>
            <a:r>
              <a:rPr lang="zh-CN" altLang="en-US" dirty="0"/>
              <a:t>对象，我们将使用该对象进行应用的配置和运行：</a:t>
            </a:r>
            <a:r>
              <a:rPr lang="en-US" altLang="zh-CN" dirty="0"/>
              <a:t>app = Flask(__name__)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注：</a:t>
            </a:r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中的特殊变量，如果文件作为主程序执行，那么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变量的值就是</a:t>
            </a:r>
            <a:r>
              <a:rPr lang="en-US" altLang="zh-CN" dirty="0">
                <a:solidFill>
                  <a:srgbClr val="FF0000"/>
                </a:solidFill>
              </a:rPr>
              <a:t>__main__</a:t>
            </a:r>
            <a:r>
              <a:rPr lang="zh-CN" altLang="en-US" dirty="0"/>
              <a:t>，如果是被其他模块引入，那么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的值就是模块的名称。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）在主程序中，执行</a:t>
            </a:r>
            <a:r>
              <a:rPr lang="en-US" altLang="zh-CN" dirty="0">
                <a:solidFill>
                  <a:srgbClr val="FF0000"/>
                </a:solidFill>
              </a:rPr>
              <a:t>run()</a:t>
            </a:r>
            <a:r>
              <a:rPr lang="zh-CN" altLang="en-US" dirty="0"/>
              <a:t>来启动应用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改名启动一个本地服务器，默认情况下其地址是</a:t>
            </a:r>
            <a:r>
              <a:rPr lang="en-US" altLang="zh-CN" dirty="0">
                <a:solidFill>
                  <a:srgbClr val="FF0000"/>
                </a:solidFill>
              </a:rPr>
              <a:t>localhost:5000</a:t>
            </a:r>
            <a:r>
              <a:rPr lang="zh-CN" altLang="en-US" dirty="0"/>
              <a:t>，在上面的代码中，我们使用关键字参数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/>
              <a:t>将监听端口修改为</a:t>
            </a:r>
            <a:r>
              <a:rPr lang="en-US" altLang="zh-CN" dirty="0"/>
              <a:t>8080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app</a:t>
            </a:r>
            <a:r>
              <a:rPr lang="zh-CN" altLang="en-US" dirty="0"/>
              <a:t>变量的</a:t>
            </a:r>
            <a:r>
              <a:rPr lang="en-US" altLang="zh-CN" dirty="0"/>
              <a:t>route()</a:t>
            </a:r>
            <a:r>
              <a:rPr lang="zh-CN" altLang="en-US" dirty="0"/>
              <a:t>装饰器来告诉</a:t>
            </a:r>
            <a:r>
              <a:rPr lang="en-US" altLang="zh-CN" dirty="0"/>
              <a:t>Flask</a:t>
            </a:r>
            <a:r>
              <a:rPr lang="zh-CN" altLang="en-US" dirty="0"/>
              <a:t>框架</a:t>
            </a:r>
            <a:r>
              <a:rPr lang="en-US" altLang="zh-CN" dirty="0"/>
              <a:t>URL</a:t>
            </a:r>
            <a:r>
              <a:rPr lang="zh-CN" altLang="en-US" dirty="0"/>
              <a:t>如何触发我们的视图函数：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507105"/>
            <a:ext cx="3736340" cy="674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5431155"/>
            <a:ext cx="2933065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app.py</a:t>
            </a:r>
            <a:r>
              <a:rPr lang="zh-CN" altLang="en-US" dirty="0"/>
              <a:t>代码：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运行后看到如下输入：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236345"/>
            <a:ext cx="4257675" cy="3106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0" y="4789487"/>
            <a:ext cx="5560060" cy="188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D5EE5-19E6-4775-93EC-AA813C6CBE78}"/>
              </a:ext>
            </a:extLst>
          </p:cNvPr>
          <p:cNvSpPr txBox="1"/>
          <p:nvPr/>
        </p:nvSpPr>
        <p:spPr>
          <a:xfrm>
            <a:off x="6324506" y="913179"/>
            <a:ext cx="5698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此时，</a:t>
            </a:r>
            <a:r>
              <a:rPr lang="en-US" altLang="zh-CN" dirty="0"/>
              <a:t>docker</a:t>
            </a:r>
            <a:r>
              <a:rPr lang="zh-CN" altLang="en-US" dirty="0"/>
              <a:t>容器系统将监听</a:t>
            </a:r>
            <a:r>
              <a:rPr lang="en-US" altLang="zh-CN" dirty="0"/>
              <a:t>8080</a:t>
            </a:r>
            <a:r>
              <a:rPr lang="zh-CN" altLang="en-US" dirty="0"/>
              <a:t>端口。为了能让本机（你的笔记本）也访问到</a:t>
            </a:r>
            <a:r>
              <a:rPr lang="en-US" altLang="zh-CN" dirty="0"/>
              <a:t>8080</a:t>
            </a:r>
            <a:r>
              <a:rPr lang="zh-CN" altLang="en-US" dirty="0"/>
              <a:t>端口，需要进行端口转发。（具体原理将在计算机网络课程中学习）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做法：点击加号添加“</a:t>
            </a:r>
            <a:r>
              <a:rPr lang="en-US" altLang="zh-CN" dirty="0"/>
              <a:t>8080</a:t>
            </a:r>
            <a:r>
              <a:rPr lang="zh-CN" altLang="en-US" dirty="0"/>
              <a:t>”</a:t>
            </a:r>
            <a:endParaRPr 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F86286-47C5-491C-9AEA-09B9F38073C3}"/>
              </a:ext>
            </a:extLst>
          </p:cNvPr>
          <p:cNvCxnSpPr/>
          <p:nvPr/>
        </p:nvCxnSpPr>
        <p:spPr>
          <a:xfrm>
            <a:off x="6096000" y="913179"/>
            <a:ext cx="0" cy="580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40DA60B-1D3F-401A-A514-D2BB9A20A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6" y="2490018"/>
            <a:ext cx="5626067" cy="370549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28E80AC-08D4-4B31-A4B2-8B4B7214C31C}"/>
              </a:ext>
            </a:extLst>
          </p:cNvPr>
          <p:cNvSpPr/>
          <p:nvPr/>
        </p:nvSpPr>
        <p:spPr>
          <a:xfrm>
            <a:off x="7967756" y="3959523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EE7174-A512-4275-B006-A453A979E532}"/>
              </a:ext>
            </a:extLst>
          </p:cNvPr>
          <p:cNvSpPr/>
          <p:nvPr/>
        </p:nvSpPr>
        <p:spPr>
          <a:xfrm>
            <a:off x="6353156" y="3890512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2BB734-12DF-4A6A-9D0C-A9EAE67987C8}"/>
              </a:ext>
            </a:extLst>
          </p:cNvPr>
          <p:cNvSpPr/>
          <p:nvPr/>
        </p:nvSpPr>
        <p:spPr>
          <a:xfrm>
            <a:off x="6652553" y="4211661"/>
            <a:ext cx="1699576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1" y="986286"/>
            <a:ext cx="11443283" cy="5959475"/>
          </a:xfrm>
        </p:spPr>
        <p:txBody>
          <a:bodyPr/>
          <a:lstStyle/>
          <a:p>
            <a:r>
              <a:rPr lang="zh-CN" altLang="en-US" dirty="0"/>
              <a:t>打开浏览器访问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5543"/>
          <a:stretch/>
        </p:blipFill>
        <p:spPr>
          <a:xfrm>
            <a:off x="714268" y="1939782"/>
            <a:ext cx="10974070" cy="2948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Flask模板的简要介绍</a:t>
            </a:r>
          </a:p>
          <a:p>
            <a:r>
              <a:rPr lang="zh-CN" altLang="en-US" dirty="0"/>
              <a:t>模板的定义：视图函数的主要作用是生成请求的响应，这是最简单的请求。实际上，视图函数有两个作用：处理业务逻辑和返回响应内容。在大型应用中，把业务逻辑和表现内容放在一起，会增加代码的复杂度和维护成本。本节学到的模板，它的作用即是承担视图函数的另一个作用，即返回响应内容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）模板其实是一个包含响应文本的文件，其中用占位符(变量)表示动态部分，告诉模板引擎其具体的值需要从使用的数据中获取。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）使用真实值替换变量，再返回最终得到的字符串，这个过程称为“渲染”。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）Flask是使用 Jinja2 这个模板引擎来渲染模板</a:t>
            </a:r>
          </a:p>
          <a:p>
            <a:endParaRPr lang="zh-CN" altLang="en-US" dirty="0"/>
          </a:p>
          <a:p>
            <a:r>
              <a:rPr lang="zh-CN" altLang="en-US" dirty="0"/>
              <a:t>使用模板的好处：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）视图函数只负责业务逻辑和数据处理(业务逻辑方面)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）而模板则取到视图函数的数据结果进行展示(视图展示方面)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）代码结构清晰，耦合度低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提供的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/>
              <a:t>函数封装了</a:t>
            </a:r>
            <a:r>
              <a:rPr lang="en-US" altLang="zh-CN" dirty="0"/>
              <a:t>Jinjia2</a:t>
            </a:r>
            <a:r>
              <a:rPr lang="zh-CN" altLang="en-US" dirty="0"/>
              <a:t>这一模板引擎。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Flask模板的使用方法</a:t>
            </a:r>
            <a:endParaRPr lang="zh-CN" altLang="en-US" dirty="0"/>
          </a:p>
          <a:p>
            <a:r>
              <a:rPr lang="zh-CN" altLang="en-US" dirty="0"/>
              <a:t>首先我们看看如何将原始的</a:t>
            </a:r>
            <a:r>
              <a:rPr lang="en-US" altLang="zh-CN" dirty="0"/>
              <a:t>HTML</a:t>
            </a:r>
            <a:r>
              <a:rPr lang="zh-CN" altLang="en-US" dirty="0"/>
              <a:t>代码插入</a:t>
            </a:r>
            <a:r>
              <a:rPr lang="en-US" altLang="zh-CN" dirty="0"/>
              <a:t>Flask</a:t>
            </a:r>
            <a:r>
              <a:rPr lang="zh-CN" altLang="en-US" dirty="0"/>
              <a:t>应用：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在上面的代码中，我们使用拼接的</a:t>
            </a:r>
            <a:r>
              <a:rPr lang="en-US" altLang="zh-CN" dirty="0"/>
              <a:t>HTML</a:t>
            </a:r>
            <a:r>
              <a:rPr lang="zh-CN" altLang="en-US" dirty="0"/>
              <a:t>字符串来展示</a:t>
            </a:r>
            <a:r>
              <a:rPr lang="en-US" altLang="zh-CN" dirty="0"/>
              <a:t>user</a:t>
            </a:r>
            <a:r>
              <a:rPr lang="zh-CN" altLang="en-US" dirty="0"/>
              <a:t>字典的数据。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1593850"/>
            <a:ext cx="8864600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现在访问</a:t>
            </a:r>
            <a:r>
              <a:rPr lang="en-US" altLang="zh-CN" dirty="0">
                <a:solidFill>
                  <a:srgbClr val="FF0000"/>
                </a:solidFill>
              </a:rPr>
              <a:t>http://127.0.0.1:6699/greet (</a:t>
            </a:r>
            <a:r>
              <a:rPr lang="zh-CN" altLang="en-US" dirty="0">
                <a:solidFill>
                  <a:srgbClr val="FF0000"/>
                </a:solidFill>
              </a:rPr>
              <a:t>同样，需要按照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页设置</a:t>
            </a:r>
            <a:r>
              <a:rPr lang="en-US" altLang="zh-CN" dirty="0">
                <a:solidFill>
                  <a:srgbClr val="FF0000"/>
                </a:solidFill>
              </a:rPr>
              <a:t>forward port)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拼接</a:t>
            </a:r>
            <a:r>
              <a:rPr lang="en-US" altLang="zh-CN" dirty="0"/>
              <a:t>HTML</a:t>
            </a:r>
            <a:r>
              <a:rPr lang="zh-CN" altLang="en-US" dirty="0"/>
              <a:t>字符非常容易出错，因此</a:t>
            </a:r>
            <a:r>
              <a:rPr lang="en-US" altLang="zh-CN" dirty="0"/>
              <a:t>Flask</a:t>
            </a:r>
            <a:r>
              <a:rPr lang="zh-CN" altLang="en-US" dirty="0"/>
              <a:t>使用</a:t>
            </a:r>
            <a:r>
              <a:rPr lang="en-US" altLang="zh-CN" dirty="0"/>
              <a:t>Jinja2</a:t>
            </a:r>
            <a:r>
              <a:rPr lang="zh-CN" altLang="en-US" dirty="0"/>
              <a:t>模板引擎来分离数据逻辑层和展示层。</a:t>
            </a:r>
          </a:p>
          <a:p>
            <a:endParaRPr lang="zh-CN" altLang="en-US" dirty="0"/>
          </a:p>
          <a:p>
            <a:r>
              <a:rPr lang="zh-CN" altLang="en-US" dirty="0"/>
              <a:t>我们将模板文件按如下路径放置：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b="1" dirty="0"/>
              <a:t>即在</a:t>
            </a:r>
            <a:r>
              <a:rPr lang="en-US" altLang="zh-CN" b="1" dirty="0">
                <a:solidFill>
                  <a:srgbClr val="FF0000"/>
                </a:solidFill>
              </a:rPr>
              <a:t>app.py</a:t>
            </a:r>
            <a:r>
              <a:rPr lang="zh-CN" altLang="en-US" b="1" dirty="0"/>
              <a:t>所在文件夹的根目录中新建一个</a:t>
            </a:r>
            <a:r>
              <a:rPr lang="en-US" altLang="zh-CN" b="1" dirty="0">
                <a:solidFill>
                  <a:srgbClr val="FF0000"/>
                </a:solidFill>
              </a:rPr>
              <a:t>templates</a:t>
            </a:r>
            <a:r>
              <a:rPr lang="zh-CN" altLang="en-US" b="1" dirty="0"/>
              <a:t>的文件夹，将模板文件</a:t>
            </a:r>
            <a:r>
              <a:rPr lang="en-US" altLang="zh-CN" b="1" dirty="0">
                <a:solidFill>
                  <a:srgbClr val="FF0000"/>
                </a:solidFill>
              </a:rPr>
              <a:t>index.html</a:t>
            </a:r>
            <a:r>
              <a:rPr lang="zh-CN" altLang="en-US" b="1" dirty="0"/>
              <a:t>放入该文件夹中</a:t>
            </a:r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1287145"/>
            <a:ext cx="1092327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4075430"/>
            <a:ext cx="2603500" cy="15640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80,&quot;width&quot;:6610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188</TotalTime>
  <Words>1615</Words>
  <Application>Microsoft Office PowerPoint</Application>
  <PresentationFormat>宽屏</PresentationFormat>
  <Paragraphs>337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主题1</vt:lpstr>
      <vt:lpstr>6. Web框架：Flask</vt:lpstr>
      <vt:lpstr>Web框架</vt:lpstr>
      <vt:lpstr>Flask框架</vt:lpstr>
      <vt:lpstr>Flask例程</vt:lpstr>
      <vt:lpstr>Flask例程</vt:lpstr>
      <vt:lpstr>Flask例程</vt:lpstr>
      <vt:lpstr>Flask模板</vt:lpstr>
      <vt:lpstr>Flask模板</vt:lpstr>
      <vt:lpstr>Flask模板</vt:lpstr>
      <vt:lpstr>Flask模板</vt:lpstr>
      <vt:lpstr>Flask模板（续）：过滤器</vt:lpstr>
      <vt:lpstr>Flask模板（续）：过滤器</vt:lpstr>
      <vt:lpstr>Flask模板（续）：控制代码块</vt:lpstr>
      <vt:lpstr>Flask模板（续）：代码复用</vt:lpstr>
      <vt:lpstr>Flask表单</vt:lpstr>
      <vt:lpstr>Flask表单</vt:lpstr>
      <vt:lpstr>Flask表单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jc</cp:lastModifiedBy>
  <cp:revision>380</cp:revision>
  <dcterms:created xsi:type="dcterms:W3CDTF">2020-06-05T11:49:00Z</dcterms:created>
  <dcterms:modified xsi:type="dcterms:W3CDTF">2021-10-26T13:54:51Z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