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8" r:id="rId3"/>
    <p:sldId id="279" r:id="rId4"/>
    <p:sldId id="294" r:id="rId5"/>
    <p:sldId id="288" r:id="rId6"/>
    <p:sldId id="289" r:id="rId7"/>
    <p:sldId id="290" r:id="rId8"/>
    <p:sldId id="291" r:id="rId9"/>
    <p:sldId id="292" r:id="rId10"/>
    <p:sldId id="29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78" y="9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11/11/2021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11/11/2021</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11/11/2021</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11/11/2021</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p:txBody>
          <a:bodyPr/>
          <a:lstStyle/>
          <a:p>
            <a:r>
              <a:rPr lang="en-US" altLang="zh-CN" dirty="0" smtClean="0">
                <a:latin typeface="+mn-lt"/>
                <a:ea typeface="+mn-ea"/>
                <a:cs typeface="+mn-ea"/>
                <a:sym typeface="+mn-lt"/>
              </a:rPr>
              <a:t>10</a:t>
            </a:r>
            <a:r>
              <a:rPr lang="en-US" altLang="zh-CN" dirty="0" smtClean="0">
                <a:latin typeface="+mn-lt"/>
                <a:ea typeface="+mn-ea"/>
                <a:cs typeface="+mn-ea"/>
                <a:sym typeface="+mn-lt"/>
              </a:rPr>
              <a:t>. </a:t>
            </a:r>
            <a:r>
              <a:rPr lang="en-US" altLang="zh-CN" dirty="0">
                <a:latin typeface="+mn-lt"/>
                <a:ea typeface="+mn-ea"/>
                <a:cs typeface="+mn-ea"/>
                <a:sym typeface="+mn-lt"/>
              </a:rPr>
              <a:t>Canny</a:t>
            </a:r>
            <a:r>
              <a:rPr lang="zh-CN" altLang="en-US" dirty="0">
                <a:latin typeface="+mn-lt"/>
                <a:ea typeface="+mn-ea"/>
                <a:cs typeface="+mn-ea"/>
                <a:sym typeface="+mn-lt"/>
              </a:rPr>
              <a:t>边缘检测</a:t>
            </a:r>
            <a:endParaRPr 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
        <p:nvSpPr>
          <p:cNvPr id="7" name="TextBox 2">
            <a:extLst>
              <a:ext uri="{FF2B5EF4-FFF2-40B4-BE49-F238E27FC236}">
                <a16:creationId xmlns:a16="http://schemas.microsoft.com/office/drawing/2014/main" id="{28DA2B2A-15FF-45ED-ABCA-097DF26E507D}"/>
              </a:ext>
            </a:extLst>
          </p:cNvPr>
          <p:cNvSpPr txBox="1">
            <a:spLocks noChangeArrowheads="1"/>
          </p:cNvSpPr>
          <p:nvPr/>
        </p:nvSpPr>
        <p:spPr bwMode="auto">
          <a:xfrm>
            <a:off x="966132" y="4332147"/>
            <a:ext cx="5328592" cy="1323439"/>
          </a:xfrm>
          <a:prstGeom prst="rect">
            <a:avLst/>
          </a:prstGeom>
          <a:noFill/>
          <a:ln w="9525">
            <a:noFill/>
            <a:miter lim="800000"/>
            <a:headEnd/>
            <a:tailEnd/>
          </a:ln>
        </p:spPr>
        <p:txBody>
          <a:bodyPr wrap="square">
            <a:spAutoFit/>
          </a:bodyPr>
          <a:lstStyle/>
          <a:p>
            <a:pPr marL="514350" indent="-514350">
              <a:buFont typeface="Wingdings" pitchFamily="2" charset="2"/>
              <a:buChar char="l"/>
            </a:pPr>
            <a:r>
              <a:rPr lang="en-US" altLang="zh-CN" sz="1600" b="1" dirty="0">
                <a:latin typeface="微软雅黑" pitchFamily="34" charset="-122"/>
                <a:ea typeface="微软雅黑" pitchFamily="34" charset="-122"/>
              </a:rPr>
              <a:t>Canny</a:t>
            </a:r>
            <a:r>
              <a:rPr lang="zh-CN" altLang="en-US" sz="1600" b="1" dirty="0">
                <a:latin typeface="微软雅黑" pitchFamily="34" charset="-122"/>
                <a:ea typeface="微软雅黑" pitchFamily="34" charset="-122"/>
              </a:rPr>
              <a:t>算法原理</a:t>
            </a:r>
            <a:endParaRPr lang="en-US" altLang="zh-CN" sz="1600" b="1" dirty="0">
              <a:latin typeface="微软雅黑" pitchFamily="34" charset="-122"/>
              <a:ea typeface="微软雅黑" pitchFamily="34" charset="-122"/>
            </a:endParaRPr>
          </a:p>
          <a:p>
            <a:pPr marL="514350"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en-US" altLang="zh-CN" sz="1600" b="1" dirty="0">
                <a:latin typeface="微软雅黑" pitchFamily="34" charset="-122"/>
                <a:ea typeface="微软雅黑" pitchFamily="34" charset="-122"/>
              </a:rPr>
              <a:t>OpenCV</a:t>
            </a:r>
            <a:r>
              <a:rPr lang="zh-CN" altLang="en-US" sz="1600" b="1" dirty="0">
                <a:latin typeface="微软雅黑" pitchFamily="34" charset="-122"/>
                <a:ea typeface="微软雅黑" pitchFamily="34" charset="-122"/>
              </a:rPr>
              <a:t>实现</a:t>
            </a:r>
            <a:endParaRPr lang="en-US" altLang="zh-CN" sz="1600" b="1" dirty="0">
              <a:latin typeface="微软雅黑" pitchFamily="34" charset="-122"/>
              <a:ea typeface="微软雅黑" pitchFamily="34" charset="-122"/>
            </a:endParaRPr>
          </a:p>
          <a:p>
            <a:pPr marL="514350" lvl="1" indent="-514350">
              <a:buFont typeface="Wingdings" pitchFamily="2" charset="2"/>
              <a:buChar char="l"/>
            </a:pPr>
            <a:endParaRPr lang="en-US" altLang="zh-CN" sz="1600" b="1"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练习</a:t>
            </a:r>
          </a:p>
        </p:txBody>
      </p:sp>
    </p:spTree>
    <p:extLst>
      <p:ext uri="{BB962C8B-B14F-4D97-AF65-F5344CB8AC3E}">
        <p14:creationId xmlns:p14="http://schemas.microsoft.com/office/powerpoint/2010/main" val="11542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646331"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练习</a:t>
            </a:r>
            <a:endParaRPr lang="zh-CN" altLang="en-US" dirty="0"/>
          </a:p>
        </p:txBody>
      </p:sp>
      <p:sp>
        <p:nvSpPr>
          <p:cNvPr id="2" name="矩形 1">
            <a:extLst>
              <a:ext uri="{FF2B5EF4-FFF2-40B4-BE49-F238E27FC236}">
                <a16:creationId xmlns:a16="http://schemas.microsoft.com/office/drawing/2014/main" id="{C378791C-8038-4709-8CDA-647574BFA9F9}"/>
              </a:ext>
            </a:extLst>
          </p:cNvPr>
          <p:cNvSpPr/>
          <p:nvPr/>
        </p:nvSpPr>
        <p:spPr>
          <a:xfrm>
            <a:off x="2355541" y="2487902"/>
            <a:ext cx="7951433" cy="2308324"/>
          </a:xfrm>
          <a:prstGeom prst="rect">
            <a:avLst/>
          </a:prstGeom>
        </p:spPr>
        <p:txBody>
          <a:bodyPr wrap="square">
            <a:spAutoFit/>
          </a:bodyPr>
          <a:lstStyle/>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请对</a:t>
            </a:r>
            <a:r>
              <a:rPr lang="en-US" altLang="zh-CN" dirty="0">
                <a:latin typeface="微软雅黑" panose="020B0503020204020204" pitchFamily="34" charset="-122"/>
                <a:ea typeface="微软雅黑" panose="020B0503020204020204" pitchFamily="34" charset="-122"/>
              </a:rPr>
              <a:t>dataset</a:t>
            </a:r>
            <a:r>
              <a:rPr lang="zh-CN" altLang="en-US" dirty="0">
                <a:latin typeface="微软雅黑" panose="020B0503020204020204" pitchFamily="34" charset="-122"/>
                <a:ea typeface="微软雅黑" panose="020B0503020204020204" pitchFamily="34" charset="-122"/>
              </a:rPr>
              <a:t>文件夹中的图片进行</a:t>
            </a:r>
            <a:r>
              <a:rPr lang="en-US" altLang="zh-CN" dirty="0">
                <a:latin typeface="微软雅黑" panose="020B0503020204020204" pitchFamily="34" charset="-122"/>
                <a:ea typeface="微软雅黑" panose="020B0503020204020204" pitchFamily="34" charset="-122"/>
              </a:rPr>
              <a:t>Canny</a:t>
            </a:r>
            <a:r>
              <a:rPr lang="zh-CN" altLang="en-US" dirty="0">
                <a:latin typeface="微软雅黑" panose="020B0503020204020204" pitchFamily="34" charset="-122"/>
                <a:ea typeface="微软雅黑" panose="020B0503020204020204" pitchFamily="34" charset="-122"/>
              </a:rPr>
              <a:t>边缘检测（用</a:t>
            </a:r>
            <a:r>
              <a:rPr lang="en-US" altLang="zh-CN" dirty="0">
                <a:latin typeface="微软雅黑" panose="020B0503020204020204" pitchFamily="34" charset="-122"/>
                <a:ea typeface="微软雅黑" panose="020B0503020204020204" pitchFamily="34" charset="-122"/>
              </a:rPr>
              <a:t>Sobel</a:t>
            </a:r>
            <a:r>
              <a:rPr lang="zh-CN" altLang="en-US" dirty="0">
                <a:latin typeface="微软雅黑" panose="020B0503020204020204" pitchFamily="34" charset="-122"/>
                <a:ea typeface="微软雅黑" panose="020B0503020204020204" pitchFamily="34" charset="-122"/>
              </a:rPr>
              <a:t>算子），并与</a:t>
            </a:r>
            <a:r>
              <a:rPr lang="en-US" altLang="zh-CN" dirty="0">
                <a:latin typeface="微软雅黑" panose="020B0503020204020204" pitchFamily="34" charset="-122"/>
                <a:ea typeface="微软雅黑" panose="020B0503020204020204" pitchFamily="34" charset="-122"/>
              </a:rPr>
              <a:t>OpenCV</a:t>
            </a:r>
            <a:r>
              <a:rPr lang="zh-CN" altLang="en-US" dirty="0">
                <a:latin typeface="微软雅黑" panose="020B0503020204020204" pitchFamily="34" charset="-122"/>
                <a:ea typeface="微软雅黑" panose="020B0503020204020204" pitchFamily="34" charset="-122"/>
              </a:rPr>
              <a:t>库中自带</a:t>
            </a:r>
            <a:r>
              <a:rPr lang="en-US" altLang="zh-CN" dirty="0">
                <a:latin typeface="微软雅黑" panose="020B0503020204020204" pitchFamily="34" charset="-122"/>
                <a:ea typeface="微软雅黑" panose="020B0503020204020204" pitchFamily="34" charset="-122"/>
              </a:rPr>
              <a:t>Canny</a:t>
            </a:r>
            <a:r>
              <a:rPr lang="zh-CN" altLang="en-US" dirty="0">
                <a:latin typeface="微软雅黑" panose="020B0503020204020204" pitchFamily="34" charset="-122"/>
                <a:ea typeface="微软雅黑" panose="020B0503020204020204" pitchFamily="34" charset="-122"/>
              </a:rPr>
              <a:t>检测结果进行对比，报告中应包含实验原理，算法，流程，结果，最好有自己的心得体会和讨论，源程序附在报告最后。</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选取不同的双阈值获比较检测性能。</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选取不同梯度幅值算子（除</a:t>
            </a:r>
            <a:r>
              <a:rPr lang="en-US" altLang="zh-CN" dirty="0">
                <a:latin typeface="微软雅黑" panose="020B0503020204020204" pitchFamily="34" charset="-122"/>
                <a:ea typeface="微软雅黑" panose="020B0503020204020204" pitchFamily="34" charset="-122"/>
              </a:rPr>
              <a:t>Sobel</a:t>
            </a:r>
            <a:r>
              <a:rPr lang="zh-CN" altLang="en-US" dirty="0">
                <a:latin typeface="微软雅黑" panose="020B0503020204020204" pitchFamily="34" charset="-122"/>
                <a:ea typeface="微软雅黑" panose="020B0503020204020204" pitchFamily="34" charset="-122"/>
              </a:rPr>
              <a:t>外）比较检测性能。</a:t>
            </a:r>
            <a:endParaRPr lang="en-US" altLang="zh-CN"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083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2</a:t>
            </a:fld>
            <a:endParaRPr lang="en-US"/>
          </a:p>
        </p:txBody>
      </p:sp>
      <p:sp>
        <p:nvSpPr>
          <p:cNvPr id="250" name="矩形 249">
            <a:extLst>
              <a:ext uri="{FF2B5EF4-FFF2-40B4-BE49-F238E27FC236}">
                <a16:creationId xmlns:a16="http://schemas.microsoft.com/office/drawing/2014/main" id="{451792A6-09D1-455A-ABA7-70E703714888}"/>
              </a:ext>
            </a:extLst>
          </p:cNvPr>
          <p:cNvSpPr/>
          <p:nvPr/>
        </p:nvSpPr>
        <p:spPr>
          <a:xfrm>
            <a:off x="236475" y="163782"/>
            <a:ext cx="1827744"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Canny</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边缘检测</a:t>
            </a:r>
            <a:endParaRPr lang="zh-CN" altLang="en-US" dirty="0"/>
          </a:p>
        </p:txBody>
      </p:sp>
      <p:sp>
        <p:nvSpPr>
          <p:cNvPr id="251" name="Text Box 3">
            <a:extLst>
              <a:ext uri="{FF2B5EF4-FFF2-40B4-BE49-F238E27FC236}">
                <a16:creationId xmlns:a16="http://schemas.microsoft.com/office/drawing/2014/main" id="{EE9FB19B-0A62-4DCF-B76E-A29597D4B393}"/>
              </a:ext>
            </a:extLst>
          </p:cNvPr>
          <p:cNvSpPr>
            <a:spLocks noChangeArrowheads="1"/>
          </p:cNvSpPr>
          <p:nvPr/>
        </p:nvSpPr>
        <p:spPr bwMode="auto">
          <a:xfrm>
            <a:off x="515284" y="840904"/>
            <a:ext cx="9963181"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AutoNum type="arabicPeriod"/>
            </a:pPr>
            <a:r>
              <a:rPr lang="zh-CN" altLang="en-US" sz="2800" b="1" dirty="0">
                <a:solidFill>
                  <a:srgbClr val="FF0000"/>
                </a:solidFill>
              </a:rPr>
              <a:t>边缘检测</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 图象的边缘指图象局部区域亮度变化显著的部分，该区域的灰度剖面一般可以看作是一个阶跃，即灰度值在很小的区域内急剧的变化。</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实现图像的边缘检测，主要用离散化梯度逼近函数根据二维灰度矩阵梯度向量来寻找图像灰度矩阵的灰度跃变位置，然后在图像中将这些位置的点连起来就构成了所谓的图像边缘。</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2800" b="1" dirty="0">
                <a:solidFill>
                  <a:srgbClr val="FF0000"/>
                </a:solidFill>
              </a:rPr>
              <a:t>2.   </a:t>
            </a:r>
            <a:r>
              <a:rPr lang="zh-CN" altLang="en-US" sz="2800" b="1" dirty="0">
                <a:solidFill>
                  <a:srgbClr val="FF0000"/>
                </a:solidFill>
              </a:rPr>
              <a:t>检测步骤</a:t>
            </a:r>
            <a:endParaRPr lang="en-US" altLang="zh-CN" sz="2800" b="1" dirty="0">
              <a:solidFill>
                <a:srgbClr val="FF0000"/>
              </a:solidFill>
            </a:endParaRPr>
          </a:p>
          <a:p>
            <a:pPr>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a:extLst>
              <a:ext uri="{FF2B5EF4-FFF2-40B4-BE49-F238E27FC236}">
                <a16:creationId xmlns:a16="http://schemas.microsoft.com/office/drawing/2014/main" id="{635825F2-2EF0-41DD-A920-DC7B17543A56}"/>
              </a:ext>
            </a:extLst>
          </p:cNvPr>
          <p:cNvSpPr/>
          <p:nvPr/>
        </p:nvSpPr>
        <p:spPr>
          <a:xfrm>
            <a:off x="1006136" y="3162605"/>
            <a:ext cx="9709212" cy="2862322"/>
          </a:xfrm>
          <a:prstGeom prst="rect">
            <a:avLst/>
          </a:prstGeom>
        </p:spPr>
        <p:txBody>
          <a:bodyPr wrap="square">
            <a:spAutoFit/>
          </a:bodyPr>
          <a:lstStyle/>
          <a:p>
            <a:pPr algn="just"/>
            <a:r>
              <a:rPr lang="en-US" altLang="zh-CN" dirty="0">
                <a:latin typeface="Arial" panose="020B0604020202020204" pitchFamily="34" charset="0"/>
                <a:ea typeface="宋体" panose="02010600030101010101" pitchFamily="2" charset="-122"/>
                <a:sym typeface="Times New Roman" panose="02020603050405020304" pitchFamily="18" charset="0"/>
              </a:rPr>
              <a:t>Canny</a:t>
            </a:r>
            <a:r>
              <a:rPr lang="zh-CN" altLang="en-US" dirty="0">
                <a:latin typeface="Arial" panose="020B0604020202020204" pitchFamily="34" charset="0"/>
                <a:ea typeface="宋体" panose="02010600030101010101" pitchFamily="2" charset="-122"/>
                <a:sym typeface="Times New Roman" panose="02020603050405020304" pitchFamily="18" charset="0"/>
              </a:rPr>
              <a:t>边缘检测算法可以分为以下</a:t>
            </a:r>
            <a:r>
              <a:rPr lang="en-US" altLang="zh-CN" dirty="0">
                <a:latin typeface="Arial" panose="020B0604020202020204" pitchFamily="34" charset="0"/>
                <a:ea typeface="宋体" panose="02010600030101010101" pitchFamily="2" charset="-122"/>
                <a:sym typeface="Times New Roman" panose="02020603050405020304" pitchFamily="18" charset="0"/>
              </a:rPr>
              <a:t>5</a:t>
            </a:r>
            <a:r>
              <a:rPr lang="zh-CN" altLang="en-US" dirty="0">
                <a:latin typeface="Arial" panose="020B0604020202020204" pitchFamily="34" charset="0"/>
                <a:ea typeface="宋体" panose="02010600030101010101" pitchFamily="2" charset="-122"/>
                <a:sym typeface="Times New Roman" panose="02020603050405020304" pitchFamily="18" charset="0"/>
              </a:rPr>
              <a:t>个步骤：</a:t>
            </a: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使用高斯滤波器，以平滑图像，滤除噪声。</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计算图像中每个像素点的梯度强度和方向。</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应用非极大值（</a:t>
            </a:r>
            <a:r>
              <a:rPr lang="en-US" altLang="zh-CN" dirty="0">
                <a:latin typeface="Arial" panose="020B0604020202020204" pitchFamily="34" charset="0"/>
                <a:ea typeface="宋体" panose="02010600030101010101" pitchFamily="2" charset="-122"/>
                <a:sym typeface="Times New Roman" panose="02020603050405020304" pitchFamily="18" charset="0"/>
              </a:rPr>
              <a:t>Non-Maximum Suppression</a:t>
            </a:r>
            <a:r>
              <a:rPr lang="zh-CN" altLang="en-US" dirty="0">
                <a:latin typeface="Arial" panose="020B0604020202020204" pitchFamily="34" charset="0"/>
                <a:ea typeface="宋体" panose="02010600030101010101" pitchFamily="2" charset="-122"/>
                <a:sym typeface="Times New Roman" panose="02020603050405020304" pitchFamily="18" charset="0"/>
              </a:rPr>
              <a:t>）抑制，以消除边缘检测带来的杂散响应。</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应用双阈值（</a:t>
            </a:r>
            <a:r>
              <a:rPr lang="en-US" altLang="zh-CN" dirty="0">
                <a:latin typeface="Arial" panose="020B0604020202020204" pitchFamily="34" charset="0"/>
                <a:ea typeface="宋体" panose="02010600030101010101" pitchFamily="2" charset="-122"/>
                <a:sym typeface="Times New Roman" panose="02020603050405020304" pitchFamily="18" charset="0"/>
              </a:rPr>
              <a:t>Double-Threshold</a:t>
            </a:r>
            <a:r>
              <a:rPr lang="zh-CN" altLang="en-US" dirty="0">
                <a:latin typeface="Arial" panose="020B0604020202020204" pitchFamily="34" charset="0"/>
                <a:ea typeface="宋体" panose="02010600030101010101" pitchFamily="2" charset="-122"/>
                <a:sym typeface="Times New Roman" panose="02020603050405020304" pitchFamily="18" charset="0"/>
              </a:rPr>
              <a:t>）检测来确定真实的和潜在的边缘。</a:t>
            </a:r>
            <a:endParaRPr lang="en-US" altLang="zh-CN"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endParaRPr lang="zh-CN" altLang="en-US" dirty="0">
              <a:latin typeface="Arial" panose="020B0604020202020204" pitchFamily="34" charset="0"/>
              <a:ea typeface="宋体" panose="02010600030101010101" pitchFamily="2" charset="-122"/>
              <a:sym typeface="Times New Roman" panose="02020603050405020304" pitchFamily="18" charset="0"/>
            </a:endParaRPr>
          </a:p>
          <a:p>
            <a:pPr marL="342900" indent="-342900" algn="just">
              <a:buFont typeface="+mj-lt"/>
              <a:buAutoNum type="arabicPeriod"/>
            </a:pPr>
            <a:r>
              <a:rPr lang="zh-CN" altLang="en-US" dirty="0">
                <a:latin typeface="Arial" panose="020B0604020202020204" pitchFamily="34" charset="0"/>
                <a:ea typeface="宋体" panose="02010600030101010101" pitchFamily="2" charset="-122"/>
                <a:sym typeface="Times New Roman" panose="02020603050405020304" pitchFamily="18" charset="0"/>
              </a:rPr>
              <a:t>通过抑制孤立的弱边缘最终完成边缘检测。</a:t>
            </a:r>
          </a:p>
        </p:txBody>
      </p:sp>
    </p:spTree>
    <p:extLst>
      <p:ext uri="{BB962C8B-B14F-4D97-AF65-F5344CB8AC3E}">
        <p14:creationId xmlns:p14="http://schemas.microsoft.com/office/powerpoint/2010/main" val="69671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pic>
        <p:nvPicPr>
          <p:cNvPr id="705" name="Picture 2">
            <a:extLst>
              <a:ext uri="{FF2B5EF4-FFF2-40B4-BE49-F238E27FC236}">
                <a16:creationId xmlns:a16="http://schemas.microsoft.com/office/drawing/2014/main" id="{47F6EAC9-7267-4610-81F9-477128FA3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918" y="4615132"/>
            <a:ext cx="20859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7" name="Text Box 3">
            <a:extLst>
              <a:ext uri="{FF2B5EF4-FFF2-40B4-BE49-F238E27FC236}">
                <a16:creationId xmlns:a16="http://schemas.microsoft.com/office/drawing/2014/main" id="{21AB6387-61CE-45E7-882B-00B74310428A}"/>
              </a:ext>
            </a:extLst>
          </p:cNvPr>
          <p:cNvSpPr>
            <a:spLocks noChangeArrowheads="1"/>
          </p:cNvSpPr>
          <p:nvPr/>
        </p:nvSpPr>
        <p:spPr bwMode="auto">
          <a:xfrm>
            <a:off x="468080" y="786598"/>
            <a:ext cx="9812261"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AutoNum type="arabicPeriod"/>
            </a:pPr>
            <a:r>
              <a:rPr lang="zh-CN" altLang="en-US" sz="2800" b="1" dirty="0">
                <a:solidFill>
                  <a:srgbClr val="FF0000"/>
                </a:solidFill>
              </a:rPr>
              <a:t>灰度化</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 通常摄像机获取的是彩色图像，而检测的首要步骤是进行灰度化，以</a:t>
            </a:r>
            <a:r>
              <a:rPr lang="en-US" altLang="zh-CN" sz="1800" dirty="0">
                <a:latin typeface="Arial" panose="020B0604020202020204" pitchFamily="34" charset="0"/>
                <a:ea typeface="宋体" panose="02010600030101010101" pitchFamily="2" charset="-122"/>
              </a:rPr>
              <a:t>RGB</a:t>
            </a:r>
            <a:r>
              <a:rPr lang="zh-CN" altLang="en-US" sz="1800" dirty="0">
                <a:latin typeface="Arial" panose="020B0604020202020204" pitchFamily="34" charset="0"/>
                <a:ea typeface="宋体" panose="02010600030101010101" pitchFamily="2" charset="-122"/>
              </a:rPr>
              <a:t>格式彩图为例，一般的灰度化方法有两种：</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方式</a:t>
            </a:r>
            <a:r>
              <a:rPr lang="en-US" altLang="zh-CN" sz="1800" dirty="0">
                <a:latin typeface="Arial" panose="020B0604020202020204" pitchFamily="34" charset="0"/>
                <a:ea typeface="宋体" panose="02010600030101010101" pitchFamily="2" charset="-122"/>
              </a:rPr>
              <a:t>1</a:t>
            </a:r>
            <a:r>
              <a:rPr lang="zh-CN" altLang="en-US" sz="1800" dirty="0">
                <a:latin typeface="Arial" panose="020B0604020202020204" pitchFamily="34" charset="0"/>
                <a:ea typeface="宋体" panose="02010600030101010101" pitchFamily="2" charset="-122"/>
              </a:rPr>
              <a:t>： </a:t>
            </a:r>
            <a:r>
              <a:rPr lang="en-US" altLang="zh-CN" sz="1800" dirty="0">
                <a:latin typeface="Arial" panose="020B0604020202020204" pitchFamily="34" charset="0"/>
                <a:ea typeface="宋体" panose="02010600030101010101" pitchFamily="2" charset="-122"/>
              </a:rPr>
              <a:t>Gray = (R + G + B)/3;</a:t>
            </a: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方式</a:t>
            </a:r>
            <a:r>
              <a:rPr lang="en-US" altLang="zh-CN" sz="1800" dirty="0">
                <a:latin typeface="Arial" panose="020B0604020202020204" pitchFamily="34" charset="0"/>
                <a:ea typeface="宋体" panose="02010600030101010101" pitchFamily="2" charset="-122"/>
              </a:rPr>
              <a:t>2</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Gray=0.299R+0.587G+0.114B;</a:t>
            </a:r>
            <a:r>
              <a:rPr lang="zh-CN" altLang="en-US" sz="1800" dirty="0">
                <a:latin typeface="Arial" panose="020B0604020202020204" pitchFamily="34" charset="0"/>
                <a:ea typeface="宋体" panose="02010600030101010101" pitchFamily="2" charset="-122"/>
              </a:rPr>
              <a:t>（参数考虑到人眼的生理特点）</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AutoNum type="arabicPeriod" startAt="2"/>
            </a:pPr>
            <a:r>
              <a:rPr lang="zh-CN" altLang="en-US" sz="2800" b="1" dirty="0">
                <a:solidFill>
                  <a:srgbClr val="FF0000"/>
                </a:solidFill>
              </a:rPr>
              <a:t>高斯滤波</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图像高斯滤波的实现可以用两个一维高斯核分别两次加权实现，也可以通过一个二维高斯核一次卷积实现。</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zh-CN" altLang="en-US" sz="1800" dirty="0">
                <a:latin typeface="Arial" panose="020B0604020202020204" pitchFamily="34" charset="0"/>
                <a:ea typeface="宋体" panose="02010600030101010101" pitchFamily="2" charset="-122"/>
              </a:rPr>
              <a:t>         离散化的一维高斯函数与二维高斯函数如下：确定参数就可以得到一维核向量与二维核向量：</a:t>
            </a:r>
          </a:p>
          <a:p>
            <a:pPr>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708" name="Picture 3">
            <a:extLst>
              <a:ext uri="{FF2B5EF4-FFF2-40B4-BE49-F238E27FC236}">
                <a16:creationId xmlns:a16="http://schemas.microsoft.com/office/drawing/2014/main" id="{E12F8992-DC13-4369-A473-B4BA7F804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806" y="4688157"/>
            <a:ext cx="2352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9" name="TextBox 3">
            <a:extLst>
              <a:ext uri="{FF2B5EF4-FFF2-40B4-BE49-F238E27FC236}">
                <a16:creationId xmlns:a16="http://schemas.microsoft.com/office/drawing/2014/main" id="{4072EB87-A509-4C5B-8EC5-72310E277842}"/>
              </a:ext>
            </a:extLst>
          </p:cNvPr>
          <p:cNvSpPr txBox="1">
            <a:spLocks noChangeArrowheads="1"/>
          </p:cNvSpPr>
          <p:nvPr/>
        </p:nvSpPr>
        <p:spPr bwMode="auto">
          <a:xfrm>
            <a:off x="2452918" y="5551757"/>
            <a:ext cx="568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dirty="0">
                <a:latin typeface="Arial" panose="020B0604020202020204" pitchFamily="34" charset="0"/>
                <a:ea typeface="宋体" panose="02010600030101010101" pitchFamily="2" charset="-122"/>
              </a:rPr>
              <a:t>离散一维高斯函数                       离散二维高斯函数</a:t>
            </a:r>
          </a:p>
        </p:txBody>
      </p:sp>
      <p:sp>
        <p:nvSpPr>
          <p:cNvPr id="710" name="TextBox 4">
            <a:extLst>
              <a:ext uri="{FF2B5EF4-FFF2-40B4-BE49-F238E27FC236}">
                <a16:creationId xmlns:a16="http://schemas.microsoft.com/office/drawing/2014/main" id="{73CDA202-76CD-4D4B-9E44-9CAD0C4D1D02}"/>
              </a:ext>
            </a:extLst>
          </p:cNvPr>
          <p:cNvSpPr txBox="1">
            <a:spLocks noChangeArrowheads="1"/>
          </p:cNvSpPr>
          <p:nvPr/>
        </p:nvSpPr>
        <p:spPr bwMode="auto">
          <a:xfrm>
            <a:off x="2092556" y="6128020"/>
            <a:ext cx="6119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a:latin typeface="Arial" panose="020B0604020202020204" pitchFamily="34" charset="0"/>
                <a:ea typeface="宋体" panose="02010600030101010101" pitchFamily="2" charset="-122"/>
              </a:rPr>
              <a:t>注：在求得高斯核后，要对整个核进行归一化处理</a:t>
            </a:r>
          </a:p>
        </p:txBody>
      </p:sp>
      <p:sp>
        <p:nvSpPr>
          <p:cNvPr id="711" name="矩形 5">
            <a:extLst>
              <a:ext uri="{FF2B5EF4-FFF2-40B4-BE49-F238E27FC236}">
                <a16:creationId xmlns:a16="http://schemas.microsoft.com/office/drawing/2014/main" id="{B023DAF0-5DCB-4995-93AA-0E8B7B3320D6}"/>
              </a:ext>
            </a:extLst>
          </p:cNvPr>
          <p:cNvSpPr>
            <a:spLocks noChangeArrowheads="1"/>
          </p:cNvSpPr>
          <p:nvPr/>
        </p:nvSpPr>
        <p:spPr bwMode="auto">
          <a:xfrm>
            <a:off x="2308456" y="4759595"/>
            <a:ext cx="2592387" cy="1233487"/>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12" name="矩形 10">
            <a:extLst>
              <a:ext uri="{FF2B5EF4-FFF2-40B4-BE49-F238E27FC236}">
                <a16:creationId xmlns:a16="http://schemas.microsoft.com/office/drawing/2014/main" id="{50B74756-F403-4FD5-9646-586B4BFDCA90}"/>
              </a:ext>
            </a:extLst>
          </p:cNvPr>
          <p:cNvSpPr>
            <a:spLocks noChangeArrowheads="1"/>
          </p:cNvSpPr>
          <p:nvPr/>
        </p:nvSpPr>
        <p:spPr bwMode="auto">
          <a:xfrm>
            <a:off x="5548543" y="4724670"/>
            <a:ext cx="2592388" cy="1233487"/>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5982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sp>
        <p:nvSpPr>
          <p:cNvPr id="2" name="矩形 1">
            <a:extLst>
              <a:ext uri="{FF2B5EF4-FFF2-40B4-BE49-F238E27FC236}">
                <a16:creationId xmlns:a16="http://schemas.microsoft.com/office/drawing/2014/main" id="{5EC5E1F7-E45E-4AEA-947E-58BA67C8729F}"/>
              </a:ext>
            </a:extLst>
          </p:cNvPr>
          <p:cNvSpPr/>
          <p:nvPr/>
        </p:nvSpPr>
        <p:spPr>
          <a:xfrm>
            <a:off x="236475" y="939684"/>
            <a:ext cx="6945560" cy="646331"/>
          </a:xfrm>
          <a:prstGeom prst="rect">
            <a:avLst/>
          </a:prstGeom>
        </p:spPr>
        <p:txBody>
          <a:bodyPr wrap="square">
            <a:spAutoFit/>
          </a:bodyPr>
          <a:lstStyle/>
          <a:p>
            <a:r>
              <a:rPr lang="zh-CN" altLang="en-US" dirty="0">
                <a:solidFill>
                  <a:srgbClr val="FF0000"/>
                </a:solidFill>
                <a:latin typeface="Microsoft YaHei" panose="020B0503020204020204" pitchFamily="34" charset="-122"/>
                <a:ea typeface="Microsoft YaHei" panose="020B0503020204020204" pitchFamily="34" charset="-122"/>
              </a:rPr>
              <a:t>举例：</a:t>
            </a:r>
            <a:endParaRPr lang="en-US" altLang="zh-CN" dirty="0">
              <a:solidFill>
                <a:srgbClr val="FF0000"/>
              </a:solidFill>
              <a:latin typeface="Microsoft YaHei" panose="020B0503020204020204" pitchFamily="34" charset="-122"/>
              <a:ea typeface="Microsoft YaHei" panose="020B0503020204020204" pitchFamily="34" charset="-122"/>
            </a:endParaRPr>
          </a:p>
          <a:p>
            <a:r>
              <a:rPr lang="zh-CN" altLang="en-US" dirty="0">
                <a:solidFill>
                  <a:srgbClr val="303030"/>
                </a:solidFill>
                <a:latin typeface="Microsoft YaHei" panose="020B0503020204020204" pitchFamily="34" charset="-122"/>
                <a:ea typeface="Microsoft YaHei" panose="020B0503020204020204" pitchFamily="34" charset="-122"/>
              </a:rPr>
              <a:t>大小为</a:t>
            </a:r>
            <a:r>
              <a:rPr lang="en-US" altLang="zh-CN" dirty="0">
                <a:solidFill>
                  <a:srgbClr val="303030"/>
                </a:solidFill>
                <a:latin typeface="Microsoft YaHei" panose="020B0503020204020204" pitchFamily="34" charset="-122"/>
                <a:ea typeface="Microsoft YaHei" panose="020B0503020204020204" pitchFamily="34" charset="-122"/>
              </a:rPr>
              <a:t>(2k+1)x(2k+1)</a:t>
            </a:r>
            <a:r>
              <a:rPr lang="zh-CN" altLang="en-US" dirty="0">
                <a:solidFill>
                  <a:srgbClr val="303030"/>
                </a:solidFill>
                <a:latin typeface="Microsoft YaHei" panose="020B0503020204020204" pitchFamily="34" charset="-122"/>
                <a:ea typeface="Microsoft YaHei" panose="020B0503020204020204" pitchFamily="34" charset="-122"/>
              </a:rPr>
              <a:t>的高斯滤波器核的生成方程式由下式给出：</a:t>
            </a:r>
            <a:endParaRPr lang="zh-CN" altLang="en-US" dirty="0"/>
          </a:p>
        </p:txBody>
      </p:sp>
      <p:pic>
        <p:nvPicPr>
          <p:cNvPr id="3" name="图片 2">
            <a:extLst>
              <a:ext uri="{FF2B5EF4-FFF2-40B4-BE49-F238E27FC236}">
                <a16:creationId xmlns:a16="http://schemas.microsoft.com/office/drawing/2014/main" id="{1285A19D-27AA-42C4-96CB-0591C829E471}"/>
              </a:ext>
            </a:extLst>
          </p:cNvPr>
          <p:cNvPicPr>
            <a:picLocks noChangeAspect="1"/>
          </p:cNvPicPr>
          <p:nvPr/>
        </p:nvPicPr>
        <p:blipFill>
          <a:blip r:embed="rId2"/>
          <a:stretch>
            <a:fillRect/>
          </a:stretch>
        </p:blipFill>
        <p:spPr>
          <a:xfrm>
            <a:off x="351784" y="1576957"/>
            <a:ext cx="7271009" cy="1233360"/>
          </a:xfrm>
          <a:prstGeom prst="rect">
            <a:avLst/>
          </a:prstGeom>
        </p:spPr>
      </p:pic>
      <p:sp>
        <p:nvSpPr>
          <p:cNvPr id="4" name="矩形 3">
            <a:extLst>
              <a:ext uri="{FF2B5EF4-FFF2-40B4-BE49-F238E27FC236}">
                <a16:creationId xmlns:a16="http://schemas.microsoft.com/office/drawing/2014/main" id="{9AB29930-1661-448E-9F61-0458BCAC82A2}"/>
              </a:ext>
            </a:extLst>
          </p:cNvPr>
          <p:cNvSpPr/>
          <p:nvPr/>
        </p:nvSpPr>
        <p:spPr>
          <a:xfrm>
            <a:off x="236474" y="3240095"/>
            <a:ext cx="8916403" cy="369332"/>
          </a:xfrm>
          <a:prstGeom prst="rect">
            <a:avLst/>
          </a:prstGeom>
        </p:spPr>
        <p:txBody>
          <a:bodyPr wrap="square">
            <a:spAutoFit/>
          </a:bodyPr>
          <a:lstStyle/>
          <a:p>
            <a:r>
              <a:rPr lang="zh-CN" altLang="en-US" dirty="0">
                <a:solidFill>
                  <a:srgbClr val="303030"/>
                </a:solidFill>
                <a:latin typeface="Microsoft YaHei" panose="020B0503020204020204" pitchFamily="34" charset="-122"/>
                <a:ea typeface="Microsoft YaHei" panose="020B0503020204020204" pitchFamily="34" charset="-122"/>
              </a:rPr>
              <a:t>当</a:t>
            </a:r>
            <a:r>
              <a:rPr lang="en-US" altLang="zh-CN" dirty="0">
                <a:solidFill>
                  <a:srgbClr val="303030"/>
                </a:solidFill>
                <a:latin typeface="Microsoft YaHei" panose="020B0503020204020204" pitchFamily="34" charset="-122"/>
                <a:ea typeface="Microsoft YaHei" panose="020B0503020204020204" pitchFamily="34" charset="-122"/>
              </a:rPr>
              <a:t>sigma = 1.4</a:t>
            </a:r>
            <a:r>
              <a:rPr lang="zh-CN" altLang="en-US" dirty="0">
                <a:solidFill>
                  <a:srgbClr val="303030"/>
                </a:solidFill>
                <a:latin typeface="Microsoft YaHei" panose="020B0503020204020204" pitchFamily="34" charset="-122"/>
                <a:ea typeface="Microsoft YaHei" panose="020B0503020204020204" pitchFamily="34" charset="-122"/>
              </a:rPr>
              <a:t>，尺寸为</a:t>
            </a:r>
            <a:r>
              <a:rPr lang="en-US" altLang="zh-CN" dirty="0">
                <a:solidFill>
                  <a:srgbClr val="303030"/>
                </a:solidFill>
                <a:latin typeface="Microsoft YaHei" panose="020B0503020204020204" pitchFamily="34" charset="-122"/>
                <a:ea typeface="Microsoft YaHei" panose="020B0503020204020204" pitchFamily="34" charset="-122"/>
              </a:rPr>
              <a:t>3x3</a:t>
            </a:r>
            <a:r>
              <a:rPr lang="zh-CN" altLang="en-US" dirty="0">
                <a:solidFill>
                  <a:srgbClr val="303030"/>
                </a:solidFill>
                <a:latin typeface="Microsoft YaHei" panose="020B0503020204020204" pitchFamily="34" charset="-122"/>
                <a:ea typeface="Microsoft YaHei" panose="020B0503020204020204" pitchFamily="34" charset="-122"/>
              </a:rPr>
              <a:t>的高斯卷积核（需要注意归一化）：</a:t>
            </a:r>
            <a:endParaRPr lang="zh-CN" altLang="en-US" dirty="0"/>
          </a:p>
        </p:txBody>
      </p:sp>
      <p:pic>
        <p:nvPicPr>
          <p:cNvPr id="5" name="图片 4">
            <a:extLst>
              <a:ext uri="{FF2B5EF4-FFF2-40B4-BE49-F238E27FC236}">
                <a16:creationId xmlns:a16="http://schemas.microsoft.com/office/drawing/2014/main" id="{11814991-8820-4628-9B51-437CEC1261E0}"/>
              </a:ext>
            </a:extLst>
          </p:cNvPr>
          <p:cNvPicPr>
            <a:picLocks noChangeAspect="1"/>
          </p:cNvPicPr>
          <p:nvPr/>
        </p:nvPicPr>
        <p:blipFill>
          <a:blip r:embed="rId3"/>
          <a:stretch>
            <a:fillRect/>
          </a:stretch>
        </p:blipFill>
        <p:spPr>
          <a:xfrm>
            <a:off x="6809172" y="2761362"/>
            <a:ext cx="3395644" cy="1229744"/>
          </a:xfrm>
          <a:prstGeom prst="rect">
            <a:avLst/>
          </a:prstGeom>
        </p:spPr>
      </p:pic>
      <p:sp>
        <p:nvSpPr>
          <p:cNvPr id="6" name="矩形 5">
            <a:extLst>
              <a:ext uri="{FF2B5EF4-FFF2-40B4-BE49-F238E27FC236}">
                <a16:creationId xmlns:a16="http://schemas.microsoft.com/office/drawing/2014/main" id="{8AB9CDCF-C179-4F19-B2AB-036DB75C71B6}"/>
              </a:ext>
            </a:extLst>
          </p:cNvPr>
          <p:cNvSpPr/>
          <p:nvPr/>
        </p:nvSpPr>
        <p:spPr>
          <a:xfrm>
            <a:off x="236474" y="4043872"/>
            <a:ext cx="6865662" cy="646331"/>
          </a:xfrm>
          <a:prstGeom prst="rect">
            <a:avLst/>
          </a:prstGeom>
        </p:spPr>
        <p:txBody>
          <a:bodyPr wrap="square">
            <a:spAutoFit/>
          </a:bodyPr>
          <a:lstStyle/>
          <a:p>
            <a:r>
              <a:rPr lang="zh-CN" altLang="en-US" dirty="0">
                <a:solidFill>
                  <a:srgbClr val="303030"/>
                </a:solidFill>
                <a:latin typeface="Microsoft YaHei" panose="020B0503020204020204" pitchFamily="34" charset="-122"/>
                <a:ea typeface="Microsoft YaHei" panose="020B0503020204020204" pitchFamily="34" charset="-122"/>
              </a:rPr>
              <a:t>若图像中一个</a:t>
            </a:r>
            <a:r>
              <a:rPr lang="en-US" altLang="zh-CN" dirty="0">
                <a:solidFill>
                  <a:srgbClr val="303030"/>
                </a:solidFill>
                <a:latin typeface="Microsoft YaHei" panose="020B0503020204020204" pitchFamily="34" charset="-122"/>
                <a:ea typeface="Microsoft YaHei" panose="020B0503020204020204" pitchFamily="34" charset="-122"/>
              </a:rPr>
              <a:t>3x3</a:t>
            </a:r>
            <a:r>
              <a:rPr lang="zh-CN" altLang="en-US" dirty="0">
                <a:solidFill>
                  <a:srgbClr val="303030"/>
                </a:solidFill>
                <a:latin typeface="Microsoft YaHei" panose="020B0503020204020204" pitchFamily="34" charset="-122"/>
                <a:ea typeface="Microsoft YaHei" panose="020B0503020204020204" pitchFamily="34" charset="-122"/>
              </a:rPr>
              <a:t>的窗口为</a:t>
            </a:r>
            <a:r>
              <a:rPr lang="en-US" altLang="zh-CN" dirty="0">
                <a:solidFill>
                  <a:srgbClr val="303030"/>
                </a:solidFill>
                <a:latin typeface="Microsoft YaHei" panose="020B0503020204020204" pitchFamily="34" charset="-122"/>
                <a:ea typeface="Microsoft YaHei" panose="020B0503020204020204" pitchFamily="34" charset="-122"/>
              </a:rPr>
              <a:t>A</a:t>
            </a:r>
            <a:r>
              <a:rPr lang="zh-CN" altLang="en-US" dirty="0">
                <a:solidFill>
                  <a:srgbClr val="303030"/>
                </a:solidFill>
                <a:latin typeface="Microsoft YaHei" panose="020B0503020204020204" pitchFamily="34" charset="-122"/>
                <a:ea typeface="Microsoft YaHei" panose="020B0503020204020204" pitchFamily="34" charset="-122"/>
              </a:rPr>
              <a:t>，要滤波的像素点为</a:t>
            </a:r>
            <a:r>
              <a:rPr lang="en-US" altLang="zh-CN" dirty="0">
                <a:solidFill>
                  <a:srgbClr val="303030"/>
                </a:solidFill>
                <a:latin typeface="Microsoft YaHei" panose="020B0503020204020204" pitchFamily="34" charset="-122"/>
                <a:ea typeface="Microsoft YaHei" panose="020B0503020204020204" pitchFamily="34" charset="-122"/>
              </a:rPr>
              <a:t>e</a:t>
            </a:r>
            <a:r>
              <a:rPr lang="zh-CN" altLang="en-US" dirty="0">
                <a:solidFill>
                  <a:srgbClr val="303030"/>
                </a:solidFill>
                <a:latin typeface="Microsoft YaHei" panose="020B0503020204020204" pitchFamily="34" charset="-122"/>
                <a:ea typeface="Microsoft YaHei" panose="020B0503020204020204" pitchFamily="34" charset="-122"/>
              </a:rPr>
              <a:t>，则经过高斯滤波之后，像素点</a:t>
            </a:r>
            <a:r>
              <a:rPr lang="en-US" altLang="zh-CN" dirty="0">
                <a:solidFill>
                  <a:srgbClr val="303030"/>
                </a:solidFill>
                <a:latin typeface="Microsoft YaHei" panose="020B0503020204020204" pitchFamily="34" charset="-122"/>
                <a:ea typeface="Microsoft YaHei" panose="020B0503020204020204" pitchFamily="34" charset="-122"/>
              </a:rPr>
              <a:t>e</a:t>
            </a:r>
            <a:r>
              <a:rPr lang="zh-CN" altLang="en-US" dirty="0">
                <a:solidFill>
                  <a:srgbClr val="303030"/>
                </a:solidFill>
                <a:latin typeface="Microsoft YaHei" panose="020B0503020204020204" pitchFamily="34" charset="-122"/>
                <a:ea typeface="Microsoft YaHei" panose="020B0503020204020204" pitchFamily="34" charset="-122"/>
              </a:rPr>
              <a:t>的亮度值为：</a:t>
            </a:r>
            <a:endParaRPr lang="zh-CN" altLang="en-US" dirty="0"/>
          </a:p>
        </p:txBody>
      </p:sp>
      <p:pic>
        <p:nvPicPr>
          <p:cNvPr id="7" name="图片 6">
            <a:extLst>
              <a:ext uri="{FF2B5EF4-FFF2-40B4-BE49-F238E27FC236}">
                <a16:creationId xmlns:a16="http://schemas.microsoft.com/office/drawing/2014/main" id="{17421771-AAD2-46FF-9A57-908FDBACC28A}"/>
              </a:ext>
            </a:extLst>
          </p:cNvPr>
          <p:cNvPicPr>
            <a:picLocks noChangeAspect="1"/>
          </p:cNvPicPr>
          <p:nvPr/>
        </p:nvPicPr>
        <p:blipFill>
          <a:blip r:embed="rId4"/>
          <a:stretch>
            <a:fillRect/>
          </a:stretch>
        </p:blipFill>
        <p:spPr>
          <a:xfrm>
            <a:off x="236474" y="4795736"/>
            <a:ext cx="7501631" cy="1261849"/>
          </a:xfrm>
          <a:prstGeom prst="rect">
            <a:avLst/>
          </a:prstGeom>
        </p:spPr>
      </p:pic>
      <p:sp>
        <p:nvSpPr>
          <p:cNvPr id="8" name="矩形 7">
            <a:extLst>
              <a:ext uri="{FF2B5EF4-FFF2-40B4-BE49-F238E27FC236}">
                <a16:creationId xmlns:a16="http://schemas.microsoft.com/office/drawing/2014/main" id="{22130EF3-F993-4DE3-83E4-F448C1401293}"/>
              </a:ext>
            </a:extLst>
          </p:cNvPr>
          <p:cNvSpPr/>
          <p:nvPr/>
        </p:nvSpPr>
        <p:spPr>
          <a:xfrm>
            <a:off x="236474" y="6244987"/>
            <a:ext cx="5604419" cy="369332"/>
          </a:xfrm>
          <a:prstGeom prst="rect">
            <a:avLst/>
          </a:prstGeom>
        </p:spPr>
        <p:txBody>
          <a:bodyPr wrap="none">
            <a:spAutoFit/>
          </a:bodyPr>
          <a:lstStyle/>
          <a:p>
            <a:r>
              <a:rPr lang="zh-CN" altLang="en-US" dirty="0">
                <a:solidFill>
                  <a:srgbClr val="303030"/>
                </a:solidFill>
                <a:latin typeface="Microsoft YaHei" panose="020B0503020204020204" pitchFamily="34" charset="-122"/>
                <a:ea typeface="Microsoft YaHei" panose="020B0503020204020204" pitchFamily="34" charset="-122"/>
              </a:rPr>
              <a:t>其中*为卷积符号，</a:t>
            </a:r>
            <a:r>
              <a:rPr lang="en-US" altLang="zh-CN" dirty="0">
                <a:solidFill>
                  <a:srgbClr val="303030"/>
                </a:solidFill>
                <a:latin typeface="Microsoft YaHei" panose="020B0503020204020204" pitchFamily="34" charset="-122"/>
                <a:ea typeface="Microsoft YaHei" panose="020B0503020204020204" pitchFamily="34" charset="-122"/>
              </a:rPr>
              <a:t>sum</a:t>
            </a:r>
            <a:r>
              <a:rPr lang="zh-CN" altLang="en-US" dirty="0">
                <a:solidFill>
                  <a:srgbClr val="303030"/>
                </a:solidFill>
                <a:latin typeface="Microsoft YaHei" panose="020B0503020204020204" pitchFamily="34" charset="-122"/>
                <a:ea typeface="Microsoft YaHei" panose="020B0503020204020204" pitchFamily="34" charset="-122"/>
              </a:rPr>
              <a:t>表示矩阵中所有元素相加求和</a:t>
            </a:r>
            <a:endParaRPr lang="zh-CN" altLang="en-US" dirty="0"/>
          </a:p>
        </p:txBody>
      </p:sp>
    </p:spTree>
    <p:extLst>
      <p:ext uri="{BB962C8B-B14F-4D97-AF65-F5344CB8AC3E}">
        <p14:creationId xmlns:p14="http://schemas.microsoft.com/office/powerpoint/2010/main" val="142948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sp>
        <p:nvSpPr>
          <p:cNvPr id="3" name="Text Box 3">
            <a:extLst>
              <a:ext uri="{FF2B5EF4-FFF2-40B4-BE49-F238E27FC236}">
                <a16:creationId xmlns:a16="http://schemas.microsoft.com/office/drawing/2014/main" id="{1B04D17D-2494-4CE5-B446-75A640DB3742}"/>
              </a:ext>
            </a:extLst>
          </p:cNvPr>
          <p:cNvSpPr>
            <a:spLocks noChangeArrowheads="1"/>
          </p:cNvSpPr>
          <p:nvPr/>
        </p:nvSpPr>
        <p:spPr bwMode="auto">
          <a:xfrm>
            <a:off x="530225" y="1123950"/>
            <a:ext cx="10202878"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2800" b="1" dirty="0">
                <a:solidFill>
                  <a:srgbClr val="FF0000"/>
                </a:solidFill>
              </a:rPr>
              <a:t>3. </a:t>
            </a:r>
            <a:r>
              <a:rPr lang="zh-CN" altLang="en-US" sz="2800" b="1" dirty="0">
                <a:solidFill>
                  <a:srgbClr val="FF0000"/>
                </a:solidFill>
              </a:rPr>
              <a:t>灰一阶偏导的有限差分来计算梯度的幅值和方向</a:t>
            </a:r>
            <a:endParaRPr lang="en-US" altLang="zh-CN" sz="2800" b="1" dirty="0">
              <a:solidFill>
                <a:srgbClr val="FF0000"/>
              </a:solidFill>
            </a:endParaRPr>
          </a:p>
          <a:p>
            <a:pPr>
              <a:spcBef>
                <a:spcPct val="0"/>
              </a:spcBef>
              <a:buFontTx/>
              <a:buNone/>
            </a:pPr>
            <a:r>
              <a:rPr lang="en-US" altLang="zh-CN" sz="2800" b="1" dirty="0">
                <a:solidFill>
                  <a:srgbClr val="FF0000"/>
                </a:solidFill>
              </a:rPr>
              <a:t>      </a:t>
            </a:r>
            <a:r>
              <a:rPr lang="zh-CN" altLang="en-US" sz="1800" dirty="0">
                <a:latin typeface="Arial" panose="020B0604020202020204" pitchFamily="34" charset="0"/>
                <a:ea typeface="宋体" panose="02010600030101010101" pitchFamily="2" charset="-122"/>
              </a:rPr>
              <a:t> 关于图像灰度值得梯度可使用一阶有限差分来进行近似，这样就可以得图像在</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方向上偏导数的两个矩阵。常用的梯度算子有如下几种：</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1) Roberts </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AutoNum type="arabicPeriod" startAt="2"/>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上式为其</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方向偏导数计算模板，可用数学公式表达其每个点的梯度幅值为：</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2</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Sobel</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上式三个矩阵分别为该算子的</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向卷积模板、</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向卷积模板以及待处理点的邻域点标记矩阵，据此可用数学公式表达其每个点的梯度幅值为：</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zh-CN" altLang="en-US" sz="1800" dirty="0">
              <a:latin typeface="Arial" panose="020B0604020202020204" pitchFamily="34" charset="0"/>
              <a:ea typeface="宋体" panose="02010600030101010101" pitchFamily="2" charset="-122"/>
            </a:endParaRPr>
          </a:p>
          <a:p>
            <a:pPr>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12" name="Picture 3">
            <a:extLst>
              <a:ext uri="{FF2B5EF4-FFF2-40B4-BE49-F238E27FC236}">
                <a16:creationId xmlns:a16="http://schemas.microsoft.com/office/drawing/2014/main" id="{FFCB0B84-4B22-415E-901D-380D2340F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981" y="3738044"/>
            <a:ext cx="4953094" cy="476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a:extLst>
              <a:ext uri="{FF2B5EF4-FFF2-40B4-BE49-F238E27FC236}">
                <a16:creationId xmlns:a16="http://schemas.microsoft.com/office/drawing/2014/main" id="{EC2E9FB7-7695-4B56-91F8-5A3271459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736" y="4191380"/>
            <a:ext cx="4953094" cy="1138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a:extLst>
              <a:ext uri="{FF2B5EF4-FFF2-40B4-BE49-F238E27FC236}">
                <a16:creationId xmlns:a16="http://schemas.microsoft.com/office/drawing/2014/main" id="{030F2074-C01E-4DB7-9991-2EACD35EC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6747" y="6086202"/>
            <a:ext cx="1668690" cy="476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7">
            <a:extLst>
              <a:ext uri="{FF2B5EF4-FFF2-40B4-BE49-F238E27FC236}">
                <a16:creationId xmlns:a16="http://schemas.microsoft.com/office/drawing/2014/main" id="{6FC9DB31-6782-4830-8FAF-4359C3D1D7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3846" y="6038405"/>
            <a:ext cx="3116653" cy="635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4">
            <a:extLst>
              <a:ext uri="{FF2B5EF4-FFF2-40B4-BE49-F238E27FC236}">
                <a16:creationId xmlns:a16="http://schemas.microsoft.com/office/drawing/2014/main" id="{61ACEE5B-8C50-4571-B801-0F30073DDD73}"/>
              </a:ext>
            </a:extLst>
          </p:cNvPr>
          <p:cNvSpPr>
            <a:spLocks noChangeArrowheads="1"/>
          </p:cNvSpPr>
          <p:nvPr/>
        </p:nvSpPr>
        <p:spPr bwMode="auto">
          <a:xfrm>
            <a:off x="2839763" y="3707525"/>
            <a:ext cx="5085530" cy="4696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7" name="矩形 11">
            <a:extLst>
              <a:ext uri="{FF2B5EF4-FFF2-40B4-BE49-F238E27FC236}">
                <a16:creationId xmlns:a16="http://schemas.microsoft.com/office/drawing/2014/main" id="{12CC65BE-24C4-4CCF-B325-CDA2A19DB1D6}"/>
              </a:ext>
            </a:extLst>
          </p:cNvPr>
          <p:cNvSpPr>
            <a:spLocks noChangeArrowheads="1"/>
          </p:cNvSpPr>
          <p:nvPr/>
        </p:nvSpPr>
        <p:spPr bwMode="auto">
          <a:xfrm>
            <a:off x="2720509" y="6048515"/>
            <a:ext cx="5755066" cy="631931"/>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CC12EAFA-784D-44E1-A1BB-543DF413C543}"/>
              </a:ext>
            </a:extLst>
          </p:cNvPr>
          <p:cNvPicPr>
            <a:picLocks noChangeAspect="1"/>
          </p:cNvPicPr>
          <p:nvPr/>
        </p:nvPicPr>
        <p:blipFill>
          <a:blip r:embed="rId6"/>
          <a:stretch>
            <a:fillRect/>
          </a:stretch>
        </p:blipFill>
        <p:spPr>
          <a:xfrm>
            <a:off x="3853541" y="3883687"/>
            <a:ext cx="1773737" cy="264448"/>
          </a:xfrm>
          <a:prstGeom prst="rect">
            <a:avLst/>
          </a:prstGeom>
        </p:spPr>
      </p:pic>
      <p:pic>
        <p:nvPicPr>
          <p:cNvPr id="18" name="图片 17">
            <a:extLst>
              <a:ext uri="{FF2B5EF4-FFF2-40B4-BE49-F238E27FC236}">
                <a16:creationId xmlns:a16="http://schemas.microsoft.com/office/drawing/2014/main" id="{7F9AEB30-945B-4185-87FF-5911025932F4}"/>
              </a:ext>
            </a:extLst>
          </p:cNvPr>
          <p:cNvPicPr>
            <a:picLocks noChangeAspect="1"/>
          </p:cNvPicPr>
          <p:nvPr/>
        </p:nvPicPr>
        <p:blipFill>
          <a:blip r:embed="rId7"/>
          <a:stretch>
            <a:fillRect/>
          </a:stretch>
        </p:blipFill>
        <p:spPr>
          <a:xfrm>
            <a:off x="5893322" y="3840990"/>
            <a:ext cx="1773738" cy="327257"/>
          </a:xfrm>
          <a:prstGeom prst="rect">
            <a:avLst/>
          </a:prstGeom>
        </p:spPr>
      </p:pic>
      <p:pic>
        <p:nvPicPr>
          <p:cNvPr id="20" name="图片 19">
            <a:extLst>
              <a:ext uri="{FF2B5EF4-FFF2-40B4-BE49-F238E27FC236}">
                <a16:creationId xmlns:a16="http://schemas.microsoft.com/office/drawing/2014/main" id="{3E8AF05D-C2F5-43FA-9ECC-05014B07746C}"/>
              </a:ext>
            </a:extLst>
          </p:cNvPr>
          <p:cNvPicPr>
            <a:picLocks noChangeAspect="1"/>
          </p:cNvPicPr>
          <p:nvPr/>
        </p:nvPicPr>
        <p:blipFill>
          <a:blip r:embed="rId8"/>
          <a:stretch>
            <a:fillRect/>
          </a:stretch>
        </p:blipFill>
        <p:spPr>
          <a:xfrm>
            <a:off x="3096747" y="2302518"/>
            <a:ext cx="2886075" cy="1076325"/>
          </a:xfrm>
          <a:prstGeom prst="rect">
            <a:avLst/>
          </a:prstGeom>
        </p:spPr>
      </p:pic>
    </p:spTree>
    <p:extLst>
      <p:ext uri="{BB962C8B-B14F-4D97-AF65-F5344CB8AC3E}">
        <p14:creationId xmlns:p14="http://schemas.microsoft.com/office/powerpoint/2010/main" val="206751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pic>
        <p:nvPicPr>
          <p:cNvPr id="3" name="Picture 3">
            <a:extLst>
              <a:ext uri="{FF2B5EF4-FFF2-40B4-BE49-F238E27FC236}">
                <a16:creationId xmlns:a16="http://schemas.microsoft.com/office/drawing/2014/main" id="{D52DAB6A-EB02-4610-8C87-FDF27EF10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238" y="2936830"/>
            <a:ext cx="28289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2">
            <a:extLst>
              <a:ext uri="{FF2B5EF4-FFF2-40B4-BE49-F238E27FC236}">
                <a16:creationId xmlns:a16="http://schemas.microsoft.com/office/drawing/2014/main" id="{F4DBE4F3-77C4-46F5-842B-6775E8F35DDC}"/>
              </a:ext>
            </a:extLst>
          </p:cNvPr>
          <p:cNvSpPr>
            <a:spLocks noChangeArrowheads="1"/>
          </p:cNvSpPr>
          <p:nvPr/>
        </p:nvSpPr>
        <p:spPr bwMode="auto">
          <a:xfrm>
            <a:off x="790473" y="949350"/>
            <a:ext cx="1070542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1800" dirty="0">
                <a:latin typeface="Arial" panose="020B0604020202020204" pitchFamily="34" charset="0"/>
                <a:ea typeface="宋体" panose="02010600030101010101" pitchFamily="2" charset="-122"/>
              </a:rPr>
              <a:t>3</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Prewitt</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Sobel</a:t>
            </a:r>
            <a:r>
              <a:rPr lang="zh-CN" altLang="en-US" sz="1800" dirty="0">
                <a:latin typeface="Arial" panose="020B0604020202020204" pitchFamily="34" charset="0"/>
                <a:ea typeface="宋体" panose="02010600030101010101" pitchFamily="2" charset="-122"/>
              </a:rPr>
              <a:t>算子原理一样，在此仅给出其卷积模板。</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4</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Canny</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其</a:t>
            </a:r>
            <a:r>
              <a:rPr lang="en-US" altLang="zh-CN" sz="1800" dirty="0">
                <a:latin typeface="Arial" panose="020B0604020202020204" pitchFamily="34" charset="0"/>
                <a:ea typeface="宋体" panose="02010600030101010101" pitchFamily="2" charset="-122"/>
              </a:rPr>
              <a:t>x</a:t>
            </a:r>
            <a:r>
              <a:rPr lang="zh-CN" altLang="en-US" sz="1800" dirty="0">
                <a:latin typeface="Arial" panose="020B0604020202020204" pitchFamily="34" charset="0"/>
                <a:ea typeface="宋体" panose="02010600030101010101" pitchFamily="2" charset="-122"/>
              </a:rPr>
              <a:t>向、</a:t>
            </a:r>
            <a:r>
              <a:rPr lang="en-US" altLang="zh-CN" sz="1800" dirty="0">
                <a:latin typeface="Arial" panose="020B0604020202020204" pitchFamily="34" charset="0"/>
                <a:ea typeface="宋体" panose="02010600030101010101" pitchFamily="2" charset="-122"/>
              </a:rPr>
              <a:t>y</a:t>
            </a:r>
            <a:r>
              <a:rPr lang="zh-CN" altLang="en-US" sz="1800" dirty="0">
                <a:latin typeface="Arial" panose="020B0604020202020204" pitchFamily="34" charset="0"/>
                <a:ea typeface="宋体" panose="02010600030101010101" pitchFamily="2" charset="-122"/>
              </a:rPr>
              <a:t>向的一阶偏导数矩阵，梯度幅值以及梯度方向的数学表达式为：</a:t>
            </a: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endParaRPr lang="en-US" altLang="zh-CN" sz="1800" dirty="0">
              <a:latin typeface="Arial" panose="020B0604020202020204" pitchFamily="34" charset="0"/>
              <a:ea typeface="宋体" panose="02010600030101010101" pitchFamily="2" charset="-122"/>
            </a:endParaRPr>
          </a:p>
          <a:p>
            <a:pPr>
              <a:spcBef>
                <a:spcPct val="0"/>
              </a:spcBef>
              <a:buFontTx/>
              <a:buNone/>
            </a:pPr>
            <a:r>
              <a:rPr lang="zh-CN" altLang="en-US" sz="1800" dirty="0">
                <a:latin typeface="Arial" panose="020B0604020202020204" pitchFamily="34" charset="0"/>
                <a:ea typeface="宋体" panose="02010600030101010101" pitchFamily="2" charset="-122"/>
              </a:rPr>
              <a:t>       求出这几个矩阵后，就可以进行下一步的检测过程（本实验中我们使用</a:t>
            </a:r>
            <a:r>
              <a:rPr lang="en-US" altLang="zh-CN" sz="1800" dirty="0" err="1">
                <a:latin typeface="Arial" panose="020B0604020202020204" pitchFamily="34" charset="0"/>
                <a:ea typeface="宋体" panose="02010600030101010101" pitchFamily="2" charset="-122"/>
              </a:rPr>
              <a:t>sobel</a:t>
            </a:r>
            <a:r>
              <a:rPr lang="zh-CN" altLang="en-US" sz="1800" dirty="0">
                <a:latin typeface="Arial" panose="020B0604020202020204" pitchFamily="34" charset="0"/>
                <a:ea typeface="宋体" panose="02010600030101010101" pitchFamily="2" charset="-122"/>
              </a:rPr>
              <a:t>算子）。</a:t>
            </a:r>
            <a:endParaRPr lang="en-US" altLang="zh-CN" sz="1800" dirty="0">
              <a:latin typeface="Arial" panose="020B0604020202020204" pitchFamily="34" charset="0"/>
              <a:ea typeface="宋体" panose="02010600030101010101" pitchFamily="2" charset="-122"/>
            </a:endParaRPr>
          </a:p>
        </p:txBody>
      </p:sp>
      <p:pic>
        <p:nvPicPr>
          <p:cNvPr id="5" name="Picture 2">
            <a:extLst>
              <a:ext uri="{FF2B5EF4-FFF2-40B4-BE49-F238E27FC236}">
                <a16:creationId xmlns:a16="http://schemas.microsoft.com/office/drawing/2014/main" id="{FD1511A0-FFBE-44AC-9001-34D9B25BA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38" y="1567233"/>
            <a:ext cx="36957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356634E9-1696-4468-A1DB-B593D31A1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061195"/>
            <a:ext cx="570547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72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pic>
        <p:nvPicPr>
          <p:cNvPr id="3" name="Picture 2">
            <a:extLst>
              <a:ext uri="{FF2B5EF4-FFF2-40B4-BE49-F238E27FC236}">
                <a16:creationId xmlns:a16="http://schemas.microsoft.com/office/drawing/2014/main" id="{5ECE576B-A2F9-44D1-BB33-B6EFCC628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700" y="2078037"/>
            <a:ext cx="3930650" cy="375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3">
            <a:extLst>
              <a:ext uri="{FF2B5EF4-FFF2-40B4-BE49-F238E27FC236}">
                <a16:creationId xmlns:a16="http://schemas.microsoft.com/office/drawing/2014/main" id="{0A09D925-190C-4079-9482-1487A2EC9730}"/>
              </a:ext>
            </a:extLst>
          </p:cNvPr>
          <p:cNvSpPr>
            <a:spLocks noChangeArrowheads="1"/>
          </p:cNvSpPr>
          <p:nvPr/>
        </p:nvSpPr>
        <p:spPr bwMode="auto">
          <a:xfrm>
            <a:off x="530224" y="1123950"/>
            <a:ext cx="108154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2800" b="1" dirty="0">
                <a:solidFill>
                  <a:srgbClr val="FF0000"/>
                </a:solidFill>
              </a:rPr>
              <a:t>4. </a:t>
            </a:r>
            <a:r>
              <a:rPr lang="zh-CN" altLang="en-US" sz="2800" b="1" dirty="0">
                <a:solidFill>
                  <a:srgbClr val="FF0000"/>
                </a:solidFill>
              </a:rPr>
              <a:t>对梯度幅值进行非极大值抑制</a:t>
            </a:r>
            <a:endParaRPr lang="en-US" altLang="zh-CN" sz="2800" b="1" dirty="0">
              <a:solidFill>
                <a:srgbClr val="FF0000"/>
              </a:solidFill>
            </a:endParaRPr>
          </a:p>
          <a:p>
            <a:pPr>
              <a:spcBef>
                <a:spcPct val="0"/>
              </a:spcBef>
              <a:buFontTx/>
              <a:buNone/>
            </a:pPr>
            <a:r>
              <a:rPr lang="zh-CN" altLang="en-US" sz="1800" dirty="0">
                <a:latin typeface="Arial" panose="020B0604020202020204" pitchFamily="34" charset="0"/>
                <a:ea typeface="宋体" panose="02010600030101010101" pitchFamily="2" charset="-122"/>
              </a:rPr>
              <a:t> 图像梯度幅值矩阵中的元素值越大，说明图像中该点的梯度值越大。在</a:t>
            </a:r>
            <a:r>
              <a:rPr lang="en-US" altLang="zh-CN" sz="1800" dirty="0">
                <a:latin typeface="Arial" panose="020B0604020202020204" pitchFamily="34" charset="0"/>
                <a:ea typeface="宋体" panose="02010600030101010101" pitchFamily="2" charset="-122"/>
              </a:rPr>
              <a:t>Canny</a:t>
            </a:r>
            <a:r>
              <a:rPr lang="zh-CN" altLang="en-US" sz="1800" dirty="0">
                <a:latin typeface="Arial" panose="020B0604020202020204" pitchFamily="34" charset="0"/>
                <a:ea typeface="宋体" panose="02010600030101010101" pitchFamily="2" charset="-122"/>
              </a:rPr>
              <a:t>算法中，非极大值抑制是进行边缘检测的重要步骤，</a:t>
            </a:r>
            <a:r>
              <a:rPr lang="zh-CN" altLang="en-US" sz="1800" b="1" dirty="0">
                <a:latin typeface="Arial" panose="020B0604020202020204" pitchFamily="34" charset="0"/>
                <a:ea typeface="宋体" panose="02010600030101010101" pitchFamily="2" charset="-122"/>
              </a:rPr>
              <a:t>是指寻找像素点局部最大值，将非极大值点所对应的灰度值置为</a:t>
            </a:r>
            <a:r>
              <a:rPr lang="en-US" altLang="zh-CN" sz="1800" b="1" dirty="0">
                <a:latin typeface="Arial" panose="020B0604020202020204" pitchFamily="34" charset="0"/>
                <a:ea typeface="宋体" panose="02010600030101010101" pitchFamily="2" charset="-122"/>
              </a:rPr>
              <a:t>0</a:t>
            </a:r>
            <a:r>
              <a:rPr lang="zh-CN" altLang="en-US" sz="1800" dirty="0">
                <a:latin typeface="Arial" panose="020B0604020202020204" pitchFamily="34" charset="0"/>
                <a:ea typeface="宋体" panose="02010600030101010101" pitchFamily="2" charset="-122"/>
              </a:rPr>
              <a:t>，从而可以剔除掉一大部分非边缘点。 </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p>
        </p:txBody>
      </p:sp>
      <p:sp>
        <p:nvSpPr>
          <p:cNvPr id="5" name="TextBox 5">
            <a:extLst>
              <a:ext uri="{FF2B5EF4-FFF2-40B4-BE49-F238E27FC236}">
                <a16:creationId xmlns:a16="http://schemas.microsoft.com/office/drawing/2014/main" id="{CEF3C073-E40E-46C3-BA50-82BF424163A6}"/>
              </a:ext>
            </a:extLst>
          </p:cNvPr>
          <p:cNvSpPr txBox="1">
            <a:spLocks noChangeArrowheads="1"/>
          </p:cNvSpPr>
          <p:nvPr/>
        </p:nvSpPr>
        <p:spPr bwMode="auto">
          <a:xfrm>
            <a:off x="530224" y="2803525"/>
            <a:ext cx="7113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dirty="0">
                <a:latin typeface="Arial" panose="020B0604020202020204" pitchFamily="34" charset="0"/>
                <a:ea typeface="宋体" panose="02010600030101010101" pitchFamily="2" charset="-122"/>
              </a:rPr>
              <a:t>        右图为判断像素点</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的灰度值在邻域内是否为最大的原理。蓝色线条方向为</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点的梯度方向，</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点局部的最大值则分布在这条线上。</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即除</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点外，还需要判定</a:t>
            </a:r>
            <a:r>
              <a:rPr lang="en-US" altLang="zh-CN" sz="1800" dirty="0">
                <a:latin typeface="Arial" panose="020B0604020202020204" pitchFamily="34" charset="0"/>
                <a:ea typeface="宋体" panose="02010600030101010101" pitchFamily="2" charset="-122"/>
              </a:rPr>
              <a:t>dTmp1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dTmp2</a:t>
            </a:r>
            <a:r>
              <a:rPr lang="zh-CN" altLang="en-US" sz="1800" dirty="0">
                <a:latin typeface="Arial" panose="020B0604020202020204" pitchFamily="34" charset="0"/>
                <a:ea typeface="宋体" panose="02010600030101010101" pitchFamily="2" charset="-122"/>
              </a:rPr>
              <a:t>两点灰度值。若</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点灰度值小于两点中任一个，则</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点不是局部极大值，因而可以排除</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点为边缘点。</a:t>
            </a:r>
          </a:p>
        </p:txBody>
      </p:sp>
      <p:sp>
        <p:nvSpPr>
          <p:cNvPr id="6" name="TextBox 3">
            <a:extLst>
              <a:ext uri="{FF2B5EF4-FFF2-40B4-BE49-F238E27FC236}">
                <a16:creationId xmlns:a16="http://schemas.microsoft.com/office/drawing/2014/main" id="{BF333FC7-3765-4A95-8A6F-2B76FC4DA837}"/>
              </a:ext>
            </a:extLst>
          </p:cNvPr>
          <p:cNvSpPr txBox="1">
            <a:spLocks noChangeArrowheads="1"/>
          </p:cNvSpPr>
          <p:nvPr/>
        </p:nvSpPr>
        <p:spPr bwMode="auto">
          <a:xfrm>
            <a:off x="687388" y="5732463"/>
            <a:ext cx="10507354"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zh-CN" altLang="en-US" sz="1800" b="1" dirty="0">
                <a:latin typeface="Arial" panose="020B0604020202020204" pitchFamily="34" charset="0"/>
                <a:ea typeface="宋体" panose="02010600030101010101" pitchFamily="2" charset="-122"/>
              </a:rPr>
              <a:t>注意</a:t>
            </a:r>
            <a:r>
              <a:rPr lang="zh-CN" altLang="en-US" sz="1800" dirty="0">
                <a:latin typeface="Arial" panose="020B0604020202020204" pitchFamily="34" charset="0"/>
                <a:ea typeface="宋体" panose="02010600030101010101" pitchFamily="2" charset="-122"/>
              </a:rPr>
              <a:t>：我们只能得到</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点邻域的</a:t>
            </a:r>
            <a:r>
              <a:rPr lang="en-US" altLang="zh-CN" sz="1800" dirty="0">
                <a:latin typeface="Arial" panose="020B0604020202020204" pitchFamily="34" charset="0"/>
                <a:ea typeface="宋体" panose="02010600030101010101" pitchFamily="2" charset="-122"/>
              </a:rPr>
              <a:t>8</a:t>
            </a:r>
            <a:r>
              <a:rPr lang="zh-CN" altLang="en-US" sz="1800" dirty="0">
                <a:latin typeface="Arial" panose="020B0604020202020204" pitchFamily="34" charset="0"/>
                <a:ea typeface="宋体" panose="02010600030101010101" pitchFamily="2" charset="-122"/>
              </a:rPr>
              <a:t>个点，而</a:t>
            </a:r>
            <a:r>
              <a:rPr lang="en-US" altLang="zh-CN" sz="1800" dirty="0">
                <a:latin typeface="Arial" panose="020B0604020202020204" pitchFamily="34" charset="0"/>
                <a:ea typeface="宋体" panose="02010600030101010101" pitchFamily="2" charset="-122"/>
              </a:rPr>
              <a:t>dTmp1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dTmp2</a:t>
            </a:r>
            <a:r>
              <a:rPr lang="zh-CN" altLang="en-US" sz="1800" dirty="0">
                <a:latin typeface="Arial" panose="020B0604020202020204" pitchFamily="34" charset="0"/>
                <a:ea typeface="宋体" panose="02010600030101010101" pitchFamily="2" charset="-122"/>
              </a:rPr>
              <a:t>并不在其中，因而需要根据</a:t>
            </a:r>
            <a:r>
              <a:rPr lang="en-US" altLang="zh-CN" sz="1800" dirty="0">
                <a:latin typeface="Arial" panose="020B0604020202020204" pitchFamily="34" charset="0"/>
                <a:ea typeface="宋体" panose="02010600030101010101" pitchFamily="2" charset="-122"/>
              </a:rPr>
              <a:t>g1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g2</a:t>
            </a:r>
            <a:r>
              <a:rPr lang="zh-CN" altLang="en-US" sz="1800" dirty="0">
                <a:latin typeface="Arial" panose="020B0604020202020204" pitchFamily="34" charset="0"/>
                <a:ea typeface="宋体" panose="02010600030101010101" pitchFamily="2" charset="-122"/>
              </a:rPr>
              <a:t>对</a:t>
            </a:r>
            <a:r>
              <a:rPr lang="en-US" altLang="zh-CN" sz="1800" dirty="0">
                <a:latin typeface="Arial" panose="020B0604020202020204" pitchFamily="34" charset="0"/>
                <a:ea typeface="宋体" panose="02010600030101010101" pitchFamily="2" charset="-122"/>
              </a:rPr>
              <a:t>dTmp1</a:t>
            </a:r>
            <a:r>
              <a:rPr lang="zh-CN" altLang="en-US" sz="1800" dirty="0">
                <a:latin typeface="Arial" panose="020B0604020202020204" pitchFamily="34" charset="0"/>
                <a:ea typeface="宋体" panose="02010600030101010101" pitchFamily="2" charset="-122"/>
              </a:rPr>
              <a:t>进行插值，根据</a:t>
            </a:r>
            <a:r>
              <a:rPr lang="en-US" altLang="zh-CN" sz="1800" dirty="0">
                <a:latin typeface="Arial" panose="020B0604020202020204" pitchFamily="34" charset="0"/>
                <a:ea typeface="宋体" panose="02010600030101010101" pitchFamily="2" charset="-122"/>
              </a:rPr>
              <a:t>g3</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g4</a:t>
            </a:r>
            <a:r>
              <a:rPr lang="zh-CN" altLang="en-US" sz="1800" dirty="0">
                <a:latin typeface="Arial" panose="020B0604020202020204" pitchFamily="34" charset="0"/>
                <a:ea typeface="宋体" panose="02010600030101010101" pitchFamily="2" charset="-122"/>
              </a:rPr>
              <a:t>对</a:t>
            </a:r>
            <a:r>
              <a:rPr lang="en-US" altLang="zh-CN" sz="1800" dirty="0">
                <a:latin typeface="Arial" panose="020B0604020202020204" pitchFamily="34" charset="0"/>
                <a:ea typeface="宋体" panose="02010600030101010101" pitchFamily="2" charset="-122"/>
              </a:rPr>
              <a:t>dTmp2</a:t>
            </a:r>
            <a:r>
              <a:rPr lang="zh-CN" altLang="en-US" sz="1800" dirty="0">
                <a:latin typeface="Arial" panose="020B0604020202020204" pitchFamily="34" charset="0"/>
                <a:ea typeface="宋体" panose="02010600030101010101" pitchFamily="2" charset="-122"/>
              </a:rPr>
              <a:t>进行插值，这要用到其梯度方向，即上文</a:t>
            </a:r>
            <a:r>
              <a:rPr lang="en-US" altLang="zh-CN" sz="1800" dirty="0">
                <a:latin typeface="Arial" panose="020B0604020202020204" pitchFamily="34" charset="0"/>
                <a:ea typeface="宋体" panose="02010600030101010101" pitchFamily="2" charset="-122"/>
              </a:rPr>
              <a:t>Canny</a:t>
            </a:r>
            <a:r>
              <a:rPr lang="zh-CN" altLang="en-US" sz="1800" dirty="0">
                <a:latin typeface="Arial" panose="020B0604020202020204" pitchFamily="34" charset="0"/>
                <a:ea typeface="宋体" panose="02010600030101010101" pitchFamily="2" charset="-122"/>
              </a:rPr>
              <a:t>算法中要求解梯度方向矩阵的原因。</a:t>
            </a:r>
          </a:p>
        </p:txBody>
      </p:sp>
      <p:sp>
        <p:nvSpPr>
          <p:cNvPr id="7" name="矩形 6">
            <a:extLst>
              <a:ext uri="{FF2B5EF4-FFF2-40B4-BE49-F238E27FC236}">
                <a16:creationId xmlns:a16="http://schemas.microsoft.com/office/drawing/2014/main" id="{A60D0A24-0A52-4B45-AB85-6C872CAC34FE}"/>
              </a:ext>
            </a:extLst>
          </p:cNvPr>
          <p:cNvSpPr>
            <a:spLocks noChangeArrowheads="1"/>
          </p:cNvSpPr>
          <p:nvPr/>
        </p:nvSpPr>
        <p:spPr bwMode="auto">
          <a:xfrm>
            <a:off x="658813" y="5686425"/>
            <a:ext cx="10606950" cy="10541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8" name="图片 7">
            <a:extLst>
              <a:ext uri="{FF2B5EF4-FFF2-40B4-BE49-F238E27FC236}">
                <a16:creationId xmlns:a16="http://schemas.microsoft.com/office/drawing/2014/main" id="{5AE0AF73-43EA-46FB-A9DA-327FB4299B75}"/>
              </a:ext>
            </a:extLst>
          </p:cNvPr>
          <p:cNvPicPr>
            <a:picLocks noChangeAspect="1"/>
          </p:cNvPicPr>
          <p:nvPr/>
        </p:nvPicPr>
        <p:blipFill>
          <a:blip r:embed="rId3"/>
          <a:stretch>
            <a:fillRect/>
          </a:stretch>
        </p:blipFill>
        <p:spPr>
          <a:xfrm>
            <a:off x="658813" y="4456589"/>
            <a:ext cx="5988621" cy="1054100"/>
          </a:xfrm>
          <a:prstGeom prst="rect">
            <a:avLst/>
          </a:prstGeom>
        </p:spPr>
      </p:pic>
    </p:spTree>
    <p:extLst>
      <p:ext uri="{BB962C8B-B14F-4D97-AF65-F5344CB8AC3E}">
        <p14:creationId xmlns:p14="http://schemas.microsoft.com/office/powerpoint/2010/main" val="425326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107996"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算法原理</a:t>
            </a:r>
            <a:endParaRPr lang="zh-CN" altLang="en-US" dirty="0"/>
          </a:p>
        </p:txBody>
      </p:sp>
      <p:sp>
        <p:nvSpPr>
          <p:cNvPr id="3" name="Text Box 3">
            <a:extLst>
              <a:ext uri="{FF2B5EF4-FFF2-40B4-BE49-F238E27FC236}">
                <a16:creationId xmlns:a16="http://schemas.microsoft.com/office/drawing/2014/main" id="{394D1490-EE1A-4045-B0EF-6547300A1589}"/>
              </a:ext>
            </a:extLst>
          </p:cNvPr>
          <p:cNvSpPr>
            <a:spLocks noChangeArrowheads="1"/>
          </p:cNvSpPr>
          <p:nvPr/>
        </p:nvSpPr>
        <p:spPr bwMode="auto">
          <a:xfrm>
            <a:off x="326038" y="852218"/>
            <a:ext cx="11605549"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2800" b="1" dirty="0">
                <a:solidFill>
                  <a:srgbClr val="FF0000"/>
                </a:solidFill>
              </a:rPr>
              <a:t>5. </a:t>
            </a:r>
            <a:r>
              <a:rPr lang="zh-CN" altLang="en-US" sz="2800" b="1" dirty="0">
                <a:solidFill>
                  <a:srgbClr val="FF0000"/>
                </a:solidFill>
              </a:rPr>
              <a:t>双阈值算法检测和连接边缘</a:t>
            </a:r>
            <a:endParaRPr lang="en-US" altLang="zh-CN" sz="2800" b="1" dirty="0">
              <a:solidFill>
                <a:srgbClr val="FF0000"/>
              </a:solidFill>
            </a:endParaRPr>
          </a:p>
          <a:p>
            <a:pPr>
              <a:spcBef>
                <a:spcPct val="0"/>
              </a:spcBef>
              <a:buFontTx/>
              <a:buNone/>
            </a:pPr>
            <a:r>
              <a:rPr lang="zh-CN" altLang="en-US" sz="1800" dirty="0">
                <a:latin typeface="Arial" panose="020B0604020202020204" pitchFamily="34" charset="0"/>
                <a:ea typeface="宋体" panose="02010600030101010101" pitchFamily="2" charset="-122"/>
              </a:rPr>
              <a:t>        </a:t>
            </a:r>
            <a:endParaRPr lang="en-US" altLang="zh-CN" sz="1800" dirty="0">
              <a:latin typeface="Arial" panose="020B0604020202020204" pitchFamily="34" charset="0"/>
              <a:ea typeface="宋体" panose="02010600030101010101" pitchFamily="2" charset="-122"/>
            </a:endParaRPr>
          </a:p>
          <a:p>
            <a:pPr>
              <a:spcBef>
                <a:spcPct val="0"/>
              </a:spcBef>
              <a:buFontTx/>
              <a:buNone/>
            </a:pPr>
            <a:r>
              <a:rPr lang="en-US" altLang="zh-CN" sz="1800" dirty="0">
                <a:latin typeface="Arial" panose="020B0604020202020204" pitchFamily="34" charset="0"/>
                <a:ea typeface="宋体" panose="02010600030101010101" pitchFamily="2" charset="-122"/>
              </a:rPr>
              <a:t>       Canny</a:t>
            </a:r>
            <a:r>
              <a:rPr lang="zh-CN" altLang="en-US" sz="1800" dirty="0">
                <a:latin typeface="Arial" panose="020B0604020202020204" pitchFamily="34" charset="0"/>
                <a:ea typeface="宋体" panose="02010600030101010101" pitchFamily="2" charset="-122"/>
              </a:rPr>
              <a:t>算法中减少假边缘数量的方法是采用双阈值法。选择两个阈值，根据高阈值得到一个边缘图像，这样一个图像含有很少的假边缘，但是由于阈值较高，产生的图像边缘可能不闭合，为解决此问题采用了另外一个低阈值。对非极大值抑制图像作用两个阈值</a:t>
            </a:r>
            <a:r>
              <a:rPr lang="en-US" altLang="zh-CN" sz="1800" dirty="0">
                <a:latin typeface="Arial" panose="020B0604020202020204" pitchFamily="34" charset="0"/>
                <a:ea typeface="宋体" panose="02010600030101010101" pitchFamily="2" charset="-122"/>
              </a:rPr>
              <a:t>th1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th2</a:t>
            </a:r>
            <a:r>
              <a:rPr lang="zh-CN" altLang="en-US" sz="1800" dirty="0">
                <a:latin typeface="Arial" panose="020B0604020202020204" pitchFamily="34" charset="0"/>
                <a:ea typeface="宋体" panose="02010600030101010101" pitchFamily="2" charset="-122"/>
              </a:rPr>
              <a:t>，两者关系</a:t>
            </a:r>
            <a:r>
              <a:rPr lang="en-US" altLang="zh-CN" sz="1800" dirty="0">
                <a:latin typeface="Arial" panose="020B0604020202020204" pitchFamily="34" charset="0"/>
                <a:ea typeface="宋体" panose="02010600030101010101" pitchFamily="2" charset="-122"/>
              </a:rPr>
              <a:t>th1=0.4th2</a:t>
            </a:r>
            <a:r>
              <a:rPr lang="zh-CN" altLang="en-US" sz="1800" dirty="0">
                <a:latin typeface="Arial" panose="020B0604020202020204" pitchFamily="34" charset="0"/>
                <a:ea typeface="宋体" panose="02010600030101010101" pitchFamily="2" charset="-122"/>
              </a:rPr>
              <a:t>（可尝试不同值）。</a:t>
            </a:r>
          </a:p>
          <a:p>
            <a:pPr>
              <a:spcBef>
                <a:spcPct val="0"/>
              </a:spcBef>
              <a:buFontTx/>
              <a:buNone/>
            </a:pPr>
            <a:r>
              <a:rPr lang="zh-CN" altLang="en-US" sz="1800" dirty="0">
                <a:latin typeface="Arial" panose="020B0604020202020204" pitchFamily="34" charset="0"/>
                <a:ea typeface="宋体" panose="02010600030101010101" pitchFamily="2" charset="-122"/>
              </a:rPr>
              <a:t>       在高阈值图像中把边缘链接成轮廓，当到达轮廓的端点时，该算法会在断点邻域点中寻找满足低阈值的点，再根据此点收集新的边缘，直到整个图像边缘闭合。</a:t>
            </a:r>
          </a:p>
        </p:txBody>
      </p:sp>
      <p:pic>
        <p:nvPicPr>
          <p:cNvPr id="4" name="Picture 2">
            <a:extLst>
              <a:ext uri="{FF2B5EF4-FFF2-40B4-BE49-F238E27FC236}">
                <a16:creationId xmlns:a16="http://schemas.microsoft.com/office/drawing/2014/main" id="{82B1918F-EF6E-406C-9851-EE008364E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383" y="3208947"/>
            <a:ext cx="2808288" cy="3017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7B8BCD01-08D7-4A04-8BF8-EF24DD256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503"/>
          <a:stretch>
            <a:fillRect/>
          </a:stretch>
        </p:blipFill>
        <p:spPr bwMode="auto">
          <a:xfrm>
            <a:off x="6600996" y="3208947"/>
            <a:ext cx="2908300" cy="3017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箭头 7">
            <a:extLst>
              <a:ext uri="{FF2B5EF4-FFF2-40B4-BE49-F238E27FC236}">
                <a16:creationId xmlns:a16="http://schemas.microsoft.com/office/drawing/2014/main" id="{22756F25-F1C8-4618-A966-89F8AC756EEC}"/>
              </a:ext>
            </a:extLst>
          </p:cNvPr>
          <p:cNvSpPr>
            <a:spLocks noChangeArrowheads="1"/>
          </p:cNvSpPr>
          <p:nvPr/>
        </p:nvSpPr>
        <p:spPr bwMode="auto">
          <a:xfrm>
            <a:off x="5434183" y="4217009"/>
            <a:ext cx="936625" cy="865188"/>
          </a:xfrm>
          <a:prstGeom prst="rightArrow">
            <a:avLst>
              <a:gd name="adj1" fmla="val 50000"/>
              <a:gd name="adj2" fmla="val 49964"/>
            </a:avLst>
          </a:prstGeom>
          <a:solidFill>
            <a:srgbClr val="FF0000"/>
          </a:solidFill>
          <a:ln w="9525" algn="ctr">
            <a:solidFill>
              <a:schemeClr val="tx1"/>
            </a:solidFill>
            <a:round/>
            <a:headEnd/>
            <a:tailEnd/>
          </a:ln>
        </p:spPr>
        <p:txBody>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7" name="TextBox 8">
            <a:extLst>
              <a:ext uri="{FF2B5EF4-FFF2-40B4-BE49-F238E27FC236}">
                <a16:creationId xmlns:a16="http://schemas.microsoft.com/office/drawing/2014/main" id="{BF52E430-A230-4023-894F-63661B488C3A}"/>
              </a:ext>
            </a:extLst>
          </p:cNvPr>
          <p:cNvSpPr txBox="1">
            <a:spLocks noChangeArrowheads="1"/>
          </p:cNvSpPr>
          <p:nvPr/>
        </p:nvSpPr>
        <p:spPr bwMode="auto">
          <a:xfrm>
            <a:off x="4426121" y="6377597"/>
            <a:ext cx="2952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imes New Roman" panose="02020603050405020304" pitchFamily="18" charset="0"/>
                <a:ea typeface="华文中宋" panose="02010600040101010101" pitchFamily="2" charset="-122"/>
                <a:sym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新宋体" panose="02010609030101010101" pitchFamily="49" charset="-122"/>
                <a:sym typeface="Times New Roman" panose="02020603050405020304" pitchFamily="18"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Canny </a:t>
            </a:r>
            <a:r>
              <a:rPr lang="zh-CN" altLang="en-US" sz="1800">
                <a:latin typeface="Arial" panose="020B0604020202020204" pitchFamily="34" charset="0"/>
                <a:ea typeface="宋体" panose="02010600030101010101" pitchFamily="2" charset="-122"/>
              </a:rPr>
              <a:t>算法效果示意图</a:t>
            </a:r>
          </a:p>
        </p:txBody>
      </p:sp>
    </p:spTree>
    <p:extLst>
      <p:ext uri="{BB962C8B-B14F-4D97-AF65-F5344CB8AC3E}">
        <p14:creationId xmlns:p14="http://schemas.microsoft.com/office/powerpoint/2010/main" val="401736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593706"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OpenCV</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实现</a:t>
            </a:r>
            <a:endParaRPr lang="zh-CN" altLang="en-US" dirty="0"/>
          </a:p>
        </p:txBody>
      </p:sp>
      <p:sp>
        <p:nvSpPr>
          <p:cNvPr id="8" name="TextBox 2">
            <a:extLst>
              <a:ext uri="{FF2B5EF4-FFF2-40B4-BE49-F238E27FC236}">
                <a16:creationId xmlns:a16="http://schemas.microsoft.com/office/drawing/2014/main" id="{651DA20F-1B44-4CEB-8D72-D096663F8A2E}"/>
              </a:ext>
            </a:extLst>
          </p:cNvPr>
          <p:cNvSpPr txBox="1"/>
          <p:nvPr/>
        </p:nvSpPr>
        <p:spPr>
          <a:xfrm>
            <a:off x="2385088" y="1590013"/>
            <a:ext cx="7705725" cy="4801314"/>
          </a:xfrm>
          <a:prstGeom prst="rect">
            <a:avLst/>
          </a:prstGeom>
          <a:noFill/>
        </p:spPr>
        <p:txBody>
          <a:bodyPr>
            <a:spAutoFit/>
          </a:bodyPr>
          <a:lstStyle/>
          <a:p>
            <a:pPr marL="285750" indent="-285750">
              <a:buFont typeface="Wingdings" panose="05000000000000000000" pitchFamily="2" charset="2"/>
              <a:buChar char="Ø"/>
              <a:defRPr/>
            </a:pPr>
            <a:r>
              <a:rPr lang="en-US" altLang="zh-CN" dirty="0" err="1">
                <a:latin typeface="Arial" charset="0"/>
              </a:rPr>
              <a:t>OpenCV</a:t>
            </a:r>
            <a:r>
              <a:rPr lang="zh-CN" altLang="en-US" dirty="0">
                <a:latin typeface="Arial" charset="0"/>
              </a:rPr>
              <a:t>中的</a:t>
            </a:r>
            <a:r>
              <a:rPr lang="en-US" altLang="zh-CN" dirty="0">
                <a:latin typeface="Arial" charset="0"/>
              </a:rPr>
              <a:t>Canny</a:t>
            </a:r>
            <a:r>
              <a:rPr lang="zh-CN" altLang="en-US" dirty="0">
                <a:latin typeface="Arial" charset="0"/>
              </a:rPr>
              <a:t>函数不可直接调用，但可用于结果对比</a:t>
            </a:r>
            <a:endParaRPr lang="en-US" altLang="zh-CN" dirty="0">
              <a:latin typeface="Arial" charset="0"/>
            </a:endParaRPr>
          </a:p>
          <a:p>
            <a:pPr lvl="1">
              <a:buFont typeface="Arial" charset="0"/>
              <a:buNone/>
              <a:defRPr/>
            </a:pPr>
            <a:r>
              <a:rPr lang="en-US" altLang="zh-CN" dirty="0">
                <a:latin typeface="Arial" charset="0"/>
              </a:rPr>
              <a:t>        </a:t>
            </a:r>
            <a:r>
              <a:rPr lang="en-US" altLang="zh-CN" b="1" dirty="0" err="1">
                <a:latin typeface="Arial" charset="0"/>
              </a:rPr>
              <a:t>Canny_img</a:t>
            </a:r>
            <a:r>
              <a:rPr lang="en-US" altLang="zh-CN" b="1" dirty="0">
                <a:latin typeface="Arial" charset="0"/>
              </a:rPr>
              <a:t> = cv2.Canny(</a:t>
            </a:r>
            <a:r>
              <a:rPr lang="en-US" altLang="zh-CN" b="1" dirty="0" err="1">
                <a:latin typeface="Arial" charset="0"/>
              </a:rPr>
              <a:t>img</a:t>
            </a:r>
            <a:r>
              <a:rPr lang="en-US" altLang="zh-CN" b="1" dirty="0">
                <a:latin typeface="Arial" charset="0"/>
              </a:rPr>
              <a:t>, 50, 150)  </a:t>
            </a:r>
          </a:p>
          <a:p>
            <a:pPr lvl="1">
              <a:buFont typeface="Arial" charset="0"/>
              <a:buNone/>
              <a:defRPr/>
            </a:pPr>
            <a:endParaRPr lang="en-US" altLang="zh-CN" dirty="0">
              <a:latin typeface="Arial" charset="0"/>
            </a:endParaRPr>
          </a:p>
          <a:p>
            <a:pPr marL="285750" indent="-285750">
              <a:buFont typeface="Wingdings" panose="05000000000000000000" pitchFamily="2" charset="2"/>
              <a:buChar char="Ø"/>
              <a:defRPr/>
            </a:pPr>
            <a:r>
              <a:rPr lang="en-US" altLang="zh-CN" dirty="0" err="1">
                <a:latin typeface="Arial" charset="0"/>
              </a:rPr>
              <a:t>OpenCV</a:t>
            </a:r>
            <a:r>
              <a:rPr lang="zh-CN" altLang="en-US" dirty="0">
                <a:latin typeface="Arial" charset="0"/>
              </a:rPr>
              <a:t>中的高斯模糊函数可使用</a:t>
            </a:r>
            <a:endParaRPr lang="en-US" altLang="zh-CN" dirty="0">
              <a:latin typeface="Arial" charset="0"/>
            </a:endParaRPr>
          </a:p>
          <a:p>
            <a:pPr>
              <a:buFont typeface="Arial" charset="0"/>
              <a:buNone/>
              <a:defRPr/>
            </a:pPr>
            <a:r>
              <a:rPr lang="en-US" altLang="zh-CN" dirty="0">
                <a:latin typeface="Arial" charset="0"/>
              </a:rPr>
              <a:t>	 </a:t>
            </a:r>
            <a:r>
              <a:rPr lang="en-US" altLang="zh-CN" b="1" dirty="0" err="1">
                <a:latin typeface="Arial" charset="0"/>
              </a:rPr>
              <a:t>Gause_img</a:t>
            </a:r>
            <a:r>
              <a:rPr lang="en-US" altLang="zh-CN" b="1" dirty="0">
                <a:latin typeface="Arial" charset="0"/>
              </a:rPr>
              <a:t>= cv2.GaussianBlur(</a:t>
            </a:r>
            <a:r>
              <a:rPr lang="en-US" altLang="zh-CN" b="1" dirty="0" err="1">
                <a:latin typeface="Arial" charset="0"/>
              </a:rPr>
              <a:t>img</a:t>
            </a:r>
            <a:r>
              <a:rPr lang="en-US" altLang="zh-CN" b="1" dirty="0">
                <a:latin typeface="Arial" charset="0"/>
              </a:rPr>
              <a:t>,(3,3),0)</a:t>
            </a:r>
          </a:p>
          <a:p>
            <a:pPr>
              <a:buFont typeface="Arial" charset="0"/>
              <a:buNone/>
              <a:defRPr/>
            </a:pPr>
            <a:endParaRPr lang="en-US" altLang="zh-CN" dirty="0">
              <a:latin typeface="Arial" charset="0"/>
            </a:endParaRPr>
          </a:p>
          <a:p>
            <a:pPr marL="285750" indent="-285750">
              <a:buFont typeface="Wingdings" panose="05000000000000000000" pitchFamily="2" charset="2"/>
              <a:buChar char="Ø"/>
              <a:defRPr/>
            </a:pPr>
            <a:r>
              <a:rPr lang="en-US" altLang="zh-CN" dirty="0">
                <a:latin typeface="Arial" charset="0"/>
              </a:rPr>
              <a:t>Sobel</a:t>
            </a:r>
            <a:r>
              <a:rPr lang="zh-CN" altLang="en-US" dirty="0">
                <a:latin typeface="Arial" charset="0"/>
              </a:rPr>
              <a:t>算子可使用</a:t>
            </a:r>
            <a:r>
              <a:rPr lang="en-US" altLang="zh-CN" dirty="0">
                <a:latin typeface="Arial" charset="0"/>
              </a:rPr>
              <a:t/>
            </a:r>
            <a:br>
              <a:rPr lang="en-US" altLang="zh-CN" dirty="0">
                <a:latin typeface="Arial" charset="0"/>
              </a:rPr>
            </a:br>
            <a:r>
              <a:rPr lang="en-US" altLang="zh-CN" dirty="0">
                <a:latin typeface="Arial" charset="0"/>
              </a:rPr>
              <a:t>           </a:t>
            </a:r>
            <a:r>
              <a:rPr lang="en-US" altLang="zh-CN" b="1" dirty="0" err="1">
                <a:latin typeface="Arial" charset="0"/>
              </a:rPr>
              <a:t>img_sobel</a:t>
            </a:r>
            <a:r>
              <a:rPr lang="en-US" altLang="zh-CN" b="1" dirty="0">
                <a:latin typeface="Arial" charset="0"/>
              </a:rPr>
              <a:t> = cv2.Sobel(gray_img,cv2.CV_16S,1,0)</a:t>
            </a:r>
          </a:p>
          <a:p>
            <a:pPr marL="285750" indent="-285750">
              <a:buFont typeface="Wingdings" panose="05000000000000000000" pitchFamily="2" charset="2"/>
              <a:buChar char="Ø"/>
              <a:defRPr/>
            </a:pPr>
            <a:endParaRPr lang="en-US" altLang="zh-CN" b="1" dirty="0">
              <a:latin typeface="Arial" charset="0"/>
            </a:endParaRPr>
          </a:p>
          <a:p>
            <a:pPr>
              <a:buFont typeface="Arial" charset="0"/>
              <a:buNone/>
              <a:defRPr/>
            </a:pPr>
            <a:r>
              <a:rPr lang="zh-CN" altLang="en-US" dirty="0">
                <a:latin typeface="Arial" charset="0"/>
              </a:rPr>
              <a:t>    </a:t>
            </a:r>
            <a:r>
              <a:rPr lang="zh-CN" altLang="en-US" b="1" dirty="0">
                <a:latin typeface="Arial" charset="0"/>
              </a:rPr>
              <a:t>注明：</a:t>
            </a:r>
            <a:r>
              <a:rPr lang="zh-CN" altLang="en-US" dirty="0">
                <a:latin typeface="Arial" charset="0"/>
              </a:rPr>
              <a:t> </a:t>
            </a:r>
            <a:r>
              <a:rPr lang="en-US" altLang="zh-CN" dirty="0">
                <a:latin typeface="Arial" charset="0"/>
              </a:rPr>
              <a:t>Sobel</a:t>
            </a:r>
            <a:r>
              <a:rPr lang="zh-CN" altLang="en-US" dirty="0">
                <a:latin typeface="Arial" charset="0"/>
              </a:rPr>
              <a:t>函数求导后会有负值和</a:t>
            </a:r>
            <a:r>
              <a:rPr lang="en-US" altLang="zh-CN" dirty="0">
                <a:latin typeface="Arial" charset="0"/>
              </a:rPr>
              <a:t>&gt;255</a:t>
            </a:r>
            <a:r>
              <a:rPr lang="zh-CN" altLang="en-US" dirty="0">
                <a:latin typeface="Arial" charset="0"/>
              </a:rPr>
              <a:t>的值，因而需先使用</a:t>
            </a:r>
            <a:r>
              <a:rPr lang="en-US" altLang="zh-CN" dirty="0">
                <a:latin typeface="Arial" charset="0"/>
              </a:rPr>
              <a:t>16</a:t>
            </a:r>
            <a:r>
              <a:rPr lang="zh-CN" altLang="en-US" dirty="0">
                <a:latin typeface="Arial" charset="0"/>
              </a:rPr>
              <a:t>位有符号的数据类型，即</a:t>
            </a:r>
            <a:r>
              <a:rPr lang="en-US" altLang="zh-CN" dirty="0">
                <a:latin typeface="Arial" charset="0"/>
              </a:rPr>
              <a:t>cv2.CV_16S</a:t>
            </a:r>
            <a:r>
              <a:rPr lang="zh-CN" altLang="en-US" dirty="0">
                <a:latin typeface="Arial" charset="0"/>
              </a:rPr>
              <a:t>，再转为</a:t>
            </a:r>
            <a:r>
              <a:rPr lang="en-US" altLang="zh-CN" dirty="0">
                <a:latin typeface="Arial" charset="0"/>
              </a:rPr>
              <a:t>unit8</a:t>
            </a:r>
            <a:r>
              <a:rPr lang="zh-CN" altLang="en-US" dirty="0">
                <a:latin typeface="Arial" charset="0"/>
              </a:rPr>
              <a:t>类型。</a:t>
            </a:r>
            <a:endParaRPr lang="en-US" altLang="zh-CN" dirty="0">
              <a:latin typeface="Arial" charset="0"/>
            </a:endParaRPr>
          </a:p>
          <a:p>
            <a:pPr>
              <a:buFont typeface="Arial" charset="0"/>
              <a:buNone/>
              <a:defRPr/>
            </a:pPr>
            <a:r>
              <a:rPr lang="en-US" altLang="zh-CN" b="1" dirty="0">
                <a:latin typeface="Arial" charset="0"/>
              </a:rPr>
              <a:t>                </a:t>
            </a:r>
            <a:r>
              <a:rPr lang="en-US" altLang="zh-CN" b="1" dirty="0" err="1">
                <a:latin typeface="Arial" charset="0"/>
              </a:rPr>
              <a:t>img_sobel</a:t>
            </a:r>
            <a:r>
              <a:rPr lang="en-US" altLang="zh-CN" b="1" dirty="0">
                <a:latin typeface="Arial" charset="0"/>
              </a:rPr>
              <a:t> = cv2.convertScaleAbs(</a:t>
            </a:r>
            <a:r>
              <a:rPr lang="en-US" altLang="zh-CN" b="1" dirty="0" err="1">
                <a:latin typeface="Arial" charset="0"/>
              </a:rPr>
              <a:t>img_sobel</a:t>
            </a:r>
            <a:r>
              <a:rPr lang="en-US" altLang="zh-CN" b="1" dirty="0">
                <a:latin typeface="Arial" charset="0"/>
              </a:rPr>
              <a:t>)    </a:t>
            </a:r>
          </a:p>
          <a:p>
            <a:pPr>
              <a:buFont typeface="Arial" charset="0"/>
              <a:buNone/>
              <a:defRPr/>
            </a:pPr>
            <a:endParaRPr lang="en-US" altLang="zh-CN" b="1" dirty="0">
              <a:latin typeface="Arial" charset="0"/>
            </a:endParaRPr>
          </a:p>
          <a:p>
            <a:pPr algn="ctr">
              <a:buFont typeface="Arial" charset="0"/>
              <a:buNone/>
              <a:defRPr/>
            </a:pPr>
            <a:endParaRPr lang="en-US" altLang="zh-CN" b="1" dirty="0">
              <a:latin typeface="Arial" charset="0"/>
            </a:endParaRPr>
          </a:p>
          <a:p>
            <a:pPr>
              <a:buFont typeface="Arial" charset="0"/>
              <a:buNone/>
              <a:defRPr/>
            </a:pPr>
            <a:endParaRPr lang="en-US" altLang="zh-CN" dirty="0">
              <a:latin typeface="Arial" charset="0"/>
            </a:endParaRPr>
          </a:p>
          <a:p>
            <a:pPr marL="285750" indent="-285750">
              <a:buFont typeface="Wingdings" panose="05000000000000000000" pitchFamily="2" charset="2"/>
              <a:buChar char="Ø"/>
              <a:defRPr/>
            </a:pPr>
            <a:endParaRPr lang="en-US" altLang="zh-CN" dirty="0">
              <a:latin typeface="Arial" charset="0"/>
            </a:endParaRPr>
          </a:p>
          <a:p>
            <a:pPr marL="285750" indent="-285750">
              <a:buFont typeface="Wingdings" panose="05000000000000000000" pitchFamily="2" charset="2"/>
              <a:buChar char="Ø"/>
              <a:defRPr/>
            </a:pPr>
            <a:endParaRPr lang="zh-CN" altLang="en-US" dirty="0">
              <a:latin typeface="Arial" charset="0"/>
            </a:endParaRPr>
          </a:p>
        </p:txBody>
      </p:sp>
    </p:spTree>
    <p:extLst>
      <p:ext uri="{BB962C8B-B14F-4D97-AF65-F5344CB8AC3E}">
        <p14:creationId xmlns:p14="http://schemas.microsoft.com/office/powerpoint/2010/main" val="379686793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613</TotalTime>
  <Words>1214</Words>
  <Application>Microsoft Office PowerPoint</Application>
  <PresentationFormat>宽屏</PresentationFormat>
  <Paragraphs>113</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等线</vt:lpstr>
      <vt:lpstr>黑体</vt:lpstr>
      <vt:lpstr>华文中宋</vt:lpstr>
      <vt:lpstr>宋体</vt:lpstr>
      <vt:lpstr>Microsoft YaHei</vt:lpstr>
      <vt:lpstr>Microsoft YaHei</vt:lpstr>
      <vt:lpstr>Arial</vt:lpstr>
      <vt:lpstr>Calibri</vt:lpstr>
      <vt:lpstr>Consolas</vt:lpstr>
      <vt:lpstr>Times New Roman</vt:lpstr>
      <vt:lpstr>Wingdings</vt:lpstr>
      <vt:lpstr>主题1</vt:lpstr>
      <vt:lpstr>10. Canny边缘检测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user</cp:lastModifiedBy>
  <cp:revision>357</cp:revision>
  <dcterms:created xsi:type="dcterms:W3CDTF">2020-06-05T11:49:48Z</dcterms:created>
  <dcterms:modified xsi:type="dcterms:W3CDTF">2021-11-11T08:31:05Z</dcterms:modified>
</cp:coreProperties>
</file>