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6"/>
  </p:notesMasterIdLst>
  <p:sldIdLst>
    <p:sldId id="283" r:id="rId6"/>
    <p:sldId id="264" r:id="rId7"/>
    <p:sldId id="266" r:id="rId8"/>
    <p:sldId id="268" r:id="rId9"/>
    <p:sldId id="270" r:id="rId10"/>
    <p:sldId id="269" r:id="rId11"/>
    <p:sldId id="271" r:id="rId12"/>
    <p:sldId id="272" r:id="rId13"/>
    <p:sldId id="274" r:id="rId14"/>
    <p:sldId id="273" r:id="rId15"/>
    <p:sldId id="278" r:id="rId16"/>
    <p:sldId id="277" r:id="rId17"/>
    <p:sldId id="275" r:id="rId18"/>
    <p:sldId id="279" r:id="rId19"/>
    <p:sldId id="281" r:id="rId20"/>
    <p:sldId id="259" r:id="rId21"/>
    <p:sldId id="260" r:id="rId22"/>
    <p:sldId id="261" r:id="rId23"/>
    <p:sldId id="263" r:id="rId24"/>
    <p:sldId id="2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jie Pan" initials="Pan" lastIdx="1" clrIdx="0">
    <p:extLst>
      <p:ext uri="{19B8F6BF-5375-455C-9EA6-DF929625EA0E}">
        <p15:presenceInfo xmlns:p15="http://schemas.microsoft.com/office/powerpoint/2012/main" userId="Yujie P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60CE1-976F-4162-80D5-6E92DB22710B}" v="2149" dt="2019-12-04T07:01:09.403"/>
    <p1510:client id="{276025D3-3B11-4E27-A538-BE39EB6A2725}" v="9" dt="2019-12-03T10:48:4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BB57-987E-4519-807D-1EAD105DCB51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75693-8981-4BAF-8A69-4019A26BE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788565"/>
            <a:ext cx="10259735" cy="2080470"/>
          </a:xfrm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437776"/>
            <a:ext cx="10259734" cy="151001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13F-924C-42B5-BBDA-C2C7A49C3BBD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zh-CN" altLang="en-US" sz="1600" smtClean="0"/>
            </a:lvl1pPr>
          </a:lstStyle>
          <a:p>
            <a:fld id="{B1372071-A384-4E8D-8F76-709D30FFBC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96216"/>
            <a:ext cx="12192000" cy="61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0"/>
            <a:ext cx="295738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57" y="188752"/>
            <a:ext cx="2619028" cy="616759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789" y="188753"/>
            <a:ext cx="8535854" cy="6167598"/>
          </a:xfr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/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/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/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/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79E8-36D3-4CFF-848E-42B0A1016FD2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1372071-A384-4E8D-8F76-709D30FFB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0"/>
            <a:ext cx="12192000" cy="7614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0" y="188752"/>
            <a:ext cx="11443282" cy="572721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0225"/>
            <a:ext cx="11443283" cy="5771250"/>
          </a:xfr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0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600"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400"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400"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D659-AB86-4266-85E8-19170012A3CF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1372071-A384-4E8D-8F76-709D30FFB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C6F26-D938-4933-903E-E0CDA58AA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360" y="946074"/>
            <a:ext cx="5109599" cy="54102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74320" lvl="0" indent="-274320">
              <a:lnSpc>
                <a:spcPct val="100000"/>
              </a:lnSpc>
            </a:pPr>
            <a:r>
              <a:rPr lang="zh-CN" altLang="en-US"/>
              <a:t>单击此处编辑母版文本样式</a:t>
            </a:r>
          </a:p>
          <a:p>
            <a:pPr marL="274320" lvl="1" indent="-274320">
              <a:lnSpc>
                <a:spcPct val="100000"/>
              </a:lnSpc>
            </a:pPr>
            <a:r>
              <a:rPr lang="zh-CN" altLang="en-US"/>
              <a:t>二级</a:t>
            </a:r>
          </a:p>
          <a:p>
            <a:pPr marL="274320" lvl="2" indent="-274320">
              <a:lnSpc>
                <a:spcPct val="100000"/>
              </a:lnSpc>
            </a:pPr>
            <a:r>
              <a:rPr lang="zh-CN" altLang="en-US"/>
              <a:t>三级</a:t>
            </a:r>
          </a:p>
          <a:p>
            <a:pPr marL="274320" lvl="3" indent="-274320">
              <a:lnSpc>
                <a:spcPct val="100000"/>
              </a:lnSpc>
            </a:pPr>
            <a:r>
              <a:rPr lang="zh-CN" altLang="en-US"/>
              <a:t>四级</a:t>
            </a:r>
          </a:p>
          <a:p>
            <a:pPr marL="274320" lvl="4" indent="-274320">
              <a:lnSpc>
                <a:spcPct val="100000"/>
              </a:lnSpc>
            </a:pPr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168DB-C468-4410-AC7D-B45CFDCF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377" y="960316"/>
            <a:ext cx="5679265" cy="53960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74320" lvl="0" indent="-274320">
              <a:lnSpc>
                <a:spcPct val="100000"/>
              </a:lnSpc>
            </a:pPr>
            <a:r>
              <a:rPr lang="zh-CN" altLang="en-US"/>
              <a:t>单击此处编辑母版文本样式</a:t>
            </a:r>
          </a:p>
          <a:p>
            <a:pPr marL="274320" lvl="1" indent="-274320">
              <a:lnSpc>
                <a:spcPct val="100000"/>
              </a:lnSpc>
            </a:pPr>
            <a:r>
              <a:rPr lang="zh-CN" altLang="en-US"/>
              <a:t>二级</a:t>
            </a:r>
          </a:p>
          <a:p>
            <a:pPr marL="274320" lvl="2" indent="-274320">
              <a:lnSpc>
                <a:spcPct val="100000"/>
              </a:lnSpc>
            </a:pPr>
            <a:r>
              <a:rPr lang="zh-CN" altLang="en-US"/>
              <a:t>三级</a:t>
            </a:r>
          </a:p>
          <a:p>
            <a:pPr marL="274320" lvl="3" indent="-274320">
              <a:lnSpc>
                <a:spcPct val="100000"/>
              </a:lnSpc>
            </a:pPr>
            <a:r>
              <a:rPr lang="zh-CN" altLang="en-US"/>
              <a:t>四级</a:t>
            </a:r>
          </a:p>
          <a:p>
            <a:pPr marL="274320" lvl="4" indent="-274320">
              <a:lnSpc>
                <a:spcPct val="100000"/>
              </a:lnSpc>
            </a:pPr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9A936-391A-4DFF-8B5C-D31652E9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5F44-D605-4DBB-8B77-940147C962D6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14BA9-5538-4BD6-9677-D60C9660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4739D-E240-4F47-9DCF-E76085B1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zh-CN" altLang="en-US" sz="1600" smtClean="0"/>
            </a:lvl1pPr>
          </a:lstStyle>
          <a:p>
            <a:fld id="{B1372071-A384-4E8D-8F76-709D30FFBC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44775B-416F-4F45-9BBA-44838ADDFDC4}"/>
              </a:ext>
            </a:extLst>
          </p:cNvPr>
          <p:cNvSpPr/>
          <p:nvPr/>
        </p:nvSpPr>
        <p:spPr>
          <a:xfrm>
            <a:off x="0" y="0"/>
            <a:ext cx="12192000" cy="7614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095B76F-1909-444F-BB14-3F8373B4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0" y="188752"/>
            <a:ext cx="11443282" cy="5727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12/3/2021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F6A176F4-59DF-4A20-BD14-7D58DE4C9A39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B1372071-A384-4E8D-8F76-709D30FFB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7719-A53A-45BF-917F-DDA919B4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</a:t>
            </a:r>
            <a:r>
              <a:rPr lang="zh-CN" altLang="en-US" dirty="0"/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PyTorch</a:t>
            </a:r>
            <a:r>
              <a:rPr lang="zh-CN" altLang="en-US" dirty="0">
                <a:latin typeface="Arial" panose="020B0604020202020204" pitchFamily="34" charset="0"/>
              </a:rPr>
              <a:t>入门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1A36-997C-41E3-AC7C-7080D03B6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机器学习与深度学习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深度学习训练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0BD1A-981E-49DC-8585-E7418206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21EC5-CD02-4888-A25F-F2DF1AE998A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24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16914-6B07-4E9E-AC7A-93F0DDAB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C1033-B0D3-4D34-A252-B8DC1D60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6884"/>
            <a:ext cx="11443283" cy="57712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可以看出：深度学习是机器学习的一个子领域。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以手写数字的图像分类为例：输入图片可以看作一个</a:t>
            </a:r>
            <a:r>
              <a:rPr lang="en-US" altLang="zh-CN" dirty="0"/>
              <a:t>256</a:t>
            </a:r>
            <a:r>
              <a:rPr lang="zh-CN" altLang="en-US" dirty="0"/>
              <a:t>维的向量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39825-B44B-42B1-91C7-B3CBB40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15D4E5D-BE01-49ED-9078-74F9ADE07B10}"/>
              </a:ext>
            </a:extLst>
          </p:cNvPr>
          <p:cNvSpPr txBox="1"/>
          <p:nvPr/>
        </p:nvSpPr>
        <p:spPr>
          <a:xfrm>
            <a:off x="1826260" y="2114914"/>
            <a:ext cx="91046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11929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输入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CB55575-CAAB-45E4-836B-38422AF57EE1}"/>
              </a:ext>
            </a:extLst>
          </p:cNvPr>
          <p:cNvSpPr/>
          <p:nvPr/>
        </p:nvSpPr>
        <p:spPr>
          <a:xfrm>
            <a:off x="988060" y="2895262"/>
            <a:ext cx="2129028" cy="2116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A45C723-949A-4854-AADF-96B8650D5E02}"/>
              </a:ext>
            </a:extLst>
          </p:cNvPr>
          <p:cNvSpPr/>
          <p:nvPr/>
        </p:nvSpPr>
        <p:spPr>
          <a:xfrm>
            <a:off x="3347211" y="2591985"/>
            <a:ext cx="498475" cy="2624455"/>
          </a:xfrm>
          <a:custGeom>
            <a:avLst/>
            <a:gdLst/>
            <a:ahLst/>
            <a:cxnLst/>
            <a:rect l="l" t="t" r="r" b="b"/>
            <a:pathLst>
              <a:path w="498475" h="2624454">
                <a:moveTo>
                  <a:pt x="0" y="2624328"/>
                </a:moveTo>
                <a:lnTo>
                  <a:pt x="498348" y="2624328"/>
                </a:lnTo>
                <a:lnTo>
                  <a:pt x="498348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E39B11E-A528-4C83-90A2-57D87138D472}"/>
              </a:ext>
            </a:extLst>
          </p:cNvPr>
          <p:cNvSpPr/>
          <p:nvPr/>
        </p:nvSpPr>
        <p:spPr>
          <a:xfrm>
            <a:off x="3415791" y="3309789"/>
            <a:ext cx="3429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AA5BD34-D48E-43BA-8873-0FDC924AB7A9}"/>
              </a:ext>
            </a:extLst>
          </p:cNvPr>
          <p:cNvSpPr/>
          <p:nvPr/>
        </p:nvSpPr>
        <p:spPr>
          <a:xfrm>
            <a:off x="3415791" y="330978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4573B83-67E2-4820-9F06-A3622A1D2B3A}"/>
              </a:ext>
            </a:extLst>
          </p:cNvPr>
          <p:cNvSpPr/>
          <p:nvPr/>
        </p:nvSpPr>
        <p:spPr>
          <a:xfrm>
            <a:off x="3421888" y="2739813"/>
            <a:ext cx="3429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C73028A-93E2-470F-88EB-D8A15F25DC09}"/>
              </a:ext>
            </a:extLst>
          </p:cNvPr>
          <p:cNvSpPr/>
          <p:nvPr/>
        </p:nvSpPr>
        <p:spPr>
          <a:xfrm>
            <a:off x="3421888" y="273981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C38F9AC-C42E-4FCA-AE25-42A15410E681}"/>
              </a:ext>
            </a:extLst>
          </p:cNvPr>
          <p:cNvSpPr txBox="1"/>
          <p:nvPr/>
        </p:nvSpPr>
        <p:spPr>
          <a:xfrm>
            <a:off x="3610731" y="2848481"/>
            <a:ext cx="12001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F40C241-EC20-423E-8242-2A31B4D9DBB3}"/>
              </a:ext>
            </a:extLst>
          </p:cNvPr>
          <p:cNvSpPr txBox="1"/>
          <p:nvPr/>
        </p:nvSpPr>
        <p:spPr>
          <a:xfrm>
            <a:off x="3485635" y="2631401"/>
            <a:ext cx="1695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dirty="0">
                <a:latin typeface="Times New Roman"/>
                <a:cs typeface="Times New Roman"/>
              </a:rPr>
              <a:t>x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569FF9BA-3F41-4394-85B6-5E55277196E7}"/>
              </a:ext>
            </a:extLst>
          </p:cNvPr>
          <p:cNvSpPr txBox="1"/>
          <p:nvPr/>
        </p:nvSpPr>
        <p:spPr>
          <a:xfrm>
            <a:off x="3490483" y="3213567"/>
            <a:ext cx="26797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250" spc="-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BA01A3D-77B0-4F1A-82F2-B87F0844B13C}"/>
              </a:ext>
            </a:extLst>
          </p:cNvPr>
          <p:cNvSpPr/>
          <p:nvPr/>
        </p:nvSpPr>
        <p:spPr>
          <a:xfrm>
            <a:off x="3424935" y="4707298"/>
            <a:ext cx="3429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5EDECE3-E510-4208-8FE4-BD17BA545693}"/>
              </a:ext>
            </a:extLst>
          </p:cNvPr>
          <p:cNvSpPr/>
          <p:nvPr/>
        </p:nvSpPr>
        <p:spPr>
          <a:xfrm>
            <a:off x="3424935" y="4707298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D89DEBA-B4F8-4A20-98E4-71CF4A14084C}"/>
              </a:ext>
            </a:extLst>
          </p:cNvPr>
          <p:cNvSpPr txBox="1"/>
          <p:nvPr/>
        </p:nvSpPr>
        <p:spPr>
          <a:xfrm>
            <a:off x="3405258" y="4680228"/>
            <a:ext cx="45847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25" i="1" spc="22" baseline="14161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256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864D322-06E4-477B-855D-A36E5AEE9588}"/>
              </a:ext>
            </a:extLst>
          </p:cNvPr>
          <p:cNvSpPr txBox="1"/>
          <p:nvPr/>
        </p:nvSpPr>
        <p:spPr>
          <a:xfrm>
            <a:off x="3468242" y="3996605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7BA0C3A-544C-4201-9950-B443854DC482}"/>
              </a:ext>
            </a:extLst>
          </p:cNvPr>
          <p:cNvSpPr/>
          <p:nvPr/>
        </p:nvSpPr>
        <p:spPr>
          <a:xfrm>
            <a:off x="1105839" y="2639229"/>
            <a:ext cx="2313940" cy="391160"/>
          </a:xfrm>
          <a:custGeom>
            <a:avLst/>
            <a:gdLst/>
            <a:ahLst/>
            <a:cxnLst/>
            <a:rect l="l" t="t" r="r" b="b"/>
            <a:pathLst>
              <a:path w="2313940" h="391160">
                <a:moveTo>
                  <a:pt x="1034872" y="0"/>
                </a:moveTo>
                <a:lnTo>
                  <a:pt x="996010" y="507"/>
                </a:lnTo>
                <a:lnTo>
                  <a:pt x="957656" y="1650"/>
                </a:lnTo>
                <a:lnTo>
                  <a:pt x="883488" y="6095"/>
                </a:lnTo>
                <a:lnTo>
                  <a:pt x="812241" y="13715"/>
                </a:lnTo>
                <a:lnTo>
                  <a:pt x="744169" y="24256"/>
                </a:lnTo>
                <a:lnTo>
                  <a:pt x="678891" y="37464"/>
                </a:lnTo>
                <a:lnTo>
                  <a:pt x="616280" y="53086"/>
                </a:lnTo>
                <a:lnTo>
                  <a:pt x="556082" y="71246"/>
                </a:lnTo>
                <a:lnTo>
                  <a:pt x="498170" y="91312"/>
                </a:lnTo>
                <a:lnTo>
                  <a:pt x="442417" y="113411"/>
                </a:lnTo>
                <a:lnTo>
                  <a:pt x="388442" y="137413"/>
                </a:lnTo>
                <a:lnTo>
                  <a:pt x="336118" y="162687"/>
                </a:lnTo>
                <a:lnTo>
                  <a:pt x="285318" y="189356"/>
                </a:lnTo>
                <a:lnTo>
                  <a:pt x="235661" y="217296"/>
                </a:lnTo>
                <a:lnTo>
                  <a:pt x="187274" y="245999"/>
                </a:lnTo>
                <a:lnTo>
                  <a:pt x="139649" y="275589"/>
                </a:lnTo>
                <a:lnTo>
                  <a:pt x="92659" y="305688"/>
                </a:lnTo>
                <a:lnTo>
                  <a:pt x="0" y="366649"/>
                </a:lnTo>
                <a:lnTo>
                  <a:pt x="15900" y="390778"/>
                </a:lnTo>
                <a:lnTo>
                  <a:pt x="108340" y="330073"/>
                </a:lnTo>
                <a:lnTo>
                  <a:pt x="155143" y="300100"/>
                </a:lnTo>
                <a:lnTo>
                  <a:pt x="155016" y="300100"/>
                </a:lnTo>
                <a:lnTo>
                  <a:pt x="202182" y="270890"/>
                </a:lnTo>
                <a:lnTo>
                  <a:pt x="250052" y="242442"/>
                </a:lnTo>
                <a:lnTo>
                  <a:pt x="299062" y="214883"/>
                </a:lnTo>
                <a:lnTo>
                  <a:pt x="298907" y="214883"/>
                </a:lnTo>
                <a:lnTo>
                  <a:pt x="349326" y="188467"/>
                </a:lnTo>
                <a:lnTo>
                  <a:pt x="349468" y="188467"/>
                </a:lnTo>
                <a:lnTo>
                  <a:pt x="400499" y="163702"/>
                </a:lnTo>
                <a:lnTo>
                  <a:pt x="453847" y="139953"/>
                </a:lnTo>
                <a:lnTo>
                  <a:pt x="453981" y="139953"/>
                </a:lnTo>
                <a:lnTo>
                  <a:pt x="508263" y="118490"/>
                </a:lnTo>
                <a:lnTo>
                  <a:pt x="507949" y="118490"/>
                </a:lnTo>
                <a:lnTo>
                  <a:pt x="564985" y="98805"/>
                </a:lnTo>
                <a:lnTo>
                  <a:pt x="594309" y="89534"/>
                </a:lnTo>
                <a:lnTo>
                  <a:pt x="594497" y="89534"/>
                </a:lnTo>
                <a:lnTo>
                  <a:pt x="624154" y="81025"/>
                </a:lnTo>
                <a:lnTo>
                  <a:pt x="623773" y="81025"/>
                </a:lnTo>
                <a:lnTo>
                  <a:pt x="654507" y="72898"/>
                </a:lnTo>
                <a:lnTo>
                  <a:pt x="654667" y="72898"/>
                </a:lnTo>
                <a:lnTo>
                  <a:pt x="685495" y="65658"/>
                </a:lnTo>
                <a:lnTo>
                  <a:pt x="685114" y="65658"/>
                </a:lnTo>
                <a:lnTo>
                  <a:pt x="717118" y="58800"/>
                </a:lnTo>
                <a:lnTo>
                  <a:pt x="717403" y="58800"/>
                </a:lnTo>
                <a:lnTo>
                  <a:pt x="749376" y="52704"/>
                </a:lnTo>
                <a:lnTo>
                  <a:pt x="749122" y="52704"/>
                </a:lnTo>
                <a:lnTo>
                  <a:pt x="782396" y="47116"/>
                </a:lnTo>
                <a:lnTo>
                  <a:pt x="782914" y="47116"/>
                </a:lnTo>
                <a:lnTo>
                  <a:pt x="816178" y="42417"/>
                </a:lnTo>
                <a:lnTo>
                  <a:pt x="815924" y="42417"/>
                </a:lnTo>
                <a:lnTo>
                  <a:pt x="850722" y="38226"/>
                </a:lnTo>
                <a:lnTo>
                  <a:pt x="851662" y="38226"/>
                </a:lnTo>
                <a:lnTo>
                  <a:pt x="886028" y="34925"/>
                </a:lnTo>
                <a:lnTo>
                  <a:pt x="887382" y="34925"/>
                </a:lnTo>
                <a:lnTo>
                  <a:pt x="922096" y="32384"/>
                </a:lnTo>
                <a:lnTo>
                  <a:pt x="924204" y="32384"/>
                </a:lnTo>
                <a:lnTo>
                  <a:pt x="959053" y="30606"/>
                </a:lnTo>
                <a:lnTo>
                  <a:pt x="958672" y="30606"/>
                </a:lnTo>
                <a:lnTo>
                  <a:pt x="996645" y="29463"/>
                </a:lnTo>
                <a:lnTo>
                  <a:pt x="996391" y="29463"/>
                </a:lnTo>
                <a:lnTo>
                  <a:pt x="1035042" y="28957"/>
                </a:lnTo>
                <a:lnTo>
                  <a:pt x="1460393" y="28955"/>
                </a:lnTo>
                <a:lnTo>
                  <a:pt x="1458417" y="28701"/>
                </a:lnTo>
                <a:lnTo>
                  <a:pt x="1369390" y="18795"/>
                </a:lnTo>
                <a:lnTo>
                  <a:pt x="1282395" y="10667"/>
                </a:lnTo>
                <a:lnTo>
                  <a:pt x="1239596" y="7492"/>
                </a:lnTo>
                <a:lnTo>
                  <a:pt x="1197432" y="4825"/>
                </a:lnTo>
                <a:lnTo>
                  <a:pt x="1155776" y="2666"/>
                </a:lnTo>
                <a:lnTo>
                  <a:pt x="1114882" y="1142"/>
                </a:lnTo>
                <a:lnTo>
                  <a:pt x="1074623" y="253"/>
                </a:lnTo>
                <a:lnTo>
                  <a:pt x="1034872" y="0"/>
                </a:lnTo>
                <a:close/>
              </a:path>
              <a:path w="2313940" h="391160">
                <a:moveTo>
                  <a:pt x="108534" y="329945"/>
                </a:moveTo>
                <a:lnTo>
                  <a:pt x="108280" y="330073"/>
                </a:lnTo>
                <a:lnTo>
                  <a:pt x="108534" y="329945"/>
                </a:lnTo>
                <a:close/>
              </a:path>
              <a:path w="2313940" h="391160">
                <a:moveTo>
                  <a:pt x="202387" y="270763"/>
                </a:moveTo>
                <a:lnTo>
                  <a:pt x="202133" y="270890"/>
                </a:lnTo>
                <a:lnTo>
                  <a:pt x="202387" y="270763"/>
                </a:lnTo>
                <a:close/>
              </a:path>
              <a:path w="2313940" h="391160">
                <a:moveTo>
                  <a:pt x="250266" y="242315"/>
                </a:moveTo>
                <a:lnTo>
                  <a:pt x="250012" y="242442"/>
                </a:lnTo>
                <a:lnTo>
                  <a:pt x="250266" y="242315"/>
                </a:lnTo>
                <a:close/>
              </a:path>
              <a:path w="2313940" h="391160">
                <a:moveTo>
                  <a:pt x="299288" y="214756"/>
                </a:moveTo>
                <a:lnTo>
                  <a:pt x="298907" y="214883"/>
                </a:lnTo>
                <a:lnTo>
                  <a:pt x="299062" y="214883"/>
                </a:lnTo>
                <a:lnTo>
                  <a:pt x="299288" y="214756"/>
                </a:lnTo>
                <a:close/>
              </a:path>
              <a:path w="2313940" h="391160">
                <a:moveTo>
                  <a:pt x="2225672" y="185387"/>
                </a:moveTo>
                <a:lnTo>
                  <a:pt x="2220290" y="213867"/>
                </a:lnTo>
                <a:lnTo>
                  <a:pt x="2311078" y="188087"/>
                </a:lnTo>
                <a:lnTo>
                  <a:pt x="2239975" y="188087"/>
                </a:lnTo>
                <a:lnTo>
                  <a:pt x="2225672" y="185387"/>
                </a:lnTo>
                <a:close/>
              </a:path>
              <a:path w="2313940" h="391160">
                <a:moveTo>
                  <a:pt x="349468" y="188467"/>
                </a:moveTo>
                <a:lnTo>
                  <a:pt x="349326" y="188467"/>
                </a:lnTo>
                <a:lnTo>
                  <a:pt x="348945" y="188721"/>
                </a:lnTo>
                <a:lnTo>
                  <a:pt x="349468" y="188467"/>
                </a:lnTo>
                <a:close/>
              </a:path>
              <a:path w="2313940" h="391160">
                <a:moveTo>
                  <a:pt x="2231047" y="156949"/>
                </a:moveTo>
                <a:lnTo>
                  <a:pt x="2225672" y="185387"/>
                </a:lnTo>
                <a:lnTo>
                  <a:pt x="2239975" y="188087"/>
                </a:lnTo>
                <a:lnTo>
                  <a:pt x="2245309" y="159638"/>
                </a:lnTo>
                <a:lnTo>
                  <a:pt x="2231047" y="156949"/>
                </a:lnTo>
                <a:close/>
              </a:path>
              <a:path w="2313940" h="391160">
                <a:moveTo>
                  <a:pt x="2236419" y="128524"/>
                </a:moveTo>
                <a:lnTo>
                  <a:pt x="2231047" y="156949"/>
                </a:lnTo>
                <a:lnTo>
                  <a:pt x="2245309" y="159638"/>
                </a:lnTo>
                <a:lnTo>
                  <a:pt x="2239975" y="188087"/>
                </a:lnTo>
                <a:lnTo>
                  <a:pt x="2311078" y="188087"/>
                </a:lnTo>
                <a:lnTo>
                  <a:pt x="2313762" y="187325"/>
                </a:lnTo>
                <a:lnTo>
                  <a:pt x="2236419" y="128524"/>
                </a:lnTo>
                <a:close/>
              </a:path>
              <a:path w="2313940" h="391160">
                <a:moveTo>
                  <a:pt x="1819928" y="82168"/>
                </a:moveTo>
                <a:lnTo>
                  <a:pt x="1637360" y="82168"/>
                </a:lnTo>
                <a:lnTo>
                  <a:pt x="1731086" y="96774"/>
                </a:lnTo>
                <a:lnTo>
                  <a:pt x="1825828" y="112521"/>
                </a:lnTo>
                <a:lnTo>
                  <a:pt x="2018233" y="146557"/>
                </a:lnTo>
                <a:lnTo>
                  <a:pt x="2225672" y="185387"/>
                </a:lnTo>
                <a:lnTo>
                  <a:pt x="2231047" y="156949"/>
                </a:lnTo>
                <a:lnTo>
                  <a:pt x="1926666" y="100583"/>
                </a:lnTo>
                <a:lnTo>
                  <a:pt x="1819928" y="82168"/>
                </a:lnTo>
                <a:close/>
              </a:path>
              <a:path w="2313940" h="391160">
                <a:moveTo>
                  <a:pt x="400761" y="163575"/>
                </a:moveTo>
                <a:lnTo>
                  <a:pt x="400380" y="163702"/>
                </a:lnTo>
                <a:lnTo>
                  <a:pt x="400761" y="163575"/>
                </a:lnTo>
                <a:close/>
              </a:path>
              <a:path w="2313940" h="391160">
                <a:moveTo>
                  <a:pt x="453981" y="139953"/>
                </a:moveTo>
                <a:lnTo>
                  <a:pt x="453847" y="139953"/>
                </a:lnTo>
                <a:lnTo>
                  <a:pt x="453339" y="140207"/>
                </a:lnTo>
                <a:lnTo>
                  <a:pt x="453981" y="139953"/>
                </a:lnTo>
                <a:close/>
              </a:path>
              <a:path w="2313940" h="391160">
                <a:moveTo>
                  <a:pt x="508584" y="118363"/>
                </a:moveTo>
                <a:lnTo>
                  <a:pt x="507949" y="118490"/>
                </a:lnTo>
                <a:lnTo>
                  <a:pt x="508263" y="118490"/>
                </a:lnTo>
                <a:lnTo>
                  <a:pt x="508584" y="118363"/>
                </a:lnTo>
                <a:close/>
              </a:path>
              <a:path w="2313940" h="391160">
                <a:moveTo>
                  <a:pt x="594497" y="89534"/>
                </a:moveTo>
                <a:lnTo>
                  <a:pt x="594309" y="89534"/>
                </a:lnTo>
                <a:lnTo>
                  <a:pt x="594055" y="89662"/>
                </a:lnTo>
                <a:lnTo>
                  <a:pt x="594497" y="89534"/>
                </a:lnTo>
                <a:close/>
              </a:path>
              <a:path w="2313940" h="391160">
                <a:moveTo>
                  <a:pt x="1599064" y="47498"/>
                </a:moveTo>
                <a:lnTo>
                  <a:pt x="1366342" y="47498"/>
                </a:lnTo>
                <a:lnTo>
                  <a:pt x="1455115" y="57403"/>
                </a:lnTo>
                <a:lnTo>
                  <a:pt x="1454861" y="57403"/>
                </a:lnTo>
                <a:lnTo>
                  <a:pt x="1545539" y="69087"/>
                </a:lnTo>
                <a:lnTo>
                  <a:pt x="1545285" y="69087"/>
                </a:lnTo>
                <a:lnTo>
                  <a:pt x="1637487" y="82295"/>
                </a:lnTo>
                <a:lnTo>
                  <a:pt x="1819928" y="82168"/>
                </a:lnTo>
                <a:lnTo>
                  <a:pt x="1735658" y="68199"/>
                </a:lnTo>
                <a:lnTo>
                  <a:pt x="1641678" y="53593"/>
                </a:lnTo>
                <a:lnTo>
                  <a:pt x="1599064" y="47498"/>
                </a:lnTo>
                <a:close/>
              </a:path>
              <a:path w="2313940" h="391160">
                <a:moveTo>
                  <a:pt x="654667" y="72898"/>
                </a:moveTo>
                <a:lnTo>
                  <a:pt x="654507" y="72898"/>
                </a:lnTo>
                <a:lnTo>
                  <a:pt x="654126" y="73025"/>
                </a:lnTo>
                <a:lnTo>
                  <a:pt x="654667" y="72898"/>
                </a:lnTo>
                <a:close/>
              </a:path>
              <a:path w="2313940" h="391160">
                <a:moveTo>
                  <a:pt x="717403" y="58800"/>
                </a:moveTo>
                <a:lnTo>
                  <a:pt x="717118" y="58800"/>
                </a:lnTo>
                <a:lnTo>
                  <a:pt x="716737" y="58927"/>
                </a:lnTo>
                <a:lnTo>
                  <a:pt x="717403" y="58800"/>
                </a:lnTo>
                <a:close/>
              </a:path>
              <a:path w="2313940" h="391160">
                <a:moveTo>
                  <a:pt x="1460393" y="28955"/>
                </a:moveTo>
                <a:lnTo>
                  <a:pt x="1035042" y="28957"/>
                </a:lnTo>
                <a:lnTo>
                  <a:pt x="1074242" y="29209"/>
                </a:lnTo>
                <a:lnTo>
                  <a:pt x="1114120" y="30099"/>
                </a:lnTo>
                <a:lnTo>
                  <a:pt x="1113866" y="30099"/>
                </a:lnTo>
                <a:lnTo>
                  <a:pt x="1154633" y="31623"/>
                </a:lnTo>
                <a:lnTo>
                  <a:pt x="1154379" y="31623"/>
                </a:lnTo>
                <a:lnTo>
                  <a:pt x="1195781" y="33654"/>
                </a:lnTo>
                <a:lnTo>
                  <a:pt x="1237691" y="36321"/>
                </a:lnTo>
                <a:lnTo>
                  <a:pt x="1237437" y="36321"/>
                </a:lnTo>
                <a:lnTo>
                  <a:pt x="1280109" y="39624"/>
                </a:lnTo>
                <a:lnTo>
                  <a:pt x="1279855" y="39624"/>
                </a:lnTo>
                <a:lnTo>
                  <a:pt x="1366596" y="47625"/>
                </a:lnTo>
                <a:lnTo>
                  <a:pt x="1366342" y="47498"/>
                </a:lnTo>
                <a:lnTo>
                  <a:pt x="1599064" y="47498"/>
                </a:lnTo>
                <a:lnTo>
                  <a:pt x="1549349" y="40386"/>
                </a:lnTo>
                <a:lnTo>
                  <a:pt x="1460393" y="28955"/>
                </a:lnTo>
                <a:close/>
              </a:path>
              <a:path w="2313940" h="391160">
                <a:moveTo>
                  <a:pt x="782914" y="47116"/>
                </a:moveTo>
                <a:lnTo>
                  <a:pt x="782396" y="47116"/>
                </a:lnTo>
                <a:lnTo>
                  <a:pt x="782015" y="47243"/>
                </a:lnTo>
                <a:lnTo>
                  <a:pt x="782914" y="47116"/>
                </a:lnTo>
                <a:close/>
              </a:path>
              <a:path w="2313940" h="391160">
                <a:moveTo>
                  <a:pt x="851662" y="38226"/>
                </a:moveTo>
                <a:lnTo>
                  <a:pt x="850722" y="38226"/>
                </a:lnTo>
                <a:lnTo>
                  <a:pt x="850341" y="38353"/>
                </a:lnTo>
                <a:lnTo>
                  <a:pt x="851662" y="38226"/>
                </a:lnTo>
                <a:close/>
              </a:path>
              <a:path w="2313940" h="391160">
                <a:moveTo>
                  <a:pt x="887382" y="34925"/>
                </a:moveTo>
                <a:lnTo>
                  <a:pt x="886028" y="34925"/>
                </a:lnTo>
                <a:lnTo>
                  <a:pt x="885647" y="35051"/>
                </a:lnTo>
                <a:lnTo>
                  <a:pt x="887382" y="34925"/>
                </a:lnTo>
                <a:close/>
              </a:path>
              <a:path w="2313940" h="391160">
                <a:moveTo>
                  <a:pt x="924204" y="32384"/>
                </a:moveTo>
                <a:lnTo>
                  <a:pt x="922096" y="32384"/>
                </a:lnTo>
                <a:lnTo>
                  <a:pt x="921715" y="32512"/>
                </a:lnTo>
                <a:lnTo>
                  <a:pt x="924204" y="32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4A56E959-A9E8-41B8-91D0-4368E092D494}"/>
              </a:ext>
            </a:extLst>
          </p:cNvPr>
          <p:cNvSpPr/>
          <p:nvPr/>
        </p:nvSpPr>
        <p:spPr>
          <a:xfrm>
            <a:off x="1243202" y="2812966"/>
            <a:ext cx="2176780" cy="661035"/>
          </a:xfrm>
          <a:custGeom>
            <a:avLst/>
            <a:gdLst/>
            <a:ahLst/>
            <a:cxnLst/>
            <a:rect l="l" t="t" r="r" b="b"/>
            <a:pathLst>
              <a:path w="2176779" h="661035">
                <a:moveTo>
                  <a:pt x="2097939" y="620685"/>
                </a:moveTo>
                <a:lnTo>
                  <a:pt x="2080768" y="643889"/>
                </a:lnTo>
                <a:lnTo>
                  <a:pt x="2176399" y="660653"/>
                </a:lnTo>
                <a:lnTo>
                  <a:pt x="2160484" y="629284"/>
                </a:lnTo>
                <a:lnTo>
                  <a:pt x="2109597" y="629284"/>
                </a:lnTo>
                <a:lnTo>
                  <a:pt x="2097939" y="620685"/>
                </a:lnTo>
                <a:close/>
              </a:path>
              <a:path w="2176779" h="661035">
                <a:moveTo>
                  <a:pt x="2115217" y="597335"/>
                </a:moveTo>
                <a:lnTo>
                  <a:pt x="2097939" y="620685"/>
                </a:lnTo>
                <a:lnTo>
                  <a:pt x="2109597" y="629284"/>
                </a:lnTo>
                <a:lnTo>
                  <a:pt x="2126869" y="605916"/>
                </a:lnTo>
                <a:lnTo>
                  <a:pt x="2115217" y="597335"/>
                </a:lnTo>
                <a:close/>
              </a:path>
              <a:path w="2176779" h="661035">
                <a:moveTo>
                  <a:pt x="2132457" y="574039"/>
                </a:moveTo>
                <a:lnTo>
                  <a:pt x="2115217" y="597335"/>
                </a:lnTo>
                <a:lnTo>
                  <a:pt x="2126869" y="605916"/>
                </a:lnTo>
                <a:lnTo>
                  <a:pt x="2109597" y="629284"/>
                </a:lnTo>
                <a:lnTo>
                  <a:pt x="2160484" y="629284"/>
                </a:lnTo>
                <a:lnTo>
                  <a:pt x="2132457" y="574039"/>
                </a:lnTo>
                <a:close/>
              </a:path>
              <a:path w="2176779" h="661035">
                <a:moveTo>
                  <a:pt x="1941632" y="470661"/>
                </a:moveTo>
                <a:lnTo>
                  <a:pt x="1891791" y="470661"/>
                </a:lnTo>
                <a:lnTo>
                  <a:pt x="1960880" y="520064"/>
                </a:lnTo>
                <a:lnTo>
                  <a:pt x="1960752" y="520064"/>
                </a:lnTo>
                <a:lnTo>
                  <a:pt x="2097939" y="620685"/>
                </a:lnTo>
                <a:lnTo>
                  <a:pt x="2115217" y="597335"/>
                </a:lnTo>
                <a:lnTo>
                  <a:pt x="1977771" y="496569"/>
                </a:lnTo>
                <a:lnTo>
                  <a:pt x="1941632" y="470661"/>
                </a:lnTo>
                <a:close/>
              </a:path>
              <a:path w="2176779" h="661035">
                <a:moveTo>
                  <a:pt x="1738679" y="330962"/>
                </a:moveTo>
                <a:lnTo>
                  <a:pt x="1685671" y="330962"/>
                </a:lnTo>
                <a:lnTo>
                  <a:pt x="1754504" y="375919"/>
                </a:lnTo>
                <a:lnTo>
                  <a:pt x="1823212" y="422655"/>
                </a:lnTo>
                <a:lnTo>
                  <a:pt x="1891919" y="470788"/>
                </a:lnTo>
                <a:lnTo>
                  <a:pt x="1891791" y="470661"/>
                </a:lnTo>
                <a:lnTo>
                  <a:pt x="1941632" y="470661"/>
                </a:lnTo>
                <a:lnTo>
                  <a:pt x="1908683" y="447039"/>
                </a:lnTo>
                <a:lnTo>
                  <a:pt x="1839467" y="398779"/>
                </a:lnTo>
                <a:lnTo>
                  <a:pt x="1770507" y="351789"/>
                </a:lnTo>
                <a:lnTo>
                  <a:pt x="1738679" y="330962"/>
                </a:lnTo>
                <a:close/>
              </a:path>
              <a:path w="2176779" h="661035">
                <a:moveTo>
                  <a:pt x="1822958" y="422528"/>
                </a:moveTo>
                <a:lnTo>
                  <a:pt x="1823139" y="422655"/>
                </a:lnTo>
                <a:lnTo>
                  <a:pt x="1822958" y="422528"/>
                </a:lnTo>
                <a:close/>
              </a:path>
              <a:path w="2176779" h="661035">
                <a:moveTo>
                  <a:pt x="1754251" y="375792"/>
                </a:moveTo>
                <a:lnTo>
                  <a:pt x="1754437" y="375919"/>
                </a:lnTo>
                <a:lnTo>
                  <a:pt x="1754251" y="375792"/>
                </a:lnTo>
                <a:close/>
              </a:path>
              <a:path w="2176779" h="661035">
                <a:moveTo>
                  <a:pt x="1672096" y="288035"/>
                </a:moveTo>
                <a:lnTo>
                  <a:pt x="1617217" y="288035"/>
                </a:lnTo>
                <a:lnTo>
                  <a:pt x="1651635" y="309244"/>
                </a:lnTo>
                <a:lnTo>
                  <a:pt x="1651380" y="309244"/>
                </a:lnTo>
                <a:lnTo>
                  <a:pt x="1685798" y="331088"/>
                </a:lnTo>
                <a:lnTo>
                  <a:pt x="1738679" y="330962"/>
                </a:lnTo>
                <a:lnTo>
                  <a:pt x="1701419" y="306577"/>
                </a:lnTo>
                <a:lnTo>
                  <a:pt x="1672096" y="288035"/>
                </a:lnTo>
                <a:close/>
              </a:path>
              <a:path w="2176779" h="661035">
                <a:moveTo>
                  <a:pt x="1475922" y="174370"/>
                </a:moveTo>
                <a:lnTo>
                  <a:pt x="1412367" y="174370"/>
                </a:lnTo>
                <a:lnTo>
                  <a:pt x="1412621" y="174497"/>
                </a:lnTo>
                <a:lnTo>
                  <a:pt x="1446657" y="191642"/>
                </a:lnTo>
                <a:lnTo>
                  <a:pt x="1480692" y="209550"/>
                </a:lnTo>
                <a:lnTo>
                  <a:pt x="1514855" y="228218"/>
                </a:lnTo>
                <a:lnTo>
                  <a:pt x="1548892" y="247522"/>
                </a:lnTo>
                <a:lnTo>
                  <a:pt x="1583182" y="267462"/>
                </a:lnTo>
                <a:lnTo>
                  <a:pt x="1617345" y="288163"/>
                </a:lnTo>
                <a:lnTo>
                  <a:pt x="1617217" y="288035"/>
                </a:lnTo>
                <a:lnTo>
                  <a:pt x="1672096" y="288035"/>
                </a:lnTo>
                <a:lnTo>
                  <a:pt x="1632330" y="263397"/>
                </a:lnTo>
                <a:lnTo>
                  <a:pt x="1597786" y="242569"/>
                </a:lnTo>
                <a:lnTo>
                  <a:pt x="1563242" y="222376"/>
                </a:lnTo>
                <a:lnTo>
                  <a:pt x="1528826" y="202945"/>
                </a:lnTo>
                <a:lnTo>
                  <a:pt x="1494282" y="184022"/>
                </a:lnTo>
                <a:lnTo>
                  <a:pt x="1475922" y="174370"/>
                </a:lnTo>
                <a:close/>
              </a:path>
              <a:path w="2176779" h="661035">
                <a:moveTo>
                  <a:pt x="1582928" y="267334"/>
                </a:moveTo>
                <a:lnTo>
                  <a:pt x="1583137" y="267462"/>
                </a:lnTo>
                <a:lnTo>
                  <a:pt x="1582928" y="267334"/>
                </a:lnTo>
                <a:close/>
              </a:path>
              <a:path w="2176779" h="661035">
                <a:moveTo>
                  <a:pt x="1514602" y="228091"/>
                </a:moveTo>
                <a:lnTo>
                  <a:pt x="1514826" y="228218"/>
                </a:lnTo>
                <a:lnTo>
                  <a:pt x="1514602" y="228091"/>
                </a:lnTo>
                <a:close/>
              </a:path>
              <a:path w="2176779" h="661035">
                <a:moveTo>
                  <a:pt x="841121" y="0"/>
                </a:moveTo>
                <a:lnTo>
                  <a:pt x="773048" y="1904"/>
                </a:lnTo>
                <a:lnTo>
                  <a:pt x="705104" y="7112"/>
                </a:lnTo>
                <a:lnTo>
                  <a:pt x="637413" y="15366"/>
                </a:lnTo>
                <a:lnTo>
                  <a:pt x="569848" y="26415"/>
                </a:lnTo>
                <a:lnTo>
                  <a:pt x="502411" y="39877"/>
                </a:lnTo>
                <a:lnTo>
                  <a:pt x="401447" y="64134"/>
                </a:lnTo>
                <a:lnTo>
                  <a:pt x="334264" y="82422"/>
                </a:lnTo>
                <a:lnTo>
                  <a:pt x="267334" y="102107"/>
                </a:lnTo>
                <a:lnTo>
                  <a:pt x="200406" y="123062"/>
                </a:lnTo>
                <a:lnTo>
                  <a:pt x="133477" y="144779"/>
                </a:lnTo>
                <a:lnTo>
                  <a:pt x="45035" y="174497"/>
                </a:lnTo>
                <a:lnTo>
                  <a:pt x="0" y="189737"/>
                </a:lnTo>
                <a:lnTo>
                  <a:pt x="9397" y="217169"/>
                </a:lnTo>
                <a:lnTo>
                  <a:pt x="76072" y="194563"/>
                </a:lnTo>
                <a:lnTo>
                  <a:pt x="142621" y="172338"/>
                </a:lnTo>
                <a:lnTo>
                  <a:pt x="142494" y="172338"/>
                </a:lnTo>
                <a:lnTo>
                  <a:pt x="209296" y="150621"/>
                </a:lnTo>
                <a:lnTo>
                  <a:pt x="209573" y="150621"/>
                </a:lnTo>
                <a:lnTo>
                  <a:pt x="275844" y="129793"/>
                </a:lnTo>
                <a:lnTo>
                  <a:pt x="276020" y="129793"/>
                </a:lnTo>
                <a:lnTo>
                  <a:pt x="342391" y="110235"/>
                </a:lnTo>
                <a:lnTo>
                  <a:pt x="342010" y="110235"/>
                </a:lnTo>
                <a:lnTo>
                  <a:pt x="408940" y="92075"/>
                </a:lnTo>
                <a:lnTo>
                  <a:pt x="409069" y="92075"/>
                </a:lnTo>
                <a:lnTo>
                  <a:pt x="475488" y="75564"/>
                </a:lnTo>
                <a:lnTo>
                  <a:pt x="475790" y="75564"/>
                </a:lnTo>
                <a:lnTo>
                  <a:pt x="508634" y="68071"/>
                </a:lnTo>
                <a:lnTo>
                  <a:pt x="508990" y="68071"/>
                </a:lnTo>
                <a:lnTo>
                  <a:pt x="541909" y="61213"/>
                </a:lnTo>
                <a:lnTo>
                  <a:pt x="541654" y="61213"/>
                </a:lnTo>
                <a:lnTo>
                  <a:pt x="575055" y="54863"/>
                </a:lnTo>
                <a:lnTo>
                  <a:pt x="575530" y="54863"/>
                </a:lnTo>
                <a:lnTo>
                  <a:pt x="608329" y="49148"/>
                </a:lnTo>
                <a:lnTo>
                  <a:pt x="608076" y="49148"/>
                </a:lnTo>
                <a:lnTo>
                  <a:pt x="641604" y="44068"/>
                </a:lnTo>
                <a:lnTo>
                  <a:pt x="641349" y="44068"/>
                </a:lnTo>
                <a:lnTo>
                  <a:pt x="675004" y="39623"/>
                </a:lnTo>
                <a:lnTo>
                  <a:pt x="674623" y="39623"/>
                </a:lnTo>
                <a:lnTo>
                  <a:pt x="708152" y="35940"/>
                </a:lnTo>
                <a:lnTo>
                  <a:pt x="707897" y="35940"/>
                </a:lnTo>
                <a:lnTo>
                  <a:pt x="741553" y="32892"/>
                </a:lnTo>
                <a:lnTo>
                  <a:pt x="741172" y="32892"/>
                </a:lnTo>
                <a:lnTo>
                  <a:pt x="774699" y="30860"/>
                </a:lnTo>
                <a:lnTo>
                  <a:pt x="774446" y="30860"/>
                </a:lnTo>
                <a:lnTo>
                  <a:pt x="808228" y="29463"/>
                </a:lnTo>
                <a:lnTo>
                  <a:pt x="807720" y="29463"/>
                </a:lnTo>
                <a:lnTo>
                  <a:pt x="841212" y="28958"/>
                </a:lnTo>
                <a:lnTo>
                  <a:pt x="840994" y="28955"/>
                </a:lnTo>
                <a:lnTo>
                  <a:pt x="1102257" y="28955"/>
                </a:lnTo>
                <a:lnTo>
                  <a:pt x="1080897" y="24129"/>
                </a:lnTo>
                <a:lnTo>
                  <a:pt x="1012190" y="11937"/>
                </a:lnTo>
                <a:lnTo>
                  <a:pt x="943610" y="4190"/>
                </a:lnTo>
                <a:lnTo>
                  <a:pt x="875284" y="380"/>
                </a:lnTo>
                <a:lnTo>
                  <a:pt x="841121" y="0"/>
                </a:lnTo>
                <a:close/>
              </a:path>
              <a:path w="2176779" h="661035">
                <a:moveTo>
                  <a:pt x="1446403" y="191515"/>
                </a:moveTo>
                <a:lnTo>
                  <a:pt x="1446644" y="191642"/>
                </a:lnTo>
                <a:lnTo>
                  <a:pt x="1446403" y="191515"/>
                </a:lnTo>
                <a:close/>
              </a:path>
              <a:path w="2176779" h="661035">
                <a:moveTo>
                  <a:pt x="1412574" y="174475"/>
                </a:moveTo>
                <a:close/>
              </a:path>
              <a:path w="2176779" h="661035">
                <a:moveTo>
                  <a:pt x="1444162" y="157987"/>
                </a:moveTo>
                <a:lnTo>
                  <a:pt x="1378458" y="157987"/>
                </a:lnTo>
                <a:lnTo>
                  <a:pt x="1412574" y="174475"/>
                </a:lnTo>
                <a:lnTo>
                  <a:pt x="1412367" y="174370"/>
                </a:lnTo>
                <a:lnTo>
                  <a:pt x="1475922" y="174370"/>
                </a:lnTo>
                <a:lnTo>
                  <a:pt x="1459738" y="165862"/>
                </a:lnTo>
                <a:lnTo>
                  <a:pt x="1444162" y="157987"/>
                </a:lnTo>
                <a:close/>
              </a:path>
              <a:path w="2176779" h="661035">
                <a:moveTo>
                  <a:pt x="1292737" y="89407"/>
                </a:moveTo>
                <a:lnTo>
                  <a:pt x="1209040" y="89407"/>
                </a:lnTo>
                <a:lnTo>
                  <a:pt x="1209421" y="89534"/>
                </a:lnTo>
                <a:lnTo>
                  <a:pt x="1243203" y="101345"/>
                </a:lnTo>
                <a:lnTo>
                  <a:pt x="1276985" y="114172"/>
                </a:lnTo>
                <a:lnTo>
                  <a:pt x="1310894" y="128015"/>
                </a:lnTo>
                <a:lnTo>
                  <a:pt x="1344803" y="142620"/>
                </a:lnTo>
                <a:lnTo>
                  <a:pt x="1378711" y="158114"/>
                </a:lnTo>
                <a:lnTo>
                  <a:pt x="1378458" y="157987"/>
                </a:lnTo>
                <a:lnTo>
                  <a:pt x="1444162" y="157987"/>
                </a:lnTo>
                <a:lnTo>
                  <a:pt x="1425321" y="148462"/>
                </a:lnTo>
                <a:lnTo>
                  <a:pt x="1390777" y="131825"/>
                </a:lnTo>
                <a:lnTo>
                  <a:pt x="1356360" y="116077"/>
                </a:lnTo>
                <a:lnTo>
                  <a:pt x="1321942" y="101218"/>
                </a:lnTo>
                <a:lnTo>
                  <a:pt x="1292737" y="89407"/>
                </a:lnTo>
                <a:close/>
              </a:path>
              <a:path w="2176779" h="661035">
                <a:moveTo>
                  <a:pt x="209573" y="150621"/>
                </a:moveTo>
                <a:lnTo>
                  <a:pt x="209296" y="150621"/>
                </a:lnTo>
                <a:lnTo>
                  <a:pt x="209169" y="150748"/>
                </a:lnTo>
                <a:lnTo>
                  <a:pt x="209573" y="150621"/>
                </a:lnTo>
                <a:close/>
              </a:path>
              <a:path w="2176779" h="661035">
                <a:moveTo>
                  <a:pt x="1344422" y="142493"/>
                </a:moveTo>
                <a:lnTo>
                  <a:pt x="1344700" y="142620"/>
                </a:lnTo>
                <a:lnTo>
                  <a:pt x="1344422" y="142493"/>
                </a:lnTo>
                <a:close/>
              </a:path>
              <a:path w="2176779" h="661035">
                <a:moveTo>
                  <a:pt x="276020" y="129793"/>
                </a:moveTo>
                <a:lnTo>
                  <a:pt x="275844" y="129793"/>
                </a:lnTo>
                <a:lnTo>
                  <a:pt x="275590" y="129920"/>
                </a:lnTo>
                <a:lnTo>
                  <a:pt x="276020" y="129793"/>
                </a:lnTo>
                <a:close/>
              </a:path>
              <a:path w="2176779" h="661035">
                <a:moveTo>
                  <a:pt x="1310513" y="127888"/>
                </a:moveTo>
                <a:lnTo>
                  <a:pt x="1310808" y="128015"/>
                </a:lnTo>
                <a:lnTo>
                  <a:pt x="1310513" y="127888"/>
                </a:lnTo>
                <a:close/>
              </a:path>
              <a:path w="2176779" h="661035">
                <a:moveTo>
                  <a:pt x="1276604" y="114045"/>
                </a:moveTo>
                <a:lnTo>
                  <a:pt x="1276915" y="114172"/>
                </a:lnTo>
                <a:lnTo>
                  <a:pt x="1276604" y="114045"/>
                </a:lnTo>
                <a:close/>
              </a:path>
              <a:path w="2176779" h="661035">
                <a:moveTo>
                  <a:pt x="1242822" y="101218"/>
                </a:moveTo>
                <a:lnTo>
                  <a:pt x="1243156" y="101345"/>
                </a:lnTo>
                <a:lnTo>
                  <a:pt x="1242822" y="101218"/>
                </a:lnTo>
                <a:close/>
              </a:path>
              <a:path w="2176779" h="661035">
                <a:moveTo>
                  <a:pt x="409069" y="92075"/>
                </a:moveTo>
                <a:lnTo>
                  <a:pt x="408940" y="92075"/>
                </a:lnTo>
                <a:lnTo>
                  <a:pt x="408559" y="92201"/>
                </a:lnTo>
                <a:lnTo>
                  <a:pt x="409069" y="92075"/>
                </a:lnTo>
                <a:close/>
              </a:path>
              <a:path w="2176779" h="661035">
                <a:moveTo>
                  <a:pt x="1209206" y="89466"/>
                </a:moveTo>
                <a:lnTo>
                  <a:pt x="1209403" y="89534"/>
                </a:lnTo>
                <a:lnTo>
                  <a:pt x="1209206" y="89466"/>
                </a:lnTo>
                <a:close/>
              </a:path>
              <a:path w="2176779" h="661035">
                <a:moveTo>
                  <a:pt x="1237566" y="68706"/>
                </a:moveTo>
                <a:lnTo>
                  <a:pt x="1141730" y="68706"/>
                </a:lnTo>
                <a:lnTo>
                  <a:pt x="1175766" y="78612"/>
                </a:lnTo>
                <a:lnTo>
                  <a:pt x="1175385" y="78612"/>
                </a:lnTo>
                <a:lnTo>
                  <a:pt x="1209206" y="89466"/>
                </a:lnTo>
                <a:lnTo>
                  <a:pt x="1209040" y="89407"/>
                </a:lnTo>
                <a:lnTo>
                  <a:pt x="1292737" y="89407"/>
                </a:lnTo>
                <a:lnTo>
                  <a:pt x="1287398" y="87248"/>
                </a:lnTo>
                <a:lnTo>
                  <a:pt x="1252982" y="74167"/>
                </a:lnTo>
                <a:lnTo>
                  <a:pt x="1237566" y="68706"/>
                </a:lnTo>
                <a:close/>
              </a:path>
              <a:path w="2176779" h="661035">
                <a:moveTo>
                  <a:pt x="475790" y="75564"/>
                </a:moveTo>
                <a:lnTo>
                  <a:pt x="475488" y="75564"/>
                </a:lnTo>
                <a:lnTo>
                  <a:pt x="475234" y="75691"/>
                </a:lnTo>
                <a:lnTo>
                  <a:pt x="475790" y="75564"/>
                </a:lnTo>
                <a:close/>
              </a:path>
              <a:path w="2176779" h="661035">
                <a:moveTo>
                  <a:pt x="1102257" y="28955"/>
                </a:moveTo>
                <a:lnTo>
                  <a:pt x="841212" y="28958"/>
                </a:lnTo>
                <a:lnTo>
                  <a:pt x="874776" y="29337"/>
                </a:lnTo>
                <a:lnTo>
                  <a:pt x="874267" y="29337"/>
                </a:lnTo>
                <a:lnTo>
                  <a:pt x="908049" y="30606"/>
                </a:lnTo>
                <a:lnTo>
                  <a:pt x="907541" y="30606"/>
                </a:lnTo>
                <a:lnTo>
                  <a:pt x="941451" y="33019"/>
                </a:lnTo>
                <a:lnTo>
                  <a:pt x="941070" y="33019"/>
                </a:lnTo>
                <a:lnTo>
                  <a:pt x="974852" y="36321"/>
                </a:lnTo>
                <a:lnTo>
                  <a:pt x="974344" y="36321"/>
                </a:lnTo>
                <a:lnTo>
                  <a:pt x="1008253" y="40639"/>
                </a:lnTo>
                <a:lnTo>
                  <a:pt x="1007745" y="40639"/>
                </a:lnTo>
                <a:lnTo>
                  <a:pt x="1041654" y="45973"/>
                </a:lnTo>
                <a:lnTo>
                  <a:pt x="1041272" y="45973"/>
                </a:lnTo>
                <a:lnTo>
                  <a:pt x="1075182" y="52450"/>
                </a:lnTo>
                <a:lnTo>
                  <a:pt x="1074673" y="52450"/>
                </a:lnTo>
                <a:lnTo>
                  <a:pt x="1108583" y="60070"/>
                </a:lnTo>
                <a:lnTo>
                  <a:pt x="1108202" y="60070"/>
                </a:lnTo>
                <a:lnTo>
                  <a:pt x="1142111" y="68833"/>
                </a:lnTo>
                <a:lnTo>
                  <a:pt x="1141730" y="68706"/>
                </a:lnTo>
                <a:lnTo>
                  <a:pt x="1237566" y="68706"/>
                </a:lnTo>
                <a:lnTo>
                  <a:pt x="1218565" y="61975"/>
                </a:lnTo>
                <a:lnTo>
                  <a:pt x="1184021" y="50926"/>
                </a:lnTo>
                <a:lnTo>
                  <a:pt x="1149604" y="40893"/>
                </a:lnTo>
                <a:lnTo>
                  <a:pt x="1115186" y="31876"/>
                </a:lnTo>
                <a:lnTo>
                  <a:pt x="1102257" y="28955"/>
                </a:lnTo>
                <a:close/>
              </a:path>
              <a:path w="2176779" h="661035">
                <a:moveTo>
                  <a:pt x="508990" y="68071"/>
                </a:moveTo>
                <a:lnTo>
                  <a:pt x="508634" y="68071"/>
                </a:lnTo>
                <a:lnTo>
                  <a:pt x="508380" y="68198"/>
                </a:lnTo>
                <a:lnTo>
                  <a:pt x="508990" y="68071"/>
                </a:lnTo>
                <a:close/>
              </a:path>
              <a:path w="2176779" h="661035">
                <a:moveTo>
                  <a:pt x="575530" y="54863"/>
                </a:moveTo>
                <a:lnTo>
                  <a:pt x="575055" y="54863"/>
                </a:lnTo>
                <a:lnTo>
                  <a:pt x="574802" y="54990"/>
                </a:lnTo>
                <a:lnTo>
                  <a:pt x="575530" y="5486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36095C82-D2BD-4CE9-B5B8-D991690F7BF7}"/>
              </a:ext>
            </a:extLst>
          </p:cNvPr>
          <p:cNvSpPr/>
          <p:nvPr/>
        </p:nvSpPr>
        <p:spPr>
          <a:xfrm>
            <a:off x="2966339" y="4867953"/>
            <a:ext cx="478155" cy="260350"/>
          </a:xfrm>
          <a:custGeom>
            <a:avLst/>
            <a:gdLst/>
            <a:ahLst/>
            <a:cxnLst/>
            <a:rect l="l" t="t" r="r" b="b"/>
            <a:pathLst>
              <a:path w="478154" h="260350">
                <a:moveTo>
                  <a:pt x="28702" y="0"/>
                </a:moveTo>
                <a:lnTo>
                  <a:pt x="0" y="3301"/>
                </a:lnTo>
                <a:lnTo>
                  <a:pt x="4699" y="45592"/>
                </a:lnTo>
                <a:lnTo>
                  <a:pt x="10160" y="86994"/>
                </a:lnTo>
                <a:lnTo>
                  <a:pt x="17399" y="126745"/>
                </a:lnTo>
                <a:lnTo>
                  <a:pt x="33147" y="180466"/>
                </a:lnTo>
                <a:lnTo>
                  <a:pt x="58166" y="224281"/>
                </a:lnTo>
                <a:lnTo>
                  <a:pt x="96900" y="252856"/>
                </a:lnTo>
                <a:lnTo>
                  <a:pt x="130429" y="259841"/>
                </a:lnTo>
                <a:lnTo>
                  <a:pt x="148844" y="259587"/>
                </a:lnTo>
                <a:lnTo>
                  <a:pt x="188595" y="252729"/>
                </a:lnTo>
                <a:lnTo>
                  <a:pt x="231901" y="239140"/>
                </a:lnTo>
                <a:lnTo>
                  <a:pt x="252802" y="231012"/>
                </a:lnTo>
                <a:lnTo>
                  <a:pt x="132969" y="231012"/>
                </a:lnTo>
                <a:lnTo>
                  <a:pt x="130937" y="230885"/>
                </a:lnTo>
                <a:lnTo>
                  <a:pt x="131842" y="230872"/>
                </a:lnTo>
                <a:lnTo>
                  <a:pt x="121793" y="229615"/>
                </a:lnTo>
                <a:lnTo>
                  <a:pt x="120142" y="229615"/>
                </a:lnTo>
                <a:lnTo>
                  <a:pt x="117729" y="229107"/>
                </a:lnTo>
                <a:lnTo>
                  <a:pt x="118427" y="229107"/>
                </a:lnTo>
                <a:lnTo>
                  <a:pt x="109426" y="226440"/>
                </a:lnTo>
                <a:lnTo>
                  <a:pt x="108838" y="226440"/>
                </a:lnTo>
                <a:lnTo>
                  <a:pt x="106425" y="225551"/>
                </a:lnTo>
                <a:lnTo>
                  <a:pt x="107079" y="225551"/>
                </a:lnTo>
                <a:lnTo>
                  <a:pt x="99285" y="221614"/>
                </a:lnTo>
                <a:lnTo>
                  <a:pt x="98679" y="221614"/>
                </a:lnTo>
                <a:lnTo>
                  <a:pt x="96519" y="220217"/>
                </a:lnTo>
                <a:lnTo>
                  <a:pt x="96809" y="220217"/>
                </a:lnTo>
                <a:lnTo>
                  <a:pt x="89669" y="214883"/>
                </a:lnTo>
                <a:lnTo>
                  <a:pt x="89281" y="214883"/>
                </a:lnTo>
                <a:lnTo>
                  <a:pt x="87630" y="213359"/>
                </a:lnTo>
                <a:lnTo>
                  <a:pt x="87814" y="213359"/>
                </a:lnTo>
                <a:lnTo>
                  <a:pt x="81095" y="206374"/>
                </a:lnTo>
                <a:lnTo>
                  <a:pt x="80899" y="206374"/>
                </a:lnTo>
                <a:lnTo>
                  <a:pt x="79629" y="204850"/>
                </a:lnTo>
                <a:lnTo>
                  <a:pt x="79801" y="204850"/>
                </a:lnTo>
                <a:lnTo>
                  <a:pt x="73396" y="195960"/>
                </a:lnTo>
                <a:lnTo>
                  <a:pt x="72390" y="194563"/>
                </a:lnTo>
                <a:lnTo>
                  <a:pt x="66499" y="183895"/>
                </a:lnTo>
                <a:lnTo>
                  <a:pt x="66293" y="183895"/>
                </a:lnTo>
                <a:lnTo>
                  <a:pt x="59871" y="169290"/>
                </a:lnTo>
                <a:lnTo>
                  <a:pt x="54726" y="155066"/>
                </a:lnTo>
                <a:lnTo>
                  <a:pt x="49656" y="137794"/>
                </a:lnTo>
                <a:lnTo>
                  <a:pt x="45743" y="120903"/>
                </a:lnTo>
                <a:lnTo>
                  <a:pt x="42110" y="102234"/>
                </a:lnTo>
                <a:lnTo>
                  <a:pt x="38923" y="82930"/>
                </a:lnTo>
                <a:lnTo>
                  <a:pt x="33451" y="42290"/>
                </a:lnTo>
                <a:lnTo>
                  <a:pt x="28702" y="0"/>
                </a:lnTo>
                <a:close/>
              </a:path>
              <a:path w="478154" h="260350">
                <a:moveTo>
                  <a:pt x="131842" y="230872"/>
                </a:moveTo>
                <a:lnTo>
                  <a:pt x="130937" y="230885"/>
                </a:lnTo>
                <a:lnTo>
                  <a:pt x="132969" y="231012"/>
                </a:lnTo>
                <a:lnTo>
                  <a:pt x="131842" y="230872"/>
                </a:lnTo>
                <a:close/>
              </a:path>
              <a:path w="478154" h="260350">
                <a:moveTo>
                  <a:pt x="146836" y="230643"/>
                </a:moveTo>
                <a:lnTo>
                  <a:pt x="131842" y="230872"/>
                </a:lnTo>
                <a:lnTo>
                  <a:pt x="132969" y="231012"/>
                </a:lnTo>
                <a:lnTo>
                  <a:pt x="252802" y="231012"/>
                </a:lnTo>
                <a:lnTo>
                  <a:pt x="253455" y="230758"/>
                </a:lnTo>
                <a:lnTo>
                  <a:pt x="145923" y="230758"/>
                </a:lnTo>
                <a:lnTo>
                  <a:pt x="146836" y="230643"/>
                </a:lnTo>
                <a:close/>
              </a:path>
              <a:path w="478154" h="260350">
                <a:moveTo>
                  <a:pt x="147574" y="230631"/>
                </a:moveTo>
                <a:lnTo>
                  <a:pt x="146836" y="230643"/>
                </a:lnTo>
                <a:lnTo>
                  <a:pt x="145923" y="230758"/>
                </a:lnTo>
                <a:lnTo>
                  <a:pt x="147574" y="230631"/>
                </a:lnTo>
                <a:close/>
              </a:path>
              <a:path w="478154" h="260350">
                <a:moveTo>
                  <a:pt x="253782" y="230631"/>
                </a:moveTo>
                <a:lnTo>
                  <a:pt x="147574" y="230631"/>
                </a:lnTo>
                <a:lnTo>
                  <a:pt x="145923" y="230758"/>
                </a:lnTo>
                <a:lnTo>
                  <a:pt x="253455" y="230758"/>
                </a:lnTo>
                <a:lnTo>
                  <a:pt x="253782" y="230631"/>
                </a:lnTo>
                <a:close/>
              </a:path>
              <a:path w="478154" h="260350">
                <a:moveTo>
                  <a:pt x="258844" y="228472"/>
                </a:moveTo>
                <a:lnTo>
                  <a:pt x="163956" y="228472"/>
                </a:lnTo>
                <a:lnTo>
                  <a:pt x="146836" y="230643"/>
                </a:lnTo>
                <a:lnTo>
                  <a:pt x="147574" y="230631"/>
                </a:lnTo>
                <a:lnTo>
                  <a:pt x="253782" y="230631"/>
                </a:lnTo>
                <a:lnTo>
                  <a:pt x="254762" y="230250"/>
                </a:lnTo>
                <a:lnTo>
                  <a:pt x="258844" y="228472"/>
                </a:lnTo>
                <a:close/>
              </a:path>
              <a:path w="478154" h="260350">
                <a:moveTo>
                  <a:pt x="117729" y="229107"/>
                </a:moveTo>
                <a:lnTo>
                  <a:pt x="120142" y="229615"/>
                </a:lnTo>
                <a:lnTo>
                  <a:pt x="118937" y="229259"/>
                </a:lnTo>
                <a:lnTo>
                  <a:pt x="117729" y="229107"/>
                </a:lnTo>
                <a:close/>
              </a:path>
              <a:path w="478154" h="260350">
                <a:moveTo>
                  <a:pt x="118937" y="229259"/>
                </a:moveTo>
                <a:lnTo>
                  <a:pt x="120142" y="229615"/>
                </a:lnTo>
                <a:lnTo>
                  <a:pt x="121793" y="229615"/>
                </a:lnTo>
                <a:lnTo>
                  <a:pt x="118937" y="229259"/>
                </a:lnTo>
                <a:close/>
              </a:path>
              <a:path w="478154" h="260350">
                <a:moveTo>
                  <a:pt x="118427" y="229107"/>
                </a:moveTo>
                <a:lnTo>
                  <a:pt x="117729" y="229107"/>
                </a:lnTo>
                <a:lnTo>
                  <a:pt x="118937" y="229259"/>
                </a:lnTo>
                <a:lnTo>
                  <a:pt x="118427" y="229107"/>
                </a:lnTo>
                <a:close/>
              </a:path>
              <a:path w="478154" h="260350">
                <a:moveTo>
                  <a:pt x="181969" y="224540"/>
                </a:moveTo>
                <a:lnTo>
                  <a:pt x="162813" y="228599"/>
                </a:lnTo>
                <a:lnTo>
                  <a:pt x="163956" y="228472"/>
                </a:lnTo>
                <a:lnTo>
                  <a:pt x="258844" y="228472"/>
                </a:lnTo>
                <a:lnTo>
                  <a:pt x="267302" y="224789"/>
                </a:lnTo>
                <a:lnTo>
                  <a:pt x="181102" y="224789"/>
                </a:lnTo>
                <a:lnTo>
                  <a:pt x="181969" y="224540"/>
                </a:lnTo>
                <a:close/>
              </a:path>
              <a:path w="478154" h="260350">
                <a:moveTo>
                  <a:pt x="106425" y="225551"/>
                </a:moveTo>
                <a:lnTo>
                  <a:pt x="108838" y="226440"/>
                </a:lnTo>
                <a:lnTo>
                  <a:pt x="108005" y="226020"/>
                </a:lnTo>
                <a:lnTo>
                  <a:pt x="106425" y="225551"/>
                </a:lnTo>
                <a:close/>
              </a:path>
              <a:path w="478154" h="260350">
                <a:moveTo>
                  <a:pt x="108005" y="226020"/>
                </a:moveTo>
                <a:lnTo>
                  <a:pt x="108838" y="226440"/>
                </a:lnTo>
                <a:lnTo>
                  <a:pt x="109426" y="226440"/>
                </a:lnTo>
                <a:lnTo>
                  <a:pt x="108005" y="226020"/>
                </a:lnTo>
                <a:close/>
              </a:path>
              <a:path w="478154" h="260350">
                <a:moveTo>
                  <a:pt x="107079" y="225551"/>
                </a:moveTo>
                <a:lnTo>
                  <a:pt x="106425" y="225551"/>
                </a:lnTo>
                <a:lnTo>
                  <a:pt x="108005" y="226020"/>
                </a:lnTo>
                <a:lnTo>
                  <a:pt x="107079" y="225551"/>
                </a:lnTo>
                <a:close/>
              </a:path>
              <a:path w="478154" h="260350">
                <a:moveTo>
                  <a:pt x="267885" y="224535"/>
                </a:moveTo>
                <a:lnTo>
                  <a:pt x="181975" y="224540"/>
                </a:lnTo>
                <a:lnTo>
                  <a:pt x="181102" y="224789"/>
                </a:lnTo>
                <a:lnTo>
                  <a:pt x="267302" y="224789"/>
                </a:lnTo>
                <a:lnTo>
                  <a:pt x="267885" y="224535"/>
                </a:lnTo>
                <a:close/>
              </a:path>
              <a:path w="478154" h="260350">
                <a:moveTo>
                  <a:pt x="201422" y="218947"/>
                </a:moveTo>
                <a:lnTo>
                  <a:pt x="181969" y="224540"/>
                </a:lnTo>
                <a:lnTo>
                  <a:pt x="267885" y="224535"/>
                </a:lnTo>
                <a:lnTo>
                  <a:pt x="278384" y="219963"/>
                </a:lnTo>
                <a:lnTo>
                  <a:pt x="280019" y="219201"/>
                </a:lnTo>
                <a:lnTo>
                  <a:pt x="200787" y="219201"/>
                </a:lnTo>
                <a:lnTo>
                  <a:pt x="201422" y="218947"/>
                </a:lnTo>
                <a:close/>
              </a:path>
              <a:path w="478154" h="260350">
                <a:moveTo>
                  <a:pt x="96519" y="220217"/>
                </a:moveTo>
                <a:lnTo>
                  <a:pt x="98679" y="221614"/>
                </a:lnTo>
                <a:lnTo>
                  <a:pt x="97412" y="220669"/>
                </a:lnTo>
                <a:lnTo>
                  <a:pt x="96519" y="220217"/>
                </a:lnTo>
                <a:close/>
              </a:path>
              <a:path w="478154" h="260350">
                <a:moveTo>
                  <a:pt x="97412" y="220669"/>
                </a:moveTo>
                <a:lnTo>
                  <a:pt x="98679" y="221614"/>
                </a:lnTo>
                <a:lnTo>
                  <a:pt x="99285" y="221614"/>
                </a:lnTo>
                <a:lnTo>
                  <a:pt x="97412" y="220669"/>
                </a:lnTo>
                <a:close/>
              </a:path>
              <a:path w="478154" h="260350">
                <a:moveTo>
                  <a:pt x="96809" y="220217"/>
                </a:moveTo>
                <a:lnTo>
                  <a:pt x="96519" y="220217"/>
                </a:lnTo>
                <a:lnTo>
                  <a:pt x="97412" y="220669"/>
                </a:lnTo>
                <a:lnTo>
                  <a:pt x="96809" y="220217"/>
                </a:lnTo>
                <a:close/>
              </a:path>
              <a:path w="478154" h="260350">
                <a:moveTo>
                  <a:pt x="222123" y="211835"/>
                </a:moveTo>
                <a:lnTo>
                  <a:pt x="200787" y="219201"/>
                </a:lnTo>
                <a:lnTo>
                  <a:pt x="280019" y="219201"/>
                </a:lnTo>
                <a:lnTo>
                  <a:pt x="295282" y="212089"/>
                </a:lnTo>
                <a:lnTo>
                  <a:pt x="221614" y="212089"/>
                </a:lnTo>
                <a:lnTo>
                  <a:pt x="222123" y="211835"/>
                </a:lnTo>
                <a:close/>
              </a:path>
              <a:path w="478154" h="260350">
                <a:moveTo>
                  <a:pt x="87630" y="213359"/>
                </a:moveTo>
                <a:lnTo>
                  <a:pt x="89281" y="214883"/>
                </a:lnTo>
                <a:lnTo>
                  <a:pt x="88287" y="213851"/>
                </a:lnTo>
                <a:lnTo>
                  <a:pt x="87630" y="213359"/>
                </a:lnTo>
                <a:close/>
              </a:path>
              <a:path w="478154" h="260350">
                <a:moveTo>
                  <a:pt x="88287" y="213851"/>
                </a:moveTo>
                <a:lnTo>
                  <a:pt x="89281" y="214883"/>
                </a:lnTo>
                <a:lnTo>
                  <a:pt x="89669" y="214883"/>
                </a:lnTo>
                <a:lnTo>
                  <a:pt x="88287" y="213851"/>
                </a:lnTo>
                <a:close/>
              </a:path>
              <a:path w="478154" h="260350">
                <a:moveTo>
                  <a:pt x="87814" y="213359"/>
                </a:moveTo>
                <a:lnTo>
                  <a:pt x="87630" y="213359"/>
                </a:lnTo>
                <a:lnTo>
                  <a:pt x="88287" y="213851"/>
                </a:lnTo>
                <a:lnTo>
                  <a:pt x="87814" y="213359"/>
                </a:lnTo>
                <a:close/>
              </a:path>
              <a:path w="478154" h="260350">
                <a:moveTo>
                  <a:pt x="243966" y="203326"/>
                </a:moveTo>
                <a:lnTo>
                  <a:pt x="221614" y="212089"/>
                </a:lnTo>
                <a:lnTo>
                  <a:pt x="295282" y="212089"/>
                </a:lnTo>
                <a:lnTo>
                  <a:pt x="302640" y="208660"/>
                </a:lnTo>
                <a:lnTo>
                  <a:pt x="312852" y="203580"/>
                </a:lnTo>
                <a:lnTo>
                  <a:pt x="243459" y="203580"/>
                </a:lnTo>
                <a:lnTo>
                  <a:pt x="243966" y="203326"/>
                </a:lnTo>
                <a:close/>
              </a:path>
              <a:path w="478154" h="260350">
                <a:moveTo>
                  <a:pt x="79629" y="204850"/>
                </a:moveTo>
                <a:lnTo>
                  <a:pt x="80899" y="206374"/>
                </a:lnTo>
                <a:lnTo>
                  <a:pt x="80314" y="205563"/>
                </a:lnTo>
                <a:lnTo>
                  <a:pt x="79629" y="204850"/>
                </a:lnTo>
                <a:close/>
              </a:path>
              <a:path w="478154" h="260350">
                <a:moveTo>
                  <a:pt x="80314" y="205563"/>
                </a:moveTo>
                <a:lnTo>
                  <a:pt x="80899" y="206374"/>
                </a:lnTo>
                <a:lnTo>
                  <a:pt x="81095" y="206374"/>
                </a:lnTo>
                <a:lnTo>
                  <a:pt x="80314" y="205563"/>
                </a:lnTo>
                <a:close/>
              </a:path>
              <a:path w="478154" h="260350">
                <a:moveTo>
                  <a:pt x="79801" y="204850"/>
                </a:moveTo>
                <a:lnTo>
                  <a:pt x="79629" y="204850"/>
                </a:lnTo>
                <a:lnTo>
                  <a:pt x="80314" y="205563"/>
                </a:lnTo>
                <a:lnTo>
                  <a:pt x="79801" y="204850"/>
                </a:lnTo>
                <a:close/>
              </a:path>
              <a:path w="478154" h="260350">
                <a:moveTo>
                  <a:pt x="354019" y="182498"/>
                </a:moveTo>
                <a:lnTo>
                  <a:pt x="290322" y="182498"/>
                </a:lnTo>
                <a:lnTo>
                  <a:pt x="266319" y="193547"/>
                </a:lnTo>
                <a:lnTo>
                  <a:pt x="243459" y="203580"/>
                </a:lnTo>
                <a:lnTo>
                  <a:pt x="312852" y="203580"/>
                </a:lnTo>
                <a:lnTo>
                  <a:pt x="327660" y="196214"/>
                </a:lnTo>
                <a:lnTo>
                  <a:pt x="354019" y="182498"/>
                </a:lnTo>
                <a:close/>
              </a:path>
              <a:path w="478154" h="260350">
                <a:moveTo>
                  <a:pt x="72390" y="194563"/>
                </a:moveTo>
                <a:lnTo>
                  <a:pt x="73279" y="195960"/>
                </a:lnTo>
                <a:lnTo>
                  <a:pt x="72862" y="195220"/>
                </a:lnTo>
                <a:lnTo>
                  <a:pt x="72390" y="194563"/>
                </a:lnTo>
                <a:close/>
              </a:path>
              <a:path w="478154" h="260350">
                <a:moveTo>
                  <a:pt x="72862" y="195220"/>
                </a:moveTo>
                <a:lnTo>
                  <a:pt x="73279" y="195960"/>
                </a:lnTo>
                <a:lnTo>
                  <a:pt x="72862" y="195220"/>
                </a:lnTo>
                <a:close/>
              </a:path>
              <a:path w="478154" h="260350">
                <a:moveTo>
                  <a:pt x="72494" y="194563"/>
                </a:moveTo>
                <a:lnTo>
                  <a:pt x="72862" y="195220"/>
                </a:lnTo>
                <a:lnTo>
                  <a:pt x="72494" y="194563"/>
                </a:lnTo>
                <a:close/>
              </a:path>
              <a:path w="478154" h="260350">
                <a:moveTo>
                  <a:pt x="266573" y="193420"/>
                </a:moveTo>
                <a:lnTo>
                  <a:pt x="266284" y="193547"/>
                </a:lnTo>
                <a:lnTo>
                  <a:pt x="266573" y="193420"/>
                </a:lnTo>
                <a:close/>
              </a:path>
              <a:path w="478154" h="260350">
                <a:moveTo>
                  <a:pt x="65786" y="182625"/>
                </a:moveTo>
                <a:lnTo>
                  <a:pt x="66293" y="183895"/>
                </a:lnTo>
                <a:lnTo>
                  <a:pt x="66499" y="183895"/>
                </a:lnTo>
                <a:lnTo>
                  <a:pt x="65786" y="182625"/>
                </a:lnTo>
                <a:close/>
              </a:path>
              <a:path w="478154" h="260350">
                <a:moveTo>
                  <a:pt x="404174" y="143763"/>
                </a:moveTo>
                <a:lnTo>
                  <a:pt x="365251" y="143763"/>
                </a:lnTo>
                <a:lnTo>
                  <a:pt x="339471" y="157479"/>
                </a:lnTo>
                <a:lnTo>
                  <a:pt x="314451" y="170433"/>
                </a:lnTo>
                <a:lnTo>
                  <a:pt x="289940" y="182625"/>
                </a:lnTo>
                <a:lnTo>
                  <a:pt x="290322" y="182498"/>
                </a:lnTo>
                <a:lnTo>
                  <a:pt x="354019" y="182498"/>
                </a:lnTo>
                <a:lnTo>
                  <a:pt x="378968" y="169290"/>
                </a:lnTo>
                <a:lnTo>
                  <a:pt x="409070" y="152448"/>
                </a:lnTo>
                <a:lnTo>
                  <a:pt x="404174" y="143763"/>
                </a:lnTo>
                <a:close/>
              </a:path>
              <a:path w="478154" h="260350">
                <a:moveTo>
                  <a:pt x="462128" y="120141"/>
                </a:moveTo>
                <a:lnTo>
                  <a:pt x="407543" y="120141"/>
                </a:lnTo>
                <a:lnTo>
                  <a:pt x="421639" y="145414"/>
                </a:lnTo>
                <a:lnTo>
                  <a:pt x="409070" y="152448"/>
                </a:lnTo>
                <a:lnTo>
                  <a:pt x="423290" y="177672"/>
                </a:lnTo>
                <a:lnTo>
                  <a:pt x="462128" y="120141"/>
                </a:lnTo>
                <a:close/>
              </a:path>
              <a:path w="478154" h="260350">
                <a:moveTo>
                  <a:pt x="314578" y="170306"/>
                </a:moveTo>
                <a:lnTo>
                  <a:pt x="314325" y="170433"/>
                </a:lnTo>
                <a:lnTo>
                  <a:pt x="314578" y="170306"/>
                </a:lnTo>
                <a:close/>
              </a:path>
              <a:path w="478154" h="260350">
                <a:moveTo>
                  <a:pt x="60149" y="169920"/>
                </a:moveTo>
                <a:lnTo>
                  <a:pt x="60198" y="170052"/>
                </a:lnTo>
                <a:lnTo>
                  <a:pt x="60149" y="169920"/>
                </a:lnTo>
                <a:close/>
              </a:path>
              <a:path w="478154" h="260350">
                <a:moveTo>
                  <a:pt x="59873" y="169163"/>
                </a:moveTo>
                <a:lnTo>
                  <a:pt x="60149" y="169920"/>
                </a:lnTo>
                <a:lnTo>
                  <a:pt x="59873" y="169163"/>
                </a:lnTo>
                <a:close/>
              </a:path>
              <a:path w="478154" h="260350">
                <a:moveTo>
                  <a:pt x="339598" y="157352"/>
                </a:moveTo>
                <a:lnTo>
                  <a:pt x="339353" y="157479"/>
                </a:lnTo>
                <a:lnTo>
                  <a:pt x="339598" y="157352"/>
                </a:lnTo>
                <a:close/>
              </a:path>
              <a:path w="478154" h="260350">
                <a:moveTo>
                  <a:pt x="54356" y="154050"/>
                </a:moveTo>
                <a:lnTo>
                  <a:pt x="54610" y="155066"/>
                </a:lnTo>
                <a:lnTo>
                  <a:pt x="54356" y="154050"/>
                </a:lnTo>
                <a:close/>
              </a:path>
              <a:path w="478154" h="260350">
                <a:moveTo>
                  <a:pt x="407543" y="120141"/>
                </a:moveTo>
                <a:lnTo>
                  <a:pt x="394851" y="127226"/>
                </a:lnTo>
                <a:lnTo>
                  <a:pt x="409070" y="152448"/>
                </a:lnTo>
                <a:lnTo>
                  <a:pt x="421639" y="145414"/>
                </a:lnTo>
                <a:lnTo>
                  <a:pt x="407543" y="120141"/>
                </a:lnTo>
                <a:close/>
              </a:path>
              <a:path w="478154" h="260350">
                <a:moveTo>
                  <a:pt x="394851" y="127226"/>
                </a:moveTo>
                <a:lnTo>
                  <a:pt x="364998" y="143890"/>
                </a:lnTo>
                <a:lnTo>
                  <a:pt x="365251" y="143763"/>
                </a:lnTo>
                <a:lnTo>
                  <a:pt x="404174" y="143763"/>
                </a:lnTo>
                <a:lnTo>
                  <a:pt x="394851" y="127226"/>
                </a:lnTo>
                <a:close/>
              </a:path>
              <a:path w="478154" h="260350">
                <a:moveTo>
                  <a:pt x="49760" y="137794"/>
                </a:moveTo>
                <a:lnTo>
                  <a:pt x="49911" y="138429"/>
                </a:lnTo>
                <a:lnTo>
                  <a:pt x="49760" y="137794"/>
                </a:lnTo>
                <a:close/>
              </a:path>
              <a:path w="478154" h="260350">
                <a:moveTo>
                  <a:pt x="477647" y="97154"/>
                </a:moveTo>
                <a:lnTo>
                  <a:pt x="380619" y="101980"/>
                </a:lnTo>
                <a:lnTo>
                  <a:pt x="394851" y="127226"/>
                </a:lnTo>
                <a:lnTo>
                  <a:pt x="407543" y="120141"/>
                </a:lnTo>
                <a:lnTo>
                  <a:pt x="462128" y="120141"/>
                </a:lnTo>
                <a:lnTo>
                  <a:pt x="477647" y="97154"/>
                </a:lnTo>
                <a:close/>
              </a:path>
              <a:path w="478154" h="260350">
                <a:moveTo>
                  <a:pt x="45615" y="120364"/>
                </a:moveTo>
                <a:lnTo>
                  <a:pt x="45719" y="120903"/>
                </a:lnTo>
                <a:lnTo>
                  <a:pt x="45615" y="120364"/>
                </a:lnTo>
                <a:close/>
              </a:path>
              <a:path w="478154" h="260350">
                <a:moveTo>
                  <a:pt x="45597" y="120268"/>
                </a:moveTo>
                <a:close/>
              </a:path>
              <a:path w="478154" h="260350">
                <a:moveTo>
                  <a:pt x="42037" y="101853"/>
                </a:moveTo>
                <a:lnTo>
                  <a:pt x="42037" y="102234"/>
                </a:lnTo>
                <a:lnTo>
                  <a:pt x="42037" y="101853"/>
                </a:lnTo>
                <a:close/>
              </a:path>
              <a:path w="478154" h="260350">
                <a:moveTo>
                  <a:pt x="38862" y="82549"/>
                </a:moveTo>
                <a:lnTo>
                  <a:pt x="38862" y="82930"/>
                </a:lnTo>
                <a:lnTo>
                  <a:pt x="38862" y="82549"/>
                </a:lnTo>
                <a:close/>
              </a:path>
              <a:path w="478154" h="260350">
                <a:moveTo>
                  <a:pt x="33400" y="41909"/>
                </a:moveTo>
                <a:lnTo>
                  <a:pt x="33400" y="42290"/>
                </a:lnTo>
                <a:lnTo>
                  <a:pt x="33400" y="419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9C56919-1FB6-4679-B159-12D8C3C4EB18}"/>
              </a:ext>
            </a:extLst>
          </p:cNvPr>
          <p:cNvSpPr txBox="1"/>
          <p:nvPr/>
        </p:nvSpPr>
        <p:spPr>
          <a:xfrm>
            <a:off x="1313688" y="4962364"/>
            <a:ext cx="1423035" cy="11607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16 x 16 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256</a:t>
            </a:r>
          </a:p>
          <a:p>
            <a:pPr marL="4762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Ink →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4762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No ink →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532D66E-E499-40F1-B6EF-6B561B748A32}"/>
              </a:ext>
            </a:extLst>
          </p:cNvPr>
          <p:cNvSpPr/>
          <p:nvPr/>
        </p:nvSpPr>
        <p:spPr>
          <a:xfrm>
            <a:off x="4094311" y="3578021"/>
            <a:ext cx="807889" cy="393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B59AFA-D0A9-4992-BA0B-C681920B1A3B}"/>
              </a:ext>
            </a:extLst>
          </p:cNvPr>
          <p:cNvSpPr/>
          <p:nvPr/>
        </p:nvSpPr>
        <p:spPr>
          <a:xfrm>
            <a:off x="4984419" y="3072929"/>
            <a:ext cx="2093807" cy="160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神经网络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C97545BB-8809-4B74-8E49-0651F562C636}"/>
              </a:ext>
            </a:extLst>
          </p:cNvPr>
          <p:cNvSpPr/>
          <p:nvPr/>
        </p:nvSpPr>
        <p:spPr>
          <a:xfrm>
            <a:off x="7214436" y="3603083"/>
            <a:ext cx="807889" cy="393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65311B54-C0FA-4706-ABDF-C8D71EAF783C}"/>
              </a:ext>
            </a:extLst>
          </p:cNvPr>
          <p:cNvSpPr/>
          <p:nvPr/>
        </p:nvSpPr>
        <p:spPr>
          <a:xfrm>
            <a:off x="8097078" y="2741337"/>
            <a:ext cx="498475" cy="2855130"/>
          </a:xfrm>
          <a:custGeom>
            <a:avLst/>
            <a:gdLst/>
            <a:ahLst/>
            <a:cxnLst/>
            <a:rect l="l" t="t" r="r" b="b"/>
            <a:pathLst>
              <a:path w="498475" h="2624454">
                <a:moveTo>
                  <a:pt x="0" y="2624328"/>
                </a:moveTo>
                <a:lnTo>
                  <a:pt x="498348" y="2624328"/>
                </a:lnTo>
                <a:lnTo>
                  <a:pt x="498348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r>
              <a:rPr lang="en-US" altLang="zh-CN" dirty="0"/>
              <a:t>[ 0.1,</a:t>
            </a:r>
          </a:p>
          <a:p>
            <a:r>
              <a:rPr lang="en-US" altLang="zh-CN" dirty="0"/>
              <a:t>  0.1,</a:t>
            </a:r>
          </a:p>
          <a:p>
            <a:r>
              <a:rPr lang="en-US" altLang="zh-CN" dirty="0"/>
              <a:t>  0.7,</a:t>
            </a:r>
          </a:p>
          <a:p>
            <a:r>
              <a:rPr lang="en-US" altLang="zh-CN" dirty="0"/>
              <a:t>  0.0,</a:t>
            </a:r>
          </a:p>
          <a:p>
            <a:r>
              <a:rPr lang="en-US" altLang="zh-CN" dirty="0"/>
              <a:t>  0.0,</a:t>
            </a:r>
          </a:p>
          <a:p>
            <a:r>
              <a:rPr lang="en-US" altLang="zh-CN" dirty="0"/>
              <a:t>  0.0,</a:t>
            </a:r>
          </a:p>
          <a:p>
            <a:r>
              <a:rPr lang="en-US" altLang="zh-CN" dirty="0"/>
              <a:t>  0.0, </a:t>
            </a:r>
          </a:p>
          <a:p>
            <a:r>
              <a:rPr lang="en-US" altLang="zh-CN" dirty="0"/>
              <a:t>  0.0,</a:t>
            </a:r>
          </a:p>
          <a:p>
            <a:r>
              <a:rPr lang="en-US" altLang="zh-CN" dirty="0"/>
              <a:t>  0.0,</a:t>
            </a:r>
          </a:p>
          <a:p>
            <a:r>
              <a:rPr lang="en-US" altLang="zh-CN" dirty="0"/>
              <a:t>  0.1]</a:t>
            </a: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7867894C-4F9B-4097-86FD-53BA6B8CBB0A}"/>
              </a:ext>
            </a:extLst>
          </p:cNvPr>
          <p:cNvSpPr txBox="1"/>
          <p:nvPr/>
        </p:nvSpPr>
        <p:spPr>
          <a:xfrm>
            <a:off x="7891083" y="2129916"/>
            <a:ext cx="91046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11929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输出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04401B-5E0B-4786-BD41-89035E847CE1}"/>
              </a:ext>
            </a:extLst>
          </p:cNvPr>
          <p:cNvSpPr txBox="1"/>
          <p:nvPr/>
        </p:nvSpPr>
        <p:spPr>
          <a:xfrm>
            <a:off x="3320746" y="5745918"/>
            <a:ext cx="870207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输出</a:t>
            </a:r>
            <a:r>
              <a:rPr lang="zh-CN" altLang="en-US" dirty="0"/>
              <a:t>是一个</a:t>
            </a:r>
            <a:r>
              <a:rPr lang="en-US" altLang="zh-CN" dirty="0"/>
              <a:t>10</a:t>
            </a:r>
            <a:r>
              <a:rPr lang="zh-CN" altLang="en-US" dirty="0"/>
              <a:t>维的向量，分别表示属于第</a:t>
            </a:r>
            <a:r>
              <a:rPr lang="en-US" altLang="zh-CN" dirty="0" err="1"/>
              <a:t>i</a:t>
            </a:r>
            <a:r>
              <a:rPr lang="zh-CN" altLang="en-US" dirty="0"/>
              <a:t>类的概率。</a:t>
            </a:r>
            <a:endParaRPr lang="en-US" altLang="zh-CN" dirty="0"/>
          </a:p>
          <a:p>
            <a:r>
              <a:rPr lang="zh-CN" altLang="en-US" dirty="0"/>
              <a:t>本例中，神经网络认为</a:t>
            </a:r>
            <a:r>
              <a:rPr lang="en-US" altLang="zh-CN" dirty="0"/>
              <a:t>10%</a:t>
            </a:r>
            <a:r>
              <a:rPr lang="zh-CN" altLang="en-US" dirty="0"/>
              <a:t>的可能性为“</a:t>
            </a:r>
            <a:r>
              <a:rPr lang="en-US" altLang="zh-CN" dirty="0"/>
              <a:t>0</a:t>
            </a:r>
            <a:r>
              <a:rPr lang="zh-CN" altLang="en-US" dirty="0"/>
              <a:t>”，</a:t>
            </a:r>
            <a:r>
              <a:rPr lang="en-US" altLang="zh-CN" dirty="0"/>
              <a:t>10%</a:t>
            </a:r>
            <a:r>
              <a:rPr lang="zh-CN" altLang="en-US" dirty="0"/>
              <a:t>的可能性为“</a:t>
            </a:r>
            <a:r>
              <a:rPr lang="en-US" altLang="zh-CN" dirty="0"/>
              <a:t>1</a:t>
            </a:r>
            <a:r>
              <a:rPr lang="zh-CN" altLang="en-US" dirty="0"/>
              <a:t>”，</a:t>
            </a:r>
            <a:endParaRPr lang="en-US" altLang="zh-CN" dirty="0"/>
          </a:p>
          <a:p>
            <a:r>
              <a:rPr lang="en-US" altLang="zh-CN" dirty="0"/>
              <a:t>70%</a:t>
            </a:r>
            <a:r>
              <a:rPr lang="zh-CN" altLang="en-US" dirty="0"/>
              <a:t>的可能性为“</a:t>
            </a:r>
            <a:r>
              <a:rPr lang="en-US" altLang="zh-CN" dirty="0"/>
              <a:t>2</a:t>
            </a:r>
            <a:r>
              <a:rPr lang="zh-CN" altLang="en-US" dirty="0"/>
              <a:t>”，</a:t>
            </a:r>
            <a:r>
              <a:rPr lang="en-US" altLang="zh-CN" dirty="0"/>
              <a:t>10%</a:t>
            </a:r>
            <a:r>
              <a:rPr lang="zh-CN" altLang="en-US" dirty="0"/>
              <a:t>的可能性为“</a:t>
            </a:r>
            <a:r>
              <a:rPr lang="en-US" altLang="zh-CN" dirty="0"/>
              <a:t>9</a:t>
            </a:r>
            <a:r>
              <a:rPr lang="zh-CN" altLang="en-US" dirty="0"/>
              <a:t>”。即，模型认为输入图片最有可能表示“</a:t>
            </a:r>
            <a:r>
              <a:rPr lang="en-US" altLang="zh-CN" dirty="0"/>
              <a:t>2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58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38E8-796A-4FA1-9C11-6FAE4513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2912F-1D72-4855-90A8-43165D636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105"/>
                  </a:spcBef>
                </a:pPr>
                <a:r>
                  <a:rPr lang="zh-CN" altLang="en-US" b="1" dirty="0">
                    <a:latin typeface="Calibri Light"/>
                    <a:cs typeface="Calibri Light"/>
                  </a:rPr>
                  <a:t>损失（</a:t>
                </a:r>
                <a:r>
                  <a:rPr lang="en-US" altLang="zh-CN" b="1" dirty="0">
                    <a:latin typeface="Calibri Light"/>
                    <a:cs typeface="Calibri Light"/>
                  </a:rPr>
                  <a:t>loss</a:t>
                </a:r>
                <a:r>
                  <a:rPr lang="zh-CN" altLang="en-US" b="1" dirty="0">
                    <a:latin typeface="Calibri Light"/>
                    <a:cs typeface="Calibri Light"/>
                  </a:rPr>
                  <a:t>）：</a:t>
                </a:r>
                <a:r>
                  <a:rPr lang="zh-CN" altLang="en-US" b="1" spc="-5" dirty="0">
                    <a:latin typeface="Calibri"/>
                    <a:cs typeface="Calibri"/>
                  </a:rPr>
                  <a:t>神经网络输出和目标之间的距离</a:t>
                </a:r>
                <a:endParaRPr lang="en-US" altLang="zh-CN" b="1" spc="-5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endParaRPr lang="en-US" altLang="zh-CN" b="1" spc="-5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zh-CN" altLang="en-US" spc="-5" dirty="0">
                    <a:latin typeface="Calibri"/>
                    <a:cs typeface="Calibri"/>
                  </a:rPr>
                  <a:t>以上文数字</a:t>
                </a:r>
                <a:r>
                  <a:rPr lang="en-US" altLang="zh-CN" spc="-5" dirty="0">
                    <a:latin typeface="Calibri"/>
                    <a:cs typeface="Calibri"/>
                  </a:rPr>
                  <a:t>”2”</a:t>
                </a:r>
                <a:r>
                  <a:rPr lang="zh-CN" altLang="en-US" spc="-5" dirty="0">
                    <a:latin typeface="Calibri"/>
                    <a:cs typeface="Calibri"/>
                  </a:rPr>
                  <a:t>为例子，</a:t>
                </a:r>
                <a:endParaRPr lang="en-US" altLang="zh-CN" spc="-5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en-US" altLang="zh-CN" spc="-5" dirty="0">
                    <a:latin typeface="Calibri"/>
                    <a:cs typeface="Calibri"/>
                  </a:rPr>
                  <a:t>	</a:t>
                </a:r>
                <a:r>
                  <a:rPr lang="zh-CN" altLang="en-US" spc="-5" dirty="0">
                    <a:latin typeface="Calibri"/>
                    <a:cs typeface="Calibri"/>
                  </a:rPr>
                  <a:t>其输出是</a:t>
                </a:r>
                <a:r>
                  <a:rPr lang="en-US" altLang="zh-CN" spc="-5" dirty="0">
                    <a:latin typeface="Calibri"/>
                    <a:cs typeface="Calibri"/>
                  </a:rPr>
                  <a:t> output = [0.1,0.1,0.7,0,0,0,0,0,0.1]</a:t>
                </a:r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en-US" altLang="zh-CN" spc="-5" dirty="0">
                    <a:latin typeface="Calibri"/>
                    <a:cs typeface="Calibri"/>
                  </a:rPr>
                  <a:t>	</a:t>
                </a:r>
                <a:r>
                  <a:rPr lang="zh-CN" altLang="en-US" spc="-5" dirty="0">
                    <a:latin typeface="Calibri"/>
                    <a:cs typeface="Calibri"/>
                  </a:rPr>
                  <a:t>目标是 </a:t>
                </a:r>
                <a:r>
                  <a:rPr lang="en-US" altLang="zh-CN" spc="-5" dirty="0">
                    <a:latin typeface="Calibri"/>
                    <a:cs typeface="Calibri"/>
                  </a:rPr>
                  <a:t>target = [0,0,1,0,0,0,0,0,0,0]  # </a:t>
                </a:r>
                <a:r>
                  <a:rPr lang="zh-CN" altLang="en-US" spc="-5" dirty="0">
                    <a:latin typeface="Calibri"/>
                    <a:cs typeface="Calibri"/>
                  </a:rPr>
                  <a:t>以</a:t>
                </a:r>
                <a:r>
                  <a:rPr lang="en-US" altLang="zh-CN" spc="-5" dirty="0">
                    <a:latin typeface="Calibri"/>
                    <a:cs typeface="Calibri"/>
                  </a:rPr>
                  <a:t>100%</a:t>
                </a:r>
                <a:r>
                  <a:rPr lang="zh-CN" altLang="en-US" spc="-5" dirty="0">
                    <a:latin typeface="Calibri"/>
                    <a:cs typeface="Calibri"/>
                  </a:rPr>
                  <a:t>的概率认为是</a:t>
                </a:r>
                <a:r>
                  <a:rPr lang="en-US" altLang="zh-CN" spc="-5" dirty="0">
                    <a:latin typeface="Calibri"/>
                    <a:cs typeface="Calibri"/>
                  </a:rPr>
                  <a:t>”2”</a:t>
                </a:r>
              </a:p>
              <a:p>
                <a:pPr marL="0" indent="0">
                  <a:spcBef>
                    <a:spcPts val="105"/>
                  </a:spcBef>
                  <a:buNone/>
                </a:pPr>
                <a:endParaRPr lang="en-US" altLang="zh-CN" spc="-5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zh-CN" altLang="en-US" dirty="0">
                    <a:latin typeface="Calibri"/>
                    <a:cs typeface="Calibri"/>
                  </a:rPr>
                  <a:t>计算这两者之间的</a:t>
                </a:r>
                <a:r>
                  <a:rPr lang="en-US" altLang="zh-CN" dirty="0">
                    <a:latin typeface="Calibri"/>
                    <a:cs typeface="Calibri"/>
                  </a:rPr>
                  <a:t>L2</a:t>
                </a:r>
                <a:r>
                  <a:rPr lang="zh-CN" altLang="en-US" dirty="0">
                    <a:latin typeface="Calibri"/>
                    <a:cs typeface="Calibri"/>
                  </a:rPr>
                  <a:t>损失函数：</a:t>
                </a:r>
                <a:endParaRPr lang="en-US" altLang="zh-CN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en-US" altLang="zh-CN" dirty="0">
                    <a:latin typeface="Calibri"/>
                    <a:cs typeface="Calibri"/>
                  </a:rPr>
                  <a:t>	Loss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9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output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target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libri"/>
                            <a:cs typeface="Calibri"/>
                          </a:rPr>
                          <m:t>)^2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Calibri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>
                  <a:latin typeface="Calibri"/>
                  <a:cs typeface="Calibri"/>
                </a:endParaRPr>
              </a:p>
              <a:p>
                <a:pPr marL="0" indent="0">
                  <a:spcBef>
                    <a:spcPts val="105"/>
                  </a:spcBef>
                  <a:buNone/>
                </a:pPr>
                <a:endParaRPr lang="en-US" altLang="zh-CN" dirty="0"/>
              </a:p>
              <a:p>
                <a:pPr marL="0" indent="0">
                  <a:spcBef>
                    <a:spcPts val="105"/>
                  </a:spcBef>
                  <a:buNone/>
                </a:pPr>
                <a:r>
                  <a:rPr lang="zh-CN" altLang="en-US" dirty="0"/>
                  <a:t>显然，</a:t>
                </a:r>
                <a:r>
                  <a:rPr lang="en-US" altLang="zh-CN" dirty="0"/>
                  <a:t>loss=0</a:t>
                </a:r>
                <a:r>
                  <a:rPr lang="zh-CN" altLang="en-US" dirty="0"/>
                  <a:t>最佳</a:t>
                </a:r>
                <a:endParaRPr lang="en-US" altLang="zh-CN" dirty="0"/>
              </a:p>
              <a:p>
                <a:pPr marL="0" indent="0">
                  <a:spcBef>
                    <a:spcPts val="105"/>
                  </a:spcBef>
                  <a:buNone/>
                </a:pPr>
                <a:endParaRPr lang="en-US" altLang="zh-CN" dirty="0"/>
              </a:p>
              <a:p>
                <a:pPr>
                  <a:spcBef>
                    <a:spcPts val="105"/>
                  </a:spcBef>
                </a:pPr>
                <a:r>
                  <a:rPr lang="zh-CN" altLang="en-US" dirty="0"/>
                  <a:t>此外，还有</a:t>
                </a:r>
                <a:r>
                  <a:rPr lang="en-US" altLang="zh-CN" dirty="0" err="1"/>
                  <a:t>CrossEntropyLoss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FocalLoss</a:t>
                </a:r>
                <a:r>
                  <a:rPr lang="zh-CN" altLang="en-US" dirty="0"/>
                  <a:t>等，计算方式有所不同，在此不做介绍。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2912F-1D72-4855-90A8-43165D636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 t="-1584" r="-426" b="-3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02999-FA80-42B1-9CF6-2F5412D9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38E8-796A-4FA1-9C11-6FAE4513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12F-1D72-4855-90A8-43165D63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0225"/>
            <a:ext cx="6346040" cy="5771250"/>
          </a:xfrm>
        </p:spPr>
        <p:txBody>
          <a:bodyPr>
            <a:normAutofit/>
          </a:bodyPr>
          <a:lstStyle/>
          <a:p>
            <a:pPr>
              <a:spcBef>
                <a:spcPts val="105"/>
              </a:spcBef>
            </a:pPr>
            <a:r>
              <a:rPr lang="zh-CN" altLang="en-US" dirty="0"/>
              <a:t>损失的计算，可以指导模型参数的修正方向（红色箭头）：</a:t>
            </a:r>
            <a:endParaRPr lang="en-US" altLang="zh-CN" dirty="0"/>
          </a:p>
          <a:p>
            <a:pPr>
              <a:spcBef>
                <a:spcPts val="105"/>
              </a:spcBef>
            </a:pP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spcBef>
                <a:spcPts val="105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右图表示了</a:t>
            </a:r>
            <a:r>
              <a:rPr lang="en-US" altLang="zh-CN" dirty="0">
                <a:solidFill>
                  <a:schemeClr val="accent1"/>
                </a:solidFill>
              </a:rPr>
              <a:t>loss</a:t>
            </a:r>
            <a:r>
              <a:rPr lang="zh-CN" altLang="en-US" dirty="0">
                <a:solidFill>
                  <a:schemeClr val="accent1"/>
                </a:solidFill>
              </a:rPr>
              <a:t>与模型参数</a:t>
            </a:r>
            <a:r>
              <a:rPr lang="en-US" altLang="zh-CN" dirty="0">
                <a:solidFill>
                  <a:schemeClr val="accent1"/>
                </a:solidFill>
              </a:rPr>
              <a:t>w1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w2</a:t>
            </a:r>
            <a:r>
              <a:rPr lang="zh-CN" altLang="en-US" dirty="0">
                <a:solidFill>
                  <a:schemeClr val="accent1"/>
                </a:solidFill>
              </a:rPr>
              <a:t>取值之间的关系。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spcBef>
                <a:spcPts val="105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z</a:t>
            </a:r>
            <a:r>
              <a:rPr lang="zh-CN" altLang="en-US" dirty="0">
                <a:solidFill>
                  <a:schemeClr val="accent1"/>
                </a:solidFill>
              </a:rPr>
              <a:t>轴表示损失函数的值，</a:t>
            </a:r>
            <a:r>
              <a:rPr lang="en-US" altLang="zh-CN" dirty="0">
                <a:solidFill>
                  <a:schemeClr val="accent1"/>
                </a:solidFill>
              </a:rPr>
              <a:t>w1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w2</a:t>
            </a:r>
            <a:r>
              <a:rPr lang="zh-CN" altLang="en-US" dirty="0">
                <a:solidFill>
                  <a:schemeClr val="accent1"/>
                </a:solidFill>
              </a:rPr>
              <a:t>轴表示模型的参数。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spcBef>
                <a:spcPts val="105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我们期望损失函数最小，则需要告知模型参数是该增大还是减小（图中红色箭头），使得</a:t>
            </a:r>
            <a:r>
              <a:rPr lang="en-US" altLang="zh-CN" dirty="0">
                <a:solidFill>
                  <a:schemeClr val="accent1"/>
                </a:solidFill>
              </a:rPr>
              <a:t>loss</a:t>
            </a:r>
            <a:r>
              <a:rPr lang="zh-CN" altLang="en-US" dirty="0">
                <a:solidFill>
                  <a:schemeClr val="accent1"/>
                </a:solidFill>
              </a:rPr>
              <a:t>尽可能降低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spcBef>
                <a:spcPts val="105"/>
              </a:spcBef>
            </a:pPr>
            <a:endParaRPr lang="en-US" altLang="zh-CN" dirty="0"/>
          </a:p>
          <a:p>
            <a:pPr>
              <a:spcBef>
                <a:spcPts val="105"/>
              </a:spcBef>
            </a:pPr>
            <a:r>
              <a:rPr lang="zh-CN" altLang="en-US" dirty="0"/>
              <a:t>学习率</a:t>
            </a:r>
            <a:r>
              <a:rPr lang="en-US" altLang="zh-CN" dirty="0"/>
              <a:t>(learning rate</a:t>
            </a:r>
            <a:r>
              <a:rPr lang="zh-CN" altLang="en-US" dirty="0"/>
              <a:t>，</a:t>
            </a:r>
            <a:r>
              <a:rPr lang="en-US" altLang="zh-CN" dirty="0"/>
              <a:t>LR)</a:t>
            </a:r>
            <a:r>
              <a:rPr lang="zh-CN" altLang="en-US" dirty="0"/>
              <a:t>：规定了参数修正的幅度。若损失函数要求</a:t>
            </a:r>
            <a:r>
              <a:rPr lang="en-US" altLang="zh-CN" dirty="0"/>
              <a:t>w1</a:t>
            </a:r>
            <a:r>
              <a:rPr lang="zh-CN" altLang="en-US" dirty="0"/>
              <a:t>、</a:t>
            </a:r>
            <a:r>
              <a:rPr lang="en-US" altLang="zh-CN" dirty="0"/>
              <a:t>w2</a:t>
            </a:r>
            <a:r>
              <a:rPr lang="zh-CN" altLang="en-US" dirty="0"/>
              <a:t>变小，则</a:t>
            </a:r>
            <a:r>
              <a:rPr lang="en-US" altLang="zh-CN" dirty="0"/>
              <a:t>LR</a:t>
            </a:r>
            <a:r>
              <a:rPr lang="zh-CN" altLang="en-US" dirty="0"/>
              <a:t>可调节</a:t>
            </a:r>
            <a:r>
              <a:rPr lang="en-US" altLang="zh-CN" dirty="0"/>
              <a:t>w1</a:t>
            </a:r>
            <a:r>
              <a:rPr lang="zh-CN" altLang="en-US" dirty="0"/>
              <a:t>、</a:t>
            </a:r>
            <a:r>
              <a:rPr lang="en-US" altLang="zh-CN" dirty="0"/>
              <a:t>w2</a:t>
            </a:r>
            <a:r>
              <a:rPr lang="zh-CN" altLang="en-US" dirty="0"/>
              <a:t>是应该减小</a:t>
            </a:r>
            <a:r>
              <a:rPr lang="en-US" altLang="zh-CN" dirty="0"/>
              <a:t>0.1</a:t>
            </a:r>
            <a:r>
              <a:rPr lang="zh-CN" altLang="en-US" dirty="0"/>
              <a:t>、</a:t>
            </a:r>
            <a:r>
              <a:rPr lang="en-US" altLang="zh-CN" dirty="0"/>
              <a:t>1.0</a:t>
            </a:r>
            <a:r>
              <a:rPr lang="zh-CN" altLang="en-US" dirty="0"/>
              <a:t>、还是</a:t>
            </a:r>
            <a:r>
              <a:rPr lang="en-US" altLang="zh-CN" dirty="0"/>
              <a:t>10</a:t>
            </a:r>
            <a:r>
              <a:rPr lang="zh-CN" altLang="en-US" dirty="0"/>
              <a:t>，即“迈的步子该多大”。</a:t>
            </a:r>
            <a:endParaRPr lang="en-US" altLang="zh-CN" dirty="0"/>
          </a:p>
          <a:p>
            <a:pPr>
              <a:spcBef>
                <a:spcPts val="105"/>
              </a:spcBef>
            </a:pPr>
            <a:r>
              <a:rPr lang="en-US" altLang="zh-CN" dirty="0"/>
              <a:t>LR</a:t>
            </a:r>
            <a:r>
              <a:rPr lang="zh-CN" altLang="en-US" dirty="0"/>
              <a:t>过小会导致</a:t>
            </a:r>
            <a:r>
              <a:rPr lang="en-US" altLang="zh-CN" dirty="0"/>
              <a:t>loss</a:t>
            </a:r>
            <a:r>
              <a:rPr lang="zh-CN" altLang="en-US" dirty="0"/>
              <a:t>下降不显著，</a:t>
            </a:r>
            <a:r>
              <a:rPr lang="en-US" altLang="zh-CN" dirty="0"/>
              <a:t>LR</a:t>
            </a:r>
            <a:r>
              <a:rPr lang="zh-CN" altLang="en-US" dirty="0"/>
              <a:t>过大会导致“走过头”，无法到达谷底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02999-FA80-42B1-9CF6-2F5412D9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2665" y="3080859"/>
            <a:ext cx="2743200" cy="365125"/>
          </a:xfrm>
        </p:spPr>
        <p:txBody>
          <a:bodyPr/>
          <a:lstStyle/>
          <a:p>
            <a:fld id="{B1372071-A384-4E8D-8F76-709D30FFBCC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B882C45-1099-42F9-9E90-C8DF419FD91B}"/>
              </a:ext>
            </a:extLst>
          </p:cNvPr>
          <p:cNvSpPr/>
          <p:nvPr/>
        </p:nvSpPr>
        <p:spPr>
          <a:xfrm>
            <a:off x="6676644" y="1175766"/>
            <a:ext cx="5515356" cy="450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4ADD71C4-E732-47A8-A2CF-D5836AA3AC30}"/>
              </a:ext>
            </a:extLst>
          </p:cNvPr>
          <p:cNvSpPr/>
          <p:nvPr/>
        </p:nvSpPr>
        <p:spPr>
          <a:xfrm>
            <a:off x="8838692" y="2175256"/>
            <a:ext cx="172212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121E750E-B49E-4A8C-98C6-A4068EEA43FC}"/>
              </a:ext>
            </a:extLst>
          </p:cNvPr>
          <p:cNvSpPr/>
          <p:nvPr/>
        </p:nvSpPr>
        <p:spPr>
          <a:xfrm>
            <a:off x="10318495" y="3197988"/>
            <a:ext cx="152400" cy="318135"/>
          </a:xfrm>
          <a:custGeom>
            <a:avLst/>
            <a:gdLst/>
            <a:ahLst/>
            <a:cxnLst/>
            <a:rect l="l" t="t" r="r" b="b"/>
            <a:pathLst>
              <a:path w="152400" h="318135">
                <a:moveTo>
                  <a:pt x="0" y="190500"/>
                </a:moveTo>
                <a:lnTo>
                  <a:pt x="10921" y="317881"/>
                </a:lnTo>
                <a:lnTo>
                  <a:pt x="102191" y="236347"/>
                </a:lnTo>
                <a:lnTo>
                  <a:pt x="63753" y="236347"/>
                </a:lnTo>
                <a:lnTo>
                  <a:pt x="28320" y="222377"/>
                </a:lnTo>
                <a:lnTo>
                  <a:pt x="35388" y="204596"/>
                </a:lnTo>
                <a:lnTo>
                  <a:pt x="0" y="190500"/>
                </a:lnTo>
                <a:close/>
              </a:path>
              <a:path w="152400" h="318135">
                <a:moveTo>
                  <a:pt x="35388" y="204596"/>
                </a:moveTo>
                <a:lnTo>
                  <a:pt x="28320" y="222377"/>
                </a:lnTo>
                <a:lnTo>
                  <a:pt x="63753" y="236347"/>
                </a:lnTo>
                <a:lnTo>
                  <a:pt x="70772" y="218690"/>
                </a:lnTo>
                <a:lnTo>
                  <a:pt x="35388" y="204596"/>
                </a:lnTo>
                <a:close/>
              </a:path>
              <a:path w="152400" h="318135">
                <a:moveTo>
                  <a:pt x="70772" y="218690"/>
                </a:moveTo>
                <a:lnTo>
                  <a:pt x="63753" y="236347"/>
                </a:lnTo>
                <a:lnTo>
                  <a:pt x="102191" y="236347"/>
                </a:lnTo>
                <a:lnTo>
                  <a:pt x="106171" y="232791"/>
                </a:lnTo>
                <a:lnTo>
                  <a:pt x="70772" y="218690"/>
                </a:lnTo>
                <a:close/>
              </a:path>
              <a:path w="152400" h="318135">
                <a:moveTo>
                  <a:pt x="116712" y="0"/>
                </a:moveTo>
                <a:lnTo>
                  <a:pt x="35388" y="204596"/>
                </a:lnTo>
                <a:lnTo>
                  <a:pt x="70772" y="218690"/>
                </a:lnTo>
                <a:lnTo>
                  <a:pt x="152145" y="13970"/>
                </a:lnTo>
                <a:lnTo>
                  <a:pt x="1167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C32D606E-2E4F-4E04-9E1B-9AE774145F78}"/>
              </a:ext>
            </a:extLst>
          </p:cNvPr>
          <p:cNvSpPr/>
          <p:nvPr/>
        </p:nvSpPr>
        <p:spPr>
          <a:xfrm>
            <a:off x="8898508" y="2784475"/>
            <a:ext cx="113664" cy="290195"/>
          </a:xfrm>
          <a:custGeom>
            <a:avLst/>
            <a:gdLst/>
            <a:ahLst/>
            <a:cxnLst/>
            <a:rect l="l" t="t" r="r" b="b"/>
            <a:pathLst>
              <a:path w="113664" h="290195">
                <a:moveTo>
                  <a:pt x="37756" y="179409"/>
                </a:moveTo>
                <a:lnTo>
                  <a:pt x="0" y="184657"/>
                </a:lnTo>
                <a:lnTo>
                  <a:pt x="72390" y="289940"/>
                </a:lnTo>
                <a:lnTo>
                  <a:pt x="103371" y="198246"/>
                </a:lnTo>
                <a:lnTo>
                  <a:pt x="40386" y="198246"/>
                </a:lnTo>
                <a:lnTo>
                  <a:pt x="37756" y="179409"/>
                </a:lnTo>
                <a:close/>
              </a:path>
              <a:path w="113664" h="290195">
                <a:moveTo>
                  <a:pt x="75484" y="174164"/>
                </a:moveTo>
                <a:lnTo>
                  <a:pt x="37756" y="179409"/>
                </a:lnTo>
                <a:lnTo>
                  <a:pt x="40386" y="198246"/>
                </a:lnTo>
                <a:lnTo>
                  <a:pt x="78105" y="193039"/>
                </a:lnTo>
                <a:lnTo>
                  <a:pt x="75484" y="174164"/>
                </a:lnTo>
                <a:close/>
              </a:path>
              <a:path w="113664" h="290195">
                <a:moveTo>
                  <a:pt x="113284" y="168909"/>
                </a:moveTo>
                <a:lnTo>
                  <a:pt x="75484" y="174164"/>
                </a:lnTo>
                <a:lnTo>
                  <a:pt x="78105" y="193039"/>
                </a:lnTo>
                <a:lnTo>
                  <a:pt x="40386" y="198246"/>
                </a:lnTo>
                <a:lnTo>
                  <a:pt x="103371" y="198246"/>
                </a:lnTo>
                <a:lnTo>
                  <a:pt x="113284" y="168909"/>
                </a:lnTo>
                <a:close/>
              </a:path>
              <a:path w="113664" h="290195">
                <a:moveTo>
                  <a:pt x="51308" y="0"/>
                </a:moveTo>
                <a:lnTo>
                  <a:pt x="13462" y="5333"/>
                </a:lnTo>
                <a:lnTo>
                  <a:pt x="37756" y="179409"/>
                </a:lnTo>
                <a:lnTo>
                  <a:pt x="75484" y="174164"/>
                </a:lnTo>
                <a:lnTo>
                  <a:pt x="513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C3905E3C-CF25-4D41-BA6D-64FB1681DA9C}"/>
              </a:ext>
            </a:extLst>
          </p:cNvPr>
          <p:cNvSpPr/>
          <p:nvPr/>
        </p:nvSpPr>
        <p:spPr>
          <a:xfrm>
            <a:off x="8916416" y="3075432"/>
            <a:ext cx="113030" cy="257175"/>
          </a:xfrm>
          <a:custGeom>
            <a:avLst/>
            <a:gdLst/>
            <a:ahLst/>
            <a:cxnLst/>
            <a:rect l="l" t="t" r="r" b="b"/>
            <a:pathLst>
              <a:path w="113030" h="257175">
                <a:moveTo>
                  <a:pt x="37647" y="146858"/>
                </a:moveTo>
                <a:lnTo>
                  <a:pt x="0" y="152400"/>
                </a:lnTo>
                <a:lnTo>
                  <a:pt x="73025" y="257175"/>
                </a:lnTo>
                <a:lnTo>
                  <a:pt x="103196" y="165607"/>
                </a:lnTo>
                <a:lnTo>
                  <a:pt x="40385" y="165607"/>
                </a:lnTo>
                <a:lnTo>
                  <a:pt x="37647" y="146858"/>
                </a:lnTo>
                <a:close/>
              </a:path>
              <a:path w="113030" h="257175">
                <a:moveTo>
                  <a:pt x="75341" y="141310"/>
                </a:moveTo>
                <a:lnTo>
                  <a:pt x="37647" y="146858"/>
                </a:lnTo>
                <a:lnTo>
                  <a:pt x="40385" y="165607"/>
                </a:lnTo>
                <a:lnTo>
                  <a:pt x="78104" y="160147"/>
                </a:lnTo>
                <a:lnTo>
                  <a:pt x="75341" y="141310"/>
                </a:lnTo>
                <a:close/>
              </a:path>
              <a:path w="113030" h="257175">
                <a:moveTo>
                  <a:pt x="113029" y="135762"/>
                </a:moveTo>
                <a:lnTo>
                  <a:pt x="75341" y="141310"/>
                </a:lnTo>
                <a:lnTo>
                  <a:pt x="78104" y="160147"/>
                </a:lnTo>
                <a:lnTo>
                  <a:pt x="40385" y="165607"/>
                </a:lnTo>
                <a:lnTo>
                  <a:pt x="103196" y="165607"/>
                </a:lnTo>
                <a:lnTo>
                  <a:pt x="113029" y="135762"/>
                </a:lnTo>
                <a:close/>
              </a:path>
              <a:path w="113030" h="257175">
                <a:moveTo>
                  <a:pt x="54609" y="0"/>
                </a:moveTo>
                <a:lnTo>
                  <a:pt x="17017" y="5587"/>
                </a:lnTo>
                <a:lnTo>
                  <a:pt x="37647" y="146858"/>
                </a:lnTo>
                <a:lnTo>
                  <a:pt x="75341" y="141310"/>
                </a:lnTo>
                <a:lnTo>
                  <a:pt x="54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0B545FF3-97AF-4B14-A3BE-9A39B57C952A}"/>
              </a:ext>
            </a:extLst>
          </p:cNvPr>
          <p:cNvSpPr/>
          <p:nvPr/>
        </p:nvSpPr>
        <p:spPr>
          <a:xfrm>
            <a:off x="8970391" y="3328034"/>
            <a:ext cx="114935" cy="276860"/>
          </a:xfrm>
          <a:custGeom>
            <a:avLst/>
            <a:gdLst/>
            <a:ahLst/>
            <a:cxnLst/>
            <a:rect l="l" t="t" r="r" b="b"/>
            <a:pathLst>
              <a:path w="114935" h="276860">
                <a:moveTo>
                  <a:pt x="40668" y="170363"/>
                </a:moveTo>
                <a:lnTo>
                  <a:pt x="3809" y="179705"/>
                </a:lnTo>
                <a:lnTo>
                  <a:pt x="87248" y="276479"/>
                </a:lnTo>
                <a:lnTo>
                  <a:pt x="106415" y="188849"/>
                </a:lnTo>
                <a:lnTo>
                  <a:pt x="45338" y="188849"/>
                </a:lnTo>
                <a:lnTo>
                  <a:pt x="40668" y="170363"/>
                </a:lnTo>
                <a:close/>
              </a:path>
              <a:path w="114935" h="276860">
                <a:moveTo>
                  <a:pt x="77620" y="160998"/>
                </a:moveTo>
                <a:lnTo>
                  <a:pt x="40668" y="170363"/>
                </a:lnTo>
                <a:lnTo>
                  <a:pt x="45338" y="188849"/>
                </a:lnTo>
                <a:lnTo>
                  <a:pt x="82295" y="179451"/>
                </a:lnTo>
                <a:lnTo>
                  <a:pt x="77620" y="160998"/>
                </a:lnTo>
                <a:close/>
              </a:path>
              <a:path w="114935" h="276860">
                <a:moveTo>
                  <a:pt x="114553" y="151638"/>
                </a:moveTo>
                <a:lnTo>
                  <a:pt x="77620" y="160998"/>
                </a:lnTo>
                <a:lnTo>
                  <a:pt x="82295" y="179451"/>
                </a:lnTo>
                <a:lnTo>
                  <a:pt x="45338" y="188849"/>
                </a:lnTo>
                <a:lnTo>
                  <a:pt x="106415" y="188849"/>
                </a:lnTo>
                <a:lnTo>
                  <a:pt x="114553" y="151638"/>
                </a:lnTo>
                <a:close/>
              </a:path>
              <a:path w="114935" h="276860">
                <a:moveTo>
                  <a:pt x="36829" y="0"/>
                </a:moveTo>
                <a:lnTo>
                  <a:pt x="0" y="9398"/>
                </a:lnTo>
                <a:lnTo>
                  <a:pt x="40668" y="170363"/>
                </a:lnTo>
                <a:lnTo>
                  <a:pt x="77620" y="160998"/>
                </a:lnTo>
                <a:lnTo>
                  <a:pt x="368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AB9AD443-EBEE-4FC1-B3C3-07091DB7976B}"/>
              </a:ext>
            </a:extLst>
          </p:cNvPr>
          <p:cNvSpPr/>
          <p:nvPr/>
        </p:nvSpPr>
        <p:spPr>
          <a:xfrm>
            <a:off x="10366754" y="3074670"/>
            <a:ext cx="17068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885405A7-8351-495B-81A9-52F0303F0495}"/>
              </a:ext>
            </a:extLst>
          </p:cNvPr>
          <p:cNvSpPr/>
          <p:nvPr/>
        </p:nvSpPr>
        <p:spPr>
          <a:xfrm>
            <a:off x="8853932" y="2299461"/>
            <a:ext cx="114300" cy="487680"/>
          </a:xfrm>
          <a:custGeom>
            <a:avLst/>
            <a:gdLst/>
            <a:ahLst/>
            <a:cxnLst/>
            <a:rect l="l" t="t" r="r" b="b"/>
            <a:pathLst>
              <a:path w="114300" h="487679">
                <a:moveTo>
                  <a:pt x="38100" y="372872"/>
                </a:moveTo>
                <a:lnTo>
                  <a:pt x="0" y="372872"/>
                </a:lnTo>
                <a:lnTo>
                  <a:pt x="57150" y="487172"/>
                </a:lnTo>
                <a:lnTo>
                  <a:pt x="104775" y="391922"/>
                </a:lnTo>
                <a:lnTo>
                  <a:pt x="38100" y="391922"/>
                </a:lnTo>
                <a:lnTo>
                  <a:pt x="38100" y="372872"/>
                </a:lnTo>
                <a:close/>
              </a:path>
              <a:path w="114300" h="487679">
                <a:moveTo>
                  <a:pt x="76200" y="0"/>
                </a:moveTo>
                <a:lnTo>
                  <a:pt x="38100" y="0"/>
                </a:lnTo>
                <a:lnTo>
                  <a:pt x="38100" y="391922"/>
                </a:lnTo>
                <a:lnTo>
                  <a:pt x="76200" y="391922"/>
                </a:lnTo>
                <a:lnTo>
                  <a:pt x="76200" y="0"/>
                </a:lnTo>
                <a:close/>
              </a:path>
              <a:path w="114300" h="487679">
                <a:moveTo>
                  <a:pt x="114300" y="372872"/>
                </a:moveTo>
                <a:lnTo>
                  <a:pt x="76200" y="372872"/>
                </a:lnTo>
                <a:lnTo>
                  <a:pt x="76200" y="391922"/>
                </a:lnTo>
                <a:lnTo>
                  <a:pt x="104775" y="391922"/>
                </a:lnTo>
                <a:lnTo>
                  <a:pt x="114300" y="372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4">
            <a:extLst>
              <a:ext uri="{FF2B5EF4-FFF2-40B4-BE49-F238E27FC236}">
                <a16:creationId xmlns:a16="http://schemas.microsoft.com/office/drawing/2014/main" id="{8152F993-64EE-407B-AAB3-EAB0C4393BF7}"/>
              </a:ext>
            </a:extLst>
          </p:cNvPr>
          <p:cNvSpPr/>
          <p:nvPr/>
        </p:nvSpPr>
        <p:spPr>
          <a:xfrm>
            <a:off x="10140441" y="3519932"/>
            <a:ext cx="204597" cy="3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4DA545-A9A1-4551-BF4A-EB9BD59992F8}"/>
              </a:ext>
            </a:extLst>
          </p:cNvPr>
          <p:cNvSpPr txBox="1"/>
          <p:nvPr/>
        </p:nvSpPr>
        <p:spPr>
          <a:xfrm>
            <a:off x="7352665" y="5023964"/>
            <a:ext cx="7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7198DA-F68E-433E-80C7-8816B6C7C5C4}"/>
              </a:ext>
            </a:extLst>
          </p:cNvPr>
          <p:cNvSpPr txBox="1"/>
          <p:nvPr/>
        </p:nvSpPr>
        <p:spPr>
          <a:xfrm>
            <a:off x="10940596" y="5176086"/>
            <a:ext cx="68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47C8DF-EB21-4186-A86B-3C525830DE05}"/>
              </a:ext>
            </a:extLst>
          </p:cNvPr>
          <p:cNvSpPr txBox="1"/>
          <p:nvPr/>
        </p:nvSpPr>
        <p:spPr>
          <a:xfrm>
            <a:off x="6801725" y="2673928"/>
            <a:ext cx="3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82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EF115-A2F1-47BA-8B27-46596D85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AB1A-83BC-456C-AAA4-EDD6DD61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有很多工具可以帮助你快速实现深度学习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本实验采用目前最火热的</a:t>
            </a:r>
            <a:r>
              <a:rPr lang="en-US" altLang="zh-CN" dirty="0" err="1"/>
              <a:t>PyTorch</a:t>
            </a:r>
            <a:r>
              <a:rPr lang="zh-CN" altLang="en-US" dirty="0"/>
              <a:t>。</a:t>
            </a:r>
            <a:r>
              <a:rPr lang="en-US" altLang="zh-CN" dirty="0" err="1"/>
              <a:t>PyTorch</a:t>
            </a:r>
            <a:r>
              <a:rPr lang="zh-CN" altLang="en-US" dirty="0"/>
              <a:t>已经成为科研人员的首选深度学习框架之一，在人工智能、机器学习、计算机视觉、自然语言处理相关领域学术论文中的使用率不断增长。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9702B-9F04-4F19-A8EF-23069988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D0BA36-B253-4395-A4A5-9FA467082AD0}"/>
              </a:ext>
            </a:extLst>
          </p:cNvPr>
          <p:cNvSpPr/>
          <p:nvPr/>
        </p:nvSpPr>
        <p:spPr>
          <a:xfrm>
            <a:off x="2084323" y="1660989"/>
            <a:ext cx="1586118" cy="1299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4A019D-918A-4DA9-9F06-919B4412E9CF}"/>
              </a:ext>
            </a:extLst>
          </p:cNvPr>
          <p:cNvSpPr/>
          <p:nvPr/>
        </p:nvSpPr>
        <p:spPr>
          <a:xfrm>
            <a:off x="6301232" y="2081613"/>
            <a:ext cx="2086356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9CBDED-A8D4-43C0-A349-4D504ED2B3F1}"/>
              </a:ext>
            </a:extLst>
          </p:cNvPr>
          <p:cNvSpPr/>
          <p:nvPr/>
        </p:nvSpPr>
        <p:spPr>
          <a:xfrm>
            <a:off x="4304792" y="1825581"/>
            <a:ext cx="1638300" cy="105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BD5F4A1-73C7-4719-B285-B507907017D0}"/>
              </a:ext>
            </a:extLst>
          </p:cNvPr>
          <p:cNvSpPr/>
          <p:nvPr/>
        </p:nvSpPr>
        <p:spPr>
          <a:xfrm>
            <a:off x="2243673" y="3548469"/>
            <a:ext cx="1295278" cy="444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6A79B02-7CF9-4FC5-9010-E481FC1CB4C6}"/>
              </a:ext>
            </a:extLst>
          </p:cNvPr>
          <p:cNvSpPr/>
          <p:nvPr/>
        </p:nvSpPr>
        <p:spPr>
          <a:xfrm>
            <a:off x="4381357" y="3321529"/>
            <a:ext cx="1469867" cy="71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4D3B6DD-996B-42BF-A777-2818074A31FF}"/>
              </a:ext>
            </a:extLst>
          </p:cNvPr>
          <p:cNvSpPr/>
          <p:nvPr/>
        </p:nvSpPr>
        <p:spPr>
          <a:xfrm>
            <a:off x="8873108" y="1832897"/>
            <a:ext cx="1559687" cy="602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7432A1B-8FEF-4D33-A881-4565AF50FCE5}"/>
              </a:ext>
            </a:extLst>
          </p:cNvPr>
          <p:cNvSpPr txBox="1"/>
          <p:nvPr/>
        </p:nvSpPr>
        <p:spPr>
          <a:xfrm>
            <a:off x="8905875" y="2371555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台大周伯威 同學開發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5CD1262-7E01-4A64-960C-F4B770B2A0D2}"/>
              </a:ext>
            </a:extLst>
          </p:cNvPr>
          <p:cNvSpPr/>
          <p:nvPr/>
        </p:nvSpPr>
        <p:spPr>
          <a:xfrm>
            <a:off x="6357620" y="3492837"/>
            <a:ext cx="1973579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73A28DB-AD6F-486E-BEC7-A860527246DC}"/>
              </a:ext>
            </a:extLst>
          </p:cNvPr>
          <p:cNvSpPr/>
          <p:nvPr/>
        </p:nvSpPr>
        <p:spPr>
          <a:xfrm>
            <a:off x="8770111" y="3485218"/>
            <a:ext cx="1540763" cy="579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5330AC-1762-4D9F-A6E8-5108CDED3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3400" y="5085608"/>
            <a:ext cx="2002106" cy="14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9749-40F0-4E85-8B12-33E3E479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837D4-962B-491F-A256-C0EBF701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到这里，我们初步了解了神经网络和深度学习。更多参考资料：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https://www.cnblogs.com/subconscious/p/5058741.html</a:t>
            </a:r>
          </a:p>
          <a:p>
            <a:pPr marL="0" indent="0">
              <a:buNone/>
            </a:pPr>
            <a:r>
              <a:rPr lang="en-US" altLang="zh-CN" dirty="0"/>
              <a:t>https://zhuanlan.zhihu.com/p/88399471</a:t>
            </a:r>
          </a:p>
          <a:p>
            <a:pPr marL="0" indent="0">
              <a:buNone/>
            </a:pPr>
            <a:r>
              <a:rPr lang="en-US" altLang="zh-CN" dirty="0"/>
              <a:t>https://www.zhihu.com/question/26006703/answer/536169538</a:t>
            </a:r>
          </a:p>
          <a:p>
            <a:endParaRPr lang="en-US" altLang="zh-CN" dirty="0"/>
          </a:p>
          <a:p>
            <a:r>
              <a:rPr lang="zh-CN" altLang="en-US" dirty="0"/>
              <a:t>接下来我们将尝试使用</a:t>
            </a:r>
            <a:r>
              <a:rPr lang="en-US" altLang="zh-CN" dirty="0" err="1"/>
              <a:t>PyTorch</a:t>
            </a:r>
            <a:r>
              <a:rPr lang="zh-CN" altLang="en-US" dirty="0"/>
              <a:t>进行深度学习。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别担心，如果你对上述内容还有疑问，应该不会对接下来的实验有太多影响。只需记住：深度学习并不神秘，神经网络也只是大量节点的加权求和。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46134-18A9-4969-B93E-601027EC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F9BA-9DA6-4063-96E0-20C0DB3B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实验准备</a:t>
            </a:r>
            <a:r>
              <a:rPr lang="en-US" altLang="zh-CN" dirty="0"/>
              <a:t>: </a:t>
            </a:r>
            <a:r>
              <a:rPr lang="zh-CN" altLang="en-US" dirty="0"/>
              <a:t>名词解释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6F9B2-EEE4-454E-BE65-A97D6EBC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set</a:t>
            </a:r>
            <a:r>
              <a:rPr lang="zh-CN" altLang="en-US" dirty="0"/>
              <a:t>： 训练集，所有的训练数据</a:t>
            </a:r>
            <a:endParaRPr lang="en-US" altLang="zh-CN" dirty="0"/>
          </a:p>
          <a:p>
            <a:r>
              <a:rPr lang="en-US" altLang="zh-CN" dirty="0"/>
              <a:t>Epoch</a:t>
            </a:r>
            <a:r>
              <a:rPr lang="zh-CN" altLang="en-US" dirty="0"/>
              <a:t>：训练轮次。深度学习需要对</a:t>
            </a:r>
            <a:r>
              <a:rPr lang="en-US" altLang="zh-CN" dirty="0"/>
              <a:t>training set</a:t>
            </a:r>
            <a:r>
              <a:rPr lang="zh-CN" altLang="en-US" dirty="0"/>
              <a:t>遍历多遍，每一遍叫做一个训练轮次。</a:t>
            </a:r>
            <a:endParaRPr lang="en-US" altLang="zh-CN" dirty="0"/>
          </a:p>
          <a:p>
            <a:r>
              <a:rPr lang="en-US" altLang="zh-CN" dirty="0"/>
              <a:t>Batch</a:t>
            </a:r>
            <a:r>
              <a:rPr lang="zh-CN" altLang="en-US" dirty="0"/>
              <a:t>：批。在</a:t>
            </a:r>
            <a:r>
              <a:rPr lang="zh-CN" altLang="en-US" b="1" dirty="0">
                <a:solidFill>
                  <a:srgbClr val="C00000"/>
                </a:solidFill>
              </a:rPr>
              <a:t>每个训练轮次</a:t>
            </a:r>
            <a:r>
              <a:rPr lang="zh-CN" altLang="en-US" dirty="0"/>
              <a:t>中，由于训练集可能很大，无法一次性放入神经网络计算得到</a:t>
            </a:r>
            <a:r>
              <a:rPr lang="en-US" altLang="zh-CN" dirty="0"/>
              <a:t>prediction</a:t>
            </a:r>
            <a:r>
              <a:rPr lang="zh-CN" altLang="en-US" dirty="0"/>
              <a:t>，因此需要分批输入。在每个</a:t>
            </a:r>
            <a:r>
              <a:rPr lang="en-US" altLang="zh-CN" dirty="0"/>
              <a:t>epoch</a:t>
            </a:r>
            <a:r>
              <a:rPr lang="zh-CN" altLang="en-US" dirty="0"/>
              <a:t>中，若每次将</a:t>
            </a:r>
            <a:r>
              <a:rPr lang="en-US" altLang="zh-CN" dirty="0"/>
              <a:t>128</a:t>
            </a:r>
            <a:r>
              <a:rPr lang="zh-CN" altLang="en-US" dirty="0"/>
              <a:t>张图片输入网络，则认为 </a:t>
            </a:r>
            <a:r>
              <a:rPr lang="en-US" altLang="zh-CN" dirty="0"/>
              <a:t>batch size =128</a:t>
            </a:r>
            <a:r>
              <a:rPr lang="zh-CN" altLang="en-US" dirty="0"/>
              <a:t>。每</a:t>
            </a:r>
            <a:r>
              <a:rPr lang="en-US" altLang="zh-CN" dirty="0"/>
              <a:t>128</a:t>
            </a:r>
            <a:r>
              <a:rPr lang="zh-CN" altLang="en-US" dirty="0"/>
              <a:t>张图片构成一个</a:t>
            </a:r>
            <a:r>
              <a:rPr lang="en-US" altLang="zh-CN" dirty="0"/>
              <a:t>batch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1A3C7-4B1A-42CB-A6BA-14290BD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6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F43D-90CF-457E-9E0C-0C06C37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13.1 </a:t>
            </a:r>
            <a:r>
              <a:rPr lang="zh-CN" altLang="en-US" dirty="0"/>
              <a:t>初等函数拟合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10E9B-3ACB-45F2-BC96-6F6BCB0C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利用深度学习实现对非线性函数</a:t>
            </a:r>
            <a:r>
              <a:rPr lang="en-US" altLang="zh-CN" dirty="0"/>
              <a:t> f(x) = x^2 + 2sin(x) + cos(x-1) -5</a:t>
            </a:r>
            <a:r>
              <a:rPr lang="zh-CN" altLang="en-US" dirty="0"/>
              <a:t>的拟合（见</a:t>
            </a:r>
            <a:r>
              <a:rPr lang="en-US" altLang="zh-CN" dirty="0"/>
              <a:t>exp1.py</a:t>
            </a:r>
            <a:r>
              <a:rPr lang="zh-CN" altLang="en-US" dirty="0"/>
              <a:t>）。本实验将帮助你理解深度学习的基本流程：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43FBDF-5726-43FB-A5DA-2EED6E04255E}"/>
              </a:ext>
            </a:extLst>
          </p:cNvPr>
          <p:cNvSpPr txBox="1"/>
          <p:nvPr/>
        </p:nvSpPr>
        <p:spPr>
          <a:xfrm>
            <a:off x="761758" y="2551370"/>
            <a:ext cx="10532533" cy="288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lvl="0" indent="-514350">
              <a:spcBef>
                <a:spcPts val="1000"/>
              </a:spcBef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随机读入一个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batch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的数据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(x, 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target_y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lvl="0">
              <a:spcBef>
                <a:spcPts val="1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(x)=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target_y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)=batch size, 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target_y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把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输入模型，得到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predicted_y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predicted_y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=model(x)]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比较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predic_y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target_y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计算误差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mse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4.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根据误差，告知模型各参数的修正趋势（各参数是该变大还是减小）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loss.backward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()]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，并依据此趋势更新参数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optimizer.step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()]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回到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en-US" sz="14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9490E657-001D-4432-B871-47795127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8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1088-F78F-49E2-A342-F5C99B57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13.1 </a:t>
            </a:r>
            <a:r>
              <a:rPr lang="zh-CN" altLang="en-US" dirty="0"/>
              <a:t>初等函数拟合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2EF5D-B9F8-4D38-9CE5-27DF136D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练习 </a:t>
            </a:r>
            <a:r>
              <a:rPr lang="en-US" altLang="zh-CN" sz="1800" dirty="0">
                <a:solidFill>
                  <a:srgbClr val="C00000"/>
                </a:solidFill>
              </a:rPr>
              <a:t>【</a:t>
            </a:r>
            <a:r>
              <a:rPr lang="zh-CN" altLang="en-US" sz="1800" dirty="0">
                <a:solidFill>
                  <a:srgbClr val="C00000"/>
                </a:solidFill>
              </a:rPr>
              <a:t>以下实验不要对</a:t>
            </a:r>
            <a:r>
              <a:rPr lang="en-US" altLang="zh-CN" sz="1800" dirty="0">
                <a:solidFill>
                  <a:srgbClr val="C00000"/>
                </a:solidFill>
              </a:rPr>
              <a:t>NUM_TRAIN_SAMPLES</a:t>
            </a:r>
            <a:r>
              <a:rPr lang="zh-CN" altLang="en-US" sz="1800" dirty="0">
                <a:solidFill>
                  <a:srgbClr val="C00000"/>
                </a:solidFill>
              </a:rPr>
              <a:t>进行改动</a:t>
            </a:r>
            <a:r>
              <a:rPr lang="en-US" altLang="zh-CN" sz="1800" dirty="0">
                <a:solidFill>
                  <a:srgbClr val="C00000"/>
                </a:solidFill>
              </a:rPr>
              <a:t>】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sz="1800" dirty="0"/>
              <a:t>A.</a:t>
            </a:r>
            <a:r>
              <a:rPr lang="zh-CN" altLang="en-US" sz="1800" dirty="0"/>
              <a:t> 不对代码其他部分进行改动，更改参数</a:t>
            </a:r>
            <a:r>
              <a:rPr lang="en-US" altLang="zh-CN" sz="1800" dirty="0"/>
              <a:t>NUM_TRAIN_EPOCHS</a:t>
            </a:r>
            <a:r>
              <a:rPr lang="zh-CN" altLang="en-US" sz="1800" dirty="0"/>
              <a:t>为</a:t>
            </a:r>
            <a:r>
              <a:rPr lang="en-US" altLang="zh-CN" sz="1800" dirty="0"/>
              <a:t>100,1000,10000,50000</a:t>
            </a:r>
            <a:r>
              <a:rPr lang="zh-CN" altLang="en-US" sz="1800" dirty="0"/>
              <a:t>，你发现拟合得到的曲线有什么变化？说明了什么问题？</a:t>
            </a:r>
            <a:endParaRPr lang="en-US" altLang="zh-CN" sz="1800" dirty="0"/>
          </a:p>
          <a:p>
            <a:r>
              <a:rPr lang="en-US" altLang="zh-CN" sz="1800" dirty="0"/>
              <a:t>B. </a:t>
            </a:r>
            <a:r>
              <a:rPr lang="zh-CN" altLang="en-US" sz="1800" dirty="0"/>
              <a:t>固定</a:t>
            </a:r>
            <a:r>
              <a:rPr lang="en-US" altLang="zh-CN" sz="1800" dirty="0"/>
              <a:t>NUM_TRAIN_EPOCHS=1000</a:t>
            </a:r>
            <a:r>
              <a:rPr lang="zh-CN" altLang="en-US" sz="1800" dirty="0"/>
              <a:t>，更改参数</a:t>
            </a:r>
            <a:r>
              <a:rPr lang="en-US" altLang="zh-CN" sz="1800" dirty="0"/>
              <a:t>LEARNING_RATE</a:t>
            </a:r>
            <a:r>
              <a:rPr lang="zh-CN" altLang="en-US" sz="1800" dirty="0"/>
              <a:t>为</a:t>
            </a:r>
            <a:r>
              <a:rPr lang="en-US" altLang="zh-CN" sz="1800" dirty="0"/>
              <a:t>1,0.1,0.01,0.001</a:t>
            </a:r>
            <a:r>
              <a:rPr lang="zh-CN" altLang="en-US" sz="1800" dirty="0"/>
              <a:t>，你发现拟合得到的曲线有什么变化？说明了什么问题？</a:t>
            </a:r>
            <a:endParaRPr lang="en-US" altLang="zh-CN" sz="1800" dirty="0"/>
          </a:p>
          <a:p>
            <a:r>
              <a:rPr lang="en-US" altLang="zh-CN" sz="1800" dirty="0"/>
              <a:t>C. </a:t>
            </a:r>
            <a:r>
              <a:rPr lang="zh-CN" altLang="en-US" sz="1800" dirty="0"/>
              <a:t>自定义一个函数</a:t>
            </a:r>
            <a:r>
              <a:rPr lang="en-US" altLang="zh-CN" sz="1800" dirty="0"/>
              <a:t>f(x)</a:t>
            </a:r>
            <a:r>
              <a:rPr lang="zh-CN" altLang="en-US" sz="1800" dirty="0"/>
              <a:t>，调整合适的参数，使得模型拟合效果尽可能好。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提交要求：</a:t>
            </a:r>
            <a:endParaRPr lang="en-US" altLang="zh-CN" sz="1800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自定义</a:t>
            </a:r>
            <a:r>
              <a:rPr lang="en-US" altLang="zh-CN" sz="1800" dirty="0"/>
              <a:t>f(x)</a:t>
            </a:r>
            <a:r>
              <a:rPr lang="zh-CN" altLang="en-US" sz="1800" dirty="0"/>
              <a:t>后的</a:t>
            </a:r>
            <a:r>
              <a:rPr lang="en-US" altLang="zh-CN" sz="1800" dirty="0"/>
              <a:t>exp1.py</a:t>
            </a:r>
            <a:r>
              <a:rPr lang="zh-CN" altLang="en-US" sz="1800" dirty="0"/>
              <a:t>，注意设定合适的参数；并提交对应的</a:t>
            </a:r>
            <a:r>
              <a:rPr lang="en-US" altLang="zh-CN" sz="1800" dirty="0" err="1"/>
              <a:t>model.pth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报告中附上对</a:t>
            </a:r>
            <a:r>
              <a:rPr lang="en-US" altLang="zh-CN" sz="1800" dirty="0"/>
              <a:t>ABC</a:t>
            </a:r>
            <a:r>
              <a:rPr lang="zh-CN" altLang="en-US" sz="1800" dirty="0"/>
              <a:t>三小问的实验结果与分析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CEAAA-FB27-4107-AB4D-DAC6058A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C8C04-0DD3-4E4F-AAC4-8B130510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13.2 CIFAR-10</a:t>
            </a:r>
            <a:r>
              <a:rPr lang="zh-CN" altLang="en-US" dirty="0"/>
              <a:t>图片分类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59949-0A88-4826-B970-3CE3783E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0225"/>
            <a:ext cx="11443283" cy="5771250"/>
          </a:xfrm>
        </p:spPr>
        <p:txBody>
          <a:bodyPr/>
          <a:lstStyle/>
          <a:p>
            <a:r>
              <a:rPr lang="zh-CN" altLang="en-US" dirty="0"/>
              <a:t>利用深度学习对</a:t>
            </a:r>
            <a:r>
              <a:rPr lang="en-US" altLang="zh-CN" dirty="0"/>
              <a:t>CIFAR-10</a:t>
            </a:r>
            <a:r>
              <a:rPr lang="zh-CN" altLang="en-US" dirty="0"/>
              <a:t>（</a:t>
            </a:r>
            <a:r>
              <a:rPr lang="en-US" altLang="zh-CN" dirty="0"/>
              <a:t> http://www.cs.toronto.edu/~kriz/cifar.html </a:t>
            </a:r>
            <a:r>
              <a:rPr lang="zh-CN" altLang="en-US" dirty="0"/>
              <a:t>）图片进行分类。（见</a:t>
            </a:r>
            <a:r>
              <a:rPr lang="en-US" altLang="zh-CN" dirty="0"/>
              <a:t>exp2.py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CIFAR-10</a:t>
            </a:r>
            <a:r>
              <a:rPr lang="zh-CN" altLang="en-US" dirty="0"/>
              <a:t>数据集由</a:t>
            </a:r>
            <a:r>
              <a:rPr lang="en-US" altLang="zh-CN" dirty="0"/>
              <a:t>10</a:t>
            </a:r>
            <a:r>
              <a:rPr lang="zh-CN" altLang="en-US" dirty="0"/>
              <a:t>个类的</a:t>
            </a:r>
            <a:r>
              <a:rPr lang="en-US" altLang="zh-CN" dirty="0"/>
              <a:t>60000</a:t>
            </a:r>
            <a:r>
              <a:rPr lang="zh-CN" altLang="en-US" dirty="0"/>
              <a:t>个</a:t>
            </a:r>
            <a:r>
              <a:rPr lang="en-US" altLang="zh-CN" dirty="0"/>
              <a:t>32x32</a:t>
            </a:r>
            <a:r>
              <a:rPr lang="zh-CN" altLang="en-US" dirty="0"/>
              <a:t>彩色图像组成，每个类有</a:t>
            </a:r>
            <a:r>
              <a:rPr lang="en-US" altLang="zh-CN" dirty="0"/>
              <a:t>6000</a:t>
            </a:r>
            <a:r>
              <a:rPr lang="zh-CN" altLang="en-US" dirty="0"/>
              <a:t>个图像。有</a:t>
            </a:r>
            <a:r>
              <a:rPr lang="en-US" altLang="zh-CN" dirty="0"/>
              <a:t>50000</a:t>
            </a:r>
            <a:r>
              <a:rPr lang="zh-CN" altLang="en-US" dirty="0"/>
              <a:t>个训练图像和</a:t>
            </a:r>
            <a:r>
              <a:rPr lang="en-US" altLang="zh-CN" dirty="0"/>
              <a:t>10000</a:t>
            </a:r>
            <a:r>
              <a:rPr lang="zh-CN" altLang="en-US" dirty="0"/>
              <a:t>个测试图像。</a:t>
            </a:r>
            <a:endParaRPr lang="en-US" altLang="zh-CN" dirty="0"/>
          </a:p>
          <a:p>
            <a:r>
              <a:rPr lang="zh-CN" altLang="en-US" dirty="0"/>
              <a:t>注意：训练时，我们只能使用</a:t>
            </a:r>
            <a:r>
              <a:rPr lang="en-US" altLang="zh-CN" dirty="0"/>
              <a:t>50000</a:t>
            </a:r>
            <a:r>
              <a:rPr lang="zh-CN" altLang="en-US" dirty="0"/>
              <a:t>个训练图像。这样，在测试时模型没见过这</a:t>
            </a:r>
            <a:r>
              <a:rPr lang="en-US" altLang="zh-CN" dirty="0"/>
              <a:t>10000</a:t>
            </a:r>
            <a:r>
              <a:rPr lang="zh-CN" altLang="en-US" dirty="0"/>
              <a:t>张测试图片，其准确率评估才准确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A2CC1-3018-477A-AD2B-76F7A213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E3604-1CC2-43A5-B14C-A3D7E5A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594" y="3835850"/>
            <a:ext cx="3521377" cy="27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0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C8C04-0DD3-4E4F-AAC4-8B130510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13.2 CIFAR-10</a:t>
            </a:r>
            <a:r>
              <a:rPr lang="zh-CN" altLang="en-US" dirty="0"/>
              <a:t>图片分类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59949-0A88-4826-B970-3CE3783E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0225"/>
            <a:ext cx="11443283" cy="5771250"/>
          </a:xfrm>
        </p:spPr>
        <p:txBody>
          <a:bodyPr/>
          <a:lstStyle/>
          <a:p>
            <a:r>
              <a:rPr lang="zh-CN" altLang="en-US" dirty="0"/>
              <a:t>本实验中，我们采用简单的</a:t>
            </a:r>
            <a:r>
              <a:rPr lang="en-US" altLang="zh-CN" dirty="0"/>
              <a:t>ResNet20 </a:t>
            </a:r>
            <a:r>
              <a:rPr lang="zh-CN" altLang="en-US" dirty="0"/>
              <a:t>（一个</a:t>
            </a:r>
            <a:r>
              <a:rPr lang="en-US" altLang="zh-CN" dirty="0"/>
              <a:t>20</a:t>
            </a:r>
            <a:r>
              <a:rPr lang="zh-CN" altLang="en-US" dirty="0"/>
              <a:t>层的神经网络）作为模型，在</a:t>
            </a:r>
            <a:r>
              <a:rPr lang="en-US" altLang="zh-CN" dirty="0"/>
              <a:t>50000</a:t>
            </a:r>
            <a:r>
              <a:rPr lang="zh-CN" altLang="en-US" dirty="0"/>
              <a:t>个训练图片上对其参数进行更新。经过</a:t>
            </a:r>
            <a:r>
              <a:rPr lang="en-US" altLang="zh-CN" dirty="0"/>
              <a:t>10</a:t>
            </a:r>
            <a:r>
              <a:rPr lang="zh-CN" altLang="en-US" dirty="0"/>
              <a:t>轮训练后，在</a:t>
            </a:r>
            <a:r>
              <a:rPr lang="en-US" altLang="zh-CN" dirty="0"/>
              <a:t>10000</a:t>
            </a:r>
            <a:r>
              <a:rPr lang="zh-CN" altLang="en-US" dirty="0"/>
              <a:t>张测试图片上的准确率可以达到</a:t>
            </a:r>
            <a:r>
              <a:rPr lang="en-US" altLang="zh-CN" dirty="0"/>
              <a:t>70%</a:t>
            </a:r>
            <a:r>
              <a:rPr lang="zh-CN" altLang="en-US" dirty="0"/>
              <a:t>以上。</a:t>
            </a:r>
            <a:endParaRPr lang="en-US" altLang="zh-CN" dirty="0"/>
          </a:p>
          <a:p>
            <a:r>
              <a:rPr lang="zh-CN" altLang="en-US" dirty="0"/>
              <a:t>事实上，现在最好的模型（不是使用</a:t>
            </a:r>
            <a:r>
              <a:rPr lang="en-US" altLang="zh-CN" dirty="0"/>
              <a:t>ResNet20</a:t>
            </a:r>
            <a:r>
              <a:rPr lang="zh-CN" altLang="en-US" dirty="0"/>
              <a:t>）可以达到</a:t>
            </a:r>
            <a:r>
              <a:rPr lang="en-US" altLang="zh-CN" dirty="0"/>
              <a:t>95%</a:t>
            </a:r>
            <a:r>
              <a:rPr lang="zh-CN" altLang="en-US" dirty="0"/>
              <a:t>以上的准确率，这一数字远远好于随机猜测的准确率</a:t>
            </a:r>
            <a:r>
              <a:rPr lang="en-US" altLang="zh-CN" dirty="0"/>
              <a:t>——10%. </a:t>
            </a:r>
            <a:r>
              <a:rPr lang="zh-CN" altLang="en-US" dirty="0"/>
              <a:t>当然，这些模型训练的轮数远多于</a:t>
            </a:r>
            <a:r>
              <a:rPr lang="en-US" altLang="zh-CN" dirty="0"/>
              <a:t>10</a:t>
            </a:r>
            <a:r>
              <a:rPr lang="zh-CN" altLang="en-US" dirty="0"/>
              <a:t>轮，模型也要比</a:t>
            </a:r>
            <a:r>
              <a:rPr lang="en-US" altLang="zh-CN" dirty="0"/>
              <a:t>resnet20</a:t>
            </a:r>
            <a:r>
              <a:rPr lang="zh-CN" altLang="en-US" dirty="0"/>
              <a:t>复杂。</a:t>
            </a:r>
            <a:endParaRPr lang="en-US" altLang="zh-CN" dirty="0"/>
          </a:p>
          <a:p>
            <a:r>
              <a:rPr lang="zh-CN" altLang="en-US" dirty="0"/>
              <a:t>一个多年前的排行榜：</a:t>
            </a:r>
            <a:r>
              <a:rPr lang="en-US" altLang="zh-CN" dirty="0"/>
              <a:t>https://www.kaggle.com/c/cifar-10/leaderboard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A2CC1-3018-477A-AD2B-76F7A213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F30E-02DF-4A0A-ADBB-28B1E7D0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FC7F3-C335-45B7-B9BD-8A9607DC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50225"/>
            <a:ext cx="11443283" cy="1073504"/>
          </a:xfrm>
        </p:spPr>
        <p:txBody>
          <a:bodyPr/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lang="zh-CN" altLang="en-US" sz="2400" dirty="0"/>
              <a:t>机器学习≈ 寻找一个函数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1F372-C557-4084-AD98-D828414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666" y="6354491"/>
            <a:ext cx="2743200" cy="365125"/>
          </a:xfrm>
        </p:spPr>
        <p:txBody>
          <a:bodyPr/>
          <a:lstStyle/>
          <a:p>
            <a:fld id="{B1372071-A384-4E8D-8F76-709D30FFBCC3}" type="slidenum">
              <a:rPr lang="zh-CN" altLang="en-US" sz="1400" smtClean="0"/>
              <a:t>2</a:t>
            </a:fld>
            <a:endParaRPr lang="zh-CN" altLang="en-US" sz="140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EC08041-F647-4997-9E8D-42F1B2691564}"/>
              </a:ext>
            </a:extLst>
          </p:cNvPr>
          <p:cNvSpPr txBox="1"/>
          <p:nvPr/>
        </p:nvSpPr>
        <p:spPr>
          <a:xfrm>
            <a:off x="1111517" y="1824643"/>
            <a:ext cx="30822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语音识别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C78CCDE7-2F2F-419A-8284-735CD11036AA}"/>
              </a:ext>
            </a:extLst>
          </p:cNvPr>
          <p:cNvSpPr txBox="1"/>
          <p:nvPr/>
        </p:nvSpPr>
        <p:spPr>
          <a:xfrm>
            <a:off x="1111517" y="4381026"/>
            <a:ext cx="17697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15" dirty="0">
                <a:latin typeface="Calibri"/>
                <a:cs typeface="Calibri"/>
              </a:rPr>
              <a:t>下围棋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16F3652-E255-4712-9A9B-FD27EDA29883}"/>
              </a:ext>
            </a:extLst>
          </p:cNvPr>
          <p:cNvSpPr txBox="1"/>
          <p:nvPr/>
        </p:nvSpPr>
        <p:spPr>
          <a:xfrm>
            <a:off x="1111517" y="5404239"/>
            <a:ext cx="262826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10" dirty="0">
                <a:latin typeface="Calibri"/>
                <a:cs typeface="Calibri"/>
              </a:rPr>
              <a:t>对话系统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0C924E0-8F89-4F71-990B-25584A9C00F5}"/>
              </a:ext>
            </a:extLst>
          </p:cNvPr>
          <p:cNvSpPr txBox="1"/>
          <p:nvPr/>
        </p:nvSpPr>
        <p:spPr>
          <a:xfrm>
            <a:off x="1111517" y="2278354"/>
            <a:ext cx="2923540" cy="156453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37795" algn="ctr">
              <a:lnSpc>
                <a:spcPct val="100000"/>
              </a:lnSpc>
              <a:spcBef>
                <a:spcPts val="36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Symbol"/>
                <a:cs typeface="Symbol"/>
              </a:rPr>
              <a:t></a:t>
            </a:r>
            <a:endParaRPr sz="3200" dirty="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图片识别</a:t>
            </a:r>
            <a:endParaRPr sz="2400" dirty="0">
              <a:latin typeface="Calibri"/>
              <a:cs typeface="Calibri"/>
            </a:endParaRPr>
          </a:p>
          <a:p>
            <a:pPr marR="495300" algn="r">
              <a:lnSpc>
                <a:spcPct val="100000"/>
              </a:lnSpc>
              <a:spcBef>
                <a:spcPts val="855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3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Symbol"/>
                <a:cs typeface="Symbol"/>
              </a:rPr>
              <a:t>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1A0AFFFF-2DF8-473E-BB44-EAE043FB88A7}"/>
              </a:ext>
            </a:extLst>
          </p:cNvPr>
          <p:cNvSpPr txBox="1"/>
          <p:nvPr/>
        </p:nvSpPr>
        <p:spPr>
          <a:xfrm>
            <a:off x="3294260" y="4586740"/>
            <a:ext cx="299085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Symbol"/>
                <a:cs typeface="Symbol"/>
              </a:rPr>
              <a:t>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6219DE00-3BD8-4EB6-8606-E343EE4D6151}"/>
              </a:ext>
            </a:extLst>
          </p:cNvPr>
          <p:cNvSpPr txBox="1"/>
          <p:nvPr/>
        </p:nvSpPr>
        <p:spPr>
          <a:xfrm>
            <a:off x="6998180" y="5691987"/>
            <a:ext cx="360045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0" dirty="0">
                <a:latin typeface="Symbol"/>
                <a:cs typeface="Symbol"/>
              </a:rPr>
              <a:t></a:t>
            </a:r>
            <a:r>
              <a:rPr sz="2400" spc="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5704C407-6BEB-4835-B1D7-FB219457E52F}"/>
              </a:ext>
            </a:extLst>
          </p:cNvPr>
          <p:cNvSpPr txBox="1"/>
          <p:nvPr/>
        </p:nvSpPr>
        <p:spPr>
          <a:xfrm>
            <a:off x="3934367" y="5691987"/>
            <a:ext cx="299085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Symbol"/>
                <a:cs typeface="Symbol"/>
              </a:rPr>
              <a:t>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D775E255-1183-486C-B146-B626917DEE62}"/>
              </a:ext>
            </a:extLst>
          </p:cNvPr>
          <p:cNvSpPr txBox="1"/>
          <p:nvPr/>
        </p:nvSpPr>
        <p:spPr>
          <a:xfrm>
            <a:off x="6554615" y="3403033"/>
            <a:ext cx="130683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22" baseline="3316" dirty="0">
                <a:latin typeface="Symbol"/>
                <a:cs typeface="Symbol"/>
              </a:rPr>
              <a:t></a:t>
            </a:r>
            <a:r>
              <a:rPr sz="3600" spc="22" baseline="4357" dirty="0">
                <a:latin typeface="Symbol"/>
                <a:cs typeface="Symbol"/>
              </a:rPr>
              <a:t></a:t>
            </a:r>
            <a:r>
              <a:rPr sz="2400" spc="15" dirty="0">
                <a:latin typeface="Calibri"/>
                <a:cs typeface="Calibri"/>
              </a:rPr>
              <a:t>“Cat”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24EC6FB1-4BDE-4F42-AEDD-B15717448FA0}"/>
              </a:ext>
            </a:extLst>
          </p:cNvPr>
          <p:cNvSpPr txBox="1"/>
          <p:nvPr/>
        </p:nvSpPr>
        <p:spPr>
          <a:xfrm>
            <a:off x="5801759" y="2330771"/>
            <a:ext cx="2637155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5" baseline="3316" dirty="0">
                <a:latin typeface="Symbol"/>
                <a:cs typeface="Symbol"/>
              </a:rPr>
              <a:t></a:t>
            </a:r>
            <a:r>
              <a:rPr sz="3600" spc="15" baseline="3267" dirty="0">
                <a:latin typeface="Symbol"/>
                <a:cs typeface="Symbol"/>
              </a:rPr>
              <a:t></a:t>
            </a:r>
            <a:r>
              <a:rPr sz="2400" spc="10" dirty="0">
                <a:latin typeface="Calibri"/>
                <a:cs typeface="Calibri"/>
              </a:rPr>
              <a:t>“How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72C6F554-101A-4759-B50D-6E480DC75AEC}"/>
              </a:ext>
            </a:extLst>
          </p:cNvPr>
          <p:cNvSpPr txBox="1"/>
          <p:nvPr/>
        </p:nvSpPr>
        <p:spPr>
          <a:xfrm>
            <a:off x="6601993" y="4586740"/>
            <a:ext cx="1288415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5" dirty="0">
                <a:latin typeface="Symbol"/>
                <a:cs typeface="Symbol"/>
              </a:rPr>
              <a:t></a:t>
            </a:r>
            <a:r>
              <a:rPr sz="2400" spc="5" dirty="0">
                <a:latin typeface="Symbol"/>
                <a:cs typeface="Symbol"/>
              </a:rPr>
              <a:t></a:t>
            </a:r>
            <a:r>
              <a:rPr sz="2400" spc="5" dirty="0">
                <a:latin typeface="Calibri"/>
                <a:cs typeface="Calibri"/>
              </a:rPr>
              <a:t>“5-5”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2297D006-BD6F-4E94-87B1-01AF53EE64B5}"/>
              </a:ext>
            </a:extLst>
          </p:cNvPr>
          <p:cNvSpPr txBox="1"/>
          <p:nvPr/>
        </p:nvSpPr>
        <p:spPr>
          <a:xfrm>
            <a:off x="7864614" y="5839189"/>
            <a:ext cx="10687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“Hello”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F8C6BB35-0431-4D17-9827-58C162D42D49}"/>
              </a:ext>
            </a:extLst>
          </p:cNvPr>
          <p:cNvSpPr/>
          <p:nvPr/>
        </p:nvSpPr>
        <p:spPr>
          <a:xfrm>
            <a:off x="3097316" y="2368634"/>
            <a:ext cx="2458024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AEF0496-FCFC-4CD0-9DB6-618219FF14B8}"/>
              </a:ext>
            </a:extLst>
          </p:cNvPr>
          <p:cNvSpPr/>
          <p:nvPr/>
        </p:nvSpPr>
        <p:spPr>
          <a:xfrm>
            <a:off x="4524260" y="4529667"/>
            <a:ext cx="1144524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203A6D11-B5A8-437E-BCFD-85ECE844E88E}"/>
              </a:ext>
            </a:extLst>
          </p:cNvPr>
          <p:cNvSpPr txBox="1"/>
          <p:nvPr/>
        </p:nvSpPr>
        <p:spPr>
          <a:xfrm>
            <a:off x="7687093" y="6145893"/>
            <a:ext cx="22625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(</a:t>
            </a:r>
            <a:r>
              <a:rPr lang="zh-CN" altLang="en-US" sz="2000" spc="-20" dirty="0">
                <a:latin typeface="Calibri"/>
                <a:cs typeface="Calibri"/>
              </a:rPr>
              <a:t>系统的回答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7F0E3CC3-1D94-4841-BAD6-2911115DE2D9}"/>
              </a:ext>
            </a:extLst>
          </p:cNvPr>
          <p:cNvSpPr/>
          <p:nvPr/>
        </p:nvSpPr>
        <p:spPr>
          <a:xfrm>
            <a:off x="4516640" y="3351614"/>
            <a:ext cx="1106424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53D505F0-EFFC-4747-B8C8-4A50B2DF2ABB}"/>
              </a:ext>
            </a:extLst>
          </p:cNvPr>
          <p:cNvSpPr txBox="1"/>
          <p:nvPr/>
        </p:nvSpPr>
        <p:spPr>
          <a:xfrm>
            <a:off x="7942973" y="4922605"/>
            <a:ext cx="15087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</a:t>
            </a:r>
            <a:r>
              <a:rPr lang="zh-CN" altLang="en-US" sz="2000" spc="-10" dirty="0">
                <a:latin typeface="Calibri"/>
                <a:cs typeface="Calibri"/>
              </a:rPr>
              <a:t>下一步棋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95519418-3F7B-45BE-8463-ED75D693BBBB}"/>
              </a:ext>
            </a:extLst>
          </p:cNvPr>
          <p:cNvSpPr txBox="1"/>
          <p:nvPr/>
        </p:nvSpPr>
        <p:spPr>
          <a:xfrm>
            <a:off x="4280808" y="5593444"/>
            <a:ext cx="2483485" cy="8220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630"/>
              </a:spcBef>
            </a:pPr>
            <a:r>
              <a:rPr sz="2400" spc="-5" dirty="0">
                <a:latin typeface="Calibri"/>
                <a:cs typeface="Calibri"/>
              </a:rPr>
              <a:t>“Hi”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2000" spc="-10" dirty="0">
                <a:latin typeface="Calibri"/>
                <a:cs typeface="Calibri"/>
              </a:rPr>
              <a:t>(</a:t>
            </a:r>
            <a:r>
              <a:rPr lang="zh-CN" altLang="en-US" sz="2000" spc="-10" dirty="0">
                <a:latin typeface="Calibri"/>
                <a:cs typeface="Calibri"/>
              </a:rPr>
              <a:t>你说的内容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07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96BF-003D-4BFB-9172-0BD1C24F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13.2 CIFAR-10</a:t>
            </a:r>
            <a:r>
              <a:rPr lang="zh-CN" altLang="en-US" dirty="0"/>
              <a:t>图片分类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8F05-FC70-4F87-BD01-0091828F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补充</a:t>
            </a:r>
            <a:r>
              <a:rPr lang="en-US" altLang="zh-CN" dirty="0"/>
              <a:t>exp2.py</a:t>
            </a:r>
            <a:r>
              <a:rPr lang="zh-CN" altLang="en-US" dirty="0"/>
              <a:t>的代码，使得程序可以完整运行。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resnet20</a:t>
            </a:r>
            <a:r>
              <a:rPr lang="zh-CN" altLang="en-US" dirty="0"/>
              <a:t>模型，训练一个</a:t>
            </a:r>
            <a:r>
              <a:rPr lang="en-US" altLang="zh-CN" dirty="0"/>
              <a:t>cifar-10</a:t>
            </a:r>
            <a:r>
              <a:rPr lang="zh-CN" altLang="en-US" dirty="0"/>
              <a:t>的分类器。（推荐训练策略：以</a:t>
            </a:r>
            <a:r>
              <a:rPr lang="en-US" altLang="zh-CN" dirty="0"/>
              <a:t>0.1</a:t>
            </a:r>
            <a:r>
              <a:rPr lang="zh-CN" altLang="en-US" dirty="0"/>
              <a:t>的学习率</a:t>
            </a:r>
            <a:r>
              <a:rPr lang="en-US" altLang="zh-CN" dirty="0"/>
              <a:t>(learning rate, </a:t>
            </a:r>
            <a:r>
              <a:rPr lang="en-US" altLang="zh-CN" dirty="0" err="1"/>
              <a:t>lr</a:t>
            </a:r>
            <a:r>
              <a:rPr lang="en-US" altLang="zh-CN" dirty="0"/>
              <a:t>)</a:t>
            </a:r>
            <a:r>
              <a:rPr lang="zh-CN" altLang="en-US" dirty="0"/>
              <a:t>训练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，再以</a:t>
            </a:r>
            <a:r>
              <a:rPr lang="en-US" altLang="zh-CN" dirty="0"/>
              <a:t>0.01</a:t>
            </a:r>
            <a:r>
              <a:rPr lang="zh-CN" altLang="en-US" dirty="0"/>
              <a:t>的</a:t>
            </a:r>
            <a:r>
              <a:rPr lang="en-US" altLang="zh-CN" dirty="0" err="1"/>
              <a:t>lr</a:t>
            </a:r>
            <a:r>
              <a:rPr lang="zh-CN" altLang="en-US" dirty="0"/>
              <a:t>训练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。）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提示：使用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model.load_state_dict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torch.load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restore_model_path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)[‘net‘])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可以加载已保存的模型，继续训练。训练可能会需要很久的时间，请耐心等待。若笔记本性能有限，可以加载我们已经预训练了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轮的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pretrain_model.pth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，这样可以跳过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lr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=0.1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的训练阶段，直接进行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lr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=0.01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轮训练。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（可选）思考：</a:t>
            </a:r>
            <a:r>
              <a:rPr lang="en-US" altLang="zh-CN" dirty="0"/>
              <a:t>Train acc </a:t>
            </a:r>
            <a:r>
              <a:rPr lang="zh-CN" altLang="en-US" dirty="0"/>
              <a:t>和 </a:t>
            </a:r>
            <a:r>
              <a:rPr lang="en-US" altLang="zh-CN" dirty="0"/>
              <a:t>Test acc</a:t>
            </a:r>
            <a:r>
              <a:rPr lang="zh-CN" altLang="en-US" dirty="0"/>
              <a:t>有什么关联和不同</a:t>
            </a:r>
            <a:r>
              <a:rPr lang="en-US" altLang="zh-CN" dirty="0"/>
              <a:t>? </a:t>
            </a:r>
            <a:r>
              <a:rPr lang="zh-CN" altLang="en-US" dirty="0"/>
              <a:t>在</a:t>
            </a:r>
            <a:r>
              <a:rPr lang="en-US" altLang="zh-CN" dirty="0" err="1"/>
              <a:t>lr</a:t>
            </a:r>
            <a:r>
              <a:rPr lang="zh-CN" altLang="en-US" dirty="0"/>
              <a:t>从</a:t>
            </a:r>
            <a:r>
              <a:rPr lang="en-US" altLang="zh-CN" dirty="0"/>
              <a:t>0.1</a:t>
            </a:r>
            <a:r>
              <a:rPr lang="zh-CN" altLang="en-US" dirty="0"/>
              <a:t>变到</a:t>
            </a:r>
            <a:r>
              <a:rPr lang="en-US" altLang="zh-CN" dirty="0"/>
              <a:t>0.01</a:t>
            </a:r>
            <a:r>
              <a:rPr lang="zh-CN" altLang="en-US" dirty="0"/>
              <a:t>后，</a:t>
            </a:r>
            <a:r>
              <a:rPr lang="en-US" altLang="zh-CN" dirty="0"/>
              <a:t>acc</a:t>
            </a:r>
            <a:r>
              <a:rPr lang="zh-CN" altLang="en-US" dirty="0"/>
              <a:t>发生了什么变化？为什么？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提交要求：</a:t>
            </a:r>
            <a:endParaRPr lang="en-US" altLang="zh-CN" dirty="0"/>
          </a:p>
          <a:p>
            <a:r>
              <a:rPr lang="zh-CN" altLang="en-US" dirty="0"/>
              <a:t>补充完整的</a:t>
            </a:r>
            <a:r>
              <a:rPr lang="en-US" altLang="zh-CN" dirty="0"/>
              <a:t>exp2.py</a:t>
            </a:r>
            <a:r>
              <a:rPr lang="zh-CN" altLang="en-US" dirty="0"/>
              <a:t>（使得算法可以按照给定的推荐训练策略</a:t>
            </a:r>
            <a:r>
              <a:rPr lang="en-US" altLang="zh-CN" dirty="0"/>
              <a:t>,</a:t>
            </a:r>
            <a:r>
              <a:rPr lang="zh-CN" altLang="en-US" dirty="0"/>
              <a:t>从第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开始自动完成训练），以及最终模型 </a:t>
            </a:r>
            <a:r>
              <a:rPr lang="en-US" altLang="zh-CN" dirty="0" err="1"/>
              <a:t>final.pth</a:t>
            </a:r>
            <a:r>
              <a:rPr lang="zh-CN" altLang="en-US" dirty="0"/>
              <a:t>（评分时会读入此模型查看测试准确率）。</a:t>
            </a:r>
            <a:endParaRPr lang="en-US" altLang="zh-CN" dirty="0"/>
          </a:p>
          <a:p>
            <a:r>
              <a:rPr lang="zh-CN" altLang="en-US" dirty="0"/>
              <a:t>在报告中展示</a:t>
            </a:r>
            <a:r>
              <a:rPr lang="en-US" altLang="zh-CN" dirty="0"/>
              <a:t>test acc</a:t>
            </a:r>
            <a:r>
              <a:rPr lang="zh-CN" altLang="en-US" dirty="0"/>
              <a:t>变化趋势，以各种可能的方式使最终的测试准确率尽可能高。</a:t>
            </a:r>
            <a:endParaRPr lang="en-US" altLang="zh-CN" dirty="0"/>
          </a:p>
          <a:p>
            <a:r>
              <a:rPr lang="zh-CN" altLang="en-US" dirty="0"/>
              <a:t>提交时请务必将</a:t>
            </a:r>
            <a:r>
              <a:rPr lang="en-US" altLang="zh-CN" dirty="0"/>
              <a:t>cifar-10</a:t>
            </a:r>
            <a:r>
              <a:rPr lang="zh-CN" altLang="en-US" dirty="0"/>
              <a:t>数据集删掉！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0A06F-A2F2-4B41-9613-0C0E39DF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F721-A323-4CCD-929F-AE5C9F7B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机器学习的核心是寻找</a:t>
            </a:r>
            <a:r>
              <a:rPr lang="en-US" altLang="zh-CN" dirty="0"/>
              <a:t>f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E08D9-68CE-4B14-8F2C-50CD4853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这里的</a:t>
            </a:r>
            <a:r>
              <a:rPr lang="en-US" altLang="zh-CN" dirty="0"/>
              <a:t>f </a:t>
            </a:r>
            <a:r>
              <a:rPr lang="zh-CN" altLang="en-US" dirty="0"/>
              <a:t>可以是简单的闭式表达：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f(x) = x^2 + 2*x + 1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也可以是一个复杂的</a:t>
            </a:r>
            <a:r>
              <a:rPr lang="zh-CN" altLang="en-US" dirty="0">
                <a:solidFill>
                  <a:srgbClr val="C00000"/>
                </a:solidFill>
              </a:rPr>
              <a:t>神经网络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f(x1,x2,x3) =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B6279-B450-4460-BDF7-67FBC8B8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074" name="Picture 2" descr="CNNçå¨é¢è§£æï¼å¸¦ä½ ç®åè½»æ¾å¥é¨ï¼">
            <a:extLst>
              <a:ext uri="{FF2B5EF4-FFF2-40B4-BE49-F238E27FC236}">
                <a16:creationId xmlns:a16="http://schemas.microsoft.com/office/drawing/2014/main" id="{DEEE1F59-BEA8-45F4-98AA-4820B3DE7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" r="5555"/>
          <a:stretch/>
        </p:blipFill>
        <p:spPr bwMode="auto">
          <a:xfrm>
            <a:off x="2112159" y="2920041"/>
            <a:ext cx="3979335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BE31CC-0319-4631-9719-4E941751395C}"/>
              </a:ext>
            </a:extLst>
          </p:cNvPr>
          <p:cNvSpPr/>
          <p:nvPr/>
        </p:nvSpPr>
        <p:spPr>
          <a:xfrm>
            <a:off x="8090174" y="2712465"/>
            <a:ext cx="369146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神经网络事实上是一个复杂的</a:t>
            </a:r>
            <a:r>
              <a:rPr lang="en-US" altLang="zh-CN" sz="2000" dirty="0"/>
              <a:t>f</a:t>
            </a:r>
            <a:r>
              <a:rPr lang="zh-CN" altLang="en-US" sz="2000" dirty="0"/>
              <a:t>函数。接下来将以一种简单的，循序的方式讲解神经网络。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749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089-B6DF-49CD-BF8F-111BCA7F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1B7A3-30D8-4BFC-8D7B-068BBC62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让我们来看一个经典的神经网络。这是一个包含三个层次的神经网络。红色的是</a:t>
            </a:r>
            <a:r>
              <a:rPr lang="zh-CN" altLang="en-US" b="1" dirty="0"/>
              <a:t>输入层</a:t>
            </a:r>
            <a:r>
              <a:rPr lang="zh-CN" altLang="en-US" dirty="0"/>
              <a:t>，绿色的是</a:t>
            </a:r>
            <a:r>
              <a:rPr lang="zh-CN" altLang="en-US" b="1" dirty="0"/>
              <a:t>输出层</a:t>
            </a:r>
            <a:r>
              <a:rPr lang="zh-CN" altLang="en-US" dirty="0"/>
              <a:t>，紫色的是</a:t>
            </a:r>
            <a:r>
              <a:rPr lang="zh-CN" altLang="en-US" b="1" dirty="0"/>
              <a:t>中间层</a:t>
            </a:r>
            <a:r>
              <a:rPr lang="zh-CN" altLang="en-US" dirty="0"/>
              <a:t>（也叫</a:t>
            </a:r>
            <a:r>
              <a:rPr lang="zh-CN" altLang="en-US" b="1" dirty="0"/>
              <a:t>隐藏层</a:t>
            </a:r>
            <a:r>
              <a:rPr lang="zh-CN" altLang="en-US" dirty="0"/>
              <a:t>）。输入层有</a:t>
            </a:r>
            <a:r>
              <a:rPr lang="en-US" altLang="zh-CN" dirty="0"/>
              <a:t>3</a:t>
            </a:r>
            <a:r>
              <a:rPr lang="zh-CN" altLang="en-US" dirty="0"/>
              <a:t>个输入单元，隐藏层有</a:t>
            </a:r>
            <a:r>
              <a:rPr lang="en-US" altLang="zh-CN" dirty="0"/>
              <a:t>4</a:t>
            </a:r>
            <a:r>
              <a:rPr lang="zh-CN" altLang="en-US" dirty="0"/>
              <a:t>个单元，输出层有</a:t>
            </a:r>
            <a:r>
              <a:rPr lang="en-US" altLang="zh-CN" dirty="0"/>
              <a:t>2</a:t>
            </a:r>
            <a:r>
              <a:rPr lang="zh-CN" altLang="en-US" dirty="0"/>
              <a:t>个单元。后文中，我们统一使用这种颜色来表达神经网络的结构。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85945-F2DE-4F97-B77E-CCFA76FD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A4E738-E527-4E93-90A5-9B1E9042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4" y="2843742"/>
            <a:ext cx="2597473" cy="36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9A181C-2D66-4513-92BF-C7B97501D93A}"/>
              </a:ext>
            </a:extLst>
          </p:cNvPr>
          <p:cNvSpPr/>
          <p:nvPr/>
        </p:nvSpPr>
        <p:spPr>
          <a:xfrm>
            <a:off x="4258732" y="3351512"/>
            <a:ext cx="7594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设计一个神经网络时，输入层与输出层的节点数往往是固定的，中间层则可以自由指定；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神经网络结构图中的拓扑与箭头代表着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过程时数据的流向。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权重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（其值称为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），这是需要训练得到的。</a:t>
            </a:r>
            <a:endParaRPr lang="zh-CN" altLang="en-US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8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7B98-B1A6-4BCF-876C-32112406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神经元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34916-611D-4BE7-8E0B-18546ED3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神经元模型是一个包含输入，输出与计算功能的模型。</a:t>
            </a:r>
            <a:endParaRPr lang="en-US" altLang="zh-CN" dirty="0"/>
          </a:p>
          <a:p>
            <a:r>
              <a:rPr lang="zh-CN" altLang="en-US" dirty="0"/>
              <a:t>下图是一个典型的神经元模型：包含有</a:t>
            </a:r>
            <a:r>
              <a:rPr lang="en-US" altLang="zh-CN" dirty="0"/>
              <a:t>3</a:t>
            </a:r>
            <a:r>
              <a:rPr lang="zh-CN" altLang="en-US" dirty="0"/>
              <a:t>个输入，</a:t>
            </a:r>
            <a:r>
              <a:rPr lang="en-US" altLang="zh-CN" dirty="0"/>
              <a:t>1</a:t>
            </a:r>
            <a:r>
              <a:rPr lang="zh-CN" altLang="en-US" dirty="0"/>
              <a:t>个输出，以及</a:t>
            </a:r>
            <a:r>
              <a:rPr lang="en-US" altLang="zh-CN" dirty="0"/>
              <a:t>2</a:t>
            </a:r>
            <a:r>
              <a:rPr lang="zh-CN" altLang="en-US" dirty="0"/>
              <a:t>个计算功能。注意中间的箭头线。这些线称为“连接”。每个上有一个“权值”。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3AF50-F34F-401A-B869-E5DAEDEF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4574F1-45C1-4884-9086-DBB92EF7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57" y="3429000"/>
            <a:ext cx="5301051" cy="30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9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C23A3-014B-4010-8165-E91B66E7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如果我们将神经元图中的所有变量用符号表示，并且写出输出的计算公式的话，就是下图。</a:t>
            </a:r>
            <a:endParaRPr lang="en-US" altLang="zh-CN" dirty="0"/>
          </a:p>
          <a:p>
            <a:r>
              <a:rPr lang="zh-CN" altLang="en-US" dirty="0"/>
              <a:t>可见</a:t>
            </a:r>
            <a:r>
              <a:rPr lang="en-US" altLang="zh-CN" dirty="0"/>
              <a:t>z</a:t>
            </a:r>
            <a:r>
              <a:rPr lang="zh-CN" altLang="en-US" dirty="0"/>
              <a:t>是在输入和权值的线性加权和叠加了一个</a:t>
            </a:r>
            <a:r>
              <a:rPr lang="zh-CN" altLang="en-US" b="1" dirty="0"/>
              <a:t>函数</a:t>
            </a:r>
            <a:r>
              <a:rPr lang="en-US" altLang="zh-CN" b="1" dirty="0"/>
              <a:t>g</a:t>
            </a:r>
            <a:r>
              <a:rPr lang="zh-CN" altLang="en-US" dirty="0"/>
              <a:t>的值。</a:t>
            </a:r>
            <a:r>
              <a:rPr lang="en-US" altLang="zh-CN" dirty="0"/>
              <a:t>g</a:t>
            </a:r>
            <a:r>
              <a:rPr lang="zh-CN" altLang="en-US" dirty="0"/>
              <a:t>的作用是对</a:t>
            </a:r>
            <a:r>
              <a:rPr lang="en-US" altLang="zh-CN" dirty="0"/>
              <a:t>sum</a:t>
            </a:r>
            <a:r>
              <a:rPr lang="zh-CN" altLang="en-US" dirty="0"/>
              <a:t>进行取值范围的调整（本文不做具体介绍），后文将省略。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F6E6B-1872-4CA0-B7D8-A94B0A67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E4E057-FC70-471D-A666-1D8D05BE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6" y="3115734"/>
            <a:ext cx="5504292" cy="29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D321AC-388A-42E3-ABEA-9A509719DA61}"/>
              </a:ext>
            </a:extLst>
          </p:cNvPr>
          <p:cNvSpPr/>
          <p:nvPr/>
        </p:nvSpPr>
        <p:spPr>
          <a:xfrm>
            <a:off x="7577666" y="4313240"/>
            <a:ext cx="482600" cy="347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4188E-3167-4AD4-886E-1E19E09E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假如我们要输出不再是一个值</a:t>
            </a:r>
            <a:r>
              <a:rPr lang="en-US" altLang="zh-CN" dirty="0"/>
              <a:t>z</a:t>
            </a:r>
            <a:r>
              <a:rPr lang="zh-CN" altLang="en-US" dirty="0"/>
              <a:t>，而是一个向量，例如（</a:t>
            </a:r>
            <a:r>
              <a:rPr lang="en-US" altLang="zh-CN" dirty="0"/>
              <a:t>z1</a:t>
            </a:r>
            <a:r>
              <a:rPr lang="zh-CN" altLang="en-US" dirty="0"/>
              <a:t>，</a:t>
            </a:r>
            <a:r>
              <a:rPr lang="en-US" altLang="zh-CN" dirty="0"/>
              <a:t>z2</a:t>
            </a:r>
            <a:r>
              <a:rPr lang="zh-CN" altLang="en-US" dirty="0"/>
              <a:t>）。那么可以在输出层再增加一个“输出单元”。</a:t>
            </a:r>
            <a:endParaRPr lang="en-US" altLang="zh-CN" dirty="0"/>
          </a:p>
          <a:p>
            <a:r>
              <a:rPr lang="en-US" altLang="zh-CN" dirty="0"/>
              <a:t>Z1 </a:t>
            </a:r>
            <a:r>
              <a:rPr lang="zh-CN" altLang="en-US" dirty="0"/>
              <a:t>和 </a:t>
            </a:r>
            <a:r>
              <a:rPr lang="en-US" altLang="zh-CN" dirty="0"/>
              <a:t>Z2</a:t>
            </a:r>
            <a:r>
              <a:rPr lang="zh-CN" altLang="en-US" dirty="0"/>
              <a:t>的计算方法和上一页类似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8410A-4404-4BBE-B10B-033FF78E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D47152-6D33-485F-ADBA-C725FA9F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3" y="2827881"/>
            <a:ext cx="4751690" cy="297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193E5F3-ACCC-4FEC-A6E6-649FF696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82" y="2827882"/>
            <a:ext cx="4783667" cy="297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8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3A26F-C5AE-46AB-B978-B806FCF6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上文计算得到的</a:t>
            </a:r>
            <a:r>
              <a:rPr lang="en-US" altLang="zh-CN" dirty="0"/>
              <a:t>z1</a:t>
            </a:r>
            <a:r>
              <a:rPr lang="zh-CN" altLang="en-US" dirty="0"/>
              <a:t>和</a:t>
            </a:r>
            <a:r>
              <a:rPr lang="en-US" altLang="zh-CN" dirty="0"/>
              <a:t>z2</a:t>
            </a:r>
            <a:r>
              <a:rPr lang="zh-CN" altLang="en-US" dirty="0"/>
              <a:t>又可作为下一层的输入！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020C5-615C-436F-AA46-E4B041E0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2071-A384-4E8D-8F76-709D30FFBCC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3EBF170-1596-44D0-AE7A-725A4C0F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77" y="1897732"/>
            <a:ext cx="5282173" cy="35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464E0383-442C-4586-AD20-F3845EEF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5" y="2074275"/>
            <a:ext cx="5102391" cy="33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8C6308-578D-446D-A1FE-1DFA28181BC7}"/>
              </a:ext>
            </a:extLst>
          </p:cNvPr>
          <p:cNvSpPr/>
          <p:nvPr/>
        </p:nvSpPr>
        <p:spPr>
          <a:xfrm>
            <a:off x="2656188" y="2260072"/>
            <a:ext cx="956733" cy="250613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8A56B9-FA4C-4CFC-A618-36B0E44EC6BB}"/>
              </a:ext>
            </a:extLst>
          </p:cNvPr>
          <p:cNvSpPr/>
          <p:nvPr/>
        </p:nvSpPr>
        <p:spPr>
          <a:xfrm>
            <a:off x="8278056" y="2175933"/>
            <a:ext cx="781278" cy="250613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6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008CE-E707-4AD9-82C7-B79E7631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B4A41-6C66-445A-9626-BFD191D0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现代神经网络的层数非常多（可能有</a:t>
            </a:r>
            <a:r>
              <a:rPr lang="en-US" altLang="zh-CN" dirty="0"/>
              <a:t>50</a:t>
            </a:r>
            <a:r>
              <a:rPr lang="zh-CN" altLang="en-US" dirty="0"/>
              <a:t>层甚至几百层）</a:t>
            </a:r>
            <a:endParaRPr lang="en-US" altLang="zh-CN" dirty="0"/>
          </a:p>
          <a:p>
            <a:r>
              <a:rPr lang="zh-CN" altLang="en-US" dirty="0"/>
              <a:t>对这种多层神经网络的训练，可以认为就是深度学习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587E2-6CE8-4E30-9FE4-F526FD8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7794"/>
            <a:ext cx="2743200" cy="365125"/>
          </a:xfrm>
        </p:spPr>
        <p:txBody>
          <a:bodyPr/>
          <a:lstStyle/>
          <a:p>
            <a:fld id="{B1372071-A384-4E8D-8F76-709D30FFBCC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916FC-095D-45A1-B266-AF25B9EEA6A0}"/>
              </a:ext>
            </a:extLst>
          </p:cNvPr>
          <p:cNvSpPr txBox="1"/>
          <p:nvPr/>
        </p:nvSpPr>
        <p:spPr>
          <a:xfrm>
            <a:off x="5706759" y="3049092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DDB3EB4-638F-4F91-B63C-5FCD852AF9EE}"/>
              </a:ext>
            </a:extLst>
          </p:cNvPr>
          <p:cNvSpPr txBox="1"/>
          <p:nvPr/>
        </p:nvSpPr>
        <p:spPr>
          <a:xfrm>
            <a:off x="6903184" y="5837638"/>
            <a:ext cx="93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ut  </a:t>
            </a:r>
            <a:r>
              <a:rPr sz="2400" b="1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40DFBF-EBA8-4831-8BD2-1B3F7582473E}"/>
              </a:ext>
            </a:extLst>
          </p:cNvPr>
          <p:cNvSpPr txBox="1"/>
          <p:nvPr/>
        </p:nvSpPr>
        <p:spPr>
          <a:xfrm>
            <a:off x="3963387" y="6184831"/>
            <a:ext cx="18027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Hidden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5A80ECB-5881-4570-A06A-E84E759DEB04}"/>
              </a:ext>
            </a:extLst>
          </p:cNvPr>
          <p:cNvSpPr/>
          <p:nvPr/>
        </p:nvSpPr>
        <p:spPr>
          <a:xfrm>
            <a:off x="3414748" y="5903552"/>
            <a:ext cx="2940050" cy="181610"/>
          </a:xfrm>
          <a:custGeom>
            <a:avLst/>
            <a:gdLst/>
            <a:ahLst/>
            <a:cxnLst/>
            <a:rect l="l" t="t" r="r" b="b"/>
            <a:pathLst>
              <a:path w="2940050" h="181610">
                <a:moveTo>
                  <a:pt x="2939795" y="0"/>
                </a:moveTo>
                <a:lnTo>
                  <a:pt x="2907387" y="39859"/>
                </a:lnTo>
                <a:lnTo>
                  <a:pt x="2869746" y="56696"/>
                </a:lnTo>
                <a:lnTo>
                  <a:pt x="2820364" y="70743"/>
                </a:lnTo>
                <a:lnTo>
                  <a:pt x="2761153" y="81454"/>
                </a:lnTo>
                <a:lnTo>
                  <a:pt x="2694027" y="88280"/>
                </a:lnTo>
                <a:lnTo>
                  <a:pt x="2620899" y="90677"/>
                </a:lnTo>
                <a:lnTo>
                  <a:pt x="1788794" y="90677"/>
                </a:lnTo>
                <a:lnTo>
                  <a:pt x="1715666" y="93075"/>
                </a:lnTo>
                <a:lnTo>
                  <a:pt x="1648540" y="99901"/>
                </a:lnTo>
                <a:lnTo>
                  <a:pt x="1589329" y="110612"/>
                </a:lnTo>
                <a:lnTo>
                  <a:pt x="1539947" y="124659"/>
                </a:lnTo>
                <a:lnTo>
                  <a:pt x="1502306" y="141496"/>
                </a:lnTo>
                <a:lnTo>
                  <a:pt x="1469898" y="181355"/>
                </a:lnTo>
                <a:lnTo>
                  <a:pt x="1461477" y="160577"/>
                </a:lnTo>
                <a:lnTo>
                  <a:pt x="1399848" y="124659"/>
                </a:lnTo>
                <a:lnTo>
                  <a:pt x="1350466" y="110612"/>
                </a:lnTo>
                <a:lnTo>
                  <a:pt x="1291255" y="99901"/>
                </a:lnTo>
                <a:lnTo>
                  <a:pt x="1224129" y="93075"/>
                </a:lnTo>
                <a:lnTo>
                  <a:pt x="1151001" y="90677"/>
                </a:lnTo>
                <a:lnTo>
                  <a:pt x="318896" y="90677"/>
                </a:lnTo>
                <a:lnTo>
                  <a:pt x="245768" y="88280"/>
                </a:lnTo>
                <a:lnTo>
                  <a:pt x="178642" y="81454"/>
                </a:lnTo>
                <a:lnTo>
                  <a:pt x="119431" y="70743"/>
                </a:lnTo>
                <a:lnTo>
                  <a:pt x="70049" y="56696"/>
                </a:lnTo>
                <a:lnTo>
                  <a:pt x="32408" y="39859"/>
                </a:lnTo>
                <a:lnTo>
                  <a:pt x="8420" y="20778"/>
                </a:ln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EEA164-EB38-4031-BC68-98704D0524EC}"/>
              </a:ext>
            </a:extLst>
          </p:cNvPr>
          <p:cNvSpPr/>
          <p:nvPr/>
        </p:nvSpPr>
        <p:spPr>
          <a:xfrm>
            <a:off x="2269462" y="3251030"/>
            <a:ext cx="498475" cy="2626360"/>
          </a:xfrm>
          <a:custGeom>
            <a:avLst/>
            <a:gdLst/>
            <a:ahLst/>
            <a:cxnLst/>
            <a:rect l="l" t="t" r="r" b="b"/>
            <a:pathLst>
              <a:path w="498475" h="2626360">
                <a:moveTo>
                  <a:pt x="0" y="2625852"/>
                </a:moveTo>
                <a:lnTo>
                  <a:pt x="498348" y="2625852"/>
                </a:lnTo>
                <a:lnTo>
                  <a:pt x="498348" y="0"/>
                </a:lnTo>
                <a:lnTo>
                  <a:pt x="0" y="0"/>
                </a:lnTo>
                <a:lnTo>
                  <a:pt x="0" y="26258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0D4365D-BE01-4C57-BE84-41905D62B1F1}"/>
              </a:ext>
            </a:extLst>
          </p:cNvPr>
          <p:cNvSpPr txBox="1"/>
          <p:nvPr/>
        </p:nvSpPr>
        <p:spPr>
          <a:xfrm>
            <a:off x="2181831" y="5842591"/>
            <a:ext cx="703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Input  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D4BA22FC-BCFE-4B75-A5EE-7CEF58731979}"/>
              </a:ext>
            </a:extLst>
          </p:cNvPr>
          <p:cNvSpPr/>
          <p:nvPr/>
        </p:nvSpPr>
        <p:spPr>
          <a:xfrm>
            <a:off x="7381719" y="4234010"/>
            <a:ext cx="1018540" cy="78105"/>
          </a:xfrm>
          <a:custGeom>
            <a:avLst/>
            <a:gdLst/>
            <a:ahLst/>
            <a:cxnLst/>
            <a:rect l="l" t="t" r="r" b="b"/>
            <a:pathLst>
              <a:path w="1018540" h="78104">
                <a:moveTo>
                  <a:pt x="940815" y="0"/>
                </a:moveTo>
                <a:lnTo>
                  <a:pt x="940815" y="77724"/>
                </a:lnTo>
                <a:lnTo>
                  <a:pt x="992631" y="51815"/>
                </a:lnTo>
                <a:lnTo>
                  <a:pt x="953770" y="51815"/>
                </a:lnTo>
                <a:lnTo>
                  <a:pt x="953770" y="25908"/>
                </a:lnTo>
                <a:lnTo>
                  <a:pt x="992631" y="25908"/>
                </a:lnTo>
                <a:lnTo>
                  <a:pt x="940815" y="0"/>
                </a:lnTo>
                <a:close/>
              </a:path>
              <a:path w="1018540" h="78104">
                <a:moveTo>
                  <a:pt x="940815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940815" y="51815"/>
                </a:lnTo>
                <a:lnTo>
                  <a:pt x="940815" y="25908"/>
                </a:lnTo>
                <a:close/>
              </a:path>
              <a:path w="1018540" h="78104">
                <a:moveTo>
                  <a:pt x="992631" y="25908"/>
                </a:moveTo>
                <a:lnTo>
                  <a:pt x="953770" y="25908"/>
                </a:lnTo>
                <a:lnTo>
                  <a:pt x="953770" y="51815"/>
                </a:lnTo>
                <a:lnTo>
                  <a:pt x="992631" y="51815"/>
                </a:lnTo>
                <a:lnTo>
                  <a:pt x="1018539" y="38862"/>
                </a:lnTo>
                <a:lnTo>
                  <a:pt x="992631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3D0590C-44D6-475D-86D7-51776674DB48}"/>
              </a:ext>
            </a:extLst>
          </p:cNvPr>
          <p:cNvSpPr/>
          <p:nvPr/>
        </p:nvSpPr>
        <p:spPr>
          <a:xfrm>
            <a:off x="7491447" y="5479117"/>
            <a:ext cx="906144" cy="78105"/>
          </a:xfrm>
          <a:custGeom>
            <a:avLst/>
            <a:gdLst/>
            <a:ahLst/>
            <a:cxnLst/>
            <a:rect l="l" t="t" r="r" b="b"/>
            <a:pathLst>
              <a:path w="906145" h="78104">
                <a:moveTo>
                  <a:pt x="828039" y="0"/>
                </a:moveTo>
                <a:lnTo>
                  <a:pt x="828039" y="77723"/>
                </a:lnTo>
                <a:lnTo>
                  <a:pt x="879855" y="51815"/>
                </a:lnTo>
                <a:lnTo>
                  <a:pt x="840994" y="51815"/>
                </a:lnTo>
                <a:lnTo>
                  <a:pt x="840994" y="25907"/>
                </a:lnTo>
                <a:lnTo>
                  <a:pt x="879855" y="25907"/>
                </a:lnTo>
                <a:lnTo>
                  <a:pt x="828039" y="0"/>
                </a:lnTo>
                <a:close/>
              </a:path>
              <a:path w="906145" h="78104">
                <a:moveTo>
                  <a:pt x="8280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828039" y="51815"/>
                </a:lnTo>
                <a:lnTo>
                  <a:pt x="828039" y="25907"/>
                </a:lnTo>
                <a:close/>
              </a:path>
              <a:path w="906145" h="78104">
                <a:moveTo>
                  <a:pt x="879855" y="25907"/>
                </a:moveTo>
                <a:lnTo>
                  <a:pt x="840994" y="25907"/>
                </a:lnTo>
                <a:lnTo>
                  <a:pt x="840994" y="51815"/>
                </a:lnTo>
                <a:lnTo>
                  <a:pt x="879855" y="51815"/>
                </a:lnTo>
                <a:lnTo>
                  <a:pt x="905763" y="38862"/>
                </a:lnTo>
                <a:lnTo>
                  <a:pt x="87985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24863B2E-33B3-42F6-8D60-0493FF8F9F0E}"/>
              </a:ext>
            </a:extLst>
          </p:cNvPr>
          <p:cNvSpPr/>
          <p:nvPr/>
        </p:nvSpPr>
        <p:spPr>
          <a:xfrm>
            <a:off x="7358860" y="3455246"/>
            <a:ext cx="1050925" cy="78105"/>
          </a:xfrm>
          <a:custGeom>
            <a:avLst/>
            <a:gdLst/>
            <a:ahLst/>
            <a:cxnLst/>
            <a:rect l="l" t="t" r="r" b="b"/>
            <a:pathLst>
              <a:path w="1050925" h="78105">
                <a:moveTo>
                  <a:pt x="972692" y="0"/>
                </a:moveTo>
                <a:lnTo>
                  <a:pt x="972692" y="77724"/>
                </a:lnTo>
                <a:lnTo>
                  <a:pt x="1024509" y="51815"/>
                </a:lnTo>
                <a:lnTo>
                  <a:pt x="985646" y="51815"/>
                </a:lnTo>
                <a:lnTo>
                  <a:pt x="985646" y="25908"/>
                </a:lnTo>
                <a:lnTo>
                  <a:pt x="1024509" y="25908"/>
                </a:lnTo>
                <a:lnTo>
                  <a:pt x="972692" y="0"/>
                </a:lnTo>
                <a:close/>
              </a:path>
              <a:path w="1050925" h="78105">
                <a:moveTo>
                  <a:pt x="972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972692" y="51815"/>
                </a:lnTo>
                <a:lnTo>
                  <a:pt x="972692" y="25908"/>
                </a:lnTo>
                <a:close/>
              </a:path>
              <a:path w="1050925" h="78105">
                <a:moveTo>
                  <a:pt x="1024509" y="25908"/>
                </a:moveTo>
                <a:lnTo>
                  <a:pt x="985646" y="25908"/>
                </a:lnTo>
                <a:lnTo>
                  <a:pt x="985646" y="51815"/>
                </a:lnTo>
                <a:lnTo>
                  <a:pt x="1024509" y="51815"/>
                </a:lnTo>
                <a:lnTo>
                  <a:pt x="1050416" y="38862"/>
                </a:lnTo>
                <a:lnTo>
                  <a:pt x="1024509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FEFDC9A-39F0-4B7C-8498-FE876A280C0E}"/>
              </a:ext>
            </a:extLst>
          </p:cNvPr>
          <p:cNvSpPr/>
          <p:nvPr/>
        </p:nvSpPr>
        <p:spPr>
          <a:xfrm>
            <a:off x="2338042" y="3968834"/>
            <a:ext cx="3428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13A512A8-7A36-4A3E-9C4D-4C61584208F6}"/>
              </a:ext>
            </a:extLst>
          </p:cNvPr>
          <p:cNvSpPr/>
          <p:nvPr/>
        </p:nvSpPr>
        <p:spPr>
          <a:xfrm>
            <a:off x="2338042" y="396883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899" y="342900"/>
                </a:lnTo>
                <a:lnTo>
                  <a:pt x="34289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46C815B9-50C5-454A-A698-8D64DD811040}"/>
              </a:ext>
            </a:extLst>
          </p:cNvPr>
          <p:cNvSpPr/>
          <p:nvPr/>
        </p:nvSpPr>
        <p:spPr>
          <a:xfrm>
            <a:off x="2344137" y="3398858"/>
            <a:ext cx="34290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8C247AC4-4162-427D-9B25-A1A67BD1773F}"/>
              </a:ext>
            </a:extLst>
          </p:cNvPr>
          <p:cNvSpPr/>
          <p:nvPr/>
        </p:nvSpPr>
        <p:spPr>
          <a:xfrm>
            <a:off x="2344137" y="3398858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D8BD9E0-C6CB-498E-9401-A3D909E9A3A9}"/>
              </a:ext>
            </a:extLst>
          </p:cNvPr>
          <p:cNvSpPr txBox="1"/>
          <p:nvPr/>
        </p:nvSpPr>
        <p:spPr>
          <a:xfrm>
            <a:off x="2412734" y="3874137"/>
            <a:ext cx="26797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250" spc="-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708395B9-D096-4B3C-A0E4-62D9B1BB7340}"/>
              </a:ext>
            </a:extLst>
          </p:cNvPr>
          <p:cNvSpPr/>
          <p:nvPr/>
        </p:nvSpPr>
        <p:spPr>
          <a:xfrm>
            <a:off x="3452086" y="3223597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0" y="2676144"/>
                </a:moveTo>
                <a:lnTo>
                  <a:pt x="746760" y="2676144"/>
                </a:lnTo>
                <a:lnTo>
                  <a:pt x="746760" y="0"/>
                </a:lnTo>
                <a:lnTo>
                  <a:pt x="0" y="0"/>
                </a:lnTo>
                <a:lnTo>
                  <a:pt x="0" y="26761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370CF663-4337-4195-B7A9-7BFD77573BC9}"/>
              </a:ext>
            </a:extLst>
          </p:cNvPr>
          <p:cNvSpPr txBox="1"/>
          <p:nvPr/>
        </p:nvSpPr>
        <p:spPr>
          <a:xfrm>
            <a:off x="2167734" y="2649785"/>
            <a:ext cx="2136140" cy="105727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238250" algn="l"/>
              </a:tabLst>
            </a:pPr>
            <a:r>
              <a:rPr sz="2400" spc="-5" dirty="0">
                <a:latin typeface="Calibri"/>
                <a:cs typeface="Calibri"/>
              </a:rPr>
              <a:t>Input	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  <a:spcBef>
                <a:spcPts val="1130"/>
              </a:spcBef>
            </a:pPr>
            <a:r>
              <a:rPr sz="2550" i="1" spc="-75" dirty="0">
                <a:latin typeface="Times New Roman"/>
                <a:cs typeface="Times New Roman"/>
              </a:rPr>
              <a:t>x</a:t>
            </a:r>
            <a:r>
              <a:rPr sz="2250" spc="-112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E1FA66F1-6553-43FA-BF14-440F71F17489}"/>
              </a:ext>
            </a:extLst>
          </p:cNvPr>
          <p:cNvSpPr/>
          <p:nvPr/>
        </p:nvSpPr>
        <p:spPr>
          <a:xfrm>
            <a:off x="3549621" y="3234265"/>
            <a:ext cx="574548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8B170E26-6975-4D14-8190-659CB06A8916}"/>
              </a:ext>
            </a:extLst>
          </p:cNvPr>
          <p:cNvSpPr/>
          <p:nvPr/>
        </p:nvSpPr>
        <p:spPr>
          <a:xfrm>
            <a:off x="3549621" y="3234265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4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8" y="287274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CC11CCEE-E5F9-4E2B-8594-45C3A47C8F09}"/>
              </a:ext>
            </a:extLst>
          </p:cNvPr>
          <p:cNvSpPr/>
          <p:nvPr/>
        </p:nvSpPr>
        <p:spPr>
          <a:xfrm>
            <a:off x="3552670" y="4013030"/>
            <a:ext cx="573024" cy="574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00651138-8AF9-4199-92DB-5694288200E7}"/>
              </a:ext>
            </a:extLst>
          </p:cNvPr>
          <p:cNvSpPr/>
          <p:nvPr/>
        </p:nvSpPr>
        <p:spPr>
          <a:xfrm>
            <a:off x="3552670" y="4013030"/>
            <a:ext cx="573405" cy="574675"/>
          </a:xfrm>
          <a:custGeom>
            <a:avLst/>
            <a:gdLst/>
            <a:ahLst/>
            <a:cxnLst/>
            <a:rect l="l" t="t" r="r" b="b"/>
            <a:pathLst>
              <a:path w="573405" h="574675">
                <a:moveTo>
                  <a:pt x="0" y="287274"/>
                </a:moveTo>
                <a:lnTo>
                  <a:pt x="3749" y="240684"/>
                </a:lnTo>
                <a:lnTo>
                  <a:pt x="14606" y="196486"/>
                </a:lnTo>
                <a:lnTo>
                  <a:pt x="31978" y="155270"/>
                </a:lnTo>
                <a:lnTo>
                  <a:pt x="55278" y="117628"/>
                </a:lnTo>
                <a:lnTo>
                  <a:pt x="83915" y="84153"/>
                </a:lnTo>
                <a:lnTo>
                  <a:pt x="117299" y="55437"/>
                </a:lnTo>
                <a:lnTo>
                  <a:pt x="154840" y="32071"/>
                </a:lnTo>
                <a:lnTo>
                  <a:pt x="195949" y="14648"/>
                </a:lnTo>
                <a:lnTo>
                  <a:pt x="240036" y="3760"/>
                </a:lnTo>
                <a:lnTo>
                  <a:pt x="286512" y="0"/>
                </a:lnTo>
                <a:lnTo>
                  <a:pt x="332987" y="3760"/>
                </a:lnTo>
                <a:lnTo>
                  <a:pt x="377074" y="14648"/>
                </a:lnTo>
                <a:lnTo>
                  <a:pt x="418183" y="32071"/>
                </a:lnTo>
                <a:lnTo>
                  <a:pt x="455724" y="55437"/>
                </a:lnTo>
                <a:lnTo>
                  <a:pt x="489108" y="84153"/>
                </a:lnTo>
                <a:lnTo>
                  <a:pt x="517745" y="117628"/>
                </a:lnTo>
                <a:lnTo>
                  <a:pt x="541045" y="155270"/>
                </a:lnTo>
                <a:lnTo>
                  <a:pt x="558417" y="196486"/>
                </a:lnTo>
                <a:lnTo>
                  <a:pt x="569274" y="240684"/>
                </a:lnTo>
                <a:lnTo>
                  <a:pt x="573024" y="287274"/>
                </a:lnTo>
                <a:lnTo>
                  <a:pt x="569274" y="333863"/>
                </a:lnTo>
                <a:lnTo>
                  <a:pt x="558417" y="378061"/>
                </a:lnTo>
                <a:lnTo>
                  <a:pt x="541045" y="419277"/>
                </a:lnTo>
                <a:lnTo>
                  <a:pt x="517745" y="456919"/>
                </a:lnTo>
                <a:lnTo>
                  <a:pt x="489108" y="490394"/>
                </a:lnTo>
                <a:lnTo>
                  <a:pt x="455724" y="519110"/>
                </a:lnTo>
                <a:lnTo>
                  <a:pt x="418183" y="542476"/>
                </a:lnTo>
                <a:lnTo>
                  <a:pt x="377074" y="559899"/>
                </a:lnTo>
                <a:lnTo>
                  <a:pt x="332987" y="570787"/>
                </a:lnTo>
                <a:lnTo>
                  <a:pt x="286512" y="574547"/>
                </a:lnTo>
                <a:lnTo>
                  <a:pt x="240036" y="570787"/>
                </a:lnTo>
                <a:lnTo>
                  <a:pt x="195949" y="559899"/>
                </a:lnTo>
                <a:lnTo>
                  <a:pt x="154840" y="542476"/>
                </a:lnTo>
                <a:lnTo>
                  <a:pt x="117299" y="519110"/>
                </a:lnTo>
                <a:lnTo>
                  <a:pt x="83915" y="490394"/>
                </a:lnTo>
                <a:lnTo>
                  <a:pt x="55278" y="456919"/>
                </a:lnTo>
                <a:lnTo>
                  <a:pt x="31978" y="419277"/>
                </a:lnTo>
                <a:lnTo>
                  <a:pt x="14606" y="378061"/>
                </a:lnTo>
                <a:lnTo>
                  <a:pt x="3749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09B2BEF1-30D6-406D-BBB4-0409ACFA3572}"/>
              </a:ext>
            </a:extLst>
          </p:cNvPr>
          <p:cNvSpPr/>
          <p:nvPr/>
        </p:nvSpPr>
        <p:spPr>
          <a:xfrm>
            <a:off x="3540477" y="5241373"/>
            <a:ext cx="574548" cy="574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9CFD275-0999-4D58-9D9F-AE278F52B6CA}"/>
              </a:ext>
            </a:extLst>
          </p:cNvPr>
          <p:cNvSpPr/>
          <p:nvPr/>
        </p:nvSpPr>
        <p:spPr>
          <a:xfrm>
            <a:off x="3540477" y="5241373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3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8" y="287273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6404CAA9-46BF-4637-A0AC-D51048253776}"/>
              </a:ext>
            </a:extLst>
          </p:cNvPr>
          <p:cNvSpPr txBox="1"/>
          <p:nvPr/>
        </p:nvSpPr>
        <p:spPr>
          <a:xfrm>
            <a:off x="3704815" y="4667587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CACD259F-4A29-4CEC-A384-4E3F86C25CD7}"/>
              </a:ext>
            </a:extLst>
          </p:cNvPr>
          <p:cNvSpPr/>
          <p:nvPr/>
        </p:nvSpPr>
        <p:spPr>
          <a:xfrm>
            <a:off x="2347186" y="5366342"/>
            <a:ext cx="3429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2B7947CC-A9D9-46C1-96B9-3BA8DFBDDB33}"/>
              </a:ext>
            </a:extLst>
          </p:cNvPr>
          <p:cNvSpPr/>
          <p:nvPr/>
        </p:nvSpPr>
        <p:spPr>
          <a:xfrm>
            <a:off x="2347186" y="536634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FEE6A255-D65B-46A6-BD2E-0B8CF2B60D64}"/>
              </a:ext>
            </a:extLst>
          </p:cNvPr>
          <p:cNvSpPr txBox="1"/>
          <p:nvPr/>
        </p:nvSpPr>
        <p:spPr>
          <a:xfrm>
            <a:off x="2396094" y="5257917"/>
            <a:ext cx="31559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250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9E9EFE86-6219-49FA-9DE0-D683899B7856}"/>
              </a:ext>
            </a:extLst>
          </p:cNvPr>
          <p:cNvSpPr txBox="1"/>
          <p:nvPr/>
        </p:nvSpPr>
        <p:spPr>
          <a:xfrm>
            <a:off x="2390416" y="465564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14E2BA0F-6794-49E6-93A7-91BFA6FC26B8}"/>
              </a:ext>
            </a:extLst>
          </p:cNvPr>
          <p:cNvSpPr/>
          <p:nvPr/>
        </p:nvSpPr>
        <p:spPr>
          <a:xfrm>
            <a:off x="4777966" y="3206834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0" y="2676144"/>
                </a:moveTo>
                <a:lnTo>
                  <a:pt x="746760" y="2676144"/>
                </a:lnTo>
                <a:lnTo>
                  <a:pt x="746760" y="0"/>
                </a:lnTo>
                <a:lnTo>
                  <a:pt x="0" y="0"/>
                </a:lnTo>
                <a:lnTo>
                  <a:pt x="0" y="26761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09A126F3-D48A-46E0-A635-C3D2C7CE9F78}"/>
              </a:ext>
            </a:extLst>
          </p:cNvPr>
          <p:cNvSpPr txBox="1"/>
          <p:nvPr/>
        </p:nvSpPr>
        <p:spPr>
          <a:xfrm>
            <a:off x="4718276" y="2782603"/>
            <a:ext cx="910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7E751C4B-2E13-4240-9C15-EE590BB3B851}"/>
              </a:ext>
            </a:extLst>
          </p:cNvPr>
          <p:cNvSpPr/>
          <p:nvPr/>
        </p:nvSpPr>
        <p:spPr>
          <a:xfrm>
            <a:off x="4864834" y="3234265"/>
            <a:ext cx="574547" cy="574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1D1B7779-ABAB-431F-AD90-962C68B7F6EE}"/>
              </a:ext>
            </a:extLst>
          </p:cNvPr>
          <p:cNvSpPr/>
          <p:nvPr/>
        </p:nvSpPr>
        <p:spPr>
          <a:xfrm>
            <a:off x="4864834" y="3234265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4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7" y="287274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1DA8A763-3DF0-4171-B16B-42358BC9E430}"/>
              </a:ext>
            </a:extLst>
          </p:cNvPr>
          <p:cNvSpPr/>
          <p:nvPr/>
        </p:nvSpPr>
        <p:spPr>
          <a:xfrm>
            <a:off x="4867881" y="4013030"/>
            <a:ext cx="574548" cy="574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B7B13908-BEB0-43E9-9C24-7523F9377F34}"/>
              </a:ext>
            </a:extLst>
          </p:cNvPr>
          <p:cNvSpPr/>
          <p:nvPr/>
        </p:nvSpPr>
        <p:spPr>
          <a:xfrm>
            <a:off x="4867881" y="4013030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4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8" y="287274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83EC82FE-36BE-4258-9CBA-94A3F95802F7}"/>
              </a:ext>
            </a:extLst>
          </p:cNvPr>
          <p:cNvSpPr/>
          <p:nvPr/>
        </p:nvSpPr>
        <p:spPr>
          <a:xfrm>
            <a:off x="4855690" y="5241373"/>
            <a:ext cx="574548" cy="574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EA8309EA-71ED-44C6-B82E-0ECD50CAF07D}"/>
              </a:ext>
            </a:extLst>
          </p:cNvPr>
          <p:cNvSpPr/>
          <p:nvPr/>
        </p:nvSpPr>
        <p:spPr>
          <a:xfrm>
            <a:off x="4855690" y="5241373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3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8" y="287273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9244CE30-8768-47C2-8499-C9CE814AE7B9}"/>
              </a:ext>
            </a:extLst>
          </p:cNvPr>
          <p:cNvSpPr txBox="1"/>
          <p:nvPr/>
        </p:nvSpPr>
        <p:spPr>
          <a:xfrm>
            <a:off x="5020662" y="4667587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FED12EC7-785D-4798-93E7-D6897C97B0D2}"/>
              </a:ext>
            </a:extLst>
          </p:cNvPr>
          <p:cNvSpPr/>
          <p:nvPr/>
        </p:nvSpPr>
        <p:spPr>
          <a:xfrm>
            <a:off x="6995385" y="3223597"/>
            <a:ext cx="745490" cy="2676525"/>
          </a:xfrm>
          <a:custGeom>
            <a:avLst/>
            <a:gdLst/>
            <a:ahLst/>
            <a:cxnLst/>
            <a:rect l="l" t="t" r="r" b="b"/>
            <a:pathLst>
              <a:path w="745490" h="2676525">
                <a:moveTo>
                  <a:pt x="0" y="2676144"/>
                </a:moveTo>
                <a:lnTo>
                  <a:pt x="745236" y="2676144"/>
                </a:lnTo>
                <a:lnTo>
                  <a:pt x="745236" y="0"/>
                </a:lnTo>
                <a:lnTo>
                  <a:pt x="0" y="0"/>
                </a:lnTo>
                <a:lnTo>
                  <a:pt x="0" y="26761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F24FE493-1865-4219-88A6-C3515C73A8D7}"/>
              </a:ext>
            </a:extLst>
          </p:cNvPr>
          <p:cNvSpPr txBox="1"/>
          <p:nvPr/>
        </p:nvSpPr>
        <p:spPr>
          <a:xfrm>
            <a:off x="6942172" y="2782603"/>
            <a:ext cx="884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38CD76D9-9B17-48B4-A9BB-6EEA728A87B2}"/>
              </a:ext>
            </a:extLst>
          </p:cNvPr>
          <p:cNvSpPr/>
          <p:nvPr/>
        </p:nvSpPr>
        <p:spPr>
          <a:xfrm>
            <a:off x="7070061" y="3215978"/>
            <a:ext cx="574547" cy="573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C943C398-459B-4FAF-B9E9-2E5321CF1AE1}"/>
              </a:ext>
            </a:extLst>
          </p:cNvPr>
          <p:cNvSpPr/>
          <p:nvPr/>
        </p:nvSpPr>
        <p:spPr>
          <a:xfrm>
            <a:off x="7070061" y="3215978"/>
            <a:ext cx="574675" cy="573405"/>
          </a:xfrm>
          <a:custGeom>
            <a:avLst/>
            <a:gdLst/>
            <a:ahLst/>
            <a:cxnLst/>
            <a:rect l="l" t="t" r="r" b="b"/>
            <a:pathLst>
              <a:path w="574675" h="573405">
                <a:moveTo>
                  <a:pt x="0" y="286512"/>
                </a:moveTo>
                <a:lnTo>
                  <a:pt x="3760" y="240036"/>
                </a:lnTo>
                <a:lnTo>
                  <a:pt x="14648" y="195949"/>
                </a:lnTo>
                <a:lnTo>
                  <a:pt x="32071" y="154840"/>
                </a:lnTo>
                <a:lnTo>
                  <a:pt x="55437" y="117299"/>
                </a:lnTo>
                <a:lnTo>
                  <a:pt x="84153" y="83915"/>
                </a:lnTo>
                <a:lnTo>
                  <a:pt x="117628" y="55278"/>
                </a:lnTo>
                <a:lnTo>
                  <a:pt x="155270" y="31978"/>
                </a:lnTo>
                <a:lnTo>
                  <a:pt x="196486" y="14606"/>
                </a:lnTo>
                <a:lnTo>
                  <a:pt x="240684" y="3749"/>
                </a:lnTo>
                <a:lnTo>
                  <a:pt x="287274" y="0"/>
                </a:lnTo>
                <a:lnTo>
                  <a:pt x="333863" y="3749"/>
                </a:lnTo>
                <a:lnTo>
                  <a:pt x="378061" y="14606"/>
                </a:lnTo>
                <a:lnTo>
                  <a:pt x="419277" y="31978"/>
                </a:lnTo>
                <a:lnTo>
                  <a:pt x="456919" y="55278"/>
                </a:lnTo>
                <a:lnTo>
                  <a:pt x="490394" y="83915"/>
                </a:lnTo>
                <a:lnTo>
                  <a:pt x="519110" y="117299"/>
                </a:lnTo>
                <a:lnTo>
                  <a:pt x="542476" y="154840"/>
                </a:lnTo>
                <a:lnTo>
                  <a:pt x="559899" y="195949"/>
                </a:lnTo>
                <a:lnTo>
                  <a:pt x="570787" y="240036"/>
                </a:lnTo>
                <a:lnTo>
                  <a:pt x="574547" y="286512"/>
                </a:lnTo>
                <a:lnTo>
                  <a:pt x="570787" y="332987"/>
                </a:lnTo>
                <a:lnTo>
                  <a:pt x="559899" y="377074"/>
                </a:lnTo>
                <a:lnTo>
                  <a:pt x="542476" y="418183"/>
                </a:lnTo>
                <a:lnTo>
                  <a:pt x="519110" y="455724"/>
                </a:lnTo>
                <a:lnTo>
                  <a:pt x="490394" y="489108"/>
                </a:lnTo>
                <a:lnTo>
                  <a:pt x="456919" y="517745"/>
                </a:lnTo>
                <a:lnTo>
                  <a:pt x="419277" y="541045"/>
                </a:lnTo>
                <a:lnTo>
                  <a:pt x="378061" y="558417"/>
                </a:lnTo>
                <a:lnTo>
                  <a:pt x="333863" y="569274"/>
                </a:lnTo>
                <a:lnTo>
                  <a:pt x="287274" y="573024"/>
                </a:lnTo>
                <a:lnTo>
                  <a:pt x="240684" y="569274"/>
                </a:lnTo>
                <a:lnTo>
                  <a:pt x="196486" y="558417"/>
                </a:lnTo>
                <a:lnTo>
                  <a:pt x="155270" y="541045"/>
                </a:lnTo>
                <a:lnTo>
                  <a:pt x="117628" y="517745"/>
                </a:lnTo>
                <a:lnTo>
                  <a:pt x="84153" y="489108"/>
                </a:lnTo>
                <a:lnTo>
                  <a:pt x="55437" y="455724"/>
                </a:lnTo>
                <a:lnTo>
                  <a:pt x="32071" y="418183"/>
                </a:lnTo>
                <a:lnTo>
                  <a:pt x="14648" y="377074"/>
                </a:lnTo>
                <a:lnTo>
                  <a:pt x="3760" y="332987"/>
                </a:lnTo>
                <a:lnTo>
                  <a:pt x="0" y="28651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B089D2A-59D7-406C-BD58-B6D4CDB32218}"/>
              </a:ext>
            </a:extLst>
          </p:cNvPr>
          <p:cNvSpPr/>
          <p:nvPr/>
        </p:nvSpPr>
        <p:spPr>
          <a:xfrm>
            <a:off x="7073110" y="3974930"/>
            <a:ext cx="574547" cy="5745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4B698B9B-CAC9-45B2-8C5A-BCD2A558C221}"/>
              </a:ext>
            </a:extLst>
          </p:cNvPr>
          <p:cNvSpPr/>
          <p:nvPr/>
        </p:nvSpPr>
        <p:spPr>
          <a:xfrm>
            <a:off x="7073110" y="3974930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574675" h="574675">
                <a:moveTo>
                  <a:pt x="0" y="287274"/>
                </a:moveTo>
                <a:lnTo>
                  <a:pt x="3760" y="240684"/>
                </a:lnTo>
                <a:lnTo>
                  <a:pt x="14648" y="196486"/>
                </a:lnTo>
                <a:lnTo>
                  <a:pt x="32071" y="155270"/>
                </a:lnTo>
                <a:lnTo>
                  <a:pt x="55437" y="117628"/>
                </a:lnTo>
                <a:lnTo>
                  <a:pt x="84153" y="84153"/>
                </a:lnTo>
                <a:lnTo>
                  <a:pt x="117628" y="55437"/>
                </a:lnTo>
                <a:lnTo>
                  <a:pt x="155270" y="32071"/>
                </a:lnTo>
                <a:lnTo>
                  <a:pt x="196486" y="14648"/>
                </a:lnTo>
                <a:lnTo>
                  <a:pt x="240684" y="3760"/>
                </a:lnTo>
                <a:lnTo>
                  <a:pt x="287274" y="0"/>
                </a:lnTo>
                <a:lnTo>
                  <a:pt x="333863" y="3760"/>
                </a:lnTo>
                <a:lnTo>
                  <a:pt x="378061" y="14648"/>
                </a:lnTo>
                <a:lnTo>
                  <a:pt x="419277" y="32071"/>
                </a:lnTo>
                <a:lnTo>
                  <a:pt x="456919" y="55437"/>
                </a:lnTo>
                <a:lnTo>
                  <a:pt x="490394" y="84153"/>
                </a:lnTo>
                <a:lnTo>
                  <a:pt x="519110" y="117628"/>
                </a:lnTo>
                <a:lnTo>
                  <a:pt x="542476" y="155270"/>
                </a:lnTo>
                <a:lnTo>
                  <a:pt x="559899" y="196486"/>
                </a:lnTo>
                <a:lnTo>
                  <a:pt x="570787" y="240684"/>
                </a:lnTo>
                <a:lnTo>
                  <a:pt x="574547" y="287274"/>
                </a:lnTo>
                <a:lnTo>
                  <a:pt x="570787" y="333863"/>
                </a:lnTo>
                <a:lnTo>
                  <a:pt x="559899" y="378061"/>
                </a:lnTo>
                <a:lnTo>
                  <a:pt x="542476" y="419277"/>
                </a:lnTo>
                <a:lnTo>
                  <a:pt x="519110" y="456919"/>
                </a:lnTo>
                <a:lnTo>
                  <a:pt x="490394" y="490394"/>
                </a:lnTo>
                <a:lnTo>
                  <a:pt x="456919" y="519110"/>
                </a:lnTo>
                <a:lnTo>
                  <a:pt x="419277" y="542476"/>
                </a:lnTo>
                <a:lnTo>
                  <a:pt x="378061" y="559899"/>
                </a:lnTo>
                <a:lnTo>
                  <a:pt x="333863" y="570787"/>
                </a:lnTo>
                <a:lnTo>
                  <a:pt x="287274" y="574547"/>
                </a:lnTo>
                <a:lnTo>
                  <a:pt x="240684" y="570787"/>
                </a:lnTo>
                <a:lnTo>
                  <a:pt x="196486" y="559899"/>
                </a:lnTo>
                <a:lnTo>
                  <a:pt x="155270" y="542476"/>
                </a:lnTo>
                <a:lnTo>
                  <a:pt x="117628" y="519110"/>
                </a:lnTo>
                <a:lnTo>
                  <a:pt x="84153" y="490394"/>
                </a:lnTo>
                <a:lnTo>
                  <a:pt x="55437" y="456919"/>
                </a:lnTo>
                <a:lnTo>
                  <a:pt x="32071" y="419277"/>
                </a:lnTo>
                <a:lnTo>
                  <a:pt x="14648" y="378061"/>
                </a:lnTo>
                <a:lnTo>
                  <a:pt x="3760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2CE3E0C5-389A-48D5-A720-8F6D129EB8B2}"/>
              </a:ext>
            </a:extLst>
          </p:cNvPr>
          <p:cNvSpPr/>
          <p:nvPr/>
        </p:nvSpPr>
        <p:spPr>
          <a:xfrm>
            <a:off x="7080729" y="5221561"/>
            <a:ext cx="573024" cy="5745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BF8F442-8FB5-494D-BE29-DAFDAB3C2688}"/>
              </a:ext>
            </a:extLst>
          </p:cNvPr>
          <p:cNvSpPr/>
          <p:nvPr/>
        </p:nvSpPr>
        <p:spPr>
          <a:xfrm>
            <a:off x="7080729" y="5221561"/>
            <a:ext cx="573405" cy="574675"/>
          </a:xfrm>
          <a:custGeom>
            <a:avLst/>
            <a:gdLst/>
            <a:ahLst/>
            <a:cxnLst/>
            <a:rect l="l" t="t" r="r" b="b"/>
            <a:pathLst>
              <a:path w="573404" h="574675">
                <a:moveTo>
                  <a:pt x="0" y="287274"/>
                </a:moveTo>
                <a:lnTo>
                  <a:pt x="3749" y="240684"/>
                </a:lnTo>
                <a:lnTo>
                  <a:pt x="14606" y="196486"/>
                </a:lnTo>
                <a:lnTo>
                  <a:pt x="31978" y="155270"/>
                </a:lnTo>
                <a:lnTo>
                  <a:pt x="55278" y="117628"/>
                </a:lnTo>
                <a:lnTo>
                  <a:pt x="83915" y="84153"/>
                </a:lnTo>
                <a:lnTo>
                  <a:pt x="117299" y="55437"/>
                </a:lnTo>
                <a:lnTo>
                  <a:pt x="154840" y="32071"/>
                </a:lnTo>
                <a:lnTo>
                  <a:pt x="195949" y="14648"/>
                </a:lnTo>
                <a:lnTo>
                  <a:pt x="240036" y="3760"/>
                </a:lnTo>
                <a:lnTo>
                  <a:pt x="286512" y="0"/>
                </a:lnTo>
                <a:lnTo>
                  <a:pt x="332987" y="3760"/>
                </a:lnTo>
                <a:lnTo>
                  <a:pt x="377074" y="14648"/>
                </a:lnTo>
                <a:lnTo>
                  <a:pt x="418183" y="32071"/>
                </a:lnTo>
                <a:lnTo>
                  <a:pt x="455724" y="55437"/>
                </a:lnTo>
                <a:lnTo>
                  <a:pt x="489108" y="84153"/>
                </a:lnTo>
                <a:lnTo>
                  <a:pt x="517745" y="117628"/>
                </a:lnTo>
                <a:lnTo>
                  <a:pt x="541045" y="155270"/>
                </a:lnTo>
                <a:lnTo>
                  <a:pt x="558417" y="196486"/>
                </a:lnTo>
                <a:lnTo>
                  <a:pt x="569274" y="240684"/>
                </a:lnTo>
                <a:lnTo>
                  <a:pt x="573024" y="287274"/>
                </a:lnTo>
                <a:lnTo>
                  <a:pt x="569274" y="333863"/>
                </a:lnTo>
                <a:lnTo>
                  <a:pt x="558417" y="378061"/>
                </a:lnTo>
                <a:lnTo>
                  <a:pt x="541045" y="419277"/>
                </a:lnTo>
                <a:lnTo>
                  <a:pt x="517745" y="456919"/>
                </a:lnTo>
                <a:lnTo>
                  <a:pt x="489108" y="490394"/>
                </a:lnTo>
                <a:lnTo>
                  <a:pt x="455724" y="519110"/>
                </a:lnTo>
                <a:lnTo>
                  <a:pt x="418183" y="542476"/>
                </a:lnTo>
                <a:lnTo>
                  <a:pt x="377074" y="559899"/>
                </a:lnTo>
                <a:lnTo>
                  <a:pt x="332987" y="570787"/>
                </a:lnTo>
                <a:lnTo>
                  <a:pt x="286512" y="574548"/>
                </a:lnTo>
                <a:lnTo>
                  <a:pt x="240036" y="570787"/>
                </a:lnTo>
                <a:lnTo>
                  <a:pt x="195949" y="559899"/>
                </a:lnTo>
                <a:lnTo>
                  <a:pt x="154840" y="542476"/>
                </a:lnTo>
                <a:lnTo>
                  <a:pt x="117299" y="519110"/>
                </a:lnTo>
                <a:lnTo>
                  <a:pt x="83915" y="490394"/>
                </a:lnTo>
                <a:lnTo>
                  <a:pt x="55278" y="456919"/>
                </a:lnTo>
                <a:lnTo>
                  <a:pt x="31978" y="419277"/>
                </a:lnTo>
                <a:lnTo>
                  <a:pt x="14606" y="378061"/>
                </a:lnTo>
                <a:lnTo>
                  <a:pt x="3749" y="333863"/>
                </a:lnTo>
                <a:lnTo>
                  <a:pt x="0" y="28727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C8E0A015-B84F-4373-BCD5-E759E3BA42C0}"/>
              </a:ext>
            </a:extLst>
          </p:cNvPr>
          <p:cNvSpPr txBox="1"/>
          <p:nvPr/>
        </p:nvSpPr>
        <p:spPr>
          <a:xfrm>
            <a:off x="7245322" y="4645236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AE4AF4BD-AC2C-4543-9E6C-78FD7A9C96D4}"/>
              </a:ext>
            </a:extLst>
          </p:cNvPr>
          <p:cNvSpPr txBox="1"/>
          <p:nvPr/>
        </p:nvSpPr>
        <p:spPr>
          <a:xfrm>
            <a:off x="5675093" y="3200814"/>
            <a:ext cx="51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9715DC5A-DC62-487A-83D9-D76C90148C91}"/>
              </a:ext>
            </a:extLst>
          </p:cNvPr>
          <p:cNvSpPr txBox="1"/>
          <p:nvPr/>
        </p:nvSpPr>
        <p:spPr>
          <a:xfrm>
            <a:off x="5682079" y="3962483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5B1C1492-0C4E-4DB8-8A64-386F1D23A7C5}"/>
              </a:ext>
            </a:extLst>
          </p:cNvPr>
          <p:cNvSpPr txBox="1"/>
          <p:nvPr/>
        </p:nvSpPr>
        <p:spPr>
          <a:xfrm>
            <a:off x="5711035" y="5178128"/>
            <a:ext cx="51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20BC48CB-C3BE-498A-B440-887F818A00DE}"/>
              </a:ext>
            </a:extLst>
          </p:cNvPr>
          <p:cNvSpPr/>
          <p:nvPr/>
        </p:nvSpPr>
        <p:spPr>
          <a:xfrm>
            <a:off x="4109692" y="3482678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5">
                <a:moveTo>
                  <a:pt x="663701" y="0"/>
                </a:moveTo>
                <a:lnTo>
                  <a:pt x="663701" y="77724"/>
                </a:lnTo>
                <a:lnTo>
                  <a:pt x="715518" y="51815"/>
                </a:lnTo>
                <a:lnTo>
                  <a:pt x="676656" y="51815"/>
                </a:lnTo>
                <a:lnTo>
                  <a:pt x="676656" y="25907"/>
                </a:lnTo>
                <a:lnTo>
                  <a:pt x="715517" y="25907"/>
                </a:lnTo>
                <a:lnTo>
                  <a:pt x="663701" y="0"/>
                </a:lnTo>
                <a:close/>
              </a:path>
              <a:path w="741679" h="78105">
                <a:moveTo>
                  <a:pt x="66370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663701" y="51815"/>
                </a:lnTo>
                <a:lnTo>
                  <a:pt x="663701" y="25907"/>
                </a:lnTo>
                <a:close/>
              </a:path>
              <a:path w="741679" h="78105">
                <a:moveTo>
                  <a:pt x="715517" y="25907"/>
                </a:moveTo>
                <a:lnTo>
                  <a:pt x="676656" y="25907"/>
                </a:lnTo>
                <a:lnTo>
                  <a:pt x="676656" y="51815"/>
                </a:lnTo>
                <a:lnTo>
                  <a:pt x="715518" y="51815"/>
                </a:lnTo>
                <a:lnTo>
                  <a:pt x="741425" y="38862"/>
                </a:lnTo>
                <a:lnTo>
                  <a:pt x="71551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7DB50DB4-ED71-4C5E-AFF6-7BABA051D719}"/>
              </a:ext>
            </a:extLst>
          </p:cNvPr>
          <p:cNvSpPr/>
          <p:nvPr/>
        </p:nvSpPr>
        <p:spPr>
          <a:xfrm>
            <a:off x="4124931" y="4275158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4">
                <a:moveTo>
                  <a:pt x="663702" y="0"/>
                </a:moveTo>
                <a:lnTo>
                  <a:pt x="663702" y="77724"/>
                </a:lnTo>
                <a:lnTo>
                  <a:pt x="715518" y="51815"/>
                </a:lnTo>
                <a:lnTo>
                  <a:pt x="676656" y="51815"/>
                </a:lnTo>
                <a:lnTo>
                  <a:pt x="676656" y="25908"/>
                </a:lnTo>
                <a:lnTo>
                  <a:pt x="715518" y="25908"/>
                </a:lnTo>
                <a:lnTo>
                  <a:pt x="663702" y="0"/>
                </a:lnTo>
                <a:close/>
              </a:path>
              <a:path w="741679" h="78104">
                <a:moveTo>
                  <a:pt x="66370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663702" y="51815"/>
                </a:lnTo>
                <a:lnTo>
                  <a:pt x="663702" y="25908"/>
                </a:lnTo>
                <a:close/>
              </a:path>
              <a:path w="741679" h="78104">
                <a:moveTo>
                  <a:pt x="715518" y="25908"/>
                </a:moveTo>
                <a:lnTo>
                  <a:pt x="676656" y="25908"/>
                </a:lnTo>
                <a:lnTo>
                  <a:pt x="676656" y="51815"/>
                </a:lnTo>
                <a:lnTo>
                  <a:pt x="715518" y="51815"/>
                </a:lnTo>
                <a:lnTo>
                  <a:pt x="741426" y="38862"/>
                </a:lnTo>
                <a:lnTo>
                  <a:pt x="71551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AA520E04-D96E-49E6-B2DA-C32D5D70D457}"/>
              </a:ext>
            </a:extLst>
          </p:cNvPr>
          <p:cNvSpPr/>
          <p:nvPr/>
        </p:nvSpPr>
        <p:spPr>
          <a:xfrm>
            <a:off x="4115787" y="5497405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4">
                <a:moveTo>
                  <a:pt x="663701" y="0"/>
                </a:moveTo>
                <a:lnTo>
                  <a:pt x="663701" y="77724"/>
                </a:lnTo>
                <a:lnTo>
                  <a:pt x="715518" y="51815"/>
                </a:lnTo>
                <a:lnTo>
                  <a:pt x="676655" y="51815"/>
                </a:lnTo>
                <a:lnTo>
                  <a:pt x="676655" y="25907"/>
                </a:lnTo>
                <a:lnTo>
                  <a:pt x="715517" y="25907"/>
                </a:lnTo>
                <a:lnTo>
                  <a:pt x="663701" y="0"/>
                </a:lnTo>
                <a:close/>
              </a:path>
              <a:path w="741679" h="78104">
                <a:moveTo>
                  <a:pt x="66370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663701" y="51815"/>
                </a:lnTo>
                <a:lnTo>
                  <a:pt x="663701" y="25907"/>
                </a:lnTo>
                <a:close/>
              </a:path>
              <a:path w="741679" h="78104">
                <a:moveTo>
                  <a:pt x="715517" y="25907"/>
                </a:moveTo>
                <a:lnTo>
                  <a:pt x="676655" y="25907"/>
                </a:lnTo>
                <a:lnTo>
                  <a:pt x="676655" y="51815"/>
                </a:lnTo>
                <a:lnTo>
                  <a:pt x="715518" y="51815"/>
                </a:lnTo>
                <a:lnTo>
                  <a:pt x="741426" y="38862"/>
                </a:lnTo>
                <a:lnTo>
                  <a:pt x="71551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630F6BE7-DC80-4CF0-B752-8F4D36EAF6F7}"/>
              </a:ext>
            </a:extLst>
          </p:cNvPr>
          <p:cNvSpPr/>
          <p:nvPr/>
        </p:nvSpPr>
        <p:spPr>
          <a:xfrm>
            <a:off x="4103342" y="3521540"/>
            <a:ext cx="748665" cy="788035"/>
          </a:xfrm>
          <a:custGeom>
            <a:avLst/>
            <a:gdLst/>
            <a:ahLst/>
            <a:cxnLst/>
            <a:rect l="l" t="t" r="r" b="b"/>
            <a:pathLst>
              <a:path w="748664" h="788035">
                <a:moveTo>
                  <a:pt x="685550" y="47459"/>
                </a:moveTo>
                <a:lnTo>
                  <a:pt x="0" y="769619"/>
                </a:lnTo>
                <a:lnTo>
                  <a:pt x="18795" y="787526"/>
                </a:lnTo>
                <a:lnTo>
                  <a:pt x="704305" y="65285"/>
                </a:lnTo>
                <a:lnTo>
                  <a:pt x="685550" y="47459"/>
                </a:lnTo>
                <a:close/>
              </a:path>
              <a:path w="748664" h="788035">
                <a:moveTo>
                  <a:pt x="736835" y="38100"/>
                </a:moveTo>
                <a:lnTo>
                  <a:pt x="694435" y="38100"/>
                </a:lnTo>
                <a:lnTo>
                  <a:pt x="713232" y="55879"/>
                </a:lnTo>
                <a:lnTo>
                  <a:pt x="704305" y="65285"/>
                </a:lnTo>
                <a:lnTo>
                  <a:pt x="723137" y="83184"/>
                </a:lnTo>
                <a:lnTo>
                  <a:pt x="736835" y="38100"/>
                </a:lnTo>
                <a:close/>
              </a:path>
              <a:path w="748664" h="788035">
                <a:moveTo>
                  <a:pt x="694435" y="38100"/>
                </a:moveTo>
                <a:lnTo>
                  <a:pt x="685550" y="47459"/>
                </a:lnTo>
                <a:lnTo>
                  <a:pt x="704305" y="65285"/>
                </a:lnTo>
                <a:lnTo>
                  <a:pt x="713232" y="55879"/>
                </a:lnTo>
                <a:lnTo>
                  <a:pt x="694435" y="38100"/>
                </a:lnTo>
                <a:close/>
              </a:path>
              <a:path w="748664" h="788035">
                <a:moveTo>
                  <a:pt x="748410" y="0"/>
                </a:moveTo>
                <a:lnTo>
                  <a:pt x="666749" y="29590"/>
                </a:lnTo>
                <a:lnTo>
                  <a:pt x="685550" y="47459"/>
                </a:lnTo>
                <a:lnTo>
                  <a:pt x="694435" y="38100"/>
                </a:lnTo>
                <a:lnTo>
                  <a:pt x="736835" y="38100"/>
                </a:lnTo>
                <a:lnTo>
                  <a:pt x="748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8706FA99-6BB3-4E3F-BBE6-F7D973EC8F43}"/>
              </a:ext>
            </a:extLst>
          </p:cNvPr>
          <p:cNvSpPr/>
          <p:nvPr/>
        </p:nvSpPr>
        <p:spPr>
          <a:xfrm>
            <a:off x="4100293" y="3512650"/>
            <a:ext cx="753110" cy="787400"/>
          </a:xfrm>
          <a:custGeom>
            <a:avLst/>
            <a:gdLst/>
            <a:ahLst/>
            <a:cxnLst/>
            <a:rect l="l" t="t" r="r" b="b"/>
            <a:pathLst>
              <a:path w="753110" h="787400">
                <a:moveTo>
                  <a:pt x="690073" y="740200"/>
                </a:moveTo>
                <a:lnTo>
                  <a:pt x="671321" y="758063"/>
                </a:lnTo>
                <a:lnTo>
                  <a:pt x="753109" y="787400"/>
                </a:lnTo>
                <a:lnTo>
                  <a:pt x="741460" y="749554"/>
                </a:lnTo>
                <a:lnTo>
                  <a:pt x="699007" y="749554"/>
                </a:lnTo>
                <a:lnTo>
                  <a:pt x="690073" y="740200"/>
                </a:lnTo>
                <a:close/>
              </a:path>
              <a:path w="753110" h="787400">
                <a:moveTo>
                  <a:pt x="708869" y="722295"/>
                </a:moveTo>
                <a:lnTo>
                  <a:pt x="690073" y="740200"/>
                </a:lnTo>
                <a:lnTo>
                  <a:pt x="699007" y="749554"/>
                </a:lnTo>
                <a:lnTo>
                  <a:pt x="717804" y="731647"/>
                </a:lnTo>
                <a:lnTo>
                  <a:pt x="708869" y="722295"/>
                </a:lnTo>
                <a:close/>
              </a:path>
              <a:path w="753110" h="787400">
                <a:moveTo>
                  <a:pt x="727582" y="704469"/>
                </a:moveTo>
                <a:lnTo>
                  <a:pt x="708869" y="722295"/>
                </a:lnTo>
                <a:lnTo>
                  <a:pt x="717804" y="731647"/>
                </a:lnTo>
                <a:lnTo>
                  <a:pt x="699007" y="749554"/>
                </a:lnTo>
                <a:lnTo>
                  <a:pt x="741460" y="749554"/>
                </a:lnTo>
                <a:lnTo>
                  <a:pt x="727582" y="704469"/>
                </a:lnTo>
                <a:close/>
              </a:path>
              <a:path w="753110" h="787400">
                <a:moveTo>
                  <a:pt x="18795" y="0"/>
                </a:moveTo>
                <a:lnTo>
                  <a:pt x="0" y="17780"/>
                </a:lnTo>
                <a:lnTo>
                  <a:pt x="690073" y="740200"/>
                </a:lnTo>
                <a:lnTo>
                  <a:pt x="708869" y="722295"/>
                </a:lnTo>
                <a:lnTo>
                  <a:pt x="18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AF811066-A9A4-47B0-B27C-65E3FF694653}"/>
              </a:ext>
            </a:extLst>
          </p:cNvPr>
          <p:cNvSpPr/>
          <p:nvPr/>
        </p:nvSpPr>
        <p:spPr>
          <a:xfrm>
            <a:off x="4097499" y="3517094"/>
            <a:ext cx="754380" cy="2011045"/>
          </a:xfrm>
          <a:custGeom>
            <a:avLst/>
            <a:gdLst/>
            <a:ahLst/>
            <a:cxnLst/>
            <a:rect l="l" t="t" r="r" b="b"/>
            <a:pathLst>
              <a:path w="754379" h="2011045">
                <a:moveTo>
                  <a:pt x="705477" y="1942452"/>
                </a:moveTo>
                <a:lnTo>
                  <a:pt x="681101" y="1951355"/>
                </a:lnTo>
                <a:lnTo>
                  <a:pt x="744347" y="2011045"/>
                </a:lnTo>
                <a:lnTo>
                  <a:pt x="750732" y="1954657"/>
                </a:lnTo>
                <a:lnTo>
                  <a:pt x="709929" y="1954657"/>
                </a:lnTo>
                <a:lnTo>
                  <a:pt x="705477" y="1942452"/>
                </a:lnTo>
                <a:close/>
              </a:path>
              <a:path w="754379" h="2011045">
                <a:moveTo>
                  <a:pt x="729856" y="1933548"/>
                </a:moveTo>
                <a:lnTo>
                  <a:pt x="705477" y="1942452"/>
                </a:lnTo>
                <a:lnTo>
                  <a:pt x="709929" y="1954657"/>
                </a:lnTo>
                <a:lnTo>
                  <a:pt x="734313" y="1945767"/>
                </a:lnTo>
                <a:lnTo>
                  <a:pt x="729856" y="1933548"/>
                </a:lnTo>
                <a:close/>
              </a:path>
              <a:path w="754379" h="2011045">
                <a:moveTo>
                  <a:pt x="754126" y="1924685"/>
                </a:moveTo>
                <a:lnTo>
                  <a:pt x="729856" y="1933548"/>
                </a:lnTo>
                <a:lnTo>
                  <a:pt x="734313" y="1945767"/>
                </a:lnTo>
                <a:lnTo>
                  <a:pt x="709929" y="1954657"/>
                </a:lnTo>
                <a:lnTo>
                  <a:pt x="750732" y="1954657"/>
                </a:lnTo>
                <a:lnTo>
                  <a:pt x="754126" y="1924685"/>
                </a:lnTo>
                <a:close/>
              </a:path>
              <a:path w="754379" h="2011045">
                <a:moveTo>
                  <a:pt x="24383" y="0"/>
                </a:moveTo>
                <a:lnTo>
                  <a:pt x="0" y="8889"/>
                </a:lnTo>
                <a:lnTo>
                  <a:pt x="705477" y="1942452"/>
                </a:lnTo>
                <a:lnTo>
                  <a:pt x="729856" y="193354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00A04BD7-2E94-4E01-BA63-D1A7FC222A55}"/>
              </a:ext>
            </a:extLst>
          </p:cNvPr>
          <p:cNvSpPr/>
          <p:nvPr/>
        </p:nvSpPr>
        <p:spPr>
          <a:xfrm>
            <a:off x="4101564" y="4293699"/>
            <a:ext cx="741045" cy="1235075"/>
          </a:xfrm>
          <a:custGeom>
            <a:avLst/>
            <a:gdLst/>
            <a:ahLst/>
            <a:cxnLst/>
            <a:rect l="l" t="t" r="r" b="b"/>
            <a:pathLst>
              <a:path w="741045" h="1235075">
                <a:moveTo>
                  <a:pt x="690138" y="1174466"/>
                </a:moveTo>
                <a:lnTo>
                  <a:pt x="667892" y="1187704"/>
                </a:lnTo>
                <a:lnTo>
                  <a:pt x="740917" y="1234567"/>
                </a:lnTo>
                <a:lnTo>
                  <a:pt x="737395" y="1185545"/>
                </a:lnTo>
                <a:lnTo>
                  <a:pt x="696722" y="1185545"/>
                </a:lnTo>
                <a:lnTo>
                  <a:pt x="690138" y="1174466"/>
                </a:lnTo>
                <a:close/>
              </a:path>
              <a:path w="741045" h="1235075">
                <a:moveTo>
                  <a:pt x="712356" y="1161245"/>
                </a:moveTo>
                <a:lnTo>
                  <a:pt x="690138" y="1174466"/>
                </a:lnTo>
                <a:lnTo>
                  <a:pt x="696722" y="1185545"/>
                </a:lnTo>
                <a:lnTo>
                  <a:pt x="718947" y="1172337"/>
                </a:lnTo>
                <a:lnTo>
                  <a:pt x="712356" y="1161245"/>
                </a:lnTo>
                <a:close/>
              </a:path>
              <a:path w="741045" h="1235075">
                <a:moveTo>
                  <a:pt x="734695" y="1147953"/>
                </a:moveTo>
                <a:lnTo>
                  <a:pt x="712356" y="1161245"/>
                </a:lnTo>
                <a:lnTo>
                  <a:pt x="718947" y="1172337"/>
                </a:lnTo>
                <a:lnTo>
                  <a:pt x="696722" y="1185545"/>
                </a:lnTo>
                <a:lnTo>
                  <a:pt x="737395" y="1185545"/>
                </a:lnTo>
                <a:lnTo>
                  <a:pt x="734695" y="1147953"/>
                </a:lnTo>
                <a:close/>
              </a:path>
              <a:path w="741045" h="1235075">
                <a:moveTo>
                  <a:pt x="22351" y="0"/>
                </a:moveTo>
                <a:lnTo>
                  <a:pt x="0" y="13208"/>
                </a:lnTo>
                <a:lnTo>
                  <a:pt x="690138" y="1174466"/>
                </a:lnTo>
                <a:lnTo>
                  <a:pt x="712356" y="1161245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8557D9D9-7E14-41ED-81B7-3FBD474FD1FA}"/>
              </a:ext>
            </a:extLst>
          </p:cNvPr>
          <p:cNvSpPr/>
          <p:nvPr/>
        </p:nvSpPr>
        <p:spPr>
          <a:xfrm>
            <a:off x="4088355" y="3521540"/>
            <a:ext cx="772160" cy="2011680"/>
          </a:xfrm>
          <a:custGeom>
            <a:avLst/>
            <a:gdLst/>
            <a:ahLst/>
            <a:cxnLst/>
            <a:rect l="l" t="t" r="r" b="b"/>
            <a:pathLst>
              <a:path w="772160" h="2011679">
                <a:moveTo>
                  <a:pt x="723555" y="68255"/>
                </a:moveTo>
                <a:lnTo>
                  <a:pt x="0" y="2002027"/>
                </a:lnTo>
                <a:lnTo>
                  <a:pt x="24383" y="2011171"/>
                </a:lnTo>
                <a:lnTo>
                  <a:pt x="747799" y="77309"/>
                </a:lnTo>
                <a:lnTo>
                  <a:pt x="723555" y="68255"/>
                </a:lnTo>
                <a:close/>
              </a:path>
              <a:path w="772160" h="2011679">
                <a:moveTo>
                  <a:pt x="768832" y="56133"/>
                </a:moveTo>
                <a:lnTo>
                  <a:pt x="728091" y="56133"/>
                </a:lnTo>
                <a:lnTo>
                  <a:pt x="752347" y="65150"/>
                </a:lnTo>
                <a:lnTo>
                  <a:pt x="747799" y="77309"/>
                </a:lnTo>
                <a:lnTo>
                  <a:pt x="772032" y="86359"/>
                </a:lnTo>
                <a:lnTo>
                  <a:pt x="768832" y="56133"/>
                </a:lnTo>
                <a:close/>
              </a:path>
              <a:path w="772160" h="2011679">
                <a:moveTo>
                  <a:pt x="728091" y="56133"/>
                </a:moveTo>
                <a:lnTo>
                  <a:pt x="723555" y="68255"/>
                </a:lnTo>
                <a:lnTo>
                  <a:pt x="747799" y="77309"/>
                </a:lnTo>
                <a:lnTo>
                  <a:pt x="752347" y="65150"/>
                </a:lnTo>
                <a:lnTo>
                  <a:pt x="728091" y="56133"/>
                </a:lnTo>
                <a:close/>
              </a:path>
              <a:path w="772160" h="2011679">
                <a:moveTo>
                  <a:pt x="762889" y="0"/>
                </a:moveTo>
                <a:lnTo>
                  <a:pt x="699261" y="59181"/>
                </a:lnTo>
                <a:lnTo>
                  <a:pt x="723555" y="68255"/>
                </a:lnTo>
                <a:lnTo>
                  <a:pt x="728091" y="56133"/>
                </a:lnTo>
                <a:lnTo>
                  <a:pt x="768832" y="56133"/>
                </a:lnTo>
                <a:lnTo>
                  <a:pt x="762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AFC397FF-0B09-4CE5-A9F1-8C80BCA8D135}"/>
              </a:ext>
            </a:extLst>
          </p:cNvPr>
          <p:cNvSpPr/>
          <p:nvPr/>
        </p:nvSpPr>
        <p:spPr>
          <a:xfrm>
            <a:off x="4089499" y="4300304"/>
            <a:ext cx="764540" cy="1235075"/>
          </a:xfrm>
          <a:custGeom>
            <a:avLst/>
            <a:gdLst/>
            <a:ahLst/>
            <a:cxnLst/>
            <a:rect l="l" t="t" r="r" b="b"/>
            <a:pathLst>
              <a:path w="764539" h="1235075">
                <a:moveTo>
                  <a:pt x="712388" y="59496"/>
                </a:moveTo>
                <a:lnTo>
                  <a:pt x="0" y="1221231"/>
                </a:lnTo>
                <a:lnTo>
                  <a:pt x="22097" y="1234820"/>
                </a:lnTo>
                <a:lnTo>
                  <a:pt x="734493" y="73073"/>
                </a:lnTo>
                <a:lnTo>
                  <a:pt x="712388" y="59496"/>
                </a:lnTo>
                <a:close/>
              </a:path>
              <a:path w="764539" h="1235075">
                <a:moveTo>
                  <a:pt x="759846" y="48387"/>
                </a:moveTo>
                <a:lnTo>
                  <a:pt x="719201" y="48387"/>
                </a:lnTo>
                <a:lnTo>
                  <a:pt x="741299" y="61975"/>
                </a:lnTo>
                <a:lnTo>
                  <a:pt x="734493" y="73073"/>
                </a:lnTo>
                <a:lnTo>
                  <a:pt x="756538" y="86613"/>
                </a:lnTo>
                <a:lnTo>
                  <a:pt x="759846" y="48387"/>
                </a:lnTo>
                <a:close/>
              </a:path>
              <a:path w="764539" h="1235075">
                <a:moveTo>
                  <a:pt x="719201" y="48387"/>
                </a:moveTo>
                <a:lnTo>
                  <a:pt x="712388" y="59496"/>
                </a:lnTo>
                <a:lnTo>
                  <a:pt x="734493" y="73073"/>
                </a:lnTo>
                <a:lnTo>
                  <a:pt x="741299" y="61975"/>
                </a:lnTo>
                <a:lnTo>
                  <a:pt x="719201" y="48387"/>
                </a:lnTo>
                <a:close/>
              </a:path>
              <a:path w="764539" h="1235075">
                <a:moveTo>
                  <a:pt x="764031" y="0"/>
                </a:moveTo>
                <a:lnTo>
                  <a:pt x="690372" y="45974"/>
                </a:lnTo>
                <a:lnTo>
                  <a:pt x="712388" y="59496"/>
                </a:lnTo>
                <a:lnTo>
                  <a:pt x="719201" y="48387"/>
                </a:lnTo>
                <a:lnTo>
                  <a:pt x="759846" y="48387"/>
                </a:lnTo>
                <a:lnTo>
                  <a:pt x="764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4161C916-04BC-4507-A628-C1BD3905EBDA}"/>
              </a:ext>
            </a:extLst>
          </p:cNvPr>
          <p:cNvSpPr/>
          <p:nvPr/>
        </p:nvSpPr>
        <p:spPr>
          <a:xfrm>
            <a:off x="2690340" y="3485472"/>
            <a:ext cx="860425" cy="79375"/>
          </a:xfrm>
          <a:custGeom>
            <a:avLst/>
            <a:gdLst/>
            <a:ahLst/>
            <a:cxnLst/>
            <a:rect l="l" t="t" r="r" b="b"/>
            <a:pathLst>
              <a:path w="860425" h="79375">
                <a:moveTo>
                  <a:pt x="781811" y="25851"/>
                </a:moveTo>
                <a:lnTo>
                  <a:pt x="0" y="53086"/>
                </a:lnTo>
                <a:lnTo>
                  <a:pt x="1016" y="78994"/>
                </a:lnTo>
                <a:lnTo>
                  <a:pt x="782701" y="51759"/>
                </a:lnTo>
                <a:lnTo>
                  <a:pt x="781811" y="25851"/>
                </a:lnTo>
                <a:close/>
              </a:path>
              <a:path w="860425" h="79375">
                <a:moveTo>
                  <a:pt x="836552" y="25400"/>
                </a:moveTo>
                <a:lnTo>
                  <a:pt x="794766" y="25400"/>
                </a:lnTo>
                <a:lnTo>
                  <a:pt x="795655" y="51308"/>
                </a:lnTo>
                <a:lnTo>
                  <a:pt x="782701" y="51759"/>
                </a:lnTo>
                <a:lnTo>
                  <a:pt x="783590" y="77597"/>
                </a:lnTo>
                <a:lnTo>
                  <a:pt x="859917" y="36068"/>
                </a:lnTo>
                <a:lnTo>
                  <a:pt x="836552" y="25400"/>
                </a:lnTo>
                <a:close/>
              </a:path>
              <a:path w="860425" h="79375">
                <a:moveTo>
                  <a:pt x="794766" y="25400"/>
                </a:moveTo>
                <a:lnTo>
                  <a:pt x="781811" y="25851"/>
                </a:lnTo>
                <a:lnTo>
                  <a:pt x="782701" y="51759"/>
                </a:lnTo>
                <a:lnTo>
                  <a:pt x="795655" y="51308"/>
                </a:lnTo>
                <a:lnTo>
                  <a:pt x="794766" y="25400"/>
                </a:lnTo>
                <a:close/>
              </a:path>
              <a:path w="860425" h="79375">
                <a:moveTo>
                  <a:pt x="780923" y="0"/>
                </a:moveTo>
                <a:lnTo>
                  <a:pt x="781811" y="25851"/>
                </a:lnTo>
                <a:lnTo>
                  <a:pt x="794766" y="25400"/>
                </a:lnTo>
                <a:lnTo>
                  <a:pt x="836552" y="25400"/>
                </a:lnTo>
                <a:lnTo>
                  <a:pt x="780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320BF092-B16A-4CD5-90AE-9AC635FBEDAA}"/>
              </a:ext>
            </a:extLst>
          </p:cNvPr>
          <p:cNvSpPr/>
          <p:nvPr/>
        </p:nvSpPr>
        <p:spPr>
          <a:xfrm>
            <a:off x="2679418" y="3560402"/>
            <a:ext cx="874394" cy="740410"/>
          </a:xfrm>
          <a:custGeom>
            <a:avLst/>
            <a:gdLst/>
            <a:ahLst/>
            <a:cxnLst/>
            <a:rect l="l" t="t" r="r" b="b"/>
            <a:pathLst>
              <a:path w="874394" h="740410">
                <a:moveTo>
                  <a:pt x="806032" y="699890"/>
                </a:moveTo>
                <a:lnTo>
                  <a:pt x="789305" y="719708"/>
                </a:lnTo>
                <a:lnTo>
                  <a:pt x="873887" y="740155"/>
                </a:lnTo>
                <a:lnTo>
                  <a:pt x="860153" y="708278"/>
                </a:lnTo>
                <a:lnTo>
                  <a:pt x="815975" y="708278"/>
                </a:lnTo>
                <a:lnTo>
                  <a:pt x="806032" y="699890"/>
                </a:lnTo>
                <a:close/>
              </a:path>
              <a:path w="874394" h="740410">
                <a:moveTo>
                  <a:pt x="822771" y="680057"/>
                </a:moveTo>
                <a:lnTo>
                  <a:pt x="806032" y="699890"/>
                </a:lnTo>
                <a:lnTo>
                  <a:pt x="815975" y="708278"/>
                </a:lnTo>
                <a:lnTo>
                  <a:pt x="832738" y="688466"/>
                </a:lnTo>
                <a:lnTo>
                  <a:pt x="822771" y="680057"/>
                </a:lnTo>
                <a:close/>
              </a:path>
              <a:path w="874394" h="740410">
                <a:moveTo>
                  <a:pt x="839469" y="660272"/>
                </a:moveTo>
                <a:lnTo>
                  <a:pt x="822771" y="680057"/>
                </a:lnTo>
                <a:lnTo>
                  <a:pt x="832738" y="688466"/>
                </a:lnTo>
                <a:lnTo>
                  <a:pt x="815975" y="708278"/>
                </a:lnTo>
                <a:lnTo>
                  <a:pt x="860153" y="708278"/>
                </a:lnTo>
                <a:lnTo>
                  <a:pt x="839469" y="660272"/>
                </a:lnTo>
                <a:close/>
              </a:path>
              <a:path w="874394" h="740410">
                <a:moveTo>
                  <a:pt x="16763" y="0"/>
                </a:moveTo>
                <a:lnTo>
                  <a:pt x="0" y="19811"/>
                </a:lnTo>
                <a:lnTo>
                  <a:pt x="806032" y="699890"/>
                </a:lnTo>
                <a:lnTo>
                  <a:pt x="822771" y="680057"/>
                </a:lnTo>
                <a:lnTo>
                  <a:pt x="1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5327D64D-E972-4C9D-9687-88718CFB8BB4}"/>
              </a:ext>
            </a:extLst>
          </p:cNvPr>
          <p:cNvSpPr/>
          <p:nvPr/>
        </p:nvSpPr>
        <p:spPr>
          <a:xfrm>
            <a:off x="2675861" y="3565100"/>
            <a:ext cx="870585" cy="1963420"/>
          </a:xfrm>
          <a:custGeom>
            <a:avLst/>
            <a:gdLst/>
            <a:ahLst/>
            <a:cxnLst/>
            <a:rect l="l" t="t" r="r" b="b"/>
            <a:pathLst>
              <a:path w="870585" h="1963420">
                <a:moveTo>
                  <a:pt x="822864" y="1897323"/>
                </a:moveTo>
                <a:lnTo>
                  <a:pt x="799083" y="1907667"/>
                </a:lnTo>
                <a:lnTo>
                  <a:pt x="865758" y="1963420"/>
                </a:lnTo>
                <a:lnTo>
                  <a:pt x="868617" y="1909191"/>
                </a:lnTo>
                <a:lnTo>
                  <a:pt x="828039" y="1909191"/>
                </a:lnTo>
                <a:lnTo>
                  <a:pt x="822864" y="1897323"/>
                </a:lnTo>
                <a:close/>
              </a:path>
              <a:path w="870585" h="1963420">
                <a:moveTo>
                  <a:pt x="846598" y="1887001"/>
                </a:moveTo>
                <a:lnTo>
                  <a:pt x="822864" y="1897323"/>
                </a:lnTo>
                <a:lnTo>
                  <a:pt x="828039" y="1909191"/>
                </a:lnTo>
                <a:lnTo>
                  <a:pt x="851788" y="1898904"/>
                </a:lnTo>
                <a:lnTo>
                  <a:pt x="846598" y="1887001"/>
                </a:lnTo>
                <a:close/>
              </a:path>
              <a:path w="870585" h="1963420">
                <a:moveTo>
                  <a:pt x="870331" y="1876679"/>
                </a:moveTo>
                <a:lnTo>
                  <a:pt x="846598" y="1887001"/>
                </a:lnTo>
                <a:lnTo>
                  <a:pt x="851788" y="1898904"/>
                </a:lnTo>
                <a:lnTo>
                  <a:pt x="828039" y="1909191"/>
                </a:lnTo>
                <a:lnTo>
                  <a:pt x="868617" y="1909191"/>
                </a:lnTo>
                <a:lnTo>
                  <a:pt x="870331" y="1876679"/>
                </a:lnTo>
                <a:close/>
              </a:path>
              <a:path w="870585" h="1963420">
                <a:moveTo>
                  <a:pt x="23749" y="0"/>
                </a:moveTo>
                <a:lnTo>
                  <a:pt x="0" y="10414"/>
                </a:lnTo>
                <a:lnTo>
                  <a:pt x="822864" y="1897323"/>
                </a:lnTo>
                <a:lnTo>
                  <a:pt x="846598" y="1887001"/>
                </a:lnTo>
                <a:lnTo>
                  <a:pt x="23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81A90DDB-8F5A-42E4-B093-83753E6CEA6B}"/>
              </a:ext>
            </a:extLst>
          </p:cNvPr>
          <p:cNvSpPr/>
          <p:nvPr/>
        </p:nvSpPr>
        <p:spPr>
          <a:xfrm>
            <a:off x="2707739" y="3521540"/>
            <a:ext cx="843280" cy="606425"/>
          </a:xfrm>
          <a:custGeom>
            <a:avLst/>
            <a:gdLst/>
            <a:ahLst/>
            <a:cxnLst/>
            <a:rect l="l" t="t" r="r" b="b"/>
            <a:pathLst>
              <a:path w="843280" h="606425">
                <a:moveTo>
                  <a:pt x="772267" y="34575"/>
                </a:moveTo>
                <a:lnTo>
                  <a:pt x="0" y="584834"/>
                </a:lnTo>
                <a:lnTo>
                  <a:pt x="14986" y="605916"/>
                </a:lnTo>
                <a:lnTo>
                  <a:pt x="787309" y="55617"/>
                </a:lnTo>
                <a:lnTo>
                  <a:pt x="772267" y="34575"/>
                </a:lnTo>
                <a:close/>
              </a:path>
              <a:path w="843280" h="606425">
                <a:moveTo>
                  <a:pt x="828694" y="27050"/>
                </a:moveTo>
                <a:lnTo>
                  <a:pt x="782828" y="27050"/>
                </a:lnTo>
                <a:lnTo>
                  <a:pt x="797813" y="48132"/>
                </a:lnTo>
                <a:lnTo>
                  <a:pt x="787309" y="55617"/>
                </a:lnTo>
                <a:lnTo>
                  <a:pt x="802386" y="76707"/>
                </a:lnTo>
                <a:lnTo>
                  <a:pt x="828694" y="27050"/>
                </a:lnTo>
                <a:close/>
              </a:path>
              <a:path w="843280" h="606425">
                <a:moveTo>
                  <a:pt x="782828" y="27050"/>
                </a:moveTo>
                <a:lnTo>
                  <a:pt x="772267" y="34575"/>
                </a:lnTo>
                <a:lnTo>
                  <a:pt x="787309" y="55617"/>
                </a:lnTo>
                <a:lnTo>
                  <a:pt x="797813" y="48132"/>
                </a:lnTo>
                <a:lnTo>
                  <a:pt x="782828" y="27050"/>
                </a:lnTo>
                <a:close/>
              </a:path>
              <a:path w="843280" h="606425">
                <a:moveTo>
                  <a:pt x="843026" y="0"/>
                </a:moveTo>
                <a:lnTo>
                  <a:pt x="757174" y="13462"/>
                </a:lnTo>
                <a:lnTo>
                  <a:pt x="772267" y="34575"/>
                </a:lnTo>
                <a:lnTo>
                  <a:pt x="782828" y="27050"/>
                </a:lnTo>
                <a:lnTo>
                  <a:pt x="828694" y="27050"/>
                </a:lnTo>
                <a:lnTo>
                  <a:pt x="843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6FCBCAC9-03F8-4374-B1D4-B48B4545F173}"/>
              </a:ext>
            </a:extLst>
          </p:cNvPr>
          <p:cNvSpPr/>
          <p:nvPr/>
        </p:nvSpPr>
        <p:spPr>
          <a:xfrm>
            <a:off x="2679418" y="4127584"/>
            <a:ext cx="873760" cy="196850"/>
          </a:xfrm>
          <a:custGeom>
            <a:avLst/>
            <a:gdLst/>
            <a:ahLst/>
            <a:cxnLst/>
            <a:rect l="l" t="t" r="r" b="b"/>
            <a:pathLst>
              <a:path w="873760" h="196850">
                <a:moveTo>
                  <a:pt x="794758" y="171276"/>
                </a:moveTo>
                <a:lnTo>
                  <a:pt x="790066" y="196723"/>
                </a:lnTo>
                <a:lnTo>
                  <a:pt x="869992" y="173609"/>
                </a:lnTo>
                <a:lnTo>
                  <a:pt x="807465" y="173609"/>
                </a:lnTo>
                <a:lnTo>
                  <a:pt x="794758" y="171276"/>
                </a:lnTo>
                <a:close/>
              </a:path>
              <a:path w="873760" h="196850">
                <a:moveTo>
                  <a:pt x="799465" y="145753"/>
                </a:moveTo>
                <a:lnTo>
                  <a:pt x="794758" y="171276"/>
                </a:lnTo>
                <a:lnTo>
                  <a:pt x="807465" y="173609"/>
                </a:lnTo>
                <a:lnTo>
                  <a:pt x="812164" y="148082"/>
                </a:lnTo>
                <a:lnTo>
                  <a:pt x="799465" y="145753"/>
                </a:lnTo>
                <a:close/>
              </a:path>
              <a:path w="873760" h="196850">
                <a:moveTo>
                  <a:pt x="804163" y="120269"/>
                </a:moveTo>
                <a:lnTo>
                  <a:pt x="799465" y="145753"/>
                </a:lnTo>
                <a:lnTo>
                  <a:pt x="812164" y="148082"/>
                </a:lnTo>
                <a:lnTo>
                  <a:pt x="807465" y="173609"/>
                </a:lnTo>
                <a:lnTo>
                  <a:pt x="869992" y="173609"/>
                </a:lnTo>
                <a:lnTo>
                  <a:pt x="873506" y="172593"/>
                </a:lnTo>
                <a:lnTo>
                  <a:pt x="804163" y="120269"/>
                </a:lnTo>
                <a:close/>
              </a:path>
              <a:path w="873760" h="196850">
                <a:moveTo>
                  <a:pt x="4571" y="0"/>
                </a:moveTo>
                <a:lnTo>
                  <a:pt x="0" y="25400"/>
                </a:lnTo>
                <a:lnTo>
                  <a:pt x="794758" y="171276"/>
                </a:lnTo>
                <a:lnTo>
                  <a:pt x="799465" y="145753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6D8F6709-06CD-44BB-97F8-54FD94F710CE}"/>
              </a:ext>
            </a:extLst>
          </p:cNvPr>
          <p:cNvSpPr/>
          <p:nvPr/>
        </p:nvSpPr>
        <p:spPr>
          <a:xfrm>
            <a:off x="2670655" y="4133425"/>
            <a:ext cx="871219" cy="1395095"/>
          </a:xfrm>
          <a:custGeom>
            <a:avLst/>
            <a:gdLst/>
            <a:ahLst/>
            <a:cxnLst/>
            <a:rect l="l" t="t" r="r" b="b"/>
            <a:pathLst>
              <a:path w="871219" h="1395095">
                <a:moveTo>
                  <a:pt x="818804" y="1335441"/>
                </a:moveTo>
                <a:lnTo>
                  <a:pt x="796670" y="1349121"/>
                </a:lnTo>
                <a:lnTo>
                  <a:pt x="870712" y="1394714"/>
                </a:lnTo>
                <a:lnTo>
                  <a:pt x="866318" y="1346454"/>
                </a:lnTo>
                <a:lnTo>
                  <a:pt x="825626" y="1346454"/>
                </a:lnTo>
                <a:lnTo>
                  <a:pt x="818804" y="1335441"/>
                </a:lnTo>
                <a:close/>
              </a:path>
              <a:path w="871219" h="1395095">
                <a:moveTo>
                  <a:pt x="840781" y="1321858"/>
                </a:moveTo>
                <a:lnTo>
                  <a:pt x="818804" y="1335441"/>
                </a:lnTo>
                <a:lnTo>
                  <a:pt x="825626" y="1346454"/>
                </a:lnTo>
                <a:lnTo>
                  <a:pt x="847597" y="1332865"/>
                </a:lnTo>
                <a:lnTo>
                  <a:pt x="840781" y="1321858"/>
                </a:lnTo>
                <a:close/>
              </a:path>
              <a:path w="871219" h="1395095">
                <a:moveTo>
                  <a:pt x="862838" y="1308227"/>
                </a:moveTo>
                <a:lnTo>
                  <a:pt x="840781" y="1321858"/>
                </a:lnTo>
                <a:lnTo>
                  <a:pt x="847597" y="1332865"/>
                </a:lnTo>
                <a:lnTo>
                  <a:pt x="825626" y="1346454"/>
                </a:lnTo>
                <a:lnTo>
                  <a:pt x="866318" y="1346454"/>
                </a:lnTo>
                <a:lnTo>
                  <a:pt x="862838" y="1308227"/>
                </a:lnTo>
                <a:close/>
              </a:path>
              <a:path w="871219" h="1395095">
                <a:moveTo>
                  <a:pt x="22097" y="0"/>
                </a:moveTo>
                <a:lnTo>
                  <a:pt x="0" y="13716"/>
                </a:lnTo>
                <a:lnTo>
                  <a:pt x="818804" y="1335441"/>
                </a:lnTo>
                <a:lnTo>
                  <a:pt x="840781" y="1321858"/>
                </a:lnTo>
                <a:lnTo>
                  <a:pt x="2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269FD504-2C55-4BA9-855F-F030E6436323}"/>
              </a:ext>
            </a:extLst>
          </p:cNvPr>
          <p:cNvSpPr/>
          <p:nvPr/>
        </p:nvSpPr>
        <p:spPr>
          <a:xfrm>
            <a:off x="2741267" y="3521540"/>
            <a:ext cx="817244" cy="1998345"/>
          </a:xfrm>
          <a:custGeom>
            <a:avLst/>
            <a:gdLst/>
            <a:ahLst/>
            <a:cxnLst/>
            <a:rect l="l" t="t" r="r" b="b"/>
            <a:pathLst>
              <a:path w="817244" h="1998345">
                <a:moveTo>
                  <a:pt x="768623" y="67385"/>
                </a:moveTo>
                <a:lnTo>
                  <a:pt x="0" y="1988438"/>
                </a:lnTo>
                <a:lnTo>
                  <a:pt x="24129" y="1998090"/>
                </a:lnTo>
                <a:lnTo>
                  <a:pt x="792603" y="76969"/>
                </a:lnTo>
                <a:lnTo>
                  <a:pt x="768623" y="67385"/>
                </a:lnTo>
                <a:close/>
              </a:path>
              <a:path w="817244" h="1998345">
                <a:moveTo>
                  <a:pt x="814125" y="55371"/>
                </a:moveTo>
                <a:lnTo>
                  <a:pt x="773429" y="55371"/>
                </a:lnTo>
                <a:lnTo>
                  <a:pt x="797432" y="64896"/>
                </a:lnTo>
                <a:lnTo>
                  <a:pt x="792603" y="76969"/>
                </a:lnTo>
                <a:lnTo>
                  <a:pt x="816736" y="86613"/>
                </a:lnTo>
                <a:lnTo>
                  <a:pt x="814125" y="55371"/>
                </a:lnTo>
                <a:close/>
              </a:path>
              <a:path w="817244" h="1998345">
                <a:moveTo>
                  <a:pt x="773429" y="55371"/>
                </a:moveTo>
                <a:lnTo>
                  <a:pt x="768623" y="67385"/>
                </a:lnTo>
                <a:lnTo>
                  <a:pt x="792603" y="76969"/>
                </a:lnTo>
                <a:lnTo>
                  <a:pt x="797432" y="64896"/>
                </a:lnTo>
                <a:lnTo>
                  <a:pt x="773429" y="55371"/>
                </a:lnTo>
                <a:close/>
              </a:path>
              <a:path w="817244" h="1998345">
                <a:moveTo>
                  <a:pt x="809497" y="0"/>
                </a:moveTo>
                <a:lnTo>
                  <a:pt x="744601" y="57784"/>
                </a:lnTo>
                <a:lnTo>
                  <a:pt x="768623" y="67385"/>
                </a:lnTo>
                <a:lnTo>
                  <a:pt x="773429" y="55371"/>
                </a:lnTo>
                <a:lnTo>
                  <a:pt x="814125" y="55371"/>
                </a:lnTo>
                <a:lnTo>
                  <a:pt x="80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C866D831-1919-4321-895A-7235B86706E6}"/>
              </a:ext>
            </a:extLst>
          </p:cNvPr>
          <p:cNvSpPr/>
          <p:nvPr/>
        </p:nvSpPr>
        <p:spPr>
          <a:xfrm>
            <a:off x="2715231" y="4300304"/>
            <a:ext cx="836930" cy="1222375"/>
          </a:xfrm>
          <a:custGeom>
            <a:avLst/>
            <a:gdLst/>
            <a:ahLst/>
            <a:cxnLst/>
            <a:rect l="l" t="t" r="r" b="b"/>
            <a:pathLst>
              <a:path w="836930" h="1222375">
                <a:moveTo>
                  <a:pt x="782382" y="56965"/>
                </a:moveTo>
                <a:lnTo>
                  <a:pt x="0" y="1207261"/>
                </a:lnTo>
                <a:lnTo>
                  <a:pt x="21336" y="1221866"/>
                </a:lnTo>
                <a:lnTo>
                  <a:pt x="803851" y="71560"/>
                </a:lnTo>
                <a:lnTo>
                  <a:pt x="782382" y="56965"/>
                </a:lnTo>
                <a:close/>
              </a:path>
              <a:path w="836930" h="1222375">
                <a:moveTo>
                  <a:pt x="830598" y="46227"/>
                </a:moveTo>
                <a:lnTo>
                  <a:pt x="789686" y="46227"/>
                </a:lnTo>
                <a:lnTo>
                  <a:pt x="811149" y="60832"/>
                </a:lnTo>
                <a:lnTo>
                  <a:pt x="803851" y="71560"/>
                </a:lnTo>
                <a:lnTo>
                  <a:pt x="825245" y="86105"/>
                </a:lnTo>
                <a:lnTo>
                  <a:pt x="830598" y="46227"/>
                </a:lnTo>
                <a:close/>
              </a:path>
              <a:path w="836930" h="1222375">
                <a:moveTo>
                  <a:pt x="789686" y="46227"/>
                </a:moveTo>
                <a:lnTo>
                  <a:pt x="782382" y="56965"/>
                </a:lnTo>
                <a:lnTo>
                  <a:pt x="803851" y="71560"/>
                </a:lnTo>
                <a:lnTo>
                  <a:pt x="811149" y="60832"/>
                </a:lnTo>
                <a:lnTo>
                  <a:pt x="789686" y="46227"/>
                </a:lnTo>
                <a:close/>
              </a:path>
              <a:path w="836930" h="1222375">
                <a:moveTo>
                  <a:pt x="836802" y="0"/>
                </a:moveTo>
                <a:lnTo>
                  <a:pt x="760983" y="42417"/>
                </a:lnTo>
                <a:lnTo>
                  <a:pt x="782382" y="56965"/>
                </a:lnTo>
                <a:lnTo>
                  <a:pt x="789686" y="46227"/>
                </a:lnTo>
                <a:lnTo>
                  <a:pt x="830598" y="46227"/>
                </a:lnTo>
                <a:lnTo>
                  <a:pt x="836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648DE74E-97CC-4D7B-AD4C-49A090FDE310}"/>
              </a:ext>
            </a:extLst>
          </p:cNvPr>
          <p:cNvSpPr/>
          <p:nvPr/>
        </p:nvSpPr>
        <p:spPr>
          <a:xfrm>
            <a:off x="2725646" y="5488261"/>
            <a:ext cx="814705" cy="78105"/>
          </a:xfrm>
          <a:custGeom>
            <a:avLst/>
            <a:gdLst/>
            <a:ahLst/>
            <a:cxnLst/>
            <a:rect l="l" t="t" r="r" b="b"/>
            <a:pathLst>
              <a:path w="814705" h="78104">
                <a:moveTo>
                  <a:pt x="737743" y="0"/>
                </a:moveTo>
                <a:lnTo>
                  <a:pt x="737278" y="25822"/>
                </a:lnTo>
                <a:lnTo>
                  <a:pt x="750188" y="26035"/>
                </a:lnTo>
                <a:lnTo>
                  <a:pt x="749807" y="51943"/>
                </a:lnTo>
                <a:lnTo>
                  <a:pt x="736807" y="51943"/>
                </a:lnTo>
                <a:lnTo>
                  <a:pt x="736346" y="77597"/>
                </a:lnTo>
                <a:lnTo>
                  <a:pt x="790001" y="51943"/>
                </a:lnTo>
                <a:lnTo>
                  <a:pt x="749807" y="51943"/>
                </a:lnTo>
                <a:lnTo>
                  <a:pt x="736811" y="51729"/>
                </a:lnTo>
                <a:lnTo>
                  <a:pt x="790448" y="51729"/>
                </a:lnTo>
                <a:lnTo>
                  <a:pt x="814705" y="40132"/>
                </a:lnTo>
                <a:lnTo>
                  <a:pt x="737743" y="0"/>
                </a:lnTo>
                <a:close/>
              </a:path>
              <a:path w="814705" h="78104">
                <a:moveTo>
                  <a:pt x="737278" y="25822"/>
                </a:moveTo>
                <a:lnTo>
                  <a:pt x="736811" y="51729"/>
                </a:lnTo>
                <a:lnTo>
                  <a:pt x="749807" y="51943"/>
                </a:lnTo>
                <a:lnTo>
                  <a:pt x="750188" y="26035"/>
                </a:lnTo>
                <a:lnTo>
                  <a:pt x="737278" y="25822"/>
                </a:lnTo>
                <a:close/>
              </a:path>
              <a:path w="814705" h="78104">
                <a:moveTo>
                  <a:pt x="507" y="13716"/>
                </a:moveTo>
                <a:lnTo>
                  <a:pt x="0" y="39624"/>
                </a:lnTo>
                <a:lnTo>
                  <a:pt x="736811" y="51729"/>
                </a:lnTo>
                <a:lnTo>
                  <a:pt x="737278" y="25822"/>
                </a:lnTo>
                <a:lnTo>
                  <a:pt x="50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4FA1B33B-0B88-4E68-AD6B-24D6991423C3}"/>
              </a:ext>
            </a:extLst>
          </p:cNvPr>
          <p:cNvSpPr txBox="1"/>
          <p:nvPr/>
        </p:nvSpPr>
        <p:spPr>
          <a:xfrm>
            <a:off x="8518496" y="4676350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B6485955-BAE0-492A-A734-C4A35750D0B0}"/>
              </a:ext>
            </a:extLst>
          </p:cNvPr>
          <p:cNvSpPr txBox="1"/>
          <p:nvPr/>
        </p:nvSpPr>
        <p:spPr>
          <a:xfrm>
            <a:off x="8198583" y="2782603"/>
            <a:ext cx="91186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tput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7F8CF205-3D88-4B32-94D5-2232E2B98768}"/>
              </a:ext>
            </a:extLst>
          </p:cNvPr>
          <p:cNvSpPr txBox="1"/>
          <p:nvPr/>
        </p:nvSpPr>
        <p:spPr>
          <a:xfrm>
            <a:off x="8488144" y="3962483"/>
            <a:ext cx="306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y</a:t>
            </a:r>
            <a:r>
              <a:rPr sz="2775" spc="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287156AB-C562-4432-BBB1-1652570F7072}"/>
              </a:ext>
            </a:extLst>
          </p:cNvPr>
          <p:cNvSpPr txBox="1"/>
          <p:nvPr/>
        </p:nvSpPr>
        <p:spPr>
          <a:xfrm>
            <a:off x="8488144" y="5228928"/>
            <a:ext cx="38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y</a:t>
            </a:r>
            <a:r>
              <a:rPr sz="2775" spc="15" baseline="-21021" dirty="0">
                <a:latin typeface="Calibri"/>
                <a:cs typeface="Calibri"/>
              </a:rPr>
              <a:t>M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E40E331E-C1DE-4CEC-AF88-532B8C44872E}"/>
              </a:ext>
            </a:extLst>
          </p:cNvPr>
          <p:cNvSpPr/>
          <p:nvPr/>
        </p:nvSpPr>
        <p:spPr>
          <a:xfrm>
            <a:off x="6314920" y="3476581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5">
                <a:moveTo>
                  <a:pt x="663701" y="0"/>
                </a:moveTo>
                <a:lnTo>
                  <a:pt x="663701" y="77724"/>
                </a:lnTo>
                <a:lnTo>
                  <a:pt x="715518" y="51815"/>
                </a:lnTo>
                <a:lnTo>
                  <a:pt x="676655" y="51815"/>
                </a:lnTo>
                <a:lnTo>
                  <a:pt x="676655" y="25908"/>
                </a:lnTo>
                <a:lnTo>
                  <a:pt x="715518" y="25908"/>
                </a:lnTo>
                <a:lnTo>
                  <a:pt x="663701" y="0"/>
                </a:lnTo>
                <a:close/>
              </a:path>
              <a:path w="741679" h="78105">
                <a:moveTo>
                  <a:pt x="663701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663701" y="51815"/>
                </a:lnTo>
                <a:lnTo>
                  <a:pt x="663701" y="25908"/>
                </a:lnTo>
                <a:close/>
              </a:path>
              <a:path w="741679" h="78105">
                <a:moveTo>
                  <a:pt x="715518" y="25908"/>
                </a:moveTo>
                <a:lnTo>
                  <a:pt x="676655" y="25908"/>
                </a:lnTo>
                <a:lnTo>
                  <a:pt x="676655" y="51815"/>
                </a:lnTo>
                <a:lnTo>
                  <a:pt x="715518" y="51815"/>
                </a:lnTo>
                <a:lnTo>
                  <a:pt x="741426" y="38862"/>
                </a:lnTo>
                <a:lnTo>
                  <a:pt x="71551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2F17A069-363E-4443-84FB-BFAAB57C5119}"/>
              </a:ext>
            </a:extLst>
          </p:cNvPr>
          <p:cNvSpPr/>
          <p:nvPr/>
        </p:nvSpPr>
        <p:spPr>
          <a:xfrm>
            <a:off x="6314920" y="4267537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4">
                <a:moveTo>
                  <a:pt x="663701" y="0"/>
                </a:moveTo>
                <a:lnTo>
                  <a:pt x="663701" y="77724"/>
                </a:lnTo>
                <a:lnTo>
                  <a:pt x="715517" y="51816"/>
                </a:lnTo>
                <a:lnTo>
                  <a:pt x="676655" y="51816"/>
                </a:lnTo>
                <a:lnTo>
                  <a:pt x="676655" y="25908"/>
                </a:lnTo>
                <a:lnTo>
                  <a:pt x="715518" y="25908"/>
                </a:lnTo>
                <a:lnTo>
                  <a:pt x="663701" y="0"/>
                </a:lnTo>
                <a:close/>
              </a:path>
              <a:path w="741679" h="78104">
                <a:moveTo>
                  <a:pt x="66370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663701" y="51816"/>
                </a:lnTo>
                <a:lnTo>
                  <a:pt x="663701" y="25908"/>
                </a:lnTo>
                <a:close/>
              </a:path>
              <a:path w="741679" h="78104">
                <a:moveTo>
                  <a:pt x="715518" y="25908"/>
                </a:moveTo>
                <a:lnTo>
                  <a:pt x="676655" y="25908"/>
                </a:lnTo>
                <a:lnTo>
                  <a:pt x="676655" y="51816"/>
                </a:lnTo>
                <a:lnTo>
                  <a:pt x="715517" y="51816"/>
                </a:lnTo>
                <a:lnTo>
                  <a:pt x="741426" y="38862"/>
                </a:lnTo>
                <a:lnTo>
                  <a:pt x="71551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DC3CF1DA-A0B8-402F-BE73-85FEEB27D0DD}"/>
              </a:ext>
            </a:extLst>
          </p:cNvPr>
          <p:cNvSpPr/>
          <p:nvPr/>
        </p:nvSpPr>
        <p:spPr>
          <a:xfrm>
            <a:off x="6305776" y="5489786"/>
            <a:ext cx="741680" cy="78105"/>
          </a:xfrm>
          <a:custGeom>
            <a:avLst/>
            <a:gdLst/>
            <a:ahLst/>
            <a:cxnLst/>
            <a:rect l="l" t="t" r="r" b="b"/>
            <a:pathLst>
              <a:path w="741679" h="78104">
                <a:moveTo>
                  <a:pt x="663701" y="0"/>
                </a:moveTo>
                <a:lnTo>
                  <a:pt x="663701" y="77724"/>
                </a:lnTo>
                <a:lnTo>
                  <a:pt x="715517" y="51816"/>
                </a:lnTo>
                <a:lnTo>
                  <a:pt x="676655" y="51816"/>
                </a:lnTo>
                <a:lnTo>
                  <a:pt x="676655" y="25908"/>
                </a:lnTo>
                <a:lnTo>
                  <a:pt x="715518" y="25908"/>
                </a:lnTo>
                <a:lnTo>
                  <a:pt x="663701" y="0"/>
                </a:lnTo>
                <a:close/>
              </a:path>
              <a:path w="741679" h="78104">
                <a:moveTo>
                  <a:pt x="66370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663701" y="51816"/>
                </a:lnTo>
                <a:lnTo>
                  <a:pt x="663701" y="25908"/>
                </a:lnTo>
                <a:close/>
              </a:path>
              <a:path w="741679" h="78104">
                <a:moveTo>
                  <a:pt x="715518" y="25908"/>
                </a:moveTo>
                <a:lnTo>
                  <a:pt x="676655" y="25908"/>
                </a:lnTo>
                <a:lnTo>
                  <a:pt x="676655" y="51816"/>
                </a:lnTo>
                <a:lnTo>
                  <a:pt x="715517" y="51816"/>
                </a:lnTo>
                <a:lnTo>
                  <a:pt x="741426" y="38862"/>
                </a:lnTo>
                <a:lnTo>
                  <a:pt x="71551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4BEB9068-9D8E-4777-B77B-ADA2B7C9F1C4}"/>
              </a:ext>
            </a:extLst>
          </p:cNvPr>
          <p:cNvSpPr/>
          <p:nvPr/>
        </p:nvSpPr>
        <p:spPr>
          <a:xfrm>
            <a:off x="6308570" y="3515443"/>
            <a:ext cx="748665" cy="788035"/>
          </a:xfrm>
          <a:custGeom>
            <a:avLst/>
            <a:gdLst/>
            <a:ahLst/>
            <a:cxnLst/>
            <a:rect l="l" t="t" r="r" b="b"/>
            <a:pathLst>
              <a:path w="748664" h="788035">
                <a:moveTo>
                  <a:pt x="685550" y="47459"/>
                </a:moveTo>
                <a:lnTo>
                  <a:pt x="0" y="769619"/>
                </a:lnTo>
                <a:lnTo>
                  <a:pt x="18795" y="787526"/>
                </a:lnTo>
                <a:lnTo>
                  <a:pt x="704305" y="65285"/>
                </a:lnTo>
                <a:lnTo>
                  <a:pt x="685550" y="47459"/>
                </a:lnTo>
                <a:close/>
              </a:path>
              <a:path w="748664" h="788035">
                <a:moveTo>
                  <a:pt x="736835" y="38100"/>
                </a:moveTo>
                <a:lnTo>
                  <a:pt x="694435" y="38100"/>
                </a:lnTo>
                <a:lnTo>
                  <a:pt x="713231" y="55879"/>
                </a:lnTo>
                <a:lnTo>
                  <a:pt x="704305" y="65285"/>
                </a:lnTo>
                <a:lnTo>
                  <a:pt x="723138" y="83185"/>
                </a:lnTo>
                <a:lnTo>
                  <a:pt x="736835" y="38100"/>
                </a:lnTo>
                <a:close/>
              </a:path>
              <a:path w="748664" h="788035">
                <a:moveTo>
                  <a:pt x="694435" y="38100"/>
                </a:moveTo>
                <a:lnTo>
                  <a:pt x="685550" y="47459"/>
                </a:lnTo>
                <a:lnTo>
                  <a:pt x="704305" y="65285"/>
                </a:lnTo>
                <a:lnTo>
                  <a:pt x="713231" y="55879"/>
                </a:lnTo>
                <a:lnTo>
                  <a:pt x="694435" y="38100"/>
                </a:lnTo>
                <a:close/>
              </a:path>
              <a:path w="748664" h="788035">
                <a:moveTo>
                  <a:pt x="748410" y="0"/>
                </a:moveTo>
                <a:lnTo>
                  <a:pt x="666750" y="29590"/>
                </a:lnTo>
                <a:lnTo>
                  <a:pt x="685550" y="47459"/>
                </a:lnTo>
                <a:lnTo>
                  <a:pt x="694435" y="38100"/>
                </a:lnTo>
                <a:lnTo>
                  <a:pt x="736835" y="38100"/>
                </a:lnTo>
                <a:lnTo>
                  <a:pt x="748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>
            <a:extLst>
              <a:ext uri="{FF2B5EF4-FFF2-40B4-BE49-F238E27FC236}">
                <a16:creationId xmlns:a16="http://schemas.microsoft.com/office/drawing/2014/main" id="{2861995E-3F52-4E2F-A68F-B030C7CCAD4A}"/>
              </a:ext>
            </a:extLst>
          </p:cNvPr>
          <p:cNvSpPr/>
          <p:nvPr/>
        </p:nvSpPr>
        <p:spPr>
          <a:xfrm>
            <a:off x="6305522" y="3506553"/>
            <a:ext cx="753110" cy="787400"/>
          </a:xfrm>
          <a:custGeom>
            <a:avLst/>
            <a:gdLst/>
            <a:ahLst/>
            <a:cxnLst/>
            <a:rect l="l" t="t" r="r" b="b"/>
            <a:pathLst>
              <a:path w="753110" h="787400">
                <a:moveTo>
                  <a:pt x="690073" y="740200"/>
                </a:moveTo>
                <a:lnTo>
                  <a:pt x="671321" y="758063"/>
                </a:lnTo>
                <a:lnTo>
                  <a:pt x="753109" y="787400"/>
                </a:lnTo>
                <a:lnTo>
                  <a:pt x="741460" y="749553"/>
                </a:lnTo>
                <a:lnTo>
                  <a:pt x="699007" y="749553"/>
                </a:lnTo>
                <a:lnTo>
                  <a:pt x="690073" y="740200"/>
                </a:lnTo>
                <a:close/>
              </a:path>
              <a:path w="753110" h="787400">
                <a:moveTo>
                  <a:pt x="708869" y="722295"/>
                </a:moveTo>
                <a:lnTo>
                  <a:pt x="690073" y="740200"/>
                </a:lnTo>
                <a:lnTo>
                  <a:pt x="699007" y="749553"/>
                </a:lnTo>
                <a:lnTo>
                  <a:pt x="717803" y="731646"/>
                </a:lnTo>
                <a:lnTo>
                  <a:pt x="708869" y="722295"/>
                </a:lnTo>
                <a:close/>
              </a:path>
              <a:path w="753110" h="787400">
                <a:moveTo>
                  <a:pt x="727582" y="704468"/>
                </a:moveTo>
                <a:lnTo>
                  <a:pt x="708869" y="722295"/>
                </a:lnTo>
                <a:lnTo>
                  <a:pt x="717803" y="731646"/>
                </a:lnTo>
                <a:lnTo>
                  <a:pt x="699007" y="749553"/>
                </a:lnTo>
                <a:lnTo>
                  <a:pt x="741460" y="749553"/>
                </a:lnTo>
                <a:lnTo>
                  <a:pt x="727582" y="704468"/>
                </a:lnTo>
                <a:close/>
              </a:path>
              <a:path w="753110" h="787400">
                <a:moveTo>
                  <a:pt x="18795" y="0"/>
                </a:moveTo>
                <a:lnTo>
                  <a:pt x="0" y="17779"/>
                </a:lnTo>
                <a:lnTo>
                  <a:pt x="690073" y="740200"/>
                </a:lnTo>
                <a:lnTo>
                  <a:pt x="708869" y="722295"/>
                </a:lnTo>
                <a:lnTo>
                  <a:pt x="18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>
            <a:extLst>
              <a:ext uri="{FF2B5EF4-FFF2-40B4-BE49-F238E27FC236}">
                <a16:creationId xmlns:a16="http://schemas.microsoft.com/office/drawing/2014/main" id="{A633F788-59F6-4373-BAFA-4AA02754EED6}"/>
              </a:ext>
            </a:extLst>
          </p:cNvPr>
          <p:cNvSpPr/>
          <p:nvPr/>
        </p:nvSpPr>
        <p:spPr>
          <a:xfrm>
            <a:off x="6302728" y="3510999"/>
            <a:ext cx="754380" cy="2011045"/>
          </a:xfrm>
          <a:custGeom>
            <a:avLst/>
            <a:gdLst/>
            <a:ahLst/>
            <a:cxnLst/>
            <a:rect l="l" t="t" r="r" b="b"/>
            <a:pathLst>
              <a:path w="754379" h="2011045">
                <a:moveTo>
                  <a:pt x="705477" y="1942452"/>
                </a:moveTo>
                <a:lnTo>
                  <a:pt x="681101" y="1951355"/>
                </a:lnTo>
                <a:lnTo>
                  <a:pt x="744347" y="2011045"/>
                </a:lnTo>
                <a:lnTo>
                  <a:pt x="750732" y="1954657"/>
                </a:lnTo>
                <a:lnTo>
                  <a:pt x="709930" y="1954657"/>
                </a:lnTo>
                <a:lnTo>
                  <a:pt x="705477" y="1942452"/>
                </a:lnTo>
                <a:close/>
              </a:path>
              <a:path w="754379" h="2011045">
                <a:moveTo>
                  <a:pt x="729856" y="1933548"/>
                </a:moveTo>
                <a:lnTo>
                  <a:pt x="705477" y="1942452"/>
                </a:lnTo>
                <a:lnTo>
                  <a:pt x="709930" y="1954657"/>
                </a:lnTo>
                <a:lnTo>
                  <a:pt x="734313" y="1945767"/>
                </a:lnTo>
                <a:lnTo>
                  <a:pt x="729856" y="1933548"/>
                </a:lnTo>
                <a:close/>
              </a:path>
              <a:path w="754379" h="2011045">
                <a:moveTo>
                  <a:pt x="754126" y="1924685"/>
                </a:moveTo>
                <a:lnTo>
                  <a:pt x="729856" y="1933548"/>
                </a:lnTo>
                <a:lnTo>
                  <a:pt x="734313" y="1945767"/>
                </a:lnTo>
                <a:lnTo>
                  <a:pt x="709930" y="1954657"/>
                </a:lnTo>
                <a:lnTo>
                  <a:pt x="750732" y="1954657"/>
                </a:lnTo>
                <a:lnTo>
                  <a:pt x="754126" y="1924685"/>
                </a:lnTo>
                <a:close/>
              </a:path>
              <a:path w="754379" h="2011045">
                <a:moveTo>
                  <a:pt x="24384" y="0"/>
                </a:moveTo>
                <a:lnTo>
                  <a:pt x="0" y="8889"/>
                </a:lnTo>
                <a:lnTo>
                  <a:pt x="705477" y="1942452"/>
                </a:lnTo>
                <a:lnTo>
                  <a:pt x="729856" y="1933548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8B80BDC2-E689-4731-86D7-16689DAFD659}"/>
              </a:ext>
            </a:extLst>
          </p:cNvPr>
          <p:cNvSpPr/>
          <p:nvPr/>
        </p:nvSpPr>
        <p:spPr>
          <a:xfrm>
            <a:off x="6306791" y="4287604"/>
            <a:ext cx="741045" cy="1235075"/>
          </a:xfrm>
          <a:custGeom>
            <a:avLst/>
            <a:gdLst/>
            <a:ahLst/>
            <a:cxnLst/>
            <a:rect l="l" t="t" r="r" b="b"/>
            <a:pathLst>
              <a:path w="741045" h="1235075">
                <a:moveTo>
                  <a:pt x="690138" y="1174466"/>
                </a:moveTo>
                <a:lnTo>
                  <a:pt x="667893" y="1187703"/>
                </a:lnTo>
                <a:lnTo>
                  <a:pt x="740918" y="1234566"/>
                </a:lnTo>
                <a:lnTo>
                  <a:pt x="737395" y="1185545"/>
                </a:lnTo>
                <a:lnTo>
                  <a:pt x="696722" y="1185545"/>
                </a:lnTo>
                <a:lnTo>
                  <a:pt x="690138" y="1174466"/>
                </a:lnTo>
                <a:close/>
              </a:path>
              <a:path w="741045" h="1235075">
                <a:moveTo>
                  <a:pt x="712356" y="1161245"/>
                </a:moveTo>
                <a:lnTo>
                  <a:pt x="690138" y="1174466"/>
                </a:lnTo>
                <a:lnTo>
                  <a:pt x="696722" y="1185545"/>
                </a:lnTo>
                <a:lnTo>
                  <a:pt x="718947" y="1172336"/>
                </a:lnTo>
                <a:lnTo>
                  <a:pt x="712356" y="1161245"/>
                </a:lnTo>
                <a:close/>
              </a:path>
              <a:path w="741045" h="1235075">
                <a:moveTo>
                  <a:pt x="734695" y="1147952"/>
                </a:moveTo>
                <a:lnTo>
                  <a:pt x="712356" y="1161245"/>
                </a:lnTo>
                <a:lnTo>
                  <a:pt x="718947" y="1172336"/>
                </a:lnTo>
                <a:lnTo>
                  <a:pt x="696722" y="1185545"/>
                </a:lnTo>
                <a:lnTo>
                  <a:pt x="737395" y="1185545"/>
                </a:lnTo>
                <a:lnTo>
                  <a:pt x="734695" y="1147952"/>
                </a:lnTo>
                <a:close/>
              </a:path>
              <a:path w="741045" h="1235075">
                <a:moveTo>
                  <a:pt x="22351" y="0"/>
                </a:moveTo>
                <a:lnTo>
                  <a:pt x="0" y="13207"/>
                </a:lnTo>
                <a:lnTo>
                  <a:pt x="690138" y="1174466"/>
                </a:lnTo>
                <a:lnTo>
                  <a:pt x="712356" y="1161245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64944F30-C70B-41E6-80D9-43B9197B5554}"/>
              </a:ext>
            </a:extLst>
          </p:cNvPr>
          <p:cNvSpPr/>
          <p:nvPr/>
        </p:nvSpPr>
        <p:spPr>
          <a:xfrm>
            <a:off x="6293584" y="3515443"/>
            <a:ext cx="772160" cy="2011680"/>
          </a:xfrm>
          <a:custGeom>
            <a:avLst/>
            <a:gdLst/>
            <a:ahLst/>
            <a:cxnLst/>
            <a:rect l="l" t="t" r="r" b="b"/>
            <a:pathLst>
              <a:path w="772160" h="2011679">
                <a:moveTo>
                  <a:pt x="723555" y="68255"/>
                </a:moveTo>
                <a:lnTo>
                  <a:pt x="0" y="2002027"/>
                </a:lnTo>
                <a:lnTo>
                  <a:pt x="24383" y="2011171"/>
                </a:lnTo>
                <a:lnTo>
                  <a:pt x="747799" y="77309"/>
                </a:lnTo>
                <a:lnTo>
                  <a:pt x="723555" y="68255"/>
                </a:lnTo>
                <a:close/>
              </a:path>
              <a:path w="772160" h="2011679">
                <a:moveTo>
                  <a:pt x="768832" y="56134"/>
                </a:moveTo>
                <a:lnTo>
                  <a:pt x="728090" y="56134"/>
                </a:lnTo>
                <a:lnTo>
                  <a:pt x="752347" y="65150"/>
                </a:lnTo>
                <a:lnTo>
                  <a:pt x="747799" y="77309"/>
                </a:lnTo>
                <a:lnTo>
                  <a:pt x="772032" y="86360"/>
                </a:lnTo>
                <a:lnTo>
                  <a:pt x="768832" y="56134"/>
                </a:lnTo>
                <a:close/>
              </a:path>
              <a:path w="772160" h="2011679">
                <a:moveTo>
                  <a:pt x="728090" y="56134"/>
                </a:moveTo>
                <a:lnTo>
                  <a:pt x="723555" y="68255"/>
                </a:lnTo>
                <a:lnTo>
                  <a:pt x="747799" y="77309"/>
                </a:lnTo>
                <a:lnTo>
                  <a:pt x="752347" y="65150"/>
                </a:lnTo>
                <a:lnTo>
                  <a:pt x="728090" y="56134"/>
                </a:lnTo>
                <a:close/>
              </a:path>
              <a:path w="772160" h="2011679">
                <a:moveTo>
                  <a:pt x="762888" y="0"/>
                </a:moveTo>
                <a:lnTo>
                  <a:pt x="699262" y="59181"/>
                </a:lnTo>
                <a:lnTo>
                  <a:pt x="723555" y="68255"/>
                </a:lnTo>
                <a:lnTo>
                  <a:pt x="728090" y="56134"/>
                </a:lnTo>
                <a:lnTo>
                  <a:pt x="768832" y="56134"/>
                </a:lnTo>
                <a:lnTo>
                  <a:pt x="762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>
            <a:extLst>
              <a:ext uri="{FF2B5EF4-FFF2-40B4-BE49-F238E27FC236}">
                <a16:creationId xmlns:a16="http://schemas.microsoft.com/office/drawing/2014/main" id="{DDC75593-6F7D-403A-ACD5-05CA03D82E46}"/>
              </a:ext>
            </a:extLst>
          </p:cNvPr>
          <p:cNvSpPr/>
          <p:nvPr/>
        </p:nvSpPr>
        <p:spPr>
          <a:xfrm>
            <a:off x="6294727" y="4294208"/>
            <a:ext cx="764540" cy="1235075"/>
          </a:xfrm>
          <a:custGeom>
            <a:avLst/>
            <a:gdLst/>
            <a:ahLst/>
            <a:cxnLst/>
            <a:rect l="l" t="t" r="r" b="b"/>
            <a:pathLst>
              <a:path w="764539" h="1235075">
                <a:moveTo>
                  <a:pt x="712388" y="59496"/>
                </a:moveTo>
                <a:lnTo>
                  <a:pt x="0" y="1221232"/>
                </a:lnTo>
                <a:lnTo>
                  <a:pt x="22098" y="1234820"/>
                </a:lnTo>
                <a:lnTo>
                  <a:pt x="734493" y="73073"/>
                </a:lnTo>
                <a:lnTo>
                  <a:pt x="712388" y="59496"/>
                </a:lnTo>
                <a:close/>
              </a:path>
              <a:path w="764539" h="1235075">
                <a:moveTo>
                  <a:pt x="759846" y="48387"/>
                </a:moveTo>
                <a:lnTo>
                  <a:pt x="719201" y="48387"/>
                </a:lnTo>
                <a:lnTo>
                  <a:pt x="741299" y="61975"/>
                </a:lnTo>
                <a:lnTo>
                  <a:pt x="734493" y="73073"/>
                </a:lnTo>
                <a:lnTo>
                  <a:pt x="756538" y="86613"/>
                </a:lnTo>
                <a:lnTo>
                  <a:pt x="759846" y="48387"/>
                </a:lnTo>
                <a:close/>
              </a:path>
              <a:path w="764539" h="1235075">
                <a:moveTo>
                  <a:pt x="719201" y="48387"/>
                </a:moveTo>
                <a:lnTo>
                  <a:pt x="712388" y="59496"/>
                </a:lnTo>
                <a:lnTo>
                  <a:pt x="734493" y="73073"/>
                </a:lnTo>
                <a:lnTo>
                  <a:pt x="741299" y="61975"/>
                </a:lnTo>
                <a:lnTo>
                  <a:pt x="719201" y="48387"/>
                </a:lnTo>
                <a:close/>
              </a:path>
              <a:path w="764539" h="1235075">
                <a:moveTo>
                  <a:pt x="764032" y="0"/>
                </a:moveTo>
                <a:lnTo>
                  <a:pt x="690372" y="45974"/>
                </a:lnTo>
                <a:lnTo>
                  <a:pt x="712388" y="59496"/>
                </a:lnTo>
                <a:lnTo>
                  <a:pt x="719201" y="48387"/>
                </a:lnTo>
                <a:lnTo>
                  <a:pt x="759846" y="48387"/>
                </a:lnTo>
                <a:lnTo>
                  <a:pt x="764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>
            <a:extLst>
              <a:ext uri="{FF2B5EF4-FFF2-40B4-BE49-F238E27FC236}">
                <a16:creationId xmlns:a16="http://schemas.microsoft.com/office/drawing/2014/main" id="{9AF71B0E-22F4-4B4A-871E-98B56E1442CA}"/>
              </a:ext>
            </a:extLst>
          </p:cNvPr>
          <p:cNvSpPr/>
          <p:nvPr/>
        </p:nvSpPr>
        <p:spPr>
          <a:xfrm>
            <a:off x="5873722" y="2124794"/>
            <a:ext cx="1299972" cy="579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>
            <a:extLst>
              <a:ext uri="{FF2B5EF4-FFF2-40B4-BE49-F238E27FC236}">
                <a16:creationId xmlns:a16="http://schemas.microsoft.com/office/drawing/2014/main" id="{C68DCFA3-2C4D-4445-A60E-703D46147D0F}"/>
              </a:ext>
            </a:extLst>
          </p:cNvPr>
          <p:cNvSpPr/>
          <p:nvPr/>
        </p:nvSpPr>
        <p:spPr>
          <a:xfrm>
            <a:off x="5834097" y="2077549"/>
            <a:ext cx="1379220" cy="7589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>
            <a:extLst>
              <a:ext uri="{FF2B5EF4-FFF2-40B4-BE49-F238E27FC236}">
                <a16:creationId xmlns:a16="http://schemas.microsoft.com/office/drawing/2014/main" id="{7990AF27-9C84-43A5-B2E6-257541403748}"/>
              </a:ext>
            </a:extLst>
          </p:cNvPr>
          <p:cNvSpPr/>
          <p:nvPr/>
        </p:nvSpPr>
        <p:spPr>
          <a:xfrm>
            <a:off x="5933158" y="2164418"/>
            <a:ext cx="1181100" cy="4617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>
            <a:extLst>
              <a:ext uri="{FF2B5EF4-FFF2-40B4-BE49-F238E27FC236}">
                <a16:creationId xmlns:a16="http://schemas.microsoft.com/office/drawing/2014/main" id="{0FF82482-8E7C-4669-9BD5-3A3D6165D557}"/>
              </a:ext>
            </a:extLst>
          </p:cNvPr>
          <p:cNvSpPr txBox="1"/>
          <p:nvPr/>
        </p:nvSpPr>
        <p:spPr>
          <a:xfrm>
            <a:off x="5933158" y="2177574"/>
            <a:ext cx="118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神经元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4" name="object 90">
            <a:extLst>
              <a:ext uri="{FF2B5EF4-FFF2-40B4-BE49-F238E27FC236}">
                <a16:creationId xmlns:a16="http://schemas.microsoft.com/office/drawing/2014/main" id="{07E4A397-00BA-4326-8FB8-97A54085D5A7}"/>
              </a:ext>
            </a:extLst>
          </p:cNvPr>
          <p:cNvSpPr/>
          <p:nvPr/>
        </p:nvSpPr>
        <p:spPr>
          <a:xfrm>
            <a:off x="5097371" y="2626952"/>
            <a:ext cx="1426845" cy="960119"/>
          </a:xfrm>
          <a:custGeom>
            <a:avLst/>
            <a:gdLst/>
            <a:ahLst/>
            <a:cxnLst/>
            <a:rect l="l" t="t" r="r" b="b"/>
            <a:pathLst>
              <a:path w="1426845" h="960119">
                <a:moveTo>
                  <a:pt x="1320750" y="47572"/>
                </a:moveTo>
                <a:lnTo>
                  <a:pt x="0" y="927988"/>
                </a:lnTo>
                <a:lnTo>
                  <a:pt x="21081" y="959611"/>
                </a:lnTo>
                <a:lnTo>
                  <a:pt x="1341910" y="79269"/>
                </a:lnTo>
                <a:lnTo>
                  <a:pt x="1320750" y="47572"/>
                </a:lnTo>
                <a:close/>
              </a:path>
              <a:path w="1426845" h="960119">
                <a:moveTo>
                  <a:pt x="1405363" y="36956"/>
                </a:moveTo>
                <a:lnTo>
                  <a:pt x="1336675" y="36956"/>
                </a:lnTo>
                <a:lnTo>
                  <a:pt x="1357756" y="68706"/>
                </a:lnTo>
                <a:lnTo>
                  <a:pt x="1341910" y="79269"/>
                </a:lnTo>
                <a:lnTo>
                  <a:pt x="1363090" y="110997"/>
                </a:lnTo>
                <a:lnTo>
                  <a:pt x="1405363" y="36956"/>
                </a:lnTo>
                <a:close/>
              </a:path>
              <a:path w="1426845" h="960119">
                <a:moveTo>
                  <a:pt x="1336675" y="36956"/>
                </a:moveTo>
                <a:lnTo>
                  <a:pt x="1320750" y="47572"/>
                </a:lnTo>
                <a:lnTo>
                  <a:pt x="1341910" y="79269"/>
                </a:lnTo>
                <a:lnTo>
                  <a:pt x="1357756" y="68706"/>
                </a:lnTo>
                <a:lnTo>
                  <a:pt x="1336675" y="36956"/>
                </a:lnTo>
                <a:close/>
              </a:path>
              <a:path w="1426845" h="960119">
                <a:moveTo>
                  <a:pt x="1426464" y="0"/>
                </a:moveTo>
                <a:lnTo>
                  <a:pt x="1299590" y="15875"/>
                </a:lnTo>
                <a:lnTo>
                  <a:pt x="1320750" y="47572"/>
                </a:lnTo>
                <a:lnTo>
                  <a:pt x="1336675" y="36956"/>
                </a:lnTo>
                <a:lnTo>
                  <a:pt x="1405363" y="36956"/>
                </a:lnTo>
                <a:lnTo>
                  <a:pt x="14264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73">
            <a:extLst>
              <a:ext uri="{FF2B5EF4-FFF2-40B4-BE49-F238E27FC236}">
                <a16:creationId xmlns:a16="http://schemas.microsoft.com/office/drawing/2014/main" id="{4AE9BFE6-96D2-487A-972E-5C7A765E45F8}"/>
              </a:ext>
            </a:extLst>
          </p:cNvPr>
          <p:cNvSpPr/>
          <p:nvPr/>
        </p:nvSpPr>
        <p:spPr>
          <a:xfrm>
            <a:off x="9269927" y="2557558"/>
            <a:ext cx="2607589" cy="641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76">
            <a:extLst>
              <a:ext uri="{FF2B5EF4-FFF2-40B4-BE49-F238E27FC236}">
                <a16:creationId xmlns:a16="http://schemas.microsoft.com/office/drawing/2014/main" id="{D5660CC5-2DE7-4DBC-84E4-E7EC8CCB8888}"/>
              </a:ext>
            </a:extLst>
          </p:cNvPr>
          <p:cNvSpPr txBox="1"/>
          <p:nvPr/>
        </p:nvSpPr>
        <p:spPr>
          <a:xfrm>
            <a:off x="9298726" y="2701274"/>
            <a:ext cx="25499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5"/>
              </a:spcBef>
            </a:pPr>
            <a:r>
              <a:rPr lang="zh-CN" altLang="en-US" sz="1600" spc="-10" dirty="0">
                <a:solidFill>
                  <a:srgbClr val="FFFFFF"/>
                </a:solidFill>
                <a:latin typeface="Calibri"/>
                <a:cs typeface="Calibri"/>
              </a:rPr>
              <a:t>深度意味着很多隐藏层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863604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" id="{6488C379-4207-4975-84C9-44B1AD680F03}" vid="{5D9B7E5A-D5E1-48E7-867C-4D6A43D63393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5E79B944E8AA748958FDC2F659CEBCC" ma:contentTypeVersion="0" ma:contentTypeDescription="新建文档。" ma:contentTypeScope="" ma:versionID="14acf172b7eed9a6df2718e726576f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7c46b7c01ac1a1408aa2f78d7c7197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BC5076-13DF-4FF8-A443-31C54969DE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1E6E48-CB0A-4605-B3CE-3C2D2D5BFD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78A653-F384-4A57-92F7-E02BF249D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</Template>
  <TotalTime>25209</TotalTime>
  <Words>2045</Words>
  <Application>Microsoft Office PowerPoint</Application>
  <PresentationFormat>宽屏</PresentationFormat>
  <Paragraphs>208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PMingLiU</vt:lpstr>
      <vt:lpstr>等线</vt:lpstr>
      <vt:lpstr>黑体</vt:lpstr>
      <vt:lpstr>思源黑体</vt:lpstr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academic</vt:lpstr>
      <vt:lpstr>主题1</vt:lpstr>
      <vt:lpstr>13. PyTorch入门</vt:lpstr>
      <vt:lpstr>机器学习</vt:lpstr>
      <vt:lpstr>机器学习的核心是寻找f！</vt:lpstr>
      <vt:lpstr>神经网络</vt:lpstr>
      <vt:lpstr>神经元</vt:lpstr>
      <vt:lpstr>PowerPoint 演示文稿</vt:lpstr>
      <vt:lpstr>PowerPoint 演示文稿</vt:lpstr>
      <vt:lpstr>PowerPoint 演示文稿</vt:lpstr>
      <vt:lpstr>深度学习</vt:lpstr>
      <vt:lpstr>深度学习</vt:lpstr>
      <vt:lpstr>模型训练</vt:lpstr>
      <vt:lpstr>模型训练</vt:lpstr>
      <vt:lpstr>深度学习框架</vt:lpstr>
      <vt:lpstr>实验准备</vt:lpstr>
      <vt:lpstr>实验准备: 名词解释</vt:lpstr>
      <vt:lpstr>实验13.1 初等函数拟合</vt:lpstr>
      <vt:lpstr>实验13.1 初等函数拟合</vt:lpstr>
      <vt:lpstr>实验13.2 CIFAR-10图片分类</vt:lpstr>
      <vt:lpstr>实验13.2 CIFAR-10图片分类</vt:lpstr>
      <vt:lpstr>实验13.2 CIFAR-10图片分类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潘宇杰</dc:creator>
  <cp:lastModifiedBy>侯 信武</cp:lastModifiedBy>
  <cp:revision>60</cp:revision>
  <dcterms:created xsi:type="dcterms:W3CDTF">2019-12-02T13:35:32Z</dcterms:created>
  <dcterms:modified xsi:type="dcterms:W3CDTF">2021-12-03T06:20:17Z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0x010100D5E79B944E8AA748958FDC2F659CEBCC</vt:lpwstr>
  </property>
</Properties>
</file>