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95"/>
  </p:notesMasterIdLst>
  <p:sldIdLst>
    <p:sldId id="258" r:id="rId3"/>
    <p:sldId id="262" r:id="rId4"/>
    <p:sldId id="340" r:id="rId5"/>
    <p:sldId id="326" r:id="rId6"/>
    <p:sldId id="545" r:id="rId7"/>
    <p:sldId id="546" r:id="rId8"/>
    <p:sldId id="473" r:id="rId9"/>
    <p:sldId id="716" r:id="rId10"/>
    <p:sldId id="717" r:id="rId11"/>
    <p:sldId id="718" r:id="rId12"/>
    <p:sldId id="719" r:id="rId13"/>
    <p:sldId id="720" r:id="rId14"/>
    <p:sldId id="722" r:id="rId15"/>
    <p:sldId id="726" r:id="rId16"/>
    <p:sldId id="723" r:id="rId17"/>
    <p:sldId id="724" r:id="rId18"/>
    <p:sldId id="725" r:id="rId19"/>
    <p:sldId id="727" r:id="rId20"/>
    <p:sldId id="641" r:id="rId21"/>
    <p:sldId id="728" r:id="rId22"/>
    <p:sldId id="729" r:id="rId23"/>
    <p:sldId id="730" r:id="rId24"/>
    <p:sldId id="731" r:id="rId25"/>
    <p:sldId id="732" r:id="rId26"/>
    <p:sldId id="733" r:id="rId27"/>
    <p:sldId id="806" r:id="rId28"/>
    <p:sldId id="734" r:id="rId29"/>
    <p:sldId id="735" r:id="rId30"/>
    <p:sldId id="801" r:id="rId31"/>
    <p:sldId id="802" r:id="rId32"/>
    <p:sldId id="803" r:id="rId33"/>
    <p:sldId id="804" r:id="rId34"/>
    <p:sldId id="805" r:id="rId35"/>
    <p:sldId id="739" r:id="rId36"/>
    <p:sldId id="740" r:id="rId37"/>
    <p:sldId id="767" r:id="rId38"/>
    <p:sldId id="768" r:id="rId39"/>
    <p:sldId id="769" r:id="rId40"/>
    <p:sldId id="643" r:id="rId41"/>
    <p:sldId id="741" r:id="rId42"/>
    <p:sldId id="742" r:id="rId43"/>
    <p:sldId id="743" r:id="rId44"/>
    <p:sldId id="744" r:id="rId45"/>
    <p:sldId id="745" r:id="rId46"/>
    <p:sldId id="747" r:id="rId47"/>
    <p:sldId id="748" r:id="rId48"/>
    <p:sldId id="749" r:id="rId49"/>
    <p:sldId id="750" r:id="rId50"/>
    <p:sldId id="752" r:id="rId51"/>
    <p:sldId id="754" r:id="rId52"/>
    <p:sldId id="753" r:id="rId53"/>
    <p:sldId id="770" r:id="rId54"/>
    <p:sldId id="755" r:id="rId55"/>
    <p:sldId id="759" r:id="rId56"/>
    <p:sldId id="807" r:id="rId57"/>
    <p:sldId id="760" r:id="rId58"/>
    <p:sldId id="762" r:id="rId59"/>
    <p:sldId id="808" r:id="rId60"/>
    <p:sldId id="758" r:id="rId61"/>
    <p:sldId id="772" r:id="rId62"/>
    <p:sldId id="771" r:id="rId63"/>
    <p:sldId id="764" r:id="rId64"/>
    <p:sldId id="765" r:id="rId65"/>
    <p:sldId id="773" r:id="rId66"/>
    <p:sldId id="774" r:id="rId67"/>
    <p:sldId id="775" r:id="rId68"/>
    <p:sldId id="776" r:id="rId69"/>
    <p:sldId id="656" r:id="rId70"/>
    <p:sldId id="777" r:id="rId71"/>
    <p:sldId id="783" r:id="rId72"/>
    <p:sldId id="781" r:id="rId73"/>
    <p:sldId id="782" r:id="rId74"/>
    <p:sldId id="809" r:id="rId75"/>
    <p:sldId id="810" r:id="rId76"/>
    <p:sldId id="660" r:id="rId77"/>
    <p:sldId id="786" r:id="rId78"/>
    <p:sldId id="789" r:id="rId79"/>
    <p:sldId id="788" r:id="rId80"/>
    <p:sldId id="787" r:id="rId81"/>
    <p:sldId id="791" r:id="rId82"/>
    <p:sldId id="790" r:id="rId83"/>
    <p:sldId id="649" r:id="rId84"/>
    <p:sldId id="793" r:id="rId85"/>
    <p:sldId id="794" r:id="rId86"/>
    <p:sldId id="795" r:id="rId87"/>
    <p:sldId id="796" r:id="rId88"/>
    <p:sldId id="797" r:id="rId89"/>
    <p:sldId id="677" r:id="rId90"/>
    <p:sldId id="679" r:id="rId91"/>
    <p:sldId id="798" r:id="rId92"/>
    <p:sldId id="799" r:id="rId93"/>
    <p:sldId id="504" r:id="rId94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0" autoAdjust="0"/>
    <p:restoredTop sz="90444" autoAdjust="0"/>
  </p:normalViewPr>
  <p:slideViewPr>
    <p:cSldViewPr>
      <p:cViewPr>
        <p:scale>
          <a:sx n="125" d="100"/>
          <a:sy n="125" d="100"/>
        </p:scale>
        <p:origin x="-240" y="-176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notesMaster" Target="notesMasters/notesMaster1.xml"/><Relationship Id="rId96" Type="http://schemas.openxmlformats.org/officeDocument/2006/relationships/printerSettings" Target="printerSettings/printerSettings1.bin"/><Relationship Id="rId97" Type="http://schemas.openxmlformats.org/officeDocument/2006/relationships/presProps" Target="presProps.xml"/><Relationship Id="rId98" Type="http://schemas.openxmlformats.org/officeDocument/2006/relationships/viewProps" Target="viewProps.xml"/><Relationship Id="rId99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100" Type="http://schemas.openxmlformats.org/officeDocument/2006/relationships/tableStyles" Target="tableStyles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Useful for understanding, inference, platform for further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a pitfall that can be avoided using cluster validation techniques, as we’ll see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Unsupervised technique, but similar to classification in spirit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Unsupervised learning is more open-ended than other techniques we’ve discussed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Solutions are not unique!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We’ll see what these initial conditions are shortly.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Alternatives: partial clustering, overlapping clustering, fuzzy clustering, hierarchical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prototype-based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algo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(alternatives = density-based, graph-based)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prototype- or instance- based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algo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(alternatives = density-based, graph-based)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assignment depends on centroid, centroid position depends on assigned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Boundaries are drawn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 point will belong to the with the *nearest* centroid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“nearest”  similarity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partitioning depends on similarity metric we mentioned above; different metric  different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assignment depends on centroid, centroid position depends on assigned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Spot the clusters!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** write this on the whiteboard 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centroids converge to (local) optimum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Alt: cheap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** draw examples **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Alt: non-globular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alternative for categorical features = k-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medoids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medoid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is analog of centroid, but must itself be a member of the dataset)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hierarchical clustering is comp expensive, but does not require initial choice of centroids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hierarchical clustering is comp expensive, but does not require initial choice of centroids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Most general technique, good place to start (div behavior is always possible in a greedy scheme)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hierarchical clustering is comp expensive (in this case, should sample data), but does not require initial choice of centroids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Dealing with outliers in clustering is another topic (remove, don’t remove, detection)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numbers are already in metric space, but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 strings, documents, time series,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etc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are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informational content of metric depends on smoothness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the one we will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Results should be pretty consistent for various choices of 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Target variable (cluster label) is discrete, features can be either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cts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or discrete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Results should be pretty consistent for various choices of 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Results should be pretty consistent for various choices of 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4 or 5 steps is usual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these are unsupervised validation metrics (don’t depend on external info)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There is a duality between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unsup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validation metrics &amp; objective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funcs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Sum of inter-cluster distances to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centriod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Distance between centroids in different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In general, want cohesion to be low &amp; separation to be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numerator = daylight between clusters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denom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largest length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(in k-means, this is pathological…overlapping clusters means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are not assigned to nearest centroids!)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 cohesion-separation tradeoff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numerator = daylight between clusters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denom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largest length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Similar is a loaded word 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numerator = daylight between clusters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denom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largest length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numerator = daylight between clusters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denom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largest length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Graphical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Notice behavior at k=10 in both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can do some sampling stuff to improve clustering results, if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 will tighten up the concept of similarity when we discuss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can do some sampling stuff to improve clustering results, if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1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5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Lecture </a:t>
            </a:r>
            <a:r>
              <a:rPr lang="en-US" sz="5000" dirty="0" smtClean="0"/>
              <a:t>17</a:t>
            </a:r>
            <a:r>
              <a:rPr lang="en-US" sz="5000" dirty="0" smtClean="0"/>
              <a:t>: k-means clustering</a:t>
            </a:r>
            <a:endParaRPr lang="en-US" sz="5000" dirty="0"/>
          </a:p>
        </p:txBody>
      </p:sp>
      <p:sp>
        <p:nvSpPr>
          <p:cNvPr id="18435" name="Subtitle 3"/>
          <p:cNvSpPr>
            <a:spLocks noGrp="1"/>
          </p:cNvSpPr>
          <p:nvPr>
            <p:ph type="subTitle" idx="1"/>
          </p:nvPr>
        </p:nvSpPr>
        <p:spPr bwMode="auto">
          <a:xfrm>
            <a:off x="392113" y="4610100"/>
            <a:ext cx="6553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PFDinTextCompPro-Italic"/>
                <a:ea typeface="ヒラギノ角ゴ ProN W3" charset="0"/>
                <a:cs typeface="PFDinTextCompPro-Italic"/>
              </a:rPr>
              <a:t>Alessandro </a:t>
            </a:r>
            <a:r>
              <a:rPr lang="en-US" sz="1600" dirty="0" err="1" smtClean="0">
                <a:latin typeface="PFDinTextCompPro-Italic"/>
                <a:ea typeface="ヒラギノ角ゴ ProN W3" charset="0"/>
                <a:cs typeface="PFDinTextCompPro-Italic"/>
              </a:rPr>
              <a:t>Gagliardi</a:t>
            </a:r>
            <a:endParaRPr sz="1600" dirty="0">
              <a:latin typeface="PFDinTextCompPro-Italic"/>
              <a:ea typeface="ヒラギノ角ゴ ProN W3" charset="0"/>
              <a:cs typeface="PFDinTextCompPro-Italic"/>
            </a:endParaRP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PFDinTextCompPro-Italic"/>
                <a:ea typeface="ヒラギノ角ゴ ProN W3" charset="0"/>
                <a:cs typeface="PFDinTextCompPro-Italic"/>
              </a:rPr>
              <a:t>Sr. Data </a:t>
            </a:r>
            <a:r>
              <a:rPr lang="en-US" sz="1600" dirty="0" smtClean="0">
                <a:latin typeface="PFDinTextCompPro-Italic"/>
                <a:ea typeface="ヒラギノ角ゴ ProN W3" charset="0"/>
                <a:cs typeface="PFDinTextCompPro-Italic"/>
              </a:rPr>
              <a:t>Scientist, </a:t>
            </a:r>
            <a:r>
              <a:rPr lang="en-US" sz="1600" dirty="0" err="1" smtClean="0">
                <a:latin typeface="PFDinTextCompPro-Italic"/>
                <a:ea typeface="ヒラギノ角ゴ ProN W3" charset="0"/>
                <a:cs typeface="PFDinTextCompPro-Italic"/>
              </a:rPr>
              <a:t>Glassdoor</a:t>
            </a:r>
            <a:endParaRPr sz="1600" dirty="0">
              <a:latin typeface="PFDinTextCompPro-Italic"/>
              <a:ea typeface="ヒラギノ角ゴ ProN W3" charset="0"/>
              <a:cs typeface="PFDinTextCompPro-Italic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cluster?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group of </a:t>
            </a:r>
            <a:r>
              <a:rPr lang="en-US" sz="3000" dirty="0" smtClean="0">
                <a:latin typeface="PFDinTextCompPro-Medium"/>
                <a:cs typeface="PFDinTextCompPro-Medium"/>
              </a:rPr>
              <a:t>similar</a:t>
            </a:r>
            <a:r>
              <a:rPr lang="en-US" sz="3000" dirty="0" smtClean="0">
                <a:latin typeface="PFDinTextCompPro-Italic"/>
                <a:cs typeface="PFDinTextCompPro-Italic"/>
              </a:rPr>
              <a:t> data points.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concept of similarity is central to the definition of a cluster, and therefore to cluster analysis.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general, greater similarity between points leads to better clustering.</a:t>
            </a:r>
          </a:p>
        </p:txBody>
      </p:sp>
    </p:spTree>
    <p:extLst>
      <p:ext uri="{BB962C8B-B14F-4D97-AF65-F5344CB8AC3E}">
        <p14:creationId xmlns:p14="http://schemas.microsoft.com/office/powerpoint/2010/main" val="38768184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purpose of cluster analysis?</a:t>
            </a:r>
          </a:p>
        </p:txBody>
      </p:sp>
    </p:spTree>
    <p:extLst>
      <p:ext uri="{BB962C8B-B14F-4D97-AF65-F5344CB8AC3E}">
        <p14:creationId xmlns:p14="http://schemas.microsoft.com/office/powerpoint/2010/main" val="10247073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purpose of cluster analysis?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To enhance our understanding of a dataset by dividing the data into groups.</a:t>
            </a:r>
          </a:p>
        </p:txBody>
      </p:sp>
    </p:spTree>
    <p:extLst>
      <p:ext uri="{BB962C8B-B14F-4D97-AF65-F5344CB8AC3E}">
        <p14:creationId xmlns:p14="http://schemas.microsoft.com/office/powerpoint/2010/main" val="1515602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purpose of cluster analysis?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To enhance our understanding of a dataset by dividing the data into groups.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Clustering provides a </a:t>
            </a:r>
            <a:r>
              <a:rPr lang="en-US" sz="3000" i="1" dirty="0">
                <a:latin typeface="PFDinTextCompPro-Italic"/>
                <a:cs typeface="PFDinTextCompPro-Italic"/>
              </a:rPr>
              <a:t>layer of abstraction </a:t>
            </a:r>
            <a:r>
              <a:rPr lang="en-US" sz="3000" dirty="0">
                <a:latin typeface="PFDinTextCompPro-Italic"/>
                <a:cs typeface="PFDinTextCompPro-Italic"/>
              </a:rPr>
              <a:t>from individual data points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515602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purpose of cluster analysis?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To enhance our understanding of a dataset by dividing the data into groups.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Clustering provides a </a:t>
            </a:r>
            <a:r>
              <a:rPr lang="en-US" sz="3000" i="1" dirty="0">
                <a:latin typeface="PFDinTextCompPro-Italic"/>
                <a:cs typeface="PFDinTextCompPro-Italic"/>
              </a:rPr>
              <a:t>layer of abstraction </a:t>
            </a:r>
            <a:r>
              <a:rPr lang="en-US" sz="3000" dirty="0">
                <a:latin typeface="PFDinTextCompPro-Italic"/>
                <a:cs typeface="PFDinTextCompPro-Italic"/>
              </a:rPr>
              <a:t>from individual data points.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goal is to extract and enhance the natural structure of the data (not to impose arbitrary structure!)</a:t>
            </a:r>
          </a:p>
        </p:txBody>
      </p:sp>
    </p:spTree>
    <p:extLst>
      <p:ext uri="{BB962C8B-B14F-4D97-AF65-F5344CB8AC3E}">
        <p14:creationId xmlns:p14="http://schemas.microsoft.com/office/powerpoint/2010/main" val="34807667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solve a clustering problem?</a:t>
            </a:r>
          </a:p>
        </p:txBody>
      </p:sp>
    </p:spTree>
    <p:extLst>
      <p:ext uri="{BB962C8B-B14F-4D97-AF65-F5344CB8AC3E}">
        <p14:creationId xmlns:p14="http://schemas.microsoft.com/office/powerpoint/2010/main" val="17822255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solve a clustering problem?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Think of a cluster as a “potential class”; then the solution to a clustering problem is to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programatically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determine these classes.</a:t>
            </a:r>
          </a:p>
        </p:txBody>
      </p:sp>
    </p:spTree>
    <p:extLst>
      <p:ext uri="{BB962C8B-B14F-4D97-AF65-F5344CB8AC3E}">
        <p14:creationId xmlns:p14="http://schemas.microsoft.com/office/powerpoint/2010/main" val="39554433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solve a clustering problem?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Think of a cluster as a “potential class”; then the solution to a clustering problem is to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programatically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determine these classes.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real purpose of clustering is data exploration, so a solution is anything that contributes to your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39554433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II. K-means clustering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27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k-means clustering?</a:t>
            </a:r>
          </a:p>
        </p:txBody>
      </p:sp>
    </p:spTree>
    <p:extLst>
      <p:ext uri="{BB962C8B-B14F-4D97-AF65-F5344CB8AC3E}">
        <p14:creationId xmlns:p14="http://schemas.microsoft.com/office/powerpoint/2010/main" val="3822223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last time: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Text Mining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-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Feature Vectors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-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TF-IDF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-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the Hashing Trick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questions?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Recap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k-means clustering?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</a:t>
            </a:r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learner that </a:t>
            </a:r>
            <a:r>
              <a:rPr lang="en-US" sz="3000" dirty="0" smtClean="0">
                <a:latin typeface="PFDinTextCompPro-Medium"/>
                <a:cs typeface="PFDinTextCompPro-Medium"/>
              </a:rPr>
              <a:t>partitions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a data set into k clusters.</a:t>
            </a:r>
          </a:p>
        </p:txBody>
      </p:sp>
    </p:spTree>
    <p:extLst>
      <p:ext uri="{BB962C8B-B14F-4D97-AF65-F5344CB8AC3E}">
        <p14:creationId xmlns:p14="http://schemas.microsoft.com/office/powerpoint/2010/main" val="39377579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k-means clustering?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</a:t>
            </a:r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learner that </a:t>
            </a:r>
            <a:r>
              <a:rPr lang="en-US" sz="3000" dirty="0" smtClean="0">
                <a:latin typeface="PFDinTextCompPro-Medium"/>
                <a:cs typeface="PFDinTextCompPro-Medium"/>
              </a:rPr>
              <a:t>partitions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a data set into k clusters.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greedy – captures local structure (depends on initial conditions)</a:t>
            </a:r>
          </a:p>
        </p:txBody>
      </p:sp>
    </p:spTree>
    <p:extLst>
      <p:ext uri="{BB962C8B-B14F-4D97-AF65-F5344CB8AC3E}">
        <p14:creationId xmlns:p14="http://schemas.microsoft.com/office/powerpoint/2010/main" val="39377579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k-means clustering?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</a:t>
            </a:r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learner that </a:t>
            </a:r>
            <a:r>
              <a:rPr lang="en-US" sz="3000" dirty="0" smtClean="0">
                <a:latin typeface="PFDinTextCompPro-Medium"/>
                <a:cs typeface="PFDinTextCompPro-Medium"/>
              </a:rPr>
              <a:t>partitions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a data set into k clusters.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greedy – captures local structure (depends on initial conditions)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partition – performs complete clustering (each point belongs to exactly one cluster) </a:t>
            </a:r>
          </a:p>
        </p:txBody>
      </p:sp>
    </p:spTree>
    <p:extLst>
      <p:ext uri="{BB962C8B-B14F-4D97-AF65-F5344CB8AC3E}">
        <p14:creationId xmlns:p14="http://schemas.microsoft.com/office/powerpoint/2010/main" val="29144293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are these partitions determined?</a:t>
            </a:r>
          </a:p>
        </p:txBody>
      </p:sp>
    </p:spTree>
    <p:extLst>
      <p:ext uri="{BB962C8B-B14F-4D97-AF65-F5344CB8AC3E}">
        <p14:creationId xmlns:p14="http://schemas.microsoft.com/office/powerpoint/2010/main" val="11850980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are these partitions determined?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Each point is assigned to the cluster with the nearest </a:t>
            </a:r>
            <a:r>
              <a:rPr lang="en-US" sz="3000" dirty="0" smtClean="0">
                <a:latin typeface="PFDinTextCompPro-Medium"/>
                <a:cs typeface="PFDinTextCompPro-Medium"/>
              </a:rPr>
              <a:t>centroid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67161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are these partitions determined?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Each point is assigned to the cluster with the nearest </a:t>
            </a:r>
            <a:r>
              <a:rPr lang="en-US" sz="3000" dirty="0" smtClean="0">
                <a:latin typeface="PFDinTextCompPro-Medium"/>
                <a:cs typeface="PFDinTextCompPro-Medium"/>
              </a:rPr>
              <a:t>centroid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centroid – the mean of the data points in a cluster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  <a:sym typeface="Wingdings"/>
              </a:rPr>
              <a:t>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requires continuous (vector-like) features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  <a:sym typeface="Wingdings"/>
              </a:rPr>
              <a:t>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highlights iterative nature of algorithm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667161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do these partitions look like?</a:t>
            </a:r>
          </a:p>
        </p:txBody>
      </p:sp>
    </p:spTree>
    <p:extLst>
      <p:ext uri="{BB962C8B-B14F-4D97-AF65-F5344CB8AC3E}">
        <p14:creationId xmlns:p14="http://schemas.microsoft.com/office/powerpoint/2010/main" val="17834612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Centroids &amp; partitions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487" y="1257300"/>
            <a:ext cx="4102100" cy="3427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441" y="4838700"/>
            <a:ext cx="37240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</a:t>
            </a:r>
            <a:r>
              <a:rPr lang="en-US" sz="800" i="1" dirty="0" err="1">
                <a:latin typeface="+mn-lt"/>
              </a:rPr>
              <a:t>www.dma.fi.upm.es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mabellanas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tfcs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fvd</a:t>
            </a:r>
            <a:r>
              <a:rPr lang="en-US" sz="800" i="1" dirty="0">
                <a:latin typeface="+mn-lt"/>
              </a:rPr>
              <a:t>/images/</a:t>
            </a:r>
            <a:r>
              <a:rPr lang="en-US" sz="800" i="1" dirty="0" err="1">
                <a:latin typeface="+mn-lt"/>
              </a:rPr>
              <a:t>voronoi.gif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67161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Centroids &amp; partitions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487" y="1257300"/>
            <a:ext cx="4102100" cy="3427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441" y="4838700"/>
            <a:ext cx="37240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</a:t>
            </a:r>
            <a:r>
              <a:rPr lang="en-US" sz="800" i="1" dirty="0" err="1">
                <a:latin typeface="+mn-lt"/>
              </a:rPr>
              <a:t>www.dma.fi.upm.es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mabellanas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tfcs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fvd</a:t>
            </a:r>
            <a:r>
              <a:rPr lang="en-US" sz="800" i="1" dirty="0">
                <a:latin typeface="+mn-lt"/>
              </a:rPr>
              <a:t>/images/</a:t>
            </a:r>
            <a:r>
              <a:rPr lang="en-US" sz="800" i="1" dirty="0" err="1">
                <a:latin typeface="+mn-lt"/>
              </a:rPr>
              <a:t>voronoi.gif</a:t>
            </a:r>
            <a:endParaRPr lang="en-US" sz="800" i="1" dirty="0">
              <a:latin typeface="+mn-lt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332662" y="2308225"/>
            <a:ext cx="1463675" cy="1463675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These partitions are sometimes called </a:t>
              </a:r>
              <a:r>
                <a:rPr lang="en-US" sz="900" i="1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Voronoi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cells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, and these maps </a:t>
              </a:r>
              <a:r>
                <a:rPr lang="en-US" sz="900" i="1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Voronoi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diagrams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5947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Scale dependence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important point to keep in mind is that partitions are not scale-invariant!</a:t>
            </a:r>
          </a:p>
        </p:txBody>
      </p:sp>
    </p:spTree>
    <p:extLst>
      <p:ext uri="{BB962C8B-B14F-4D97-AF65-F5344CB8AC3E}">
        <p14:creationId xmlns:p14="http://schemas.microsoft.com/office/powerpoint/2010/main" val="4137419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cluster analysis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K-means clustering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Interpreting results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exercises: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K-means clustering in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Practice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Scale dependence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important point to keep in mind is that partitions are not scale-invariant!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means that the same data can yield very different clustering results depending on the scale and the units used.</a:t>
            </a:r>
          </a:p>
        </p:txBody>
      </p:sp>
    </p:spTree>
    <p:extLst>
      <p:ext uri="{BB962C8B-B14F-4D97-AF65-F5344CB8AC3E}">
        <p14:creationId xmlns:p14="http://schemas.microsoft.com/office/powerpoint/2010/main" val="21562951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Scale dependence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important point to keep in mind is that partitions are not scale-invariant!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means that the same data can yield very different clustering results depending on the scale and the units used.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Therefore it’s important to think about your data representation before applying a clustering algorithm.</a:t>
            </a:r>
          </a:p>
        </p:txBody>
      </p:sp>
    </p:spTree>
    <p:extLst>
      <p:ext uri="{BB962C8B-B14F-4D97-AF65-F5344CB8AC3E}">
        <p14:creationId xmlns:p14="http://schemas.microsoft.com/office/powerpoint/2010/main" val="21562951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Scale dependence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9091" y="952500"/>
            <a:ext cx="7916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graphs show two different representations of the same data: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347340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Scale dependence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1494236"/>
            <a:ext cx="4271963" cy="3179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481" y="1562100"/>
            <a:ext cx="3244056" cy="309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1937" y="4891326"/>
            <a:ext cx="451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u="sng" dirty="0" smtClean="0">
                <a:latin typeface="+mn-lt"/>
              </a:rPr>
              <a:t>Data </a:t>
            </a:r>
            <a:r>
              <a:rPr lang="en-US" sz="800" i="1" u="sng" dirty="0">
                <a:latin typeface="+mn-lt"/>
              </a:rPr>
              <a:t>Analysis with Open Source Tools</a:t>
            </a:r>
            <a:r>
              <a:rPr lang="en-US" sz="800" i="1" dirty="0">
                <a:latin typeface="+mn-lt"/>
              </a:rPr>
              <a:t>, by Philipp K. </a:t>
            </a:r>
            <a:r>
              <a:rPr lang="en-US" sz="800" i="1" dirty="0" err="1">
                <a:latin typeface="+mn-lt"/>
              </a:rPr>
              <a:t>Janert</a:t>
            </a:r>
            <a:r>
              <a:rPr lang="en-US" sz="800" i="1" dirty="0">
                <a:latin typeface="+mn-lt"/>
              </a:rPr>
              <a:t>. </a:t>
            </a:r>
            <a:r>
              <a:rPr lang="en-US" sz="800" i="1" dirty="0" smtClean="0">
                <a:latin typeface="+mn-lt"/>
              </a:rPr>
              <a:t>O’Reilly Media, 2011.</a:t>
            </a:r>
            <a:endParaRPr lang="en-US" sz="800" i="1" dirty="0">
              <a:latin typeface="+mn-lt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9091" y="952500"/>
            <a:ext cx="7916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graphs show two different representations of the same data: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0940247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basic K-means algorithm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1)  choose k initial centroids (note that k is an input)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2)  for each point: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- find distance to each centroid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- assign point to nearest centroid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3)  recalculate centroid positions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4)  repeat steps 2-3 until stopping criteria met</a:t>
            </a:r>
          </a:p>
        </p:txBody>
      </p:sp>
    </p:spTree>
    <p:extLst>
      <p:ext uri="{BB962C8B-B14F-4D97-AF65-F5344CB8AC3E}">
        <p14:creationId xmlns:p14="http://schemas.microsoft.com/office/powerpoint/2010/main" val="26841215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basic K-means algorithm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68" y="1033914"/>
            <a:ext cx="7881938" cy="3652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</p:spTree>
    <p:extLst>
      <p:ext uri="{BB962C8B-B14F-4D97-AF65-F5344CB8AC3E}">
        <p14:creationId xmlns:p14="http://schemas.microsoft.com/office/powerpoint/2010/main" val="32830568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K-means is algorithmically pretty efficient (time &amp; space complexity is linear in number of records).</a:t>
            </a:r>
          </a:p>
        </p:txBody>
      </p:sp>
    </p:spTree>
    <p:extLst>
      <p:ext uri="{BB962C8B-B14F-4D97-AF65-F5344CB8AC3E}">
        <p14:creationId xmlns:p14="http://schemas.microsoft.com/office/powerpoint/2010/main" val="2457150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K-means is algorithmically pretty efficient (time &amp; space complexity is linear in number of records).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 has a hard time dealing with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non-convex</a:t>
            </a:r>
            <a:r>
              <a:rPr lang="en-US" sz="3000" dirty="0" smtClean="0">
                <a:latin typeface="PFDinTextCompPro-Italic"/>
                <a:cs typeface="PFDinTextCompPro-Italic"/>
              </a:rPr>
              <a:t> clusters, or data with widely varying shapes and densities.</a:t>
            </a:r>
          </a:p>
        </p:txBody>
      </p:sp>
    </p:spTree>
    <p:extLst>
      <p:ext uri="{BB962C8B-B14F-4D97-AF65-F5344CB8AC3E}">
        <p14:creationId xmlns:p14="http://schemas.microsoft.com/office/powerpoint/2010/main" val="34568396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K-means is algorithmically pretty efficient (time &amp; space complexity is linear in number of records).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 has a hard time dealing with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non-convex</a:t>
            </a:r>
            <a:r>
              <a:rPr lang="en-US" sz="3000" dirty="0" smtClean="0">
                <a:latin typeface="PFDinTextCompPro-Italic"/>
                <a:cs typeface="PFDinTextCompPro-Italic"/>
              </a:rPr>
              <a:t> clusters, or data with widely varying shapes and densities.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Difficulties can sometimes be overcome by increasing the value of k and combining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subclusters</a:t>
            </a:r>
            <a:r>
              <a:rPr lang="en-US" sz="3000" dirty="0" smtClean="0">
                <a:latin typeface="PFDinTextCompPro-Italic"/>
                <a:cs typeface="PFDinTextCompPro-Italic"/>
              </a:rPr>
              <a:t> in a post-processing step.</a:t>
            </a:r>
          </a:p>
        </p:txBody>
      </p:sp>
    </p:spTree>
    <p:extLst>
      <p:ext uri="{BB962C8B-B14F-4D97-AF65-F5344CB8AC3E}">
        <p14:creationId xmlns:p14="http://schemas.microsoft.com/office/powerpoint/2010/main" val="34568396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Step 1 – Choosing initial centroids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242196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cluster analysis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1 – Choosing initial centroids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A:  There are several options:</a:t>
            </a:r>
          </a:p>
        </p:txBody>
      </p:sp>
    </p:spTree>
    <p:extLst>
      <p:ext uri="{BB962C8B-B14F-4D97-AF65-F5344CB8AC3E}">
        <p14:creationId xmlns:p14="http://schemas.microsoft.com/office/powerpoint/2010/main" val="3632201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1 – Choosing </a:t>
            </a:r>
            <a:r>
              <a:rPr lang="en-US" dirty="0" smtClean="0"/>
              <a:t>initial centroids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A:  There are several options: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-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randomly (but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may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yield divergent behavior)</a:t>
            </a:r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632201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1 – Choosing </a:t>
            </a:r>
            <a:r>
              <a:rPr lang="en-US" dirty="0" smtClean="0"/>
              <a:t>initial centroids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A:  There are several options: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- randomly (but may yield divergent behavior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 - perform alternative clustering task, use resulting centroids as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initial k-means centroids</a:t>
            </a:r>
          </a:p>
        </p:txBody>
      </p:sp>
    </p:spTree>
    <p:extLst>
      <p:ext uri="{BB962C8B-B14F-4D97-AF65-F5344CB8AC3E}">
        <p14:creationId xmlns:p14="http://schemas.microsoft.com/office/powerpoint/2010/main" val="3632201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1 – Choosing </a:t>
            </a:r>
            <a:r>
              <a:rPr lang="en-US" dirty="0" smtClean="0"/>
              <a:t>initial centroids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A:  There are several options: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- randomly (but may yield divergent behavior)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- perform alternative clustering task, use resulting centroids as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initial k-means centroids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 - start with global centroid, choose point at max distance, repeat 	(but might select outlier)</a:t>
            </a:r>
          </a:p>
        </p:txBody>
      </p:sp>
    </p:spTree>
    <p:extLst>
      <p:ext uri="{BB962C8B-B14F-4D97-AF65-F5344CB8AC3E}">
        <p14:creationId xmlns:p14="http://schemas.microsoft.com/office/powerpoint/2010/main" val="26941663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determine which centroid is the nearest?</a:t>
            </a:r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88540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2 – similarity measures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determine which centroid is the nearest?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“nearness” criterion is determined by the similarity/distance measure we discussed earlier.</a:t>
            </a:r>
          </a:p>
        </p:txBody>
      </p:sp>
    </p:spTree>
    <p:extLst>
      <p:ext uri="{BB962C8B-B14F-4D97-AF65-F5344CB8AC3E}">
        <p14:creationId xmlns:p14="http://schemas.microsoft.com/office/powerpoint/2010/main" val="1256494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2 – similarity measures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determine which centroid is the nearest?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The “nearness” criterion is determined by the similarity/distance measure we discussed earlier.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This measure makes quantitative inference possible.</a:t>
            </a:r>
          </a:p>
        </p:txBody>
      </p:sp>
    </p:spTree>
    <p:extLst>
      <p:ext uri="{BB962C8B-B14F-4D97-AF65-F5344CB8AC3E}">
        <p14:creationId xmlns:p14="http://schemas.microsoft.com/office/powerpoint/2010/main" val="1256494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determine which centroid is the nearest?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The “nearness” criterion is determined by the similarity/distance measure we discussed earlier.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This measure makes quantitative inference possible.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3298825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Technically, by defining a similarity measure we are mapping our observations into a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metric space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494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similarity measure must satisfy certain general conditions:</a:t>
            </a:r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165028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similarity measure must satisfy certain general conditions: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	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(symmetry)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(triangle inequality)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1943100"/>
            <a:ext cx="4025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774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0898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similarity measure must satisfy certain general conditions: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	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(symmetry)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(triangle inequality)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256462" y="2155825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Another useful property is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smoothness.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37" y="1943100"/>
            <a:ext cx="4025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568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a number of different similarity measures to choose from, and in general the right choice depends on the problem.</a:t>
            </a:r>
          </a:p>
        </p:txBody>
      </p:sp>
    </p:spTree>
    <p:extLst>
      <p:ext uri="{BB962C8B-B14F-4D97-AF65-F5344CB8AC3E}">
        <p14:creationId xmlns:p14="http://schemas.microsoft.com/office/powerpoint/2010/main" val="4397615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a number of different similarity measures to choose from, and in general the right choice depends on the problem.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For data that takes values in </a:t>
            </a:r>
            <a:r>
              <a:rPr lang="en-US" sz="2500" i="1" dirty="0" err="1" smtClean="0">
                <a:latin typeface="+mn-lt"/>
                <a:cs typeface="PFDinTextCompPro-Italic"/>
                <a:sym typeface="Wingdings"/>
              </a:rPr>
              <a:t>R</a:t>
            </a:r>
            <a:r>
              <a:rPr lang="en-US" sz="2500" i="1" baseline="30000" dirty="0" err="1" smtClean="0">
                <a:latin typeface="+mn-lt"/>
                <a:cs typeface="PFDinTextCompPro-Italic"/>
                <a:sym typeface="Wingdings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, the typical choice is the </a:t>
            </a:r>
            <a:r>
              <a:rPr lang="en-US" sz="3000" dirty="0" smtClean="0">
                <a:latin typeface="PFDinTextCompPro-Medium"/>
                <a:cs typeface="PFDinTextCompPro-Medium"/>
                <a:sym typeface="Wingdings"/>
              </a:rPr>
              <a:t>Euclidean distance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3187700"/>
            <a:ext cx="3632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063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a number of different similarity measures to choose from, and in general the right choice depends on the problem.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For data that takes values in </a:t>
            </a:r>
            <a:r>
              <a:rPr lang="en-US" sz="2500" i="1" dirty="0" err="1" smtClean="0">
                <a:latin typeface="+mn-lt"/>
                <a:cs typeface="PFDinTextCompPro-Italic"/>
                <a:sym typeface="Wingdings"/>
              </a:rPr>
              <a:t>R</a:t>
            </a:r>
            <a:r>
              <a:rPr lang="en-US" sz="2500" i="1" baseline="30000" dirty="0" err="1" smtClean="0">
                <a:latin typeface="+mn-lt"/>
                <a:cs typeface="PFDinTextCompPro-Italic"/>
                <a:sym typeface="Wingdings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, the typical choice is the </a:t>
            </a:r>
            <a:r>
              <a:rPr lang="en-US" sz="3000" dirty="0" smtClean="0">
                <a:latin typeface="PFDinTextCompPro-Medium"/>
                <a:cs typeface="PFDinTextCompPro-Medium"/>
                <a:sym typeface="Wingdings"/>
              </a:rPr>
              <a:t>Euclidean distance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</a:t>
            </a:r>
            <a:r>
              <a:rPr lang="en-US" sz="3000" dirty="0">
                <a:latin typeface="PFDinTextCompPro-Italic"/>
                <a:cs typeface="PFDinTextCompPro-Italic"/>
              </a:rPr>
              <a:t>can express different semantics about our data through the choice of metric.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3187700"/>
            <a:ext cx="3632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876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0287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 One popular metric for text mining problems (or any problem with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sparse binary </a:t>
            </a:r>
            <a:r>
              <a:rPr lang="en-US" sz="3000" dirty="0" smtClean="0">
                <a:latin typeface="PFDinTextCompPro-Italic"/>
                <a:cs typeface="PFDinTextCompPro-Italic"/>
              </a:rPr>
              <a:t>data) is 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Jaccard</a:t>
            </a:r>
            <a:r>
              <a:rPr lang="en-US" sz="3000" dirty="0" smtClean="0">
                <a:latin typeface="PFDinTextCompPro-Medium"/>
                <a:cs typeface="PFDinTextCompPro-Medium"/>
              </a:rPr>
              <a:t>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37" y="2235200"/>
            <a:ext cx="2667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711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0287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 One popular metric for text mining problems (or any problem with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sparse binary </a:t>
            </a:r>
            <a:r>
              <a:rPr lang="en-US" sz="3000" dirty="0" smtClean="0">
                <a:latin typeface="PFDinTextCompPro-Italic"/>
                <a:cs typeface="PFDinTextCompPro-Italic"/>
              </a:rPr>
              <a:t>data) is 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Jaccard</a:t>
            </a:r>
            <a:r>
              <a:rPr lang="en-US" sz="3000" dirty="0" smtClean="0">
                <a:latin typeface="PFDinTextCompPro-Medium"/>
                <a:cs typeface="PFDinTextCompPro-Medium"/>
              </a:rPr>
              <a:t>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Applying this metric to a problem expresses the sparse nature of the data, and makes a variety of text mining techniques accessible.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37" y="2235200"/>
            <a:ext cx="2667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02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0287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matrix whose entries </a:t>
            </a:r>
            <a:r>
              <a:rPr lang="en-US" sz="2500" i="1" dirty="0" err="1" smtClean="0">
                <a:latin typeface="+mn-lt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3000" dirty="0" smtClean="0">
                <a:latin typeface="PFDinTextCompPro-Italic"/>
                <a:cs typeface="PFDinTextCompPro-Italic"/>
              </a:rPr>
              <a:t> contain the values </a:t>
            </a:r>
            <a:r>
              <a:rPr lang="en-US" sz="2500" i="1" dirty="0" smtClean="0">
                <a:latin typeface="+mn-lt"/>
                <a:cs typeface="PFDinTextCompPro-Italic"/>
              </a:rPr>
              <a:t>d(x, y)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all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distance matrix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74863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0287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matrix whose entries </a:t>
            </a:r>
            <a:r>
              <a:rPr lang="en-US" sz="2500" i="1" dirty="0" err="1" smtClean="0">
                <a:latin typeface="+mn-lt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3000" dirty="0" smtClean="0">
                <a:latin typeface="PFDinTextCompPro-Italic"/>
                <a:cs typeface="PFDinTextCompPro-Italic"/>
              </a:rPr>
              <a:t> contain the values </a:t>
            </a:r>
            <a:r>
              <a:rPr lang="en-US" sz="2500" i="1" dirty="0" smtClean="0">
                <a:latin typeface="+mn-lt"/>
                <a:cs typeface="PFDinTextCompPro-Italic"/>
              </a:rPr>
              <a:t>d(x, y)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all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distance matrix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distance matrix contains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all of the information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we know about the dataset.</a:t>
            </a:r>
          </a:p>
        </p:txBody>
      </p:sp>
    </p:spTree>
    <p:extLst>
      <p:ext uri="{BB962C8B-B14F-4D97-AF65-F5344CB8AC3E}">
        <p14:creationId xmlns:p14="http://schemas.microsoft.com/office/powerpoint/2010/main" val="34201469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0287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matrix whose entries </a:t>
            </a:r>
            <a:r>
              <a:rPr lang="en-US" sz="2500" i="1" dirty="0" err="1" smtClean="0">
                <a:latin typeface="+mn-lt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3000" dirty="0" smtClean="0">
                <a:latin typeface="PFDinTextCompPro-Italic"/>
                <a:cs typeface="PFDinTextCompPro-Italic"/>
              </a:rPr>
              <a:t> contain the values </a:t>
            </a:r>
            <a:r>
              <a:rPr lang="en-US" sz="2500" i="1" dirty="0" smtClean="0">
                <a:latin typeface="+mn-lt"/>
                <a:cs typeface="PFDinTextCompPro-Italic"/>
              </a:rPr>
              <a:t>d(x, y)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all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distance matrix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distance matrix contains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all of the information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we know about the dataset.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this reason, it’s really the choice of metric that determines the definition of a cluster.</a:t>
            </a:r>
          </a:p>
        </p:txBody>
      </p:sp>
    </p:spTree>
    <p:extLst>
      <p:ext uri="{BB962C8B-B14F-4D97-AF65-F5344CB8AC3E}">
        <p14:creationId xmlns:p14="http://schemas.microsoft.com/office/powerpoint/2010/main" val="40300927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recompute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positions of the centroids at each iteration of the algorithm?</a:t>
            </a:r>
          </a:p>
        </p:txBody>
      </p:sp>
    </p:spTree>
    <p:extLst>
      <p:ext uri="{BB962C8B-B14F-4D97-AF65-F5344CB8AC3E}">
        <p14:creationId xmlns:p14="http://schemas.microsoft.com/office/powerpoint/2010/main" val="20460080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23749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6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recompute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positions of the centroids at each iteration of the algorithm?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By optimizing an </a:t>
            </a:r>
            <a:r>
              <a:rPr lang="en-US" sz="3000" dirty="0" smtClean="0">
                <a:latin typeface="PFDinTextCompPro-Medium"/>
                <a:cs typeface="PFDinTextCompPro-Medium"/>
              </a:rPr>
              <a:t>objective function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that tells us how “good” the clustering is.</a:t>
            </a:r>
          </a:p>
        </p:txBody>
      </p:sp>
    </p:spTree>
    <p:extLst>
      <p:ext uri="{BB962C8B-B14F-4D97-AF65-F5344CB8AC3E}">
        <p14:creationId xmlns:p14="http://schemas.microsoft.com/office/powerpoint/2010/main" val="25357807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recompute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positions of the centroids at each iteration of the algorithm?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By optimizing an </a:t>
            </a:r>
            <a:r>
              <a:rPr lang="en-US" sz="3000" dirty="0" smtClean="0">
                <a:latin typeface="PFDinTextCompPro-Medium"/>
                <a:cs typeface="PFDinTextCompPro-Medium"/>
              </a:rPr>
              <a:t>objective function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that tells us how “good” the clustering is.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iterative part of the algorithm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recomputing</a:t>
            </a:r>
            <a:r>
              <a:rPr lang="en-US" sz="3000" dirty="0" smtClean="0">
                <a:latin typeface="PFDinTextCompPro-Italic"/>
                <a:cs typeface="PFDinTextCompPro-Italic"/>
              </a:rPr>
              <a:t> centroids and reassigning points to clusters) explicitly tries to minimize this objective function.</a:t>
            </a:r>
          </a:p>
        </p:txBody>
      </p:sp>
    </p:spTree>
    <p:extLst>
      <p:ext uri="{BB962C8B-B14F-4D97-AF65-F5344CB8AC3E}">
        <p14:creationId xmlns:p14="http://schemas.microsoft.com/office/powerpoint/2010/main" val="2436705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Using the Euclidean distance measure, one typical objective function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sum of squared errors 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each point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to its centroid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2413000"/>
            <a:ext cx="43053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390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Using the Euclidean distance measure, one typical objective function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sum of squared errors 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each point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to its centroid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Given two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clusterings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will prefer the one with the lower SSE since this means the centroids have converged to better locations (a better local optimum).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2413000"/>
            <a:ext cx="43053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26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4 </a:t>
            </a:r>
            <a:r>
              <a:rPr lang="en-US" dirty="0"/>
              <a:t>– </a:t>
            </a:r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iterate until some stopping criteria are met; in general, suitable convergence is achieved in a small number of steps.</a:t>
            </a:r>
          </a:p>
        </p:txBody>
      </p:sp>
    </p:spTree>
    <p:extLst>
      <p:ext uri="{BB962C8B-B14F-4D97-AF65-F5344CB8AC3E}">
        <p14:creationId xmlns:p14="http://schemas.microsoft.com/office/powerpoint/2010/main" val="11967096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4 </a:t>
            </a:r>
            <a:r>
              <a:rPr lang="en-US" dirty="0"/>
              <a:t>– </a:t>
            </a:r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iterate until some stopping criteria are met; in general, suitable convergence is achieved in a small number of steps.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Stopping criteria can be based on the centroids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positions change by no more than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r>
              <a:rPr lang="en-US" sz="3000" dirty="0" smtClean="0">
                <a:latin typeface="PFDinTextCompPro-Italic"/>
                <a:cs typeface="PFDinTextCompPro-Italic"/>
              </a:rPr>
              <a:t>) or on the points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no more than </a:t>
            </a:r>
            <a:r>
              <a:rPr lang="en-US" sz="2500" i="1" dirty="0" smtClean="0">
                <a:latin typeface="+mn-lt"/>
                <a:cs typeface="PFDinTextCompPro-Italic"/>
              </a:rPr>
              <a:t>x%</a:t>
            </a:r>
            <a:r>
              <a:rPr lang="en-US" sz="3000" dirty="0" smtClean="0">
                <a:latin typeface="PFDinTextCompPro-Italic"/>
                <a:cs typeface="PFDinTextCompPro-Italic"/>
              </a:rPr>
              <a:t> change clusters between iterations).</a:t>
            </a:r>
          </a:p>
        </p:txBody>
      </p:sp>
    </p:spTree>
    <p:extLst>
      <p:ext uri="{BB962C8B-B14F-4D97-AF65-F5344CB8AC3E}">
        <p14:creationId xmlns:p14="http://schemas.microsoft.com/office/powerpoint/2010/main" val="40165005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4 </a:t>
            </a:r>
            <a:r>
              <a:rPr lang="en-US" dirty="0"/>
              <a:t>– </a:t>
            </a:r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iterate until some stopping criteria are met; in general, suitable convergence is achieved in a small number of steps.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Stopping criteria can be based on the centroids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positions change by no more than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r>
              <a:rPr lang="en-US" sz="3000" dirty="0" smtClean="0">
                <a:latin typeface="PFDinTextCompPro-Italic"/>
                <a:cs typeface="PFDinTextCompPro-Italic"/>
              </a:rPr>
              <a:t>) or on the points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no more than </a:t>
            </a:r>
            <a:r>
              <a:rPr lang="en-US" sz="2500" i="1" dirty="0" smtClean="0">
                <a:latin typeface="+mn-lt"/>
                <a:cs typeface="PFDinTextCompPro-Italic"/>
              </a:rPr>
              <a:t>x%</a:t>
            </a:r>
            <a:r>
              <a:rPr lang="en-US" sz="3000" dirty="0" smtClean="0">
                <a:latin typeface="PFDinTextCompPro-Italic"/>
                <a:cs typeface="PFDinTextCompPro-Italic"/>
              </a:rPr>
              <a:t> change clusters between iterations).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that, in general, different runs of the algorithm will converge to different local optima (centroid configurations).</a:t>
            </a:r>
          </a:p>
        </p:txBody>
      </p:sp>
    </p:spTree>
    <p:extLst>
      <p:ext uri="{BB962C8B-B14F-4D97-AF65-F5344CB8AC3E}">
        <p14:creationId xmlns:p14="http://schemas.microsoft.com/office/powerpoint/2010/main" val="40165005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Cluster validation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2734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k-means will converge to a solution and return a partition of k clusters, even if no natural clusters exist in the data.</a:t>
            </a:r>
          </a:p>
        </p:txBody>
      </p:sp>
    </p:spTree>
    <p:extLst>
      <p:ext uri="{BB962C8B-B14F-4D97-AF65-F5344CB8AC3E}">
        <p14:creationId xmlns:p14="http://schemas.microsoft.com/office/powerpoint/2010/main" val="2253726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k-means will converge to a solution and return a partition of k clusters, even if no natural clusters exist in the data.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will look at two validation metrics useful for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partitional</a:t>
            </a:r>
            <a:r>
              <a:rPr lang="en-US" sz="3000" dirty="0" smtClean="0">
                <a:latin typeface="PFDinTextCompPro-Italic"/>
                <a:cs typeface="PFDinTextCompPro-Italic"/>
              </a:rPr>
              <a:t> clustering, </a:t>
            </a:r>
            <a:r>
              <a:rPr lang="en-US" sz="3000" dirty="0" smtClean="0">
                <a:latin typeface="PFDinTextCompPro-Medium"/>
                <a:cs typeface="PFDinTextCompPro-Medium"/>
              </a:rPr>
              <a:t>cohesion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3000" dirty="0" smtClean="0">
                <a:latin typeface="PFDinTextCompPro-Medium"/>
                <a:cs typeface="PFDinTextCompPro-Medium"/>
              </a:rPr>
              <a:t>separation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84465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cluster?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Cohesion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measures clustering effectiveness within a cluster.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0" y="1790700"/>
            <a:ext cx="35941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225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Cohesion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measures clustering effectiveness within a cluster.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Separation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measures clustering effectiveness between clusters.</a:t>
            </a:r>
            <a:endParaRPr lang="en-US" sz="3000" dirty="0" smtClean="0">
              <a:latin typeface="PFDinTextCompPro-Medium"/>
              <a:cs typeface="PFDinTextCompPro-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0" y="1790700"/>
            <a:ext cx="3594100" cy="101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3822700"/>
            <a:ext cx="3632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636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56" y="1191808"/>
            <a:ext cx="7396163" cy="33293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</p:spTree>
    <p:extLst>
      <p:ext uri="{BB962C8B-B14F-4D97-AF65-F5344CB8AC3E}">
        <p14:creationId xmlns:p14="http://schemas.microsoft.com/office/powerpoint/2010/main" val="36097131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turn these values into overall measures of clustering validity by taking a weighted sum over clusters: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 </a:t>
            </a:r>
            <a:r>
              <a:rPr lang="en-US" sz="2500" i="1" dirty="0" smtClean="0">
                <a:latin typeface="+mn-lt"/>
                <a:cs typeface="PFDinTextCompPro-Italic"/>
              </a:rPr>
              <a:t>V </a:t>
            </a:r>
            <a:r>
              <a:rPr lang="en-US" sz="3000" dirty="0" smtClean="0">
                <a:latin typeface="PFDinTextCompPro-Italic"/>
                <a:cs typeface="PFDinTextCompPro-Italic"/>
              </a:rPr>
              <a:t>can be cohesion, separation, or some function of both.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2120900"/>
            <a:ext cx="2997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320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turn these values into overall measures of clustering validity by taking a weighted sum over clusters: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 </a:t>
            </a:r>
            <a:r>
              <a:rPr lang="en-US" sz="2500" i="1" dirty="0" smtClean="0">
                <a:latin typeface="+mn-lt"/>
                <a:cs typeface="PFDinTextCompPro-Italic"/>
              </a:rPr>
              <a:t>V </a:t>
            </a:r>
            <a:r>
              <a:rPr lang="en-US" sz="3000" dirty="0" smtClean="0">
                <a:latin typeface="PFDinTextCompPro-Italic"/>
                <a:cs typeface="PFDinTextCompPro-Italic"/>
              </a:rPr>
              <a:t>can be cohesion, separation, or some function of both.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weights can all be set to 1 (best for k-means), or proportional to the cluster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masses </a:t>
            </a:r>
            <a:r>
              <a:rPr lang="en-US" sz="3000" dirty="0" smtClean="0">
                <a:latin typeface="PFDinTextCompPro-Italic"/>
                <a:cs typeface="PFDinTextCompPro-Italic"/>
              </a:rPr>
              <a:t>(the number of points they contain).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2120900"/>
            <a:ext cx="2997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320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Cluster validation measures can be used to identify clusters that should be split or merged, or to identify individual points with disproportionate effect on the overall clustering.</a:t>
            </a:r>
          </a:p>
        </p:txBody>
      </p:sp>
    </p:spTree>
    <p:extLst>
      <p:ext uri="{BB962C8B-B14F-4D97-AF65-F5344CB8AC3E}">
        <p14:creationId xmlns:p14="http://schemas.microsoft.com/office/powerpoint/2010/main" val="1703810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useful measure than combines the ideas of cohesion and separation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silhouette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. For point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, this is given by: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such </a:t>
            </a:r>
            <a:r>
              <a:rPr lang="en-US" sz="2800" dirty="0" smtClean="0">
                <a:latin typeface="PFDinTextCompPro-Italic"/>
                <a:cs typeface="PFDinTextCompPro-Italic"/>
              </a:rPr>
              <a:t>that:</a:t>
            </a:r>
            <a:endParaRPr lang="en-US" sz="2500" i="1" dirty="0" smtClean="0">
              <a:latin typeface="+mn-lt"/>
              <a:cs typeface="PFDinTextCompPro-Italic"/>
            </a:endParaRPr>
          </a:p>
          <a:p>
            <a:pPr algn="l"/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a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= average in-cluster distance to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</a:p>
          <a:p>
            <a:pPr algn="l"/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b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3000" dirty="0" smtClean="0">
                <a:latin typeface="PFDinTextCompPro-Italic"/>
                <a:cs typeface="PFDinTextCompPro-Italic"/>
              </a:rPr>
              <a:t> = average between-cluster distance to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</a:p>
          <a:p>
            <a:pPr algn="l"/>
            <a:r>
              <a:rPr lang="en-US" sz="2500" i="1" dirty="0" smtClean="0">
                <a:latin typeface="+mn-lt"/>
                <a:cs typeface="PFDinTextCompPro-Italic"/>
              </a:rPr>
              <a:t>    b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2500" i="1" dirty="0" err="1" smtClean="0">
                <a:latin typeface="+mn-lt"/>
                <a:cs typeface="PFDinTextCompPro-Italic"/>
              </a:rPr>
              <a:t>min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j</a:t>
            </a:r>
            <a:r>
              <a:rPr lang="en-US" sz="2500" i="1" dirty="0" smtClean="0">
                <a:latin typeface="+mn-lt"/>
                <a:cs typeface="PFDinTextCompPro-Italic"/>
              </a:rPr>
              <a:t>(</a:t>
            </a:r>
            <a:r>
              <a:rPr lang="en-US" sz="2500" i="1" dirty="0" err="1" smtClean="0">
                <a:latin typeface="+mn-lt"/>
                <a:cs typeface="PFDinTextCompPro-Italic"/>
              </a:rPr>
              <a:t>b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2500" i="1" dirty="0" smtClean="0">
                <a:latin typeface="+mn-lt"/>
                <a:cs typeface="PFDinTextCompPro-Italic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438400"/>
            <a:ext cx="2501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640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silhouette coefficient can take values between -1 and 1.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we want separation to be high and cohesion to be low. This corresponds to a value of </a:t>
            </a:r>
            <a:r>
              <a:rPr lang="en-US" sz="2500" i="1" dirty="0" smtClean="0">
                <a:latin typeface="+mn-lt"/>
                <a:cs typeface="PFDinTextCompPro-Italic"/>
              </a:rPr>
              <a:t>SC</a:t>
            </a:r>
            <a:r>
              <a:rPr lang="en-US" sz="3000" dirty="0" smtClean="0">
                <a:latin typeface="PFDinTextCompPro-Italic"/>
                <a:cs typeface="PFDinTextCompPro-Italic"/>
              </a:rPr>
              <a:t> close to +1.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negative silhouette coefficient means the cluster radius is larger than the space between clusters, and thus clusters overlap.</a:t>
            </a:r>
            <a:endParaRPr lang="en-US" sz="2500" dirty="0" smtClean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043146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Silhouette coefficient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56" y="1387580"/>
            <a:ext cx="6481763" cy="32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135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silhouette coefficient for the cluster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 the average silhouette coefficient across all points in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209800"/>
            <a:ext cx="3263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17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cluster?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group of </a:t>
            </a:r>
            <a:r>
              <a:rPr lang="en-US" sz="3000" dirty="0" smtClean="0">
                <a:latin typeface="PFDinTextCompPro-Medium"/>
                <a:cs typeface="PFDinTextCompPro-Medium"/>
              </a:rPr>
              <a:t>similar</a:t>
            </a:r>
            <a:r>
              <a:rPr lang="en-US" sz="3000" dirty="0" smtClean="0">
                <a:latin typeface="PFDinTextCompPro-Italic"/>
                <a:cs typeface="PFDinTextCompPro-Italic"/>
              </a:rPr>
              <a:t> data points.</a:t>
            </a:r>
          </a:p>
        </p:txBody>
      </p:sp>
    </p:spTree>
    <p:extLst>
      <p:ext uri="{BB962C8B-B14F-4D97-AF65-F5344CB8AC3E}">
        <p14:creationId xmlns:p14="http://schemas.microsoft.com/office/powerpoint/2010/main" val="38853893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silhouette coefficient for the cluster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 the average silhouette coefficient across all points in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overall silhouette coefficient is given by the average silhouette coefficient across </a:t>
            </a:r>
            <a:r>
              <a:rPr lang="en-US" sz="3000" dirty="0">
                <a:latin typeface="PFDinTextCompPro-Italic"/>
                <a:cs typeface="PFDinTextCompPro-Italic"/>
              </a:rPr>
              <a:t>all </a:t>
            </a:r>
            <a:r>
              <a:rPr lang="en-US" sz="3000" dirty="0" smtClean="0">
                <a:latin typeface="PFDinTextCompPro-Italic"/>
                <a:cs typeface="PFDinTextCompPro-Italic"/>
              </a:rPr>
              <a:t>points: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209800"/>
            <a:ext cx="3263900" cy="82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0" y="4025900"/>
            <a:ext cx="3441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210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silhouette coefficient for the cluster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 the average silhouette coefficient across all points in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overall silhouette coefficient is given by the average silhouette coefficient across </a:t>
            </a:r>
            <a:r>
              <a:rPr lang="en-US" sz="3000" dirty="0">
                <a:latin typeface="PFDinTextCompPro-Italic"/>
                <a:cs typeface="PFDinTextCompPro-Italic"/>
              </a:rPr>
              <a:t>all </a:t>
            </a:r>
            <a:r>
              <a:rPr lang="en-US" sz="3000" dirty="0" smtClean="0">
                <a:latin typeface="PFDinTextCompPro-Italic"/>
                <a:cs typeface="PFDinTextCompPro-Italic"/>
              </a:rPr>
              <a:t>points: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209800"/>
            <a:ext cx="3263900" cy="82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0" y="4025900"/>
            <a:ext cx="3441700" cy="889000"/>
          </a:xfrm>
          <a:prstGeom prst="rect">
            <a:avLst/>
          </a:prstGeom>
        </p:spPr>
      </p:pic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6891337" y="3603625"/>
            <a:ext cx="1463675" cy="1463675"/>
            <a:chOff x="0" y="0"/>
            <a:chExt cx="1280" cy="1280"/>
          </a:xfrm>
        </p:grpSpPr>
        <p:pic>
          <p:nvPicPr>
            <p:cNvPr id="11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3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gives a summary measure of the overall clustering quality.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9697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An alternative validation scheme is given by comparing the similarity matrix with an idealized (0/1) similarity matrix that represents the same clustering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2226511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 alternative validation scheme is given by comparing the similarity matrix with an idealized (0/1) similarity matrix that represents the same clustering configuration.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can be done either graphically or using correlations.</a:t>
            </a:r>
          </a:p>
        </p:txBody>
      </p:sp>
    </p:spTree>
    <p:extLst>
      <p:ext uri="{BB962C8B-B14F-4D97-AF65-F5344CB8AC3E}">
        <p14:creationId xmlns:p14="http://schemas.microsoft.com/office/powerpoint/2010/main" val="4210715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556" y="1168907"/>
            <a:ext cx="6557963" cy="34411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</p:spTree>
    <p:extLst>
      <p:ext uri="{BB962C8B-B14F-4D97-AF65-F5344CB8AC3E}">
        <p14:creationId xmlns:p14="http://schemas.microsoft.com/office/powerpoint/2010/main" val="29221840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useful application of cluster validation is to determine the best number of clusters for your dataset.</a:t>
            </a:r>
          </a:p>
        </p:txBody>
      </p:sp>
    </p:spTree>
    <p:extLst>
      <p:ext uri="{BB962C8B-B14F-4D97-AF65-F5344CB8AC3E}">
        <p14:creationId xmlns:p14="http://schemas.microsoft.com/office/powerpoint/2010/main" val="2458027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useful application of cluster validation is to determine the best number of clusters for your dataset.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would you do this?</a:t>
            </a:r>
          </a:p>
        </p:txBody>
      </p:sp>
    </p:spTree>
    <p:extLst>
      <p:ext uri="{BB962C8B-B14F-4D97-AF65-F5344CB8AC3E}">
        <p14:creationId xmlns:p14="http://schemas.microsoft.com/office/powerpoint/2010/main" val="8707722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useful application of cluster validation is to determine the best number of clusters for your dataset.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would you do this?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By computing the overall SSE or SC for different values of k.</a:t>
            </a:r>
          </a:p>
        </p:txBody>
      </p:sp>
    </p:spTree>
    <p:extLst>
      <p:ext uri="{BB962C8B-B14F-4D97-AF65-F5344CB8AC3E}">
        <p14:creationId xmlns:p14="http://schemas.microsoft.com/office/powerpoint/2010/main" val="19057642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68" y="1104900"/>
            <a:ext cx="7043738" cy="36729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</p:spTree>
    <p:extLst>
      <p:ext uri="{BB962C8B-B14F-4D97-AF65-F5344CB8AC3E}">
        <p14:creationId xmlns:p14="http://schemas.microsoft.com/office/powerpoint/2010/main" val="29719318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can you determine your level of confidence in these validation metrics?</a:t>
            </a:r>
          </a:p>
        </p:txBody>
      </p:sp>
    </p:spTree>
    <p:extLst>
      <p:ext uri="{BB962C8B-B14F-4D97-AF65-F5344CB8AC3E}">
        <p14:creationId xmlns:p14="http://schemas.microsoft.com/office/powerpoint/2010/main" val="3477632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cluster?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group of </a:t>
            </a:r>
            <a:r>
              <a:rPr lang="en-US" sz="3000" dirty="0" smtClean="0">
                <a:latin typeface="PFDinTextCompPro-Medium"/>
                <a:cs typeface="PFDinTextCompPro-Medium"/>
              </a:rPr>
              <a:t>similar</a:t>
            </a:r>
            <a:r>
              <a:rPr lang="en-US" sz="3000" dirty="0" smtClean="0">
                <a:latin typeface="PFDinTextCompPro-Italic"/>
                <a:cs typeface="PFDinTextCompPro-Italic"/>
              </a:rPr>
              <a:t> data points.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concept of similarity is central to the definition of a cluster, and therefore to cluster analysis.</a:t>
            </a:r>
          </a:p>
        </p:txBody>
      </p:sp>
    </p:spTree>
    <p:extLst>
      <p:ext uri="{BB962C8B-B14F-4D97-AF65-F5344CB8AC3E}">
        <p14:creationId xmlns:p14="http://schemas.microsoft.com/office/powerpoint/2010/main" val="41160183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can you determine your level of confidence in these validation metrics?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Statistically;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by computing frequency distributions for these metrics (over several runs of the algorithm) and determining statistical significance.</a:t>
            </a:r>
          </a:p>
        </p:txBody>
      </p:sp>
    </p:spTree>
    <p:extLst>
      <p:ext uri="{BB962C8B-B14F-4D97-AF65-F5344CB8AC3E}">
        <p14:creationId xmlns:p14="http://schemas.microsoft.com/office/powerpoint/2010/main" val="4893128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Ultimately, cluster validation and clustering in general are suggestive techniques that rely on human interpretation to be meaningful.</a:t>
            </a:r>
          </a:p>
        </p:txBody>
      </p:sp>
    </p:spTree>
    <p:extLst>
      <p:ext uri="{BB962C8B-B14F-4D97-AF65-F5344CB8AC3E}">
        <p14:creationId xmlns:p14="http://schemas.microsoft.com/office/powerpoint/2010/main" val="33086085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Ex: k-means clustering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21636</TotalTime>
  <Pages>0</Pages>
  <Words>3784</Words>
  <Characters>0</Characters>
  <Application>Microsoft Macintosh PowerPoint</Application>
  <PresentationFormat>Custom</PresentationFormat>
  <Lines>0</Lines>
  <Paragraphs>667</Paragraphs>
  <Slides>92</Slides>
  <Notes>92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92</vt:i4>
      </vt:variant>
    </vt:vector>
  </HeadingPairs>
  <TitlesOfParts>
    <vt:vector size="94" baseType="lpstr">
      <vt:lpstr>GA_Instructor_Template_Deck</vt:lpstr>
      <vt:lpstr>Agenda</vt:lpstr>
      <vt:lpstr>INTRO to DATA SCIENCE Lecture 17: k-means clustering</vt:lpstr>
      <vt:lpstr>last time:  Text Mining - Feature Vectors - TF-IDF - the Hashing Trick  questions?</vt:lpstr>
      <vt:lpstr> I. cluster analysis II. K-means clustering III. Interpreting results  exercises: II. K-means clustering in Practice</vt:lpstr>
      <vt:lpstr> I. cluster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K-means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Cluster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Ex: k-means clustering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Alessandro</cp:lastModifiedBy>
  <cp:revision>4537</cp:revision>
  <cp:lastPrinted>2013-04-09T17:14:22Z</cp:lastPrinted>
  <dcterms:modified xsi:type="dcterms:W3CDTF">2014-03-16T20:37:51Z</dcterms:modified>
</cp:coreProperties>
</file>