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7"/>
  </p:notesMasterIdLst>
  <p:handoutMasterIdLst>
    <p:handoutMasterId r:id="rId98"/>
  </p:handoutMasterIdLst>
  <p:sldIdLst>
    <p:sldId id="256" r:id="rId2"/>
    <p:sldId id="281" r:id="rId3"/>
    <p:sldId id="397" r:id="rId4"/>
    <p:sldId id="398" r:id="rId5"/>
    <p:sldId id="258" r:id="rId6"/>
    <p:sldId id="259" r:id="rId7"/>
    <p:sldId id="260" r:id="rId8"/>
    <p:sldId id="261" r:id="rId9"/>
    <p:sldId id="283" r:id="rId10"/>
    <p:sldId id="262" r:id="rId11"/>
    <p:sldId id="263" r:id="rId12"/>
    <p:sldId id="285" r:id="rId13"/>
    <p:sldId id="301" r:id="rId14"/>
    <p:sldId id="302" r:id="rId15"/>
    <p:sldId id="305" r:id="rId16"/>
    <p:sldId id="306" r:id="rId17"/>
    <p:sldId id="307" r:id="rId18"/>
    <p:sldId id="308" r:id="rId19"/>
    <p:sldId id="318" r:id="rId20"/>
    <p:sldId id="319" r:id="rId21"/>
    <p:sldId id="321" r:id="rId22"/>
    <p:sldId id="323" r:id="rId23"/>
    <p:sldId id="324" r:id="rId24"/>
    <p:sldId id="325" r:id="rId25"/>
    <p:sldId id="326" r:id="rId26"/>
    <p:sldId id="327" r:id="rId27"/>
    <p:sldId id="328" r:id="rId28"/>
    <p:sldId id="329" r:id="rId29"/>
    <p:sldId id="335" r:id="rId30"/>
    <p:sldId id="332" r:id="rId31"/>
    <p:sldId id="330" r:id="rId32"/>
    <p:sldId id="331" r:id="rId33"/>
    <p:sldId id="334" r:id="rId34"/>
    <p:sldId id="336" r:id="rId35"/>
    <p:sldId id="338" r:id="rId36"/>
    <p:sldId id="339" r:id="rId37"/>
    <p:sldId id="337" r:id="rId38"/>
    <p:sldId id="341" r:id="rId39"/>
    <p:sldId id="342" r:id="rId40"/>
    <p:sldId id="344" r:id="rId41"/>
    <p:sldId id="399" r:id="rId42"/>
    <p:sldId id="345" r:id="rId43"/>
    <p:sldId id="346" r:id="rId44"/>
    <p:sldId id="400" r:id="rId45"/>
    <p:sldId id="349" r:id="rId46"/>
    <p:sldId id="350" r:id="rId47"/>
    <p:sldId id="351" r:id="rId48"/>
    <p:sldId id="352" r:id="rId49"/>
    <p:sldId id="353" r:id="rId50"/>
    <p:sldId id="354" r:id="rId51"/>
    <p:sldId id="355" r:id="rId52"/>
    <p:sldId id="356" r:id="rId53"/>
    <p:sldId id="357" r:id="rId54"/>
    <p:sldId id="358" r:id="rId55"/>
    <p:sldId id="360" r:id="rId56"/>
    <p:sldId id="361" r:id="rId57"/>
    <p:sldId id="362" r:id="rId58"/>
    <p:sldId id="363" r:id="rId59"/>
    <p:sldId id="364" r:id="rId60"/>
    <p:sldId id="365" r:id="rId61"/>
    <p:sldId id="366" r:id="rId62"/>
    <p:sldId id="368" r:id="rId63"/>
    <p:sldId id="370" r:id="rId64"/>
    <p:sldId id="371" r:id="rId65"/>
    <p:sldId id="375" r:id="rId66"/>
    <p:sldId id="373" r:id="rId67"/>
    <p:sldId id="394" r:id="rId68"/>
    <p:sldId id="395" r:id="rId69"/>
    <p:sldId id="376" r:id="rId70"/>
    <p:sldId id="396" r:id="rId71"/>
    <p:sldId id="401" r:id="rId72"/>
    <p:sldId id="377" r:id="rId73"/>
    <p:sldId id="378" r:id="rId74"/>
    <p:sldId id="379" r:id="rId75"/>
    <p:sldId id="380" r:id="rId76"/>
    <p:sldId id="381" r:id="rId77"/>
    <p:sldId id="382" r:id="rId78"/>
    <p:sldId id="383" r:id="rId79"/>
    <p:sldId id="384" r:id="rId80"/>
    <p:sldId id="385" r:id="rId81"/>
    <p:sldId id="386" r:id="rId82"/>
    <p:sldId id="387" r:id="rId83"/>
    <p:sldId id="388" r:id="rId84"/>
    <p:sldId id="389" r:id="rId85"/>
    <p:sldId id="390" r:id="rId86"/>
    <p:sldId id="392" r:id="rId87"/>
    <p:sldId id="393" r:id="rId88"/>
    <p:sldId id="402" r:id="rId89"/>
    <p:sldId id="403" r:id="rId90"/>
    <p:sldId id="404" r:id="rId91"/>
    <p:sldId id="405" r:id="rId92"/>
    <p:sldId id="406" r:id="rId93"/>
    <p:sldId id="407" r:id="rId94"/>
    <p:sldId id="408" r:id="rId95"/>
    <p:sldId id="409" r:id="rId9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5600"/>
    <p:restoredTop sz="94600"/>
  </p:normalViewPr>
  <p:slideViewPr>
    <p:cSldViewPr>
      <p:cViewPr varScale="1">
        <p:scale>
          <a:sx n="107" d="100"/>
          <a:sy n="107" d="100"/>
        </p:scale>
        <p:origin x="-67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0949E0-F08B-41DB-8E40-362C4C4EA981}" type="doc">
      <dgm:prSet loTypeId="urn:microsoft.com/office/officeart/2005/8/layout/vProcess5" loCatId="process" qsTypeId="urn:microsoft.com/office/officeart/2005/8/quickstyle/simple1" qsCatId="simple" csTypeId="urn:microsoft.com/office/officeart/2005/8/colors/colorful4" csCatId="colorful" phldr="1"/>
      <dgm:spPr/>
      <dgm:t>
        <a:bodyPr/>
        <a:lstStyle/>
        <a:p>
          <a:endParaRPr lang="en-US"/>
        </a:p>
      </dgm:t>
    </dgm:pt>
    <dgm:pt modelId="{D3700557-0035-4556-B93C-69C05F2812DE}">
      <dgm:prSet phldrT="[Text]"/>
      <dgm:spPr/>
      <dgm:t>
        <a:bodyPr/>
        <a:lstStyle/>
        <a:p>
          <a:r>
            <a:rPr lang="en-US" b="1" dirty="0" smtClean="0"/>
            <a:t>Design and Plan Experiment</a:t>
          </a:r>
          <a:endParaRPr lang="en-US" b="1" dirty="0"/>
        </a:p>
      </dgm:t>
    </dgm:pt>
    <dgm:pt modelId="{81C55325-8EEB-4ADC-B596-8A1AD09054E6}" type="parTrans" cxnId="{1C88FAEB-B10A-4421-B557-6E95E56140C6}">
      <dgm:prSet/>
      <dgm:spPr/>
      <dgm:t>
        <a:bodyPr/>
        <a:lstStyle/>
        <a:p>
          <a:endParaRPr lang="en-US"/>
        </a:p>
      </dgm:t>
    </dgm:pt>
    <dgm:pt modelId="{A039151B-0E99-47DD-A8C6-FFC2B6A7FA7A}" type="sibTrans" cxnId="{1C88FAEB-B10A-4421-B557-6E95E56140C6}">
      <dgm:prSet/>
      <dgm:spPr/>
      <dgm:t>
        <a:bodyPr/>
        <a:lstStyle/>
        <a:p>
          <a:endParaRPr lang="en-US"/>
        </a:p>
      </dgm:t>
    </dgm:pt>
    <dgm:pt modelId="{55018FB9-A5CC-4A2A-ABE0-098E66EEA5B9}">
      <dgm:prSet phldrT="[Text]"/>
      <dgm:spPr/>
      <dgm:t>
        <a:bodyPr/>
        <a:lstStyle/>
        <a:p>
          <a:r>
            <a:rPr lang="en-US" dirty="0" smtClean="0"/>
            <a:t>Define hypothesis, metrics, and do power analysis.</a:t>
          </a:r>
          <a:endParaRPr lang="en-US" dirty="0"/>
        </a:p>
      </dgm:t>
    </dgm:pt>
    <dgm:pt modelId="{3362EBB3-17C0-4F7E-B57A-64CD2F066B4E}" type="parTrans" cxnId="{B0CA3D2B-7AB3-4500-86D0-4D1C496C2A18}">
      <dgm:prSet/>
      <dgm:spPr/>
      <dgm:t>
        <a:bodyPr/>
        <a:lstStyle/>
        <a:p>
          <a:endParaRPr lang="en-US"/>
        </a:p>
      </dgm:t>
    </dgm:pt>
    <dgm:pt modelId="{DB00A92B-0CBF-4A67-BFF7-3A62A3ACD0A8}" type="sibTrans" cxnId="{B0CA3D2B-7AB3-4500-86D0-4D1C496C2A18}">
      <dgm:prSet/>
      <dgm:spPr/>
      <dgm:t>
        <a:bodyPr/>
        <a:lstStyle/>
        <a:p>
          <a:endParaRPr lang="en-US"/>
        </a:p>
      </dgm:t>
    </dgm:pt>
    <dgm:pt modelId="{28AD356B-478B-48DE-AB90-367DE0CFE165}">
      <dgm:prSet phldrT="[Text]"/>
      <dgm:spPr/>
      <dgm:t>
        <a:bodyPr/>
        <a:lstStyle/>
        <a:p>
          <a:r>
            <a:rPr lang="en-US" b="1" dirty="0" smtClean="0"/>
            <a:t>Run Experiment &amp; Collect Data</a:t>
          </a:r>
          <a:endParaRPr lang="en-US" b="1" dirty="0"/>
        </a:p>
      </dgm:t>
    </dgm:pt>
    <dgm:pt modelId="{A5095EF0-0BB9-4DED-A154-7A481A6BB7EA}" type="parTrans" cxnId="{05862677-B6AD-4D00-B02A-B2E52C61D03E}">
      <dgm:prSet/>
      <dgm:spPr/>
      <dgm:t>
        <a:bodyPr/>
        <a:lstStyle/>
        <a:p>
          <a:endParaRPr lang="en-US"/>
        </a:p>
      </dgm:t>
    </dgm:pt>
    <dgm:pt modelId="{BD5DCB83-CB3E-4945-9525-0B9A837F7665}" type="sibTrans" cxnId="{05862677-B6AD-4D00-B02A-B2E52C61D03E}">
      <dgm:prSet/>
      <dgm:spPr/>
      <dgm:t>
        <a:bodyPr/>
        <a:lstStyle/>
        <a:p>
          <a:endParaRPr lang="en-US"/>
        </a:p>
      </dgm:t>
    </dgm:pt>
    <dgm:pt modelId="{1BCE4A64-CBE2-4A7E-AE3B-076188160AA3}">
      <dgm:prSet phldrT="[Text]"/>
      <dgm:spPr/>
      <dgm:t>
        <a:bodyPr/>
        <a:lstStyle/>
        <a:p>
          <a:r>
            <a:rPr lang="en-US" dirty="0" smtClean="0"/>
            <a:t>Critical that you validate quality of data. </a:t>
          </a:r>
          <a:r>
            <a:rPr lang="en-US" b="1" dirty="0" smtClean="0"/>
            <a:t>Most</a:t>
          </a:r>
          <a:r>
            <a:rPr lang="en-US" dirty="0" smtClean="0"/>
            <a:t> experiments have issues.</a:t>
          </a:r>
          <a:endParaRPr lang="en-US" dirty="0"/>
        </a:p>
      </dgm:t>
    </dgm:pt>
    <dgm:pt modelId="{7A841694-3738-4F33-951D-6B0B42B18A6D}" type="parTrans" cxnId="{0EB42AB4-D575-4D1A-AC50-6E3754E6FB2D}">
      <dgm:prSet/>
      <dgm:spPr/>
      <dgm:t>
        <a:bodyPr/>
        <a:lstStyle/>
        <a:p>
          <a:endParaRPr lang="en-US"/>
        </a:p>
      </dgm:t>
    </dgm:pt>
    <dgm:pt modelId="{211B9A08-E736-4AA7-820E-7FA0248E068F}" type="sibTrans" cxnId="{0EB42AB4-D575-4D1A-AC50-6E3754E6FB2D}">
      <dgm:prSet/>
      <dgm:spPr/>
      <dgm:t>
        <a:bodyPr/>
        <a:lstStyle/>
        <a:p>
          <a:endParaRPr lang="en-US"/>
        </a:p>
      </dgm:t>
    </dgm:pt>
    <dgm:pt modelId="{35E99DED-E009-4301-B7E3-2F1459F65297}">
      <dgm:prSet phldrT="[Text]"/>
      <dgm:spPr/>
      <dgm:t>
        <a:bodyPr/>
        <a:lstStyle/>
        <a:p>
          <a:r>
            <a:rPr lang="en-US" b="1" dirty="0" smtClean="0"/>
            <a:t>Run Analysis </a:t>
          </a:r>
          <a:endParaRPr lang="en-US" b="1" dirty="0"/>
        </a:p>
      </dgm:t>
    </dgm:pt>
    <dgm:pt modelId="{3987C291-5AA2-473B-848D-2C6072BE29D7}" type="parTrans" cxnId="{A8DB99E6-6C8A-4440-8060-B3A1FF4DED25}">
      <dgm:prSet/>
      <dgm:spPr/>
      <dgm:t>
        <a:bodyPr/>
        <a:lstStyle/>
        <a:p>
          <a:endParaRPr lang="en-US"/>
        </a:p>
      </dgm:t>
    </dgm:pt>
    <dgm:pt modelId="{A2CB0736-8587-4C23-BFFA-A8A240A18AC0}" type="sibTrans" cxnId="{A8DB99E6-6C8A-4440-8060-B3A1FF4DED25}">
      <dgm:prSet/>
      <dgm:spPr/>
      <dgm:t>
        <a:bodyPr/>
        <a:lstStyle/>
        <a:p>
          <a:endParaRPr lang="en-US"/>
        </a:p>
      </dgm:t>
    </dgm:pt>
    <dgm:pt modelId="{56654961-B4DA-4FA6-A0CB-BB25D143E1CB}">
      <dgm:prSet phldrT="[Text]"/>
      <dgm:spPr/>
      <dgm:t>
        <a:bodyPr/>
        <a:lstStyle/>
        <a:p>
          <a:r>
            <a:rPr lang="en-US" dirty="0" smtClean="0"/>
            <a:t>Do statistical analysis on metrics</a:t>
          </a:r>
          <a:endParaRPr lang="en-US" dirty="0"/>
        </a:p>
      </dgm:t>
    </dgm:pt>
    <dgm:pt modelId="{6CE3F585-429B-43A6-B31A-6CDB0E530940}" type="parTrans" cxnId="{88F58B24-C0CF-41AC-A4E6-74D1E0681365}">
      <dgm:prSet/>
      <dgm:spPr/>
      <dgm:t>
        <a:bodyPr/>
        <a:lstStyle/>
        <a:p>
          <a:endParaRPr lang="en-US"/>
        </a:p>
      </dgm:t>
    </dgm:pt>
    <dgm:pt modelId="{AC64C623-BDA0-4CEF-ACC1-B87B1201985A}" type="sibTrans" cxnId="{88F58B24-C0CF-41AC-A4E6-74D1E0681365}">
      <dgm:prSet/>
      <dgm:spPr/>
      <dgm:t>
        <a:bodyPr/>
        <a:lstStyle/>
        <a:p>
          <a:endParaRPr lang="en-US"/>
        </a:p>
      </dgm:t>
    </dgm:pt>
    <dgm:pt modelId="{D636E17A-2E81-4D89-9B26-DE7D4D0829A9}">
      <dgm:prSet phldrT="[Text]"/>
      <dgm:spPr/>
      <dgm:t>
        <a:bodyPr/>
        <a:lstStyle/>
        <a:p>
          <a:r>
            <a:rPr lang="en-US" b="1" dirty="0" smtClean="0"/>
            <a:t>Deep Dive (optional)</a:t>
          </a:r>
          <a:endParaRPr lang="en-US" b="1" dirty="0"/>
        </a:p>
      </dgm:t>
    </dgm:pt>
    <dgm:pt modelId="{357E1DAE-78E6-4AE0-B0B4-2AEA562F9C78}" type="parTrans" cxnId="{90796F01-07E8-485D-A855-578C7BE5BAD2}">
      <dgm:prSet/>
      <dgm:spPr/>
      <dgm:t>
        <a:bodyPr/>
        <a:lstStyle/>
        <a:p>
          <a:endParaRPr lang="en-US"/>
        </a:p>
      </dgm:t>
    </dgm:pt>
    <dgm:pt modelId="{DC251213-B4EA-4673-B975-66DAA6B83B33}" type="sibTrans" cxnId="{90796F01-07E8-485D-A855-578C7BE5BAD2}">
      <dgm:prSet/>
      <dgm:spPr/>
      <dgm:t>
        <a:bodyPr/>
        <a:lstStyle/>
        <a:p>
          <a:endParaRPr lang="en-US"/>
        </a:p>
      </dgm:t>
    </dgm:pt>
    <dgm:pt modelId="{63B5F91E-925A-46D8-B961-998815E1747A}">
      <dgm:prSet phldrT="[Text]"/>
      <dgm:spPr/>
      <dgm:t>
        <a:bodyPr/>
        <a:lstStyle/>
        <a:p>
          <a:r>
            <a:rPr lang="en-US" b="1" dirty="0" smtClean="0"/>
            <a:t>Understanding Impact</a:t>
          </a:r>
          <a:endParaRPr lang="en-US" b="1" dirty="0"/>
        </a:p>
      </dgm:t>
    </dgm:pt>
    <dgm:pt modelId="{1B81B471-35B9-420E-82A1-6295F77A4F2B}" type="parTrans" cxnId="{34F5DB68-C559-4E40-8F66-A55C5E23D602}">
      <dgm:prSet/>
      <dgm:spPr/>
      <dgm:t>
        <a:bodyPr/>
        <a:lstStyle/>
        <a:p>
          <a:endParaRPr lang="en-US"/>
        </a:p>
      </dgm:t>
    </dgm:pt>
    <dgm:pt modelId="{F0833B08-8AA3-4CBF-BF0F-587709E398EB}" type="sibTrans" cxnId="{34F5DB68-C559-4E40-8F66-A55C5E23D602}">
      <dgm:prSet/>
      <dgm:spPr/>
      <dgm:t>
        <a:bodyPr/>
        <a:lstStyle/>
        <a:p>
          <a:endParaRPr lang="en-US"/>
        </a:p>
      </dgm:t>
    </dgm:pt>
    <dgm:pt modelId="{81136B2C-D241-49E5-8A02-B9B6B9088107}">
      <dgm:prSet/>
      <dgm:spPr/>
      <dgm:t>
        <a:bodyPr/>
        <a:lstStyle/>
        <a:p>
          <a:r>
            <a:rPr lang="en-US" dirty="0" smtClean="0"/>
            <a:t>Dive into feature specific issues or unexpected findings.  </a:t>
          </a:r>
          <a:endParaRPr lang="en-US" dirty="0"/>
        </a:p>
      </dgm:t>
    </dgm:pt>
    <dgm:pt modelId="{0ABF5D2F-748C-47F9-A74B-5C6503AABD62}" type="parTrans" cxnId="{6DC20FDE-45F6-4840-B666-647AF9A584E2}">
      <dgm:prSet/>
      <dgm:spPr/>
      <dgm:t>
        <a:bodyPr/>
        <a:lstStyle/>
        <a:p>
          <a:endParaRPr lang="en-US"/>
        </a:p>
      </dgm:t>
    </dgm:pt>
    <dgm:pt modelId="{42AB6185-8F86-4B2F-AFC4-004372BF1F63}" type="sibTrans" cxnId="{6DC20FDE-45F6-4840-B666-647AF9A584E2}">
      <dgm:prSet/>
      <dgm:spPr/>
      <dgm:t>
        <a:bodyPr/>
        <a:lstStyle/>
        <a:p>
          <a:endParaRPr lang="en-US"/>
        </a:p>
      </dgm:t>
    </dgm:pt>
    <dgm:pt modelId="{8D1A0D15-4320-4D41-9844-D94F5D8C73B4}">
      <dgm:prSet/>
      <dgm:spPr/>
      <dgm:t>
        <a:bodyPr/>
        <a:lstStyle/>
        <a:p>
          <a:r>
            <a:rPr lang="en-US" dirty="0" smtClean="0"/>
            <a:t>What impact did your treatment have? Look at key metrics and scorecard. </a:t>
          </a:r>
          <a:endParaRPr lang="en-US" dirty="0"/>
        </a:p>
      </dgm:t>
    </dgm:pt>
    <dgm:pt modelId="{C1971B5B-388D-45F4-968F-9704C7B41527}" type="parTrans" cxnId="{36AA38D8-BBD3-4249-BE52-4145F91A3FC4}">
      <dgm:prSet/>
      <dgm:spPr/>
      <dgm:t>
        <a:bodyPr/>
        <a:lstStyle/>
        <a:p>
          <a:endParaRPr lang="en-US"/>
        </a:p>
      </dgm:t>
    </dgm:pt>
    <dgm:pt modelId="{36CF8ED0-48C3-48C5-8BB8-29460D917664}" type="sibTrans" cxnId="{36AA38D8-BBD3-4249-BE52-4145F91A3FC4}">
      <dgm:prSet/>
      <dgm:spPr/>
      <dgm:t>
        <a:bodyPr/>
        <a:lstStyle/>
        <a:p>
          <a:endParaRPr lang="en-US"/>
        </a:p>
      </dgm:t>
    </dgm:pt>
    <dgm:pt modelId="{CC917491-49AA-4EF4-BF6F-75E2F2E2B172}" type="pres">
      <dgm:prSet presAssocID="{D00949E0-F08B-41DB-8E40-362C4C4EA981}" presName="outerComposite" presStyleCnt="0">
        <dgm:presLayoutVars>
          <dgm:chMax val="5"/>
          <dgm:dir/>
          <dgm:resizeHandles val="exact"/>
        </dgm:presLayoutVars>
      </dgm:prSet>
      <dgm:spPr/>
      <dgm:t>
        <a:bodyPr/>
        <a:lstStyle/>
        <a:p>
          <a:endParaRPr lang="en-US"/>
        </a:p>
      </dgm:t>
    </dgm:pt>
    <dgm:pt modelId="{116DCB1C-C22D-43F6-BDC1-068E2133D921}" type="pres">
      <dgm:prSet presAssocID="{D00949E0-F08B-41DB-8E40-362C4C4EA981}" presName="dummyMaxCanvas" presStyleCnt="0">
        <dgm:presLayoutVars/>
      </dgm:prSet>
      <dgm:spPr/>
    </dgm:pt>
    <dgm:pt modelId="{544D6449-B061-48BF-8194-438DE4A9C2B2}" type="pres">
      <dgm:prSet presAssocID="{D00949E0-F08B-41DB-8E40-362C4C4EA981}" presName="FiveNodes_1" presStyleLbl="node1" presStyleIdx="0" presStyleCnt="5">
        <dgm:presLayoutVars>
          <dgm:bulletEnabled val="1"/>
        </dgm:presLayoutVars>
      </dgm:prSet>
      <dgm:spPr/>
      <dgm:t>
        <a:bodyPr/>
        <a:lstStyle/>
        <a:p>
          <a:endParaRPr lang="en-US"/>
        </a:p>
      </dgm:t>
    </dgm:pt>
    <dgm:pt modelId="{365397D9-6DDC-4A87-8113-4D431063B40A}" type="pres">
      <dgm:prSet presAssocID="{D00949E0-F08B-41DB-8E40-362C4C4EA981}" presName="FiveNodes_2" presStyleLbl="node1" presStyleIdx="1" presStyleCnt="5">
        <dgm:presLayoutVars>
          <dgm:bulletEnabled val="1"/>
        </dgm:presLayoutVars>
      </dgm:prSet>
      <dgm:spPr/>
      <dgm:t>
        <a:bodyPr/>
        <a:lstStyle/>
        <a:p>
          <a:endParaRPr lang="en-US"/>
        </a:p>
      </dgm:t>
    </dgm:pt>
    <dgm:pt modelId="{C4C681D2-DA63-479F-AA5F-8179981ECD9F}" type="pres">
      <dgm:prSet presAssocID="{D00949E0-F08B-41DB-8E40-362C4C4EA981}" presName="FiveNodes_3" presStyleLbl="node1" presStyleIdx="2" presStyleCnt="5">
        <dgm:presLayoutVars>
          <dgm:bulletEnabled val="1"/>
        </dgm:presLayoutVars>
      </dgm:prSet>
      <dgm:spPr/>
      <dgm:t>
        <a:bodyPr/>
        <a:lstStyle/>
        <a:p>
          <a:endParaRPr lang="en-US"/>
        </a:p>
      </dgm:t>
    </dgm:pt>
    <dgm:pt modelId="{4D488900-F16C-4D26-98D0-F954852E3BF5}" type="pres">
      <dgm:prSet presAssocID="{D00949E0-F08B-41DB-8E40-362C4C4EA981}" presName="FiveNodes_4" presStyleLbl="node1" presStyleIdx="3" presStyleCnt="5">
        <dgm:presLayoutVars>
          <dgm:bulletEnabled val="1"/>
        </dgm:presLayoutVars>
      </dgm:prSet>
      <dgm:spPr/>
      <dgm:t>
        <a:bodyPr/>
        <a:lstStyle/>
        <a:p>
          <a:endParaRPr lang="en-US"/>
        </a:p>
      </dgm:t>
    </dgm:pt>
    <dgm:pt modelId="{F901FB6D-9312-4A42-AE2C-E912D586514A}" type="pres">
      <dgm:prSet presAssocID="{D00949E0-F08B-41DB-8E40-362C4C4EA981}" presName="FiveNodes_5" presStyleLbl="node1" presStyleIdx="4" presStyleCnt="5">
        <dgm:presLayoutVars>
          <dgm:bulletEnabled val="1"/>
        </dgm:presLayoutVars>
      </dgm:prSet>
      <dgm:spPr/>
      <dgm:t>
        <a:bodyPr/>
        <a:lstStyle/>
        <a:p>
          <a:endParaRPr lang="en-US"/>
        </a:p>
      </dgm:t>
    </dgm:pt>
    <dgm:pt modelId="{92D0D428-8A3F-4A3A-97AF-3EE2477D9804}" type="pres">
      <dgm:prSet presAssocID="{D00949E0-F08B-41DB-8E40-362C4C4EA981}" presName="FiveConn_1-2" presStyleLbl="fgAccFollowNode1" presStyleIdx="0" presStyleCnt="4">
        <dgm:presLayoutVars>
          <dgm:bulletEnabled val="1"/>
        </dgm:presLayoutVars>
      </dgm:prSet>
      <dgm:spPr/>
      <dgm:t>
        <a:bodyPr/>
        <a:lstStyle/>
        <a:p>
          <a:endParaRPr lang="en-US"/>
        </a:p>
      </dgm:t>
    </dgm:pt>
    <dgm:pt modelId="{81012DF9-6650-458F-BFE6-57DA7936A90E}" type="pres">
      <dgm:prSet presAssocID="{D00949E0-F08B-41DB-8E40-362C4C4EA981}" presName="FiveConn_2-3" presStyleLbl="fgAccFollowNode1" presStyleIdx="1" presStyleCnt="4">
        <dgm:presLayoutVars>
          <dgm:bulletEnabled val="1"/>
        </dgm:presLayoutVars>
      </dgm:prSet>
      <dgm:spPr/>
      <dgm:t>
        <a:bodyPr/>
        <a:lstStyle/>
        <a:p>
          <a:endParaRPr lang="en-US"/>
        </a:p>
      </dgm:t>
    </dgm:pt>
    <dgm:pt modelId="{A0BA8E8A-FA3A-4758-94E9-3AB4F75FE44B}" type="pres">
      <dgm:prSet presAssocID="{D00949E0-F08B-41DB-8E40-362C4C4EA981}" presName="FiveConn_3-4" presStyleLbl="fgAccFollowNode1" presStyleIdx="2" presStyleCnt="4">
        <dgm:presLayoutVars>
          <dgm:bulletEnabled val="1"/>
        </dgm:presLayoutVars>
      </dgm:prSet>
      <dgm:spPr/>
      <dgm:t>
        <a:bodyPr/>
        <a:lstStyle/>
        <a:p>
          <a:endParaRPr lang="en-US"/>
        </a:p>
      </dgm:t>
    </dgm:pt>
    <dgm:pt modelId="{26B6EE21-34F5-4A5F-81B1-10700DFD91F8}" type="pres">
      <dgm:prSet presAssocID="{D00949E0-F08B-41DB-8E40-362C4C4EA981}" presName="FiveConn_4-5" presStyleLbl="fgAccFollowNode1" presStyleIdx="3" presStyleCnt="4">
        <dgm:presLayoutVars>
          <dgm:bulletEnabled val="1"/>
        </dgm:presLayoutVars>
      </dgm:prSet>
      <dgm:spPr/>
      <dgm:t>
        <a:bodyPr/>
        <a:lstStyle/>
        <a:p>
          <a:endParaRPr lang="en-US"/>
        </a:p>
      </dgm:t>
    </dgm:pt>
    <dgm:pt modelId="{D6581EAC-14FA-4566-BB3A-6B817EFDAA66}" type="pres">
      <dgm:prSet presAssocID="{D00949E0-F08B-41DB-8E40-362C4C4EA981}" presName="FiveNodes_1_text" presStyleLbl="node1" presStyleIdx="4" presStyleCnt="5">
        <dgm:presLayoutVars>
          <dgm:bulletEnabled val="1"/>
        </dgm:presLayoutVars>
      </dgm:prSet>
      <dgm:spPr/>
      <dgm:t>
        <a:bodyPr/>
        <a:lstStyle/>
        <a:p>
          <a:endParaRPr lang="en-US"/>
        </a:p>
      </dgm:t>
    </dgm:pt>
    <dgm:pt modelId="{7FC38271-EB28-4888-9154-FBDB9B9A6E18}" type="pres">
      <dgm:prSet presAssocID="{D00949E0-F08B-41DB-8E40-362C4C4EA981}" presName="FiveNodes_2_text" presStyleLbl="node1" presStyleIdx="4" presStyleCnt="5">
        <dgm:presLayoutVars>
          <dgm:bulletEnabled val="1"/>
        </dgm:presLayoutVars>
      </dgm:prSet>
      <dgm:spPr/>
      <dgm:t>
        <a:bodyPr/>
        <a:lstStyle/>
        <a:p>
          <a:endParaRPr lang="en-US"/>
        </a:p>
      </dgm:t>
    </dgm:pt>
    <dgm:pt modelId="{4CB45EC6-A895-4E62-86BC-AFA9E1430105}" type="pres">
      <dgm:prSet presAssocID="{D00949E0-F08B-41DB-8E40-362C4C4EA981}" presName="FiveNodes_3_text" presStyleLbl="node1" presStyleIdx="4" presStyleCnt="5">
        <dgm:presLayoutVars>
          <dgm:bulletEnabled val="1"/>
        </dgm:presLayoutVars>
      </dgm:prSet>
      <dgm:spPr/>
      <dgm:t>
        <a:bodyPr/>
        <a:lstStyle/>
        <a:p>
          <a:endParaRPr lang="en-US"/>
        </a:p>
      </dgm:t>
    </dgm:pt>
    <dgm:pt modelId="{D36FD97C-BA11-4B64-A69A-9EB0F5CE3B42}" type="pres">
      <dgm:prSet presAssocID="{D00949E0-F08B-41DB-8E40-362C4C4EA981}" presName="FiveNodes_4_text" presStyleLbl="node1" presStyleIdx="4" presStyleCnt="5">
        <dgm:presLayoutVars>
          <dgm:bulletEnabled val="1"/>
        </dgm:presLayoutVars>
      </dgm:prSet>
      <dgm:spPr/>
      <dgm:t>
        <a:bodyPr/>
        <a:lstStyle/>
        <a:p>
          <a:endParaRPr lang="en-US"/>
        </a:p>
      </dgm:t>
    </dgm:pt>
    <dgm:pt modelId="{4BF3579C-1895-4076-A11E-E4ADE72CEB17}" type="pres">
      <dgm:prSet presAssocID="{D00949E0-F08B-41DB-8E40-362C4C4EA981}" presName="FiveNodes_5_text" presStyleLbl="node1" presStyleIdx="4" presStyleCnt="5">
        <dgm:presLayoutVars>
          <dgm:bulletEnabled val="1"/>
        </dgm:presLayoutVars>
      </dgm:prSet>
      <dgm:spPr/>
      <dgm:t>
        <a:bodyPr/>
        <a:lstStyle/>
        <a:p>
          <a:endParaRPr lang="en-US"/>
        </a:p>
      </dgm:t>
    </dgm:pt>
  </dgm:ptLst>
  <dgm:cxnLst>
    <dgm:cxn modelId="{0EB42AB4-D575-4D1A-AC50-6E3754E6FB2D}" srcId="{28AD356B-478B-48DE-AB90-367DE0CFE165}" destId="{1BCE4A64-CBE2-4A7E-AE3B-076188160AA3}" srcOrd="0" destOrd="0" parTransId="{7A841694-3738-4F33-951D-6B0B42B18A6D}" sibTransId="{211B9A08-E736-4AA7-820E-7FA0248E068F}"/>
    <dgm:cxn modelId="{9ABF9D50-906B-4155-9E2D-CD3935805D1A}" type="presOf" srcId="{F0833B08-8AA3-4CBF-BF0F-587709E398EB}" destId="{26B6EE21-34F5-4A5F-81B1-10700DFD91F8}" srcOrd="0" destOrd="0" presId="urn:microsoft.com/office/officeart/2005/8/layout/vProcess5"/>
    <dgm:cxn modelId="{EBB2B738-4D69-4B59-A4AE-243A3A51F706}" type="presOf" srcId="{A039151B-0E99-47DD-A8C6-FFC2B6A7FA7A}" destId="{92D0D428-8A3F-4A3A-97AF-3EE2477D9804}" srcOrd="0" destOrd="0" presId="urn:microsoft.com/office/officeart/2005/8/layout/vProcess5"/>
    <dgm:cxn modelId="{7E407956-4A84-450E-9E30-02E408F837F0}" type="presOf" srcId="{56654961-B4DA-4FA6-A0CB-BB25D143E1CB}" destId="{4CB45EC6-A895-4E62-86BC-AFA9E1430105}" srcOrd="1" destOrd="1" presId="urn:microsoft.com/office/officeart/2005/8/layout/vProcess5"/>
    <dgm:cxn modelId="{BC95701F-7FE3-469C-B5DA-16E9E80E8016}" type="presOf" srcId="{35E99DED-E009-4301-B7E3-2F1459F65297}" destId="{4CB45EC6-A895-4E62-86BC-AFA9E1430105}" srcOrd="1" destOrd="0" presId="urn:microsoft.com/office/officeart/2005/8/layout/vProcess5"/>
    <dgm:cxn modelId="{88F58B24-C0CF-41AC-A4E6-74D1E0681365}" srcId="{35E99DED-E009-4301-B7E3-2F1459F65297}" destId="{56654961-B4DA-4FA6-A0CB-BB25D143E1CB}" srcOrd="0" destOrd="0" parTransId="{6CE3F585-429B-43A6-B31A-6CDB0E530940}" sibTransId="{AC64C623-BDA0-4CEF-ACC1-B87B1201985A}"/>
    <dgm:cxn modelId="{07128BF8-CD25-4C41-ACDF-BD2270D37F2A}" type="presOf" srcId="{D00949E0-F08B-41DB-8E40-362C4C4EA981}" destId="{CC917491-49AA-4EF4-BF6F-75E2F2E2B172}" srcOrd="0" destOrd="0" presId="urn:microsoft.com/office/officeart/2005/8/layout/vProcess5"/>
    <dgm:cxn modelId="{6B93B426-3B78-46D6-B4A1-181DB3119BA9}" type="presOf" srcId="{1BCE4A64-CBE2-4A7E-AE3B-076188160AA3}" destId="{7FC38271-EB28-4888-9154-FBDB9B9A6E18}" srcOrd="1" destOrd="1" presId="urn:microsoft.com/office/officeart/2005/8/layout/vProcess5"/>
    <dgm:cxn modelId="{F5934D0F-0DC0-4FDC-9572-5C1D413BA4DB}" type="presOf" srcId="{55018FB9-A5CC-4A2A-ABE0-098E66EEA5B9}" destId="{D6581EAC-14FA-4566-BB3A-6B817EFDAA66}" srcOrd="1" destOrd="1" presId="urn:microsoft.com/office/officeart/2005/8/layout/vProcess5"/>
    <dgm:cxn modelId="{20E23F61-FB69-480E-887F-FB9ED04E7D6F}" type="presOf" srcId="{63B5F91E-925A-46D8-B961-998815E1747A}" destId="{D36FD97C-BA11-4B64-A69A-9EB0F5CE3B42}" srcOrd="1" destOrd="0" presId="urn:microsoft.com/office/officeart/2005/8/layout/vProcess5"/>
    <dgm:cxn modelId="{36AA38D8-BBD3-4249-BE52-4145F91A3FC4}" srcId="{63B5F91E-925A-46D8-B961-998815E1747A}" destId="{8D1A0D15-4320-4D41-9844-D94F5D8C73B4}" srcOrd="0" destOrd="0" parTransId="{C1971B5B-388D-45F4-968F-9704C7B41527}" sibTransId="{36CF8ED0-48C3-48C5-8BB8-29460D917664}"/>
    <dgm:cxn modelId="{5161B1C6-9359-4F69-9B7B-2BC344602ACF}" type="presOf" srcId="{D636E17A-2E81-4D89-9B26-DE7D4D0829A9}" destId="{4BF3579C-1895-4076-A11E-E4ADE72CEB17}" srcOrd="1" destOrd="0" presId="urn:microsoft.com/office/officeart/2005/8/layout/vProcess5"/>
    <dgm:cxn modelId="{1C88FAEB-B10A-4421-B557-6E95E56140C6}" srcId="{D00949E0-F08B-41DB-8E40-362C4C4EA981}" destId="{D3700557-0035-4556-B93C-69C05F2812DE}" srcOrd="0" destOrd="0" parTransId="{81C55325-8EEB-4ADC-B596-8A1AD09054E6}" sibTransId="{A039151B-0E99-47DD-A8C6-FFC2B6A7FA7A}"/>
    <dgm:cxn modelId="{A8DB99E6-6C8A-4440-8060-B3A1FF4DED25}" srcId="{D00949E0-F08B-41DB-8E40-362C4C4EA981}" destId="{35E99DED-E009-4301-B7E3-2F1459F65297}" srcOrd="2" destOrd="0" parTransId="{3987C291-5AA2-473B-848D-2C6072BE29D7}" sibTransId="{A2CB0736-8587-4C23-BFFA-A8A240A18AC0}"/>
    <dgm:cxn modelId="{A08E6CA5-BD13-48FB-9122-26B90E89F524}" type="presOf" srcId="{D3700557-0035-4556-B93C-69C05F2812DE}" destId="{544D6449-B061-48BF-8194-438DE4A9C2B2}" srcOrd="0" destOrd="0" presId="urn:microsoft.com/office/officeart/2005/8/layout/vProcess5"/>
    <dgm:cxn modelId="{05862677-B6AD-4D00-B02A-B2E52C61D03E}" srcId="{D00949E0-F08B-41DB-8E40-362C4C4EA981}" destId="{28AD356B-478B-48DE-AB90-367DE0CFE165}" srcOrd="1" destOrd="0" parTransId="{A5095EF0-0BB9-4DED-A154-7A481A6BB7EA}" sibTransId="{BD5DCB83-CB3E-4945-9525-0B9A837F7665}"/>
    <dgm:cxn modelId="{6DC20FDE-45F6-4840-B666-647AF9A584E2}" srcId="{D636E17A-2E81-4D89-9B26-DE7D4D0829A9}" destId="{81136B2C-D241-49E5-8A02-B9B6B9088107}" srcOrd="0" destOrd="0" parTransId="{0ABF5D2F-748C-47F9-A74B-5C6503AABD62}" sibTransId="{42AB6185-8F86-4B2F-AFC4-004372BF1F63}"/>
    <dgm:cxn modelId="{E4B6C3F6-7F38-4E38-8C46-D9D15080E913}" type="presOf" srcId="{A2CB0736-8587-4C23-BFFA-A8A240A18AC0}" destId="{A0BA8E8A-FA3A-4758-94E9-3AB4F75FE44B}" srcOrd="0" destOrd="0" presId="urn:microsoft.com/office/officeart/2005/8/layout/vProcess5"/>
    <dgm:cxn modelId="{7A54190D-1863-4BDF-B7BF-571AD414663F}" type="presOf" srcId="{28AD356B-478B-48DE-AB90-367DE0CFE165}" destId="{365397D9-6DDC-4A87-8113-4D431063B40A}" srcOrd="0" destOrd="0" presId="urn:microsoft.com/office/officeart/2005/8/layout/vProcess5"/>
    <dgm:cxn modelId="{FD86E028-9159-4580-BF50-E5DF743D893F}" type="presOf" srcId="{D3700557-0035-4556-B93C-69C05F2812DE}" destId="{D6581EAC-14FA-4566-BB3A-6B817EFDAA66}" srcOrd="1" destOrd="0" presId="urn:microsoft.com/office/officeart/2005/8/layout/vProcess5"/>
    <dgm:cxn modelId="{91BAEA28-EAC5-4D84-9868-CA329C7B153F}" type="presOf" srcId="{BD5DCB83-CB3E-4945-9525-0B9A837F7665}" destId="{81012DF9-6650-458F-BFE6-57DA7936A90E}" srcOrd="0" destOrd="0" presId="urn:microsoft.com/office/officeart/2005/8/layout/vProcess5"/>
    <dgm:cxn modelId="{AEC8B564-C533-434B-9C67-E2BC626CAF63}" type="presOf" srcId="{D636E17A-2E81-4D89-9B26-DE7D4D0829A9}" destId="{F901FB6D-9312-4A42-AE2C-E912D586514A}" srcOrd="0" destOrd="0" presId="urn:microsoft.com/office/officeart/2005/8/layout/vProcess5"/>
    <dgm:cxn modelId="{DDC5D960-2404-47DD-9441-6C73D02ED37E}" type="presOf" srcId="{8D1A0D15-4320-4D41-9844-D94F5D8C73B4}" destId="{4D488900-F16C-4D26-98D0-F954852E3BF5}" srcOrd="0" destOrd="1" presId="urn:microsoft.com/office/officeart/2005/8/layout/vProcess5"/>
    <dgm:cxn modelId="{F70A36C3-1192-4BF9-93FF-92D0BF5A7A8B}" type="presOf" srcId="{35E99DED-E009-4301-B7E3-2F1459F65297}" destId="{C4C681D2-DA63-479F-AA5F-8179981ECD9F}" srcOrd="0" destOrd="0" presId="urn:microsoft.com/office/officeart/2005/8/layout/vProcess5"/>
    <dgm:cxn modelId="{B8FC9496-9297-40D3-B8AE-2FC0833C440A}" type="presOf" srcId="{55018FB9-A5CC-4A2A-ABE0-098E66EEA5B9}" destId="{544D6449-B061-48BF-8194-438DE4A9C2B2}" srcOrd="0" destOrd="1" presId="urn:microsoft.com/office/officeart/2005/8/layout/vProcess5"/>
    <dgm:cxn modelId="{6410A5F3-6AF9-4D8D-B74C-ABB6E5734A01}" type="presOf" srcId="{56654961-B4DA-4FA6-A0CB-BB25D143E1CB}" destId="{C4C681D2-DA63-479F-AA5F-8179981ECD9F}" srcOrd="0" destOrd="1" presId="urn:microsoft.com/office/officeart/2005/8/layout/vProcess5"/>
    <dgm:cxn modelId="{B6B08BAD-6D99-400D-9722-B3070F35F087}" type="presOf" srcId="{1BCE4A64-CBE2-4A7E-AE3B-076188160AA3}" destId="{365397D9-6DDC-4A87-8113-4D431063B40A}" srcOrd="0" destOrd="1" presId="urn:microsoft.com/office/officeart/2005/8/layout/vProcess5"/>
    <dgm:cxn modelId="{A7C0EC18-1AEE-46EF-8B4B-B0712ED53A1B}" type="presOf" srcId="{28AD356B-478B-48DE-AB90-367DE0CFE165}" destId="{7FC38271-EB28-4888-9154-FBDB9B9A6E18}" srcOrd="1" destOrd="0" presId="urn:microsoft.com/office/officeart/2005/8/layout/vProcess5"/>
    <dgm:cxn modelId="{AD8D4F32-B7AE-4DA1-8E69-C7EB7E98227F}" type="presOf" srcId="{81136B2C-D241-49E5-8A02-B9B6B9088107}" destId="{F901FB6D-9312-4A42-AE2C-E912D586514A}" srcOrd="0" destOrd="1" presId="urn:microsoft.com/office/officeart/2005/8/layout/vProcess5"/>
    <dgm:cxn modelId="{BB416CD0-B568-4F3E-A335-33A4758C5430}" type="presOf" srcId="{63B5F91E-925A-46D8-B961-998815E1747A}" destId="{4D488900-F16C-4D26-98D0-F954852E3BF5}" srcOrd="0" destOrd="0" presId="urn:microsoft.com/office/officeart/2005/8/layout/vProcess5"/>
    <dgm:cxn modelId="{B0CA3D2B-7AB3-4500-86D0-4D1C496C2A18}" srcId="{D3700557-0035-4556-B93C-69C05F2812DE}" destId="{55018FB9-A5CC-4A2A-ABE0-098E66EEA5B9}" srcOrd="0" destOrd="0" parTransId="{3362EBB3-17C0-4F7E-B57A-64CD2F066B4E}" sibTransId="{DB00A92B-0CBF-4A67-BFF7-3A62A3ACD0A8}"/>
    <dgm:cxn modelId="{786E911A-B58D-456F-BE9A-A1BA9C337C25}" type="presOf" srcId="{8D1A0D15-4320-4D41-9844-D94F5D8C73B4}" destId="{D36FD97C-BA11-4B64-A69A-9EB0F5CE3B42}" srcOrd="1" destOrd="1" presId="urn:microsoft.com/office/officeart/2005/8/layout/vProcess5"/>
    <dgm:cxn modelId="{34F5DB68-C559-4E40-8F66-A55C5E23D602}" srcId="{D00949E0-F08B-41DB-8E40-362C4C4EA981}" destId="{63B5F91E-925A-46D8-B961-998815E1747A}" srcOrd="3" destOrd="0" parTransId="{1B81B471-35B9-420E-82A1-6295F77A4F2B}" sibTransId="{F0833B08-8AA3-4CBF-BF0F-587709E398EB}"/>
    <dgm:cxn modelId="{90796F01-07E8-485D-A855-578C7BE5BAD2}" srcId="{D00949E0-F08B-41DB-8E40-362C4C4EA981}" destId="{D636E17A-2E81-4D89-9B26-DE7D4D0829A9}" srcOrd="4" destOrd="0" parTransId="{357E1DAE-78E6-4AE0-B0B4-2AEA562F9C78}" sibTransId="{DC251213-B4EA-4673-B975-66DAA6B83B33}"/>
    <dgm:cxn modelId="{6FE741E2-70FE-4F6E-AA95-2212B559F606}" type="presOf" srcId="{81136B2C-D241-49E5-8A02-B9B6B9088107}" destId="{4BF3579C-1895-4076-A11E-E4ADE72CEB17}" srcOrd="1" destOrd="1" presId="urn:microsoft.com/office/officeart/2005/8/layout/vProcess5"/>
    <dgm:cxn modelId="{68A22009-1511-4FF4-8589-7F89053157F4}" type="presParOf" srcId="{CC917491-49AA-4EF4-BF6F-75E2F2E2B172}" destId="{116DCB1C-C22D-43F6-BDC1-068E2133D921}" srcOrd="0" destOrd="0" presId="urn:microsoft.com/office/officeart/2005/8/layout/vProcess5"/>
    <dgm:cxn modelId="{0D0861A1-9D1B-49B1-84A3-17A3487A6197}" type="presParOf" srcId="{CC917491-49AA-4EF4-BF6F-75E2F2E2B172}" destId="{544D6449-B061-48BF-8194-438DE4A9C2B2}" srcOrd="1" destOrd="0" presId="urn:microsoft.com/office/officeart/2005/8/layout/vProcess5"/>
    <dgm:cxn modelId="{63857182-DF73-4EE4-A0B5-6F03C9C50AB9}" type="presParOf" srcId="{CC917491-49AA-4EF4-BF6F-75E2F2E2B172}" destId="{365397D9-6DDC-4A87-8113-4D431063B40A}" srcOrd="2" destOrd="0" presId="urn:microsoft.com/office/officeart/2005/8/layout/vProcess5"/>
    <dgm:cxn modelId="{CC746162-4215-44C2-84B4-0481EDA657B8}" type="presParOf" srcId="{CC917491-49AA-4EF4-BF6F-75E2F2E2B172}" destId="{C4C681D2-DA63-479F-AA5F-8179981ECD9F}" srcOrd="3" destOrd="0" presId="urn:microsoft.com/office/officeart/2005/8/layout/vProcess5"/>
    <dgm:cxn modelId="{95A6B1C0-2FC6-4E99-90DD-549BFD027DE1}" type="presParOf" srcId="{CC917491-49AA-4EF4-BF6F-75E2F2E2B172}" destId="{4D488900-F16C-4D26-98D0-F954852E3BF5}" srcOrd="4" destOrd="0" presId="urn:microsoft.com/office/officeart/2005/8/layout/vProcess5"/>
    <dgm:cxn modelId="{69A0B44A-6F3B-45BE-A630-71BA820D5FDE}" type="presParOf" srcId="{CC917491-49AA-4EF4-BF6F-75E2F2E2B172}" destId="{F901FB6D-9312-4A42-AE2C-E912D586514A}" srcOrd="5" destOrd="0" presId="urn:microsoft.com/office/officeart/2005/8/layout/vProcess5"/>
    <dgm:cxn modelId="{E40F9969-62F5-4F96-81F0-F66487271307}" type="presParOf" srcId="{CC917491-49AA-4EF4-BF6F-75E2F2E2B172}" destId="{92D0D428-8A3F-4A3A-97AF-3EE2477D9804}" srcOrd="6" destOrd="0" presId="urn:microsoft.com/office/officeart/2005/8/layout/vProcess5"/>
    <dgm:cxn modelId="{AD8EEA18-E078-484A-9F59-F74A244C79A6}" type="presParOf" srcId="{CC917491-49AA-4EF4-BF6F-75E2F2E2B172}" destId="{81012DF9-6650-458F-BFE6-57DA7936A90E}" srcOrd="7" destOrd="0" presId="urn:microsoft.com/office/officeart/2005/8/layout/vProcess5"/>
    <dgm:cxn modelId="{60F5E40F-4D0E-4913-846E-EA7EBD7B991F}" type="presParOf" srcId="{CC917491-49AA-4EF4-BF6F-75E2F2E2B172}" destId="{A0BA8E8A-FA3A-4758-94E9-3AB4F75FE44B}" srcOrd="8" destOrd="0" presId="urn:microsoft.com/office/officeart/2005/8/layout/vProcess5"/>
    <dgm:cxn modelId="{51EAB9BF-B486-4F3B-A953-3E46D87E9D16}" type="presParOf" srcId="{CC917491-49AA-4EF4-BF6F-75E2F2E2B172}" destId="{26B6EE21-34F5-4A5F-81B1-10700DFD91F8}" srcOrd="9" destOrd="0" presId="urn:microsoft.com/office/officeart/2005/8/layout/vProcess5"/>
    <dgm:cxn modelId="{E4C60DCB-55E7-4D38-B6FA-D28159431639}" type="presParOf" srcId="{CC917491-49AA-4EF4-BF6F-75E2F2E2B172}" destId="{D6581EAC-14FA-4566-BB3A-6B817EFDAA66}" srcOrd="10" destOrd="0" presId="urn:microsoft.com/office/officeart/2005/8/layout/vProcess5"/>
    <dgm:cxn modelId="{6035F4EC-1BAC-4E79-AD46-A769E5A9FE5D}" type="presParOf" srcId="{CC917491-49AA-4EF4-BF6F-75E2F2E2B172}" destId="{7FC38271-EB28-4888-9154-FBDB9B9A6E18}" srcOrd="11" destOrd="0" presId="urn:microsoft.com/office/officeart/2005/8/layout/vProcess5"/>
    <dgm:cxn modelId="{625C2CDD-D957-4A05-9F48-E253EBE1096C}" type="presParOf" srcId="{CC917491-49AA-4EF4-BF6F-75E2F2E2B172}" destId="{4CB45EC6-A895-4E62-86BC-AFA9E1430105}" srcOrd="12" destOrd="0" presId="urn:microsoft.com/office/officeart/2005/8/layout/vProcess5"/>
    <dgm:cxn modelId="{F44B94BF-4332-4F16-AFC1-FA4C793D4126}" type="presParOf" srcId="{CC917491-49AA-4EF4-BF6F-75E2F2E2B172}" destId="{D36FD97C-BA11-4B64-A69A-9EB0F5CE3B42}" srcOrd="13" destOrd="0" presId="urn:microsoft.com/office/officeart/2005/8/layout/vProcess5"/>
    <dgm:cxn modelId="{143A8F61-4381-4CE5-8EE8-DA01F746F97A}" type="presParOf" srcId="{CC917491-49AA-4EF4-BF6F-75E2F2E2B172}" destId="{4BF3579C-1895-4076-A11E-E4ADE72CEB17}"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D6449-B061-48BF-8194-438DE4A9C2B2}">
      <dsp:nvSpPr>
        <dsp:cNvPr id="0" name=""/>
        <dsp:cNvSpPr/>
      </dsp:nvSpPr>
      <dsp:spPr>
        <a:xfrm>
          <a:off x="0" y="0"/>
          <a:ext cx="6688836" cy="89154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t>Design and Plan Experiment</a:t>
          </a:r>
          <a:endParaRPr lang="en-US" sz="1800" b="1" kern="1200" dirty="0"/>
        </a:p>
        <a:p>
          <a:pPr marL="114300" lvl="1" indent="-114300" algn="l" defTabSz="622300">
            <a:lnSpc>
              <a:spcPct val="90000"/>
            </a:lnSpc>
            <a:spcBef>
              <a:spcPct val="0"/>
            </a:spcBef>
            <a:spcAft>
              <a:spcPct val="15000"/>
            </a:spcAft>
            <a:buChar char="••"/>
          </a:pPr>
          <a:r>
            <a:rPr lang="en-US" sz="1400" kern="1200" dirty="0" smtClean="0"/>
            <a:t>Define hypothesis, metrics, and do power analysis.</a:t>
          </a:r>
          <a:endParaRPr lang="en-US" sz="1400" kern="1200" dirty="0"/>
        </a:p>
      </dsp:txBody>
      <dsp:txXfrm>
        <a:off x="26112" y="26112"/>
        <a:ext cx="5622485" cy="839316"/>
      </dsp:txXfrm>
    </dsp:sp>
    <dsp:sp modelId="{365397D9-6DDC-4A87-8113-4D431063B40A}">
      <dsp:nvSpPr>
        <dsp:cNvPr id="0" name=""/>
        <dsp:cNvSpPr/>
      </dsp:nvSpPr>
      <dsp:spPr>
        <a:xfrm>
          <a:off x="499490" y="1015365"/>
          <a:ext cx="6688836" cy="891540"/>
        </a:xfrm>
        <a:prstGeom prst="roundRect">
          <a:avLst>
            <a:gd name="adj" fmla="val 10000"/>
          </a:avLst>
        </a:prstGeom>
        <a:solidFill>
          <a:schemeClr val="accent4">
            <a:hueOff val="900000"/>
            <a:satOff val="12280"/>
            <a:lumOff val="19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t>Run Experiment &amp; Collect Data</a:t>
          </a:r>
          <a:endParaRPr lang="en-US" sz="1800" b="1" kern="1200" dirty="0"/>
        </a:p>
        <a:p>
          <a:pPr marL="114300" lvl="1" indent="-114300" algn="l" defTabSz="622300">
            <a:lnSpc>
              <a:spcPct val="90000"/>
            </a:lnSpc>
            <a:spcBef>
              <a:spcPct val="0"/>
            </a:spcBef>
            <a:spcAft>
              <a:spcPct val="15000"/>
            </a:spcAft>
            <a:buChar char="••"/>
          </a:pPr>
          <a:r>
            <a:rPr lang="en-US" sz="1400" kern="1200" dirty="0" smtClean="0"/>
            <a:t>Critical that you validate quality of data. </a:t>
          </a:r>
          <a:r>
            <a:rPr lang="en-US" sz="1400" b="1" kern="1200" dirty="0" smtClean="0"/>
            <a:t>Most</a:t>
          </a:r>
          <a:r>
            <a:rPr lang="en-US" sz="1400" kern="1200" dirty="0" smtClean="0"/>
            <a:t> experiments have issues.</a:t>
          </a:r>
          <a:endParaRPr lang="en-US" sz="1400" kern="1200" dirty="0"/>
        </a:p>
      </dsp:txBody>
      <dsp:txXfrm>
        <a:off x="525602" y="1041477"/>
        <a:ext cx="5557620" cy="839316"/>
      </dsp:txXfrm>
    </dsp:sp>
    <dsp:sp modelId="{C4C681D2-DA63-479F-AA5F-8179981ECD9F}">
      <dsp:nvSpPr>
        <dsp:cNvPr id="0" name=""/>
        <dsp:cNvSpPr/>
      </dsp:nvSpPr>
      <dsp:spPr>
        <a:xfrm>
          <a:off x="998981" y="2030730"/>
          <a:ext cx="6688836" cy="891540"/>
        </a:xfrm>
        <a:prstGeom prst="roundRect">
          <a:avLst>
            <a:gd name="adj" fmla="val 10000"/>
          </a:avLst>
        </a:prstGeom>
        <a:solidFill>
          <a:schemeClr val="accent4">
            <a:hueOff val="1800000"/>
            <a:satOff val="24561"/>
            <a:lumOff val="38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t>Run Analysis </a:t>
          </a:r>
          <a:endParaRPr lang="en-US" sz="1800" b="1" kern="1200" dirty="0"/>
        </a:p>
        <a:p>
          <a:pPr marL="114300" lvl="1" indent="-114300" algn="l" defTabSz="622300">
            <a:lnSpc>
              <a:spcPct val="90000"/>
            </a:lnSpc>
            <a:spcBef>
              <a:spcPct val="0"/>
            </a:spcBef>
            <a:spcAft>
              <a:spcPct val="15000"/>
            </a:spcAft>
            <a:buChar char="••"/>
          </a:pPr>
          <a:r>
            <a:rPr lang="en-US" sz="1400" kern="1200" dirty="0" smtClean="0"/>
            <a:t>Do statistical analysis on metrics</a:t>
          </a:r>
          <a:endParaRPr lang="en-US" sz="1400" kern="1200" dirty="0"/>
        </a:p>
      </dsp:txBody>
      <dsp:txXfrm>
        <a:off x="1025093" y="2056842"/>
        <a:ext cx="5557620" cy="839316"/>
      </dsp:txXfrm>
    </dsp:sp>
    <dsp:sp modelId="{4D488900-F16C-4D26-98D0-F954852E3BF5}">
      <dsp:nvSpPr>
        <dsp:cNvPr id="0" name=""/>
        <dsp:cNvSpPr/>
      </dsp:nvSpPr>
      <dsp:spPr>
        <a:xfrm>
          <a:off x="1498472" y="3046095"/>
          <a:ext cx="6688836" cy="891540"/>
        </a:xfrm>
        <a:prstGeom prst="roundRect">
          <a:avLst>
            <a:gd name="adj" fmla="val 10000"/>
          </a:avLst>
        </a:prstGeom>
        <a:solidFill>
          <a:schemeClr val="accent4">
            <a:hueOff val="2700000"/>
            <a:satOff val="36841"/>
            <a:lumOff val="5823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t>Understanding Impact</a:t>
          </a:r>
          <a:endParaRPr lang="en-US" sz="1800" b="1" kern="1200" dirty="0"/>
        </a:p>
        <a:p>
          <a:pPr marL="114300" lvl="1" indent="-114300" algn="l" defTabSz="622300">
            <a:lnSpc>
              <a:spcPct val="90000"/>
            </a:lnSpc>
            <a:spcBef>
              <a:spcPct val="0"/>
            </a:spcBef>
            <a:spcAft>
              <a:spcPct val="15000"/>
            </a:spcAft>
            <a:buChar char="••"/>
          </a:pPr>
          <a:r>
            <a:rPr lang="en-US" sz="1400" kern="1200" dirty="0" smtClean="0"/>
            <a:t>What impact did your treatment have? Look at key metrics and scorecard. </a:t>
          </a:r>
          <a:endParaRPr lang="en-US" sz="1400" kern="1200" dirty="0"/>
        </a:p>
      </dsp:txBody>
      <dsp:txXfrm>
        <a:off x="1524584" y="3072207"/>
        <a:ext cx="5557620" cy="839316"/>
      </dsp:txXfrm>
    </dsp:sp>
    <dsp:sp modelId="{F901FB6D-9312-4A42-AE2C-E912D586514A}">
      <dsp:nvSpPr>
        <dsp:cNvPr id="0" name=""/>
        <dsp:cNvSpPr/>
      </dsp:nvSpPr>
      <dsp:spPr>
        <a:xfrm>
          <a:off x="1997963" y="4061460"/>
          <a:ext cx="6688836" cy="891540"/>
        </a:xfrm>
        <a:prstGeom prst="roundRect">
          <a:avLst>
            <a:gd name="adj" fmla="val 10000"/>
          </a:avLst>
        </a:prstGeom>
        <a:solidFill>
          <a:schemeClr val="accent4">
            <a:hueOff val="3600000"/>
            <a:satOff val="49122"/>
            <a:lumOff val="776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t>Deep Dive (optional)</a:t>
          </a:r>
          <a:endParaRPr lang="en-US" sz="1800" b="1" kern="1200" dirty="0"/>
        </a:p>
        <a:p>
          <a:pPr marL="114300" lvl="1" indent="-114300" algn="l" defTabSz="622300">
            <a:lnSpc>
              <a:spcPct val="90000"/>
            </a:lnSpc>
            <a:spcBef>
              <a:spcPct val="0"/>
            </a:spcBef>
            <a:spcAft>
              <a:spcPct val="15000"/>
            </a:spcAft>
            <a:buChar char="••"/>
          </a:pPr>
          <a:r>
            <a:rPr lang="en-US" sz="1400" kern="1200" dirty="0" smtClean="0"/>
            <a:t>Dive into feature specific issues or unexpected findings.  </a:t>
          </a:r>
          <a:endParaRPr lang="en-US" sz="1400" kern="1200" dirty="0"/>
        </a:p>
      </dsp:txBody>
      <dsp:txXfrm>
        <a:off x="2024075" y="4087572"/>
        <a:ext cx="5557620" cy="839316"/>
      </dsp:txXfrm>
    </dsp:sp>
    <dsp:sp modelId="{92D0D428-8A3F-4A3A-97AF-3EE2477D9804}">
      <dsp:nvSpPr>
        <dsp:cNvPr id="0" name=""/>
        <dsp:cNvSpPr/>
      </dsp:nvSpPr>
      <dsp:spPr>
        <a:xfrm>
          <a:off x="6109335" y="651319"/>
          <a:ext cx="579501" cy="579501"/>
        </a:xfrm>
        <a:prstGeom prst="downArrow">
          <a:avLst>
            <a:gd name="adj1" fmla="val 55000"/>
            <a:gd name="adj2" fmla="val 45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6239723" y="651319"/>
        <a:ext cx="318725" cy="436075"/>
      </dsp:txXfrm>
    </dsp:sp>
    <dsp:sp modelId="{81012DF9-6650-458F-BFE6-57DA7936A90E}">
      <dsp:nvSpPr>
        <dsp:cNvPr id="0" name=""/>
        <dsp:cNvSpPr/>
      </dsp:nvSpPr>
      <dsp:spPr>
        <a:xfrm>
          <a:off x="6608826" y="1666684"/>
          <a:ext cx="579501" cy="579501"/>
        </a:xfrm>
        <a:prstGeom prst="downArrow">
          <a:avLst>
            <a:gd name="adj1" fmla="val 55000"/>
            <a:gd name="adj2" fmla="val 45000"/>
          </a:avLst>
        </a:prstGeom>
        <a:solidFill>
          <a:schemeClr val="accent4">
            <a:tint val="40000"/>
            <a:alpha val="90000"/>
            <a:hueOff val="1200000"/>
            <a:satOff val="14919"/>
            <a:lumOff val="4126"/>
            <a:alphaOff val="0"/>
          </a:schemeClr>
        </a:solidFill>
        <a:ln w="25400" cap="flat" cmpd="sng" algn="ctr">
          <a:solidFill>
            <a:schemeClr val="accent4">
              <a:tint val="40000"/>
              <a:alpha val="90000"/>
              <a:hueOff val="1200000"/>
              <a:satOff val="14919"/>
              <a:lumOff val="41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6739214" y="1666684"/>
        <a:ext cx="318725" cy="436075"/>
      </dsp:txXfrm>
    </dsp:sp>
    <dsp:sp modelId="{A0BA8E8A-FA3A-4758-94E9-3AB4F75FE44B}">
      <dsp:nvSpPr>
        <dsp:cNvPr id="0" name=""/>
        <dsp:cNvSpPr/>
      </dsp:nvSpPr>
      <dsp:spPr>
        <a:xfrm>
          <a:off x="7108317" y="2667190"/>
          <a:ext cx="579501" cy="579501"/>
        </a:xfrm>
        <a:prstGeom prst="downArrow">
          <a:avLst>
            <a:gd name="adj1" fmla="val 55000"/>
            <a:gd name="adj2" fmla="val 45000"/>
          </a:avLst>
        </a:prstGeom>
        <a:solidFill>
          <a:schemeClr val="accent4">
            <a:tint val="40000"/>
            <a:alpha val="90000"/>
            <a:hueOff val="2400000"/>
            <a:satOff val="29839"/>
            <a:lumOff val="8253"/>
            <a:alphaOff val="0"/>
          </a:schemeClr>
        </a:solidFill>
        <a:ln w="25400" cap="flat" cmpd="sng" algn="ctr">
          <a:solidFill>
            <a:schemeClr val="accent4">
              <a:tint val="40000"/>
              <a:alpha val="90000"/>
              <a:hueOff val="2400000"/>
              <a:satOff val="29839"/>
              <a:lumOff val="82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7238705" y="2667190"/>
        <a:ext cx="318725" cy="436075"/>
      </dsp:txXfrm>
    </dsp:sp>
    <dsp:sp modelId="{26B6EE21-34F5-4A5F-81B1-10700DFD91F8}">
      <dsp:nvSpPr>
        <dsp:cNvPr id="0" name=""/>
        <dsp:cNvSpPr/>
      </dsp:nvSpPr>
      <dsp:spPr>
        <a:xfrm>
          <a:off x="7607808" y="3692461"/>
          <a:ext cx="579501" cy="579501"/>
        </a:xfrm>
        <a:prstGeom prst="downArrow">
          <a:avLst>
            <a:gd name="adj1" fmla="val 55000"/>
            <a:gd name="adj2" fmla="val 45000"/>
          </a:avLst>
        </a:prstGeom>
        <a:solidFill>
          <a:schemeClr val="accent4">
            <a:tint val="40000"/>
            <a:alpha val="90000"/>
            <a:hueOff val="3600000"/>
            <a:satOff val="44758"/>
            <a:lumOff val="12379"/>
            <a:alphaOff val="0"/>
          </a:schemeClr>
        </a:solidFill>
        <a:ln w="25400" cap="flat" cmpd="sng" algn="ctr">
          <a:solidFill>
            <a:schemeClr val="accent4">
              <a:tint val="40000"/>
              <a:alpha val="90000"/>
              <a:hueOff val="3600000"/>
              <a:satOff val="44758"/>
              <a:lumOff val="123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7738196" y="3692461"/>
        <a:ext cx="318725" cy="43607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72707"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72708"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2709"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11BD72B-B313-4082-B875-93AAAAE2F734}" type="slidenum">
              <a:rPr lang="en-US" altLang="en-US"/>
              <a:pPr/>
              <a:t>‹#›</a:t>
            </a:fld>
            <a:endParaRPr lang="en-US" altLang="en-US"/>
          </a:p>
        </p:txBody>
      </p:sp>
    </p:spTree>
    <p:extLst>
      <p:ext uri="{BB962C8B-B14F-4D97-AF65-F5344CB8AC3E}">
        <p14:creationId xmlns:p14="http://schemas.microsoft.com/office/powerpoint/2010/main" val="30075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en-US"/>
          </a:p>
        </p:txBody>
      </p:sp>
      <p:sp>
        <p:nvSpPr>
          <p:cNvPr id="41987"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en-US"/>
          </a:p>
        </p:txBody>
      </p:sp>
      <p:sp>
        <p:nvSpPr>
          <p:cNvPr id="41988" name="Rectangle 4"/>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989"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990"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en-US"/>
          </a:p>
        </p:txBody>
      </p:sp>
      <p:sp>
        <p:nvSpPr>
          <p:cNvPr id="41991"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14CC2CB4-7F7F-486A-B170-05AB574F59C7}" type="slidenum">
              <a:rPr lang="en-US" altLang="en-US"/>
              <a:pPr/>
              <a:t>‹#›</a:t>
            </a:fld>
            <a:endParaRPr lang="en-US" altLang="en-US"/>
          </a:p>
        </p:txBody>
      </p:sp>
    </p:spTree>
    <p:extLst>
      <p:ext uri="{BB962C8B-B14F-4D97-AF65-F5344CB8AC3E}">
        <p14:creationId xmlns:p14="http://schemas.microsoft.com/office/powerpoint/2010/main" val="351939032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FF6D1E-E237-4496-BF9D-9B2F741D08A9}" type="slidenum">
              <a:rPr lang="en-US" altLang="en-US"/>
              <a:pPr/>
              <a:t>6</a:t>
            </a:fld>
            <a:endParaRPr lang="en-US" altLang="en-US"/>
          </a:p>
        </p:txBody>
      </p:sp>
      <p:sp>
        <p:nvSpPr>
          <p:cNvPr id="43010" name="Rectangle 2"/>
          <p:cNvSpPr>
            <a:spLocks noRot="1" noChangeArrowheads="1" noTextEdit="1"/>
          </p:cNvSpPr>
          <p:nvPr>
            <p:ph type="sldImg"/>
          </p:nvPr>
        </p:nvSpPr>
        <p:spPr>
          <a:ln/>
        </p:spPr>
      </p:sp>
      <p:sp>
        <p:nvSpPr>
          <p:cNvPr id="43011" name="Rectangle 3"/>
          <p:cNvSpPr>
            <a:spLocks noGrp="1" noChangeArrowheads="1"/>
          </p:cNvSpPr>
          <p:nvPr>
            <p:ph type="body" idx="1"/>
          </p:nvPr>
        </p:nvSpPr>
        <p:spPr>
          <a:xfrm>
            <a:off x="974725" y="4560888"/>
            <a:ext cx="5365750" cy="4319587"/>
          </a:xfrm>
        </p:spPr>
        <p:txBody>
          <a:bodyPr/>
          <a:lstStyle/>
          <a:p>
            <a:r>
              <a:rPr lang="en-US" altLang="en-US"/>
              <a:t>An experimental system attempts to optimize performance for a certain, very specific task (TREC tracks).</a:t>
            </a:r>
          </a:p>
          <a:p>
            <a:r>
              <a:rPr lang="en-US" altLang="en-US"/>
              <a:t>An operational system attempts to reach a balance between various functions, and between various functionality and usability.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6D324D-2F3D-48D8-AB34-55935A7C6D2D}" type="slidenum">
              <a:rPr lang="en-US" altLang="en-US"/>
              <a:pPr/>
              <a:t>7</a:t>
            </a:fld>
            <a:endParaRPr lang="en-US" altLang="en-US"/>
          </a:p>
        </p:txBody>
      </p:sp>
      <p:sp>
        <p:nvSpPr>
          <p:cNvPr id="45058" name="Rectangle 2"/>
          <p:cNvSpPr>
            <a:spLocks noRot="1" noChangeArrowheads="1" noTextEdit="1"/>
          </p:cNvSpPr>
          <p:nvPr>
            <p:ph type="sldImg"/>
          </p:nvPr>
        </p:nvSpPr>
        <p:spPr>
          <a:ln/>
        </p:spPr>
      </p:sp>
      <p:sp>
        <p:nvSpPr>
          <p:cNvPr id="45059" name="Rectangle 3"/>
          <p:cNvSpPr>
            <a:spLocks noGrp="1" noChangeArrowheads="1"/>
          </p:cNvSpPr>
          <p:nvPr>
            <p:ph type="body" idx="1"/>
          </p:nvPr>
        </p:nvSpPr>
        <p:spPr>
          <a:xfrm>
            <a:off x="974725" y="4560888"/>
            <a:ext cx="5365750" cy="4319587"/>
          </a:xfrm>
        </p:spPr>
        <p:txBody>
          <a:bodyPr/>
          <a:lstStyle/>
          <a:p>
            <a:r>
              <a:rPr lang="en-US" altLang="en-US"/>
              <a:t>The documents are indexed in order to get descriptors that make sense to the system.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F1AE47-F09D-4E5E-B174-F8565B90F9C1}" type="slidenum">
              <a:rPr lang="en-US" altLang="en-US"/>
              <a:pPr/>
              <a:t>8</a:t>
            </a:fld>
            <a:endParaRPr lang="en-US" altLang="en-US"/>
          </a:p>
        </p:txBody>
      </p:sp>
      <p:sp>
        <p:nvSpPr>
          <p:cNvPr id="47106" name="Rectangle 2"/>
          <p:cNvSpPr>
            <a:spLocks noRot="1" noChangeArrowheads="1" noTextEdit="1"/>
          </p:cNvSpPr>
          <p:nvPr>
            <p:ph type="sldImg"/>
          </p:nvPr>
        </p:nvSpPr>
        <p:spPr>
          <a:ln/>
        </p:spPr>
      </p:sp>
      <p:sp>
        <p:nvSpPr>
          <p:cNvPr id="47107" name="Rectangle 3"/>
          <p:cNvSpPr>
            <a:spLocks noGrp="1" noChangeArrowheads="1"/>
          </p:cNvSpPr>
          <p:nvPr>
            <p:ph type="body" idx="1"/>
          </p:nvPr>
        </p:nvSpPr>
        <p:spPr>
          <a:xfrm>
            <a:off x="974725" y="4560888"/>
            <a:ext cx="5365750" cy="4319587"/>
          </a:xfrm>
        </p:spPr>
        <p:txBody>
          <a:bodyPr lIns="94848" tIns="47425" rIns="94848" bIns="47425"/>
          <a:lstStyle/>
          <a:p>
            <a:r>
              <a:rPr lang="en-US" altLang="en-US"/>
              <a:t>Documents describe events from the real world; they are holders of information.</a:t>
            </a:r>
          </a:p>
          <a:p>
            <a:r>
              <a:rPr lang="en-US" altLang="en-US"/>
              <a:t>In order to be stored in a computer system in view of future retrieval, documents need to be processed and abstract document representations derived.</a:t>
            </a:r>
          </a:p>
          <a:p>
            <a:endParaRPr lang="en-US" altLang="en-US"/>
          </a:p>
          <a:p>
            <a:r>
              <a:rPr lang="en-US" altLang="en-US"/>
              <a:t>The user has an information need, not always explicit, derived either from an anomalous state of knowledge, or from an assigned task.</a:t>
            </a:r>
          </a:p>
          <a:p>
            <a:r>
              <a:rPr lang="en-US" altLang="en-US"/>
              <a:t>Queries need to be formulated in a language compatible to the system.</a:t>
            </a:r>
          </a:p>
          <a:p>
            <a:endParaRPr lang="en-US" altLang="en-US"/>
          </a:p>
          <a:p>
            <a:r>
              <a:rPr lang="en-US" altLang="en-US"/>
              <a:t>Following the analysis of the results produced by the matching process, the user’s state of knowledge may change, the information need may be clearer or more refined, or only partially satisfied.</a:t>
            </a:r>
          </a:p>
          <a:p>
            <a:r>
              <a:rPr lang="en-US" altLang="en-US"/>
              <a:t>More queries are generated and the results are examined, until the user is happy with the information gathered.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C5AA5E-8C7E-4354-BB65-C60EEA73B593}" type="slidenum">
              <a:rPr lang="en-US" altLang="en-US"/>
              <a:pPr/>
              <a:t>10</a:t>
            </a:fld>
            <a:endParaRPr lang="en-US" altLang="en-US"/>
          </a:p>
        </p:txBody>
      </p:sp>
      <p:sp>
        <p:nvSpPr>
          <p:cNvPr id="49154" name="Rectangle 2"/>
          <p:cNvSpPr>
            <a:spLocks noRot="1" noChangeArrowheads="1" noTextEdit="1"/>
          </p:cNvSpPr>
          <p:nvPr>
            <p:ph type="sldImg"/>
          </p:nvPr>
        </p:nvSpPr>
        <p:spPr>
          <a:ln/>
        </p:spPr>
      </p:sp>
      <p:sp>
        <p:nvSpPr>
          <p:cNvPr id="49155" name="Rectangle 3"/>
          <p:cNvSpPr>
            <a:spLocks noGrp="1" noChangeArrowheads="1"/>
          </p:cNvSpPr>
          <p:nvPr>
            <p:ph type="body" idx="1"/>
          </p:nvPr>
        </p:nvSpPr>
        <p:spPr>
          <a:xfrm>
            <a:off x="974725" y="4560888"/>
            <a:ext cx="5365750" cy="4319587"/>
          </a:xfrm>
        </p:spPr>
        <p:txBody>
          <a:bodyPr/>
          <a:lstStyle/>
          <a:p>
            <a:r>
              <a:rPr lang="en-US" altLang="en-US"/>
              <a:t>The systemic approach ignored the problems users have formulating or even clarifying an information need.</a:t>
            </a:r>
          </a:p>
          <a:p>
            <a:endParaRPr lang="en-US" altLang="en-US"/>
          </a:p>
          <a:p>
            <a:r>
              <a:rPr lang="en-US" altLang="en-US"/>
              <a:t>The cognitive approach considers the searching / matching algorithms ‘perfect’.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B06C58B-5B28-42E7-B927-663124F3D52C}" type="slidenum">
              <a:rPr lang="en-GB" smtClean="0"/>
              <a:pPr/>
              <a:t>67</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650683-FBB4-442A-9391-12532EA6A561}" type="slidenum">
              <a:rPr lang="en-US" smtClean="0"/>
              <a:pPr/>
              <a:t>79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7890"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1"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altLang="en-US" noProof="0" smtClean="0"/>
              <a:t>Click to edit Master title style</a:t>
            </a:r>
          </a:p>
        </p:txBody>
      </p:sp>
      <p:sp>
        <p:nvSpPr>
          <p:cNvPr id="3789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pPr lvl="0"/>
            <a:r>
              <a:rPr lang="en-US" altLang="en-US" noProof="0" smtClean="0"/>
              <a:t>Click to edit Master subtitle style</a:t>
            </a:r>
          </a:p>
        </p:txBody>
      </p:sp>
      <p:sp>
        <p:nvSpPr>
          <p:cNvPr id="37893" name="Rectangle 5"/>
          <p:cNvSpPr>
            <a:spLocks noGrp="1" noChangeArrowheads="1"/>
          </p:cNvSpPr>
          <p:nvPr>
            <p:ph type="dt" sz="half" idx="2"/>
          </p:nvPr>
        </p:nvSpPr>
        <p:spPr/>
        <p:txBody>
          <a:bodyPr/>
          <a:lstStyle>
            <a:lvl1pPr>
              <a:defRPr/>
            </a:lvl1pPr>
          </a:lstStyle>
          <a:p>
            <a:endParaRPr lang="en-US" altLang="en-US"/>
          </a:p>
        </p:txBody>
      </p:sp>
      <p:sp>
        <p:nvSpPr>
          <p:cNvPr id="37894" name="Rectangle 6"/>
          <p:cNvSpPr>
            <a:spLocks noGrp="1" noChangeArrowheads="1"/>
          </p:cNvSpPr>
          <p:nvPr>
            <p:ph type="ftr" sz="quarter" idx="3"/>
          </p:nvPr>
        </p:nvSpPr>
        <p:spPr/>
        <p:txBody>
          <a:bodyPr/>
          <a:lstStyle>
            <a:lvl1pPr>
              <a:defRPr/>
            </a:lvl1pPr>
          </a:lstStyle>
          <a:p>
            <a:endParaRPr lang="en-US" altLang="en-US"/>
          </a:p>
        </p:txBody>
      </p:sp>
      <p:sp>
        <p:nvSpPr>
          <p:cNvPr id="37895" name="Rectangle 7"/>
          <p:cNvSpPr>
            <a:spLocks noGrp="1" noChangeArrowheads="1"/>
          </p:cNvSpPr>
          <p:nvPr>
            <p:ph type="sldNum" sz="quarter" idx="4"/>
          </p:nvPr>
        </p:nvSpPr>
        <p:spPr>
          <a:xfrm>
            <a:off x="6553200" y="6248400"/>
            <a:ext cx="2133600" cy="457200"/>
          </a:xfrm>
        </p:spPr>
        <p:txBody>
          <a:bodyPr/>
          <a:lstStyle>
            <a:lvl1pPr>
              <a:defRPr/>
            </a:lvl1pPr>
          </a:lstStyle>
          <a:p>
            <a:fld id="{23AF9D37-3E28-463D-B5E6-5FCFFCC40181}" type="slidenum">
              <a:rPr lang="en-US" altLang="en-US"/>
              <a:pPr/>
              <a:t>‹#›</a:t>
            </a:fld>
            <a:endParaRPr lang="en-US" altLang="en-US"/>
          </a:p>
        </p:txBody>
      </p:sp>
      <p:grpSp>
        <p:nvGrpSpPr>
          <p:cNvPr id="37896" name="Group 8"/>
          <p:cNvGrpSpPr>
            <a:grpSpLocks/>
          </p:cNvGrpSpPr>
          <p:nvPr/>
        </p:nvGrpSpPr>
        <p:grpSpPr bwMode="auto">
          <a:xfrm>
            <a:off x="7493000" y="2992438"/>
            <a:ext cx="1338263" cy="2189162"/>
            <a:chOff x="4704" y="1885"/>
            <a:chExt cx="843" cy="1379"/>
          </a:xfrm>
        </p:grpSpPr>
        <p:sp>
          <p:nvSpPr>
            <p:cNvPr id="37897"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8"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9"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0"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1"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2"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3"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4"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5"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6"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7"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8"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9"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0"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1"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2"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3"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4"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5"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6"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7"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8"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9"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0"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1"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2"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3"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4"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5"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6"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7"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928"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00E97EC-4165-45A2-9E95-5B30E08F5F75}" type="slidenum">
              <a:rPr lang="en-US" altLang="en-US"/>
              <a:pPr/>
              <a:t>‹#›</a:t>
            </a:fld>
            <a:endParaRPr lang="en-US" altLang="en-US"/>
          </a:p>
        </p:txBody>
      </p:sp>
    </p:spTree>
    <p:extLst>
      <p:ext uri="{BB962C8B-B14F-4D97-AF65-F5344CB8AC3E}">
        <p14:creationId xmlns:p14="http://schemas.microsoft.com/office/powerpoint/2010/main" val="540001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28600"/>
            <a:ext cx="22098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228600"/>
            <a:ext cx="64770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044B8DE-9DBC-4689-83D8-0CCF1C7FD568}" type="slidenum">
              <a:rPr lang="en-US" altLang="en-US"/>
              <a:pPr/>
              <a:t>‹#›</a:t>
            </a:fld>
            <a:endParaRPr lang="en-US" altLang="en-US"/>
          </a:p>
        </p:txBody>
      </p:sp>
    </p:spTree>
    <p:extLst>
      <p:ext uri="{BB962C8B-B14F-4D97-AF65-F5344CB8AC3E}">
        <p14:creationId xmlns:p14="http://schemas.microsoft.com/office/powerpoint/2010/main" val="557800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543800" cy="868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447800"/>
            <a:ext cx="43434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3434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7010400" y="6400800"/>
            <a:ext cx="2133600" cy="457200"/>
          </a:xfrm>
        </p:spPr>
        <p:txBody>
          <a:bodyPr/>
          <a:lstStyle>
            <a:lvl1pPr>
              <a:defRPr/>
            </a:lvl1pPr>
          </a:lstStyle>
          <a:p>
            <a:fld id="{A1E78E2B-95C3-4C65-BCA7-0A495E3121E2}" type="slidenum">
              <a:rPr lang="en-US" altLang="en-US"/>
              <a:pPr/>
              <a:t>‹#›</a:t>
            </a:fld>
            <a:endParaRPr lang="en-US" altLang="en-US"/>
          </a:p>
        </p:txBody>
      </p:sp>
    </p:spTree>
    <p:extLst>
      <p:ext uri="{BB962C8B-B14F-4D97-AF65-F5344CB8AC3E}">
        <p14:creationId xmlns:p14="http://schemas.microsoft.com/office/powerpoint/2010/main" val="3107881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7696200" cy="944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447800"/>
            <a:ext cx="8610600" cy="5181600"/>
          </a:xfrm>
        </p:spPr>
        <p:txBody>
          <a:bodyPr/>
          <a:lstStyle/>
          <a:p>
            <a:endParaRPr lang="en-US"/>
          </a:p>
        </p:txBody>
      </p:sp>
      <p:sp>
        <p:nvSpPr>
          <p:cNvPr id="4" name="Date Placeholder 3"/>
          <p:cNvSpPr>
            <a:spLocks noGrp="1"/>
          </p:cNvSpPr>
          <p:nvPr>
            <p:ph type="dt" sz="half" idx="10"/>
          </p:nvPr>
        </p:nvSpPr>
        <p:spPr>
          <a:xfrm>
            <a:off x="0" y="6400800"/>
            <a:ext cx="2133600" cy="45720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400800"/>
            <a:ext cx="2895600" cy="45720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7010400" y="6400800"/>
            <a:ext cx="2133600" cy="457200"/>
          </a:xfrm>
        </p:spPr>
        <p:txBody>
          <a:bodyPr/>
          <a:lstStyle>
            <a:lvl1pPr>
              <a:defRPr/>
            </a:lvl1pPr>
          </a:lstStyle>
          <a:p>
            <a:fld id="{9E0B467F-C438-4DD4-992D-D3850EA3BE19}" type="slidenum">
              <a:rPr lang="en-US" altLang="en-US"/>
              <a:pPr/>
              <a:t>‹#›</a:t>
            </a:fld>
            <a:endParaRPr lang="en-US" altLang="en-US"/>
          </a:p>
        </p:txBody>
      </p:sp>
    </p:spTree>
    <p:extLst>
      <p:ext uri="{BB962C8B-B14F-4D97-AF65-F5344CB8AC3E}">
        <p14:creationId xmlns:p14="http://schemas.microsoft.com/office/powerpoint/2010/main" val="477299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ctr"/>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9941"/>
          <p:cNvSpPr>
            <a:spLocks noGrp="1" noChangeArrowheads="1"/>
          </p:cNvSpPr>
          <p:nvPr>
            <p:ph type="ftr" sz="quarter" idx="10"/>
          </p:nvPr>
        </p:nvSpPr>
        <p:spPr>
          <a:xfrm>
            <a:off x="4633913" y="6553200"/>
            <a:ext cx="4191000" cy="304800"/>
          </a:xfrm>
          <a:prstGeom prst="rect">
            <a:avLst/>
          </a:prstGeom>
          <a:ln/>
        </p:spPr>
        <p:txBody>
          <a:bodyPr/>
          <a:lstStyle>
            <a:lvl1pPr>
              <a:defRPr/>
            </a:lvl1pPr>
          </a:lstStyle>
          <a:p>
            <a:pPr>
              <a:defRPr/>
            </a:pPr>
            <a:r>
              <a:rPr lang="en-US"/>
              <a:t>Microsoft Confidential</a:t>
            </a:r>
          </a:p>
        </p:txBody>
      </p:sp>
      <p:sp>
        <p:nvSpPr>
          <p:cNvPr id="5" name="Rectangle 39942"/>
          <p:cNvSpPr>
            <a:spLocks noGrp="1" noChangeArrowheads="1"/>
          </p:cNvSpPr>
          <p:nvPr>
            <p:ph type="sldNum" sz="quarter" idx="11"/>
          </p:nvPr>
        </p:nvSpPr>
        <p:spPr>
          <a:ln/>
        </p:spPr>
        <p:txBody>
          <a:bodyPr/>
          <a:lstStyle>
            <a:lvl1pPr>
              <a:defRPr/>
            </a:lvl1pPr>
          </a:lstStyle>
          <a:p>
            <a:pPr>
              <a:defRPr/>
            </a:pPr>
            <a:fld id="{B769C7A8-215E-4810-9B51-83186F3FC83D}" type="slidenum">
              <a:rPr lang="en-US"/>
              <a:pPr>
                <a:defRPr/>
              </a:pPr>
              <a:t>‹#›</a:t>
            </a:fld>
            <a:endParaRPr lang="en-US"/>
          </a:p>
        </p:txBody>
      </p:sp>
    </p:spTree>
    <p:extLst>
      <p:ext uri="{BB962C8B-B14F-4D97-AF65-F5344CB8AC3E}">
        <p14:creationId xmlns:p14="http://schemas.microsoft.com/office/powerpoint/2010/main" val="596285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3838F55-E9FD-4424-B650-AE1E13D08732}" type="slidenum">
              <a:rPr lang="en-US" altLang="en-US"/>
              <a:pPr/>
              <a:t>‹#›</a:t>
            </a:fld>
            <a:endParaRPr lang="en-US" altLang="en-US"/>
          </a:p>
        </p:txBody>
      </p:sp>
    </p:spTree>
    <p:extLst>
      <p:ext uri="{BB962C8B-B14F-4D97-AF65-F5344CB8AC3E}">
        <p14:creationId xmlns:p14="http://schemas.microsoft.com/office/powerpoint/2010/main" val="1418644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322E510-B9C4-4FEC-8D38-CF2AE3D8FF16}" type="slidenum">
              <a:rPr lang="en-US" altLang="en-US"/>
              <a:pPr/>
              <a:t>‹#›</a:t>
            </a:fld>
            <a:endParaRPr lang="en-US" altLang="en-US"/>
          </a:p>
        </p:txBody>
      </p:sp>
    </p:spTree>
    <p:extLst>
      <p:ext uri="{BB962C8B-B14F-4D97-AF65-F5344CB8AC3E}">
        <p14:creationId xmlns:p14="http://schemas.microsoft.com/office/powerpoint/2010/main" val="2410441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447800"/>
            <a:ext cx="43434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3434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BBEEEAE-FD55-4212-A696-CE379F353763}" type="slidenum">
              <a:rPr lang="en-US" altLang="en-US"/>
              <a:pPr/>
              <a:t>‹#›</a:t>
            </a:fld>
            <a:endParaRPr lang="en-US" altLang="en-US"/>
          </a:p>
        </p:txBody>
      </p:sp>
    </p:spTree>
    <p:extLst>
      <p:ext uri="{BB962C8B-B14F-4D97-AF65-F5344CB8AC3E}">
        <p14:creationId xmlns:p14="http://schemas.microsoft.com/office/powerpoint/2010/main" val="2174641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60D982D7-5E86-4BF3-AB61-58C89FA824B7}" type="slidenum">
              <a:rPr lang="en-US" altLang="en-US"/>
              <a:pPr/>
              <a:t>‹#›</a:t>
            </a:fld>
            <a:endParaRPr lang="en-US" altLang="en-US"/>
          </a:p>
        </p:txBody>
      </p:sp>
    </p:spTree>
    <p:extLst>
      <p:ext uri="{BB962C8B-B14F-4D97-AF65-F5344CB8AC3E}">
        <p14:creationId xmlns:p14="http://schemas.microsoft.com/office/powerpoint/2010/main" val="288865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CD18E54F-3553-4DE1-821A-EE5FBC966076}" type="slidenum">
              <a:rPr lang="en-US" altLang="en-US"/>
              <a:pPr/>
              <a:t>‹#›</a:t>
            </a:fld>
            <a:endParaRPr lang="en-US" altLang="en-US"/>
          </a:p>
        </p:txBody>
      </p:sp>
    </p:spTree>
    <p:extLst>
      <p:ext uri="{BB962C8B-B14F-4D97-AF65-F5344CB8AC3E}">
        <p14:creationId xmlns:p14="http://schemas.microsoft.com/office/powerpoint/2010/main" val="220946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13DDB822-ED49-4B62-ACEE-49C637B83AAA}" type="slidenum">
              <a:rPr lang="en-US" altLang="en-US"/>
              <a:pPr/>
              <a:t>‹#›</a:t>
            </a:fld>
            <a:endParaRPr lang="en-US" altLang="en-US"/>
          </a:p>
        </p:txBody>
      </p:sp>
    </p:spTree>
    <p:extLst>
      <p:ext uri="{BB962C8B-B14F-4D97-AF65-F5344CB8AC3E}">
        <p14:creationId xmlns:p14="http://schemas.microsoft.com/office/powerpoint/2010/main" val="2666695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84AF4A60-D923-4132-B17C-196E10597B51}" type="slidenum">
              <a:rPr lang="en-US" altLang="en-US"/>
              <a:pPr/>
              <a:t>‹#›</a:t>
            </a:fld>
            <a:endParaRPr lang="en-US" altLang="en-US"/>
          </a:p>
        </p:txBody>
      </p:sp>
    </p:spTree>
    <p:extLst>
      <p:ext uri="{BB962C8B-B14F-4D97-AF65-F5344CB8AC3E}">
        <p14:creationId xmlns:p14="http://schemas.microsoft.com/office/powerpoint/2010/main" val="3128407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6CD0D1A3-F4A2-42FE-9F7C-29BDFE981C0C}" type="slidenum">
              <a:rPr lang="en-US" altLang="en-US"/>
              <a:pPr/>
              <a:t>‹#›</a:t>
            </a:fld>
            <a:endParaRPr lang="en-US" altLang="en-US"/>
          </a:p>
        </p:txBody>
      </p:sp>
    </p:spTree>
    <p:extLst>
      <p:ext uri="{BB962C8B-B14F-4D97-AF65-F5344CB8AC3E}">
        <p14:creationId xmlns:p14="http://schemas.microsoft.com/office/powerpoint/2010/main" val="303333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7" name="Rectangle 3"/>
          <p:cNvSpPr>
            <a:spLocks noGrp="1" noChangeArrowheads="1"/>
          </p:cNvSpPr>
          <p:nvPr>
            <p:ph type="title"/>
          </p:nvPr>
        </p:nvSpPr>
        <p:spPr bwMode="auto">
          <a:xfrm>
            <a:off x="304800" y="228600"/>
            <a:ext cx="75438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36868" name="Rectangle 4"/>
          <p:cNvSpPr>
            <a:spLocks noGrp="1" noChangeArrowheads="1"/>
          </p:cNvSpPr>
          <p:nvPr>
            <p:ph type="body" idx="1"/>
          </p:nvPr>
        </p:nvSpPr>
        <p:spPr bwMode="auto">
          <a:xfrm>
            <a:off x="152400" y="1447800"/>
            <a:ext cx="88392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6869"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3687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endParaRPr lang="en-US" altLang="en-US"/>
          </a:p>
        </p:txBody>
      </p:sp>
      <p:sp>
        <p:nvSpPr>
          <p:cNvPr id="36871" name="Rectangle 7"/>
          <p:cNvSpPr>
            <a:spLocks noGrp="1" noChangeArrowheads="1"/>
          </p:cNvSpPr>
          <p:nvPr>
            <p:ph type="sldNum" sz="quarter" idx="4"/>
          </p:nvPr>
        </p:nvSpPr>
        <p:spPr bwMode="auto">
          <a:xfrm>
            <a:off x="7010400" y="6400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26546675-476F-4D16-AC54-F29178080AA0}" type="slidenum">
              <a:rPr lang="en-US" altLang="en-US"/>
              <a:pPr/>
              <a:t>‹#›</a:t>
            </a:fld>
            <a:endParaRPr lang="en-US" altLang="en-US"/>
          </a:p>
        </p:txBody>
      </p:sp>
      <p:grpSp>
        <p:nvGrpSpPr>
          <p:cNvPr id="36872" name="Group 8"/>
          <p:cNvGrpSpPr>
            <a:grpSpLocks/>
          </p:cNvGrpSpPr>
          <p:nvPr/>
        </p:nvGrpSpPr>
        <p:grpSpPr bwMode="auto">
          <a:xfrm>
            <a:off x="8153400" y="152400"/>
            <a:ext cx="792163" cy="1295400"/>
            <a:chOff x="5136" y="960"/>
            <a:chExt cx="528" cy="864"/>
          </a:xfrm>
        </p:grpSpPr>
        <p:sp>
          <p:nvSpPr>
            <p:cNvPr id="3687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4"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5"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6"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7"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8"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9"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0"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1"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2"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3"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4"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6"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7"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8"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0"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1"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2"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4"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5"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6"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7"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8"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9"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00"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01"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02"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03"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6904" name="Line 40"/>
          <p:cNvSpPr>
            <a:spLocks noChangeShapeType="1"/>
          </p:cNvSpPr>
          <p:nvPr userDrawn="1"/>
        </p:nvSpPr>
        <p:spPr bwMode="auto">
          <a:xfrm>
            <a:off x="152400" y="1219200"/>
            <a:ext cx="792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defRPr>
      </a:lvl2pPr>
      <a:lvl3pPr algn="l" rtl="0" fontAlgn="base">
        <a:spcBef>
          <a:spcPct val="0"/>
        </a:spcBef>
        <a:spcAft>
          <a:spcPct val="0"/>
        </a:spcAft>
        <a:defRPr sz="3900" b="1">
          <a:solidFill>
            <a:schemeClr val="tx2"/>
          </a:solidFill>
          <a:latin typeface="Arial" charset="0"/>
        </a:defRPr>
      </a:lvl3pPr>
      <a:lvl4pPr algn="l" rtl="0" fontAlgn="base">
        <a:spcBef>
          <a:spcPct val="0"/>
        </a:spcBef>
        <a:spcAft>
          <a:spcPct val="0"/>
        </a:spcAft>
        <a:defRPr sz="3900" b="1">
          <a:solidFill>
            <a:schemeClr val="tx2"/>
          </a:solidFill>
          <a:latin typeface="Arial" charset="0"/>
        </a:defRPr>
      </a:lvl4pPr>
      <a:lvl5pPr algn="l" rtl="0" fontAlgn="base">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0.xml"/><Relationship Id="rId1" Type="http://schemas.openxmlformats.org/officeDocument/2006/relationships/slideLayout" Target="../slideLayouts/slideLayout6.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cils.rutgers.edu/~muresan/Docs/artRobertson1997.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13.wmf"/><Relationship Id="rId5" Type="http://schemas.openxmlformats.org/officeDocument/2006/relationships/image" Target="../media/image10.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2.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dcs.gla.ac.uk/idom/ir_resources/test_collections/" TargetMode="External"/><Relationship Id="rId2" Type="http://schemas.openxmlformats.org/officeDocument/2006/relationships/hyperlink" Target="http://trec.nist.gov/"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9.bin"/><Relationship Id="rId4" Type="http://schemas.openxmlformats.org/officeDocument/2006/relationships/image" Target="../media/image16.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23.wmf"/><Relationship Id="rId5" Type="http://schemas.openxmlformats.org/officeDocument/2006/relationships/oleObject" Target="../embeddings/oleObject11.bin"/><Relationship Id="rId4" Type="http://schemas.openxmlformats.org/officeDocument/2006/relationships/image" Target="../media/image22.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en.wikipedia.org/wiki/Hindsight_bia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hyperlink" Target="http://sharepoint/sites/CoreSearch/Live%20Search%20Wiki/Daily%20AB%20Flight%20Monitoring%20Scorecard%20Glossary.aspx"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hyperlink" Target="http://sharepoint/sites/CoreSearch/Teams/UserExperience/ABTesting/Lists/AB%20Program%20Status/Default.aspx" TargetMode="External"/><Relationship Id="rId7" Type="http://schemas.openxmlformats.org/officeDocument/2006/relationships/hyperlink" Target="http://www.webanalyticsassociation.org/" TargetMode="External"/><Relationship Id="rId2" Type="http://schemas.openxmlformats.org/officeDocument/2006/relationships/hyperlink" Target="http://exp-platform.com/hippo.aspx" TargetMode="External"/><Relationship Id="rId1" Type="http://schemas.openxmlformats.org/officeDocument/2006/relationships/slideLayout" Target="../slideLayouts/slideLayout2.xml"/><Relationship Id="rId6" Type="http://schemas.openxmlformats.org/officeDocument/2006/relationships/hyperlink" Target="http://sharepoint/sites/ExP/default.aspx" TargetMode="External"/><Relationship Id="rId5" Type="http://schemas.openxmlformats.org/officeDocument/2006/relationships/hyperlink" Target="file:///\\saschws0215\Foray" TargetMode="External"/><Relationship Id="rId4" Type="http://schemas.openxmlformats.org/officeDocument/2006/relationships/hyperlink" Target="http://sharepoint/sites/CoreSearch/Live%20Search%20Wiki/10%20step%20AB%20Experiment%20Process.aspx"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en-US" dirty="0" smtClean="0"/>
              <a:t>Search and Data Science</a:t>
            </a:r>
            <a:endParaRPr lang="en-US" altLang="en-US" sz="2800" dirty="0"/>
          </a:p>
        </p:txBody>
      </p:sp>
      <p:sp>
        <p:nvSpPr>
          <p:cNvPr id="2051" name="Rectangle 3"/>
          <p:cNvSpPr>
            <a:spLocks noGrp="1" noChangeArrowheads="1"/>
          </p:cNvSpPr>
          <p:nvPr>
            <p:ph type="subTitle" idx="1"/>
          </p:nvPr>
        </p:nvSpPr>
        <p:spPr/>
        <p:txBody>
          <a:bodyPr/>
          <a:lstStyle/>
          <a:p>
            <a:pPr>
              <a:lnSpc>
                <a:spcPct val="90000"/>
              </a:lnSpc>
            </a:pPr>
            <a:r>
              <a:rPr lang="en-US" altLang="en-US" sz="2800" dirty="0" smtClean="0"/>
              <a:t>Gheorghe Muresan</a:t>
            </a:r>
          </a:p>
          <a:p>
            <a:pPr>
              <a:lnSpc>
                <a:spcPct val="90000"/>
              </a:lnSpc>
            </a:pPr>
            <a:r>
              <a:rPr lang="en-US" altLang="en-US" sz="2800" dirty="0" smtClean="0"/>
              <a:t>Search Architect</a:t>
            </a:r>
          </a:p>
          <a:p>
            <a:pPr>
              <a:lnSpc>
                <a:spcPct val="90000"/>
              </a:lnSpc>
            </a:pPr>
            <a:r>
              <a:rPr lang="en-US" altLang="en-US" sz="2800" dirty="0" smtClean="0"/>
              <a:t>glassdoor.com</a:t>
            </a:r>
            <a:endParaRPr lang="en-US" alt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52400" y="228600"/>
            <a:ext cx="8686800" cy="838200"/>
          </a:xfrm>
        </p:spPr>
        <p:txBody>
          <a:bodyPr/>
          <a:lstStyle/>
          <a:p>
            <a:r>
              <a:rPr lang="en-US" altLang="en-US"/>
              <a:t>What do we want from an IRS ?</a:t>
            </a:r>
          </a:p>
        </p:txBody>
      </p:sp>
      <p:sp>
        <p:nvSpPr>
          <p:cNvPr id="48131" name="Rectangle 3"/>
          <p:cNvSpPr>
            <a:spLocks noGrp="1" noChangeArrowheads="1"/>
          </p:cNvSpPr>
          <p:nvPr>
            <p:ph type="body" idx="1"/>
          </p:nvPr>
        </p:nvSpPr>
        <p:spPr>
          <a:xfrm>
            <a:off x="228600" y="1651000"/>
            <a:ext cx="8763000" cy="4529138"/>
          </a:xfrm>
        </p:spPr>
        <p:txBody>
          <a:bodyPr/>
          <a:lstStyle/>
          <a:p>
            <a:r>
              <a:rPr lang="en-US" altLang="en-US"/>
              <a:t>Systemic approach</a:t>
            </a:r>
          </a:p>
          <a:p>
            <a:pPr marL="742950" lvl="1" indent="-285750"/>
            <a:r>
              <a:rPr lang="en-US" altLang="en-US"/>
              <a:t>Goal (for a known information need):			Return as many relevant documents as possible and as few non-relevant documents as possible</a:t>
            </a:r>
          </a:p>
          <a:p>
            <a:endParaRPr lang="en-US" altLang="en-US"/>
          </a:p>
          <a:p>
            <a:r>
              <a:rPr lang="en-US" altLang="en-US"/>
              <a:t>Cognitive approach</a:t>
            </a:r>
          </a:p>
          <a:p>
            <a:pPr marL="742950" lvl="1" indent="-285750"/>
            <a:r>
              <a:rPr lang="en-US" altLang="en-US"/>
              <a:t>Goal (in an interactive information-seeking environment, with a given IRS):				Support the user’s exploration of the problem domain and the task completion.</a:t>
            </a:r>
          </a:p>
          <a:p>
            <a:pPr marL="742950" lvl="1" indent="-285750"/>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5800" y="228600"/>
            <a:ext cx="7848600" cy="914400"/>
          </a:xfrm>
        </p:spPr>
        <p:txBody>
          <a:bodyPr/>
          <a:lstStyle/>
          <a:p>
            <a:r>
              <a:rPr lang="en-US" altLang="en-US" sz="3500" dirty="0"/>
              <a:t>The role of an IR </a:t>
            </a:r>
            <a:r>
              <a:rPr lang="en-US" altLang="en-US" sz="3500" dirty="0" smtClean="0"/>
              <a:t>system</a:t>
            </a:r>
            <a:endParaRPr lang="en-US" altLang="en-US" sz="3500" dirty="0"/>
          </a:p>
        </p:txBody>
      </p:sp>
      <p:sp>
        <p:nvSpPr>
          <p:cNvPr id="50179" name="Rectangle 3"/>
          <p:cNvSpPr>
            <a:spLocks noGrp="1" noChangeArrowheads="1"/>
          </p:cNvSpPr>
          <p:nvPr>
            <p:ph type="body" idx="1"/>
          </p:nvPr>
        </p:nvSpPr>
        <p:spPr>
          <a:xfrm>
            <a:off x="152400" y="1989138"/>
            <a:ext cx="8839200" cy="4259262"/>
          </a:xfrm>
        </p:spPr>
        <p:txBody>
          <a:bodyPr/>
          <a:lstStyle/>
          <a:p>
            <a:pPr>
              <a:lnSpc>
                <a:spcPct val="90000"/>
              </a:lnSpc>
            </a:pPr>
            <a:r>
              <a:rPr lang="en-US" altLang="en-US"/>
              <a:t>Support the user in</a:t>
            </a:r>
          </a:p>
          <a:p>
            <a:pPr marL="742950" lvl="1" indent="-285750">
              <a:lnSpc>
                <a:spcPct val="90000"/>
              </a:lnSpc>
            </a:pPr>
            <a:r>
              <a:rPr lang="en-US" altLang="en-US"/>
              <a:t>exploring a problem domain, understanding its terminology, concepts and structure</a:t>
            </a:r>
          </a:p>
          <a:p>
            <a:pPr marL="742950" lvl="1" indent="-285750">
              <a:lnSpc>
                <a:spcPct val="90000"/>
              </a:lnSpc>
            </a:pPr>
            <a:r>
              <a:rPr lang="en-US" altLang="en-US"/>
              <a:t>clarifying, refining and formulating an information need</a:t>
            </a:r>
          </a:p>
          <a:p>
            <a:pPr marL="742950" lvl="1" indent="-285750">
              <a:lnSpc>
                <a:spcPct val="90000"/>
              </a:lnSpc>
            </a:pPr>
            <a:r>
              <a:rPr lang="en-US" altLang="en-US"/>
              <a:t>finding documents that match the information need (description)</a:t>
            </a:r>
          </a:p>
          <a:p>
            <a:pPr marL="1143000" lvl="2" indent="-228600">
              <a:lnSpc>
                <a:spcPct val="90000"/>
              </a:lnSpc>
            </a:pPr>
            <a:r>
              <a:rPr lang="en-US" altLang="en-US"/>
              <a:t>As many relevant docs as possible</a:t>
            </a:r>
          </a:p>
          <a:p>
            <a:pPr marL="1143000" lvl="2" indent="-228600">
              <a:lnSpc>
                <a:spcPct val="90000"/>
              </a:lnSpc>
            </a:pPr>
            <a:r>
              <a:rPr lang="en-US" altLang="en-US"/>
              <a:t>As few non-relevant documents as possible</a:t>
            </a:r>
          </a:p>
          <a:p>
            <a:pPr marL="742950" lvl="1" indent="-285750">
              <a:lnSpc>
                <a:spcPct val="90000"/>
              </a:lnSpc>
            </a:pPr>
            <a:r>
              <a:rPr lang="en-US" altLang="en-US"/>
              <a:t>exploring the set of retrieved documents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04800" y="122238"/>
            <a:ext cx="7696200" cy="715962"/>
          </a:xfrm>
        </p:spPr>
        <p:txBody>
          <a:bodyPr/>
          <a:lstStyle/>
          <a:p>
            <a:r>
              <a:rPr lang="en-US" altLang="en-US" dirty="0" smtClean="0"/>
              <a:t>Desired features/functionality</a:t>
            </a:r>
            <a:endParaRPr lang="en-US" altLang="en-US" dirty="0"/>
          </a:p>
        </p:txBody>
      </p:sp>
      <p:sp>
        <p:nvSpPr>
          <p:cNvPr id="17411" name="Rectangle 3"/>
          <p:cNvSpPr>
            <a:spLocks noGrp="1" noChangeArrowheads="1"/>
          </p:cNvSpPr>
          <p:nvPr>
            <p:ph type="body" idx="1"/>
          </p:nvPr>
        </p:nvSpPr>
        <p:spPr>
          <a:xfrm>
            <a:off x="304800" y="1295400"/>
            <a:ext cx="8610600" cy="5334000"/>
          </a:xfrm>
        </p:spPr>
        <p:txBody>
          <a:bodyPr/>
          <a:lstStyle/>
          <a:p>
            <a:r>
              <a:rPr lang="en-US" altLang="en-US" sz="2600" dirty="0" smtClean="0"/>
              <a:t>Effective retrieval</a:t>
            </a:r>
          </a:p>
          <a:p>
            <a:pPr lvl="1"/>
            <a:r>
              <a:rPr lang="en-US" altLang="en-US" sz="2200" dirty="0" smtClean="0"/>
              <a:t>“Effectiveness” depends on the actual task an context</a:t>
            </a:r>
          </a:p>
          <a:p>
            <a:pPr lvl="1"/>
            <a:r>
              <a:rPr lang="en-US" altLang="en-US" sz="2200" dirty="0" smtClean="0"/>
              <a:t>Precision-oriented vs. recall-oriented tasks</a:t>
            </a:r>
          </a:p>
          <a:p>
            <a:pPr>
              <a:lnSpc>
                <a:spcPct val="90000"/>
              </a:lnSpc>
            </a:pPr>
            <a:r>
              <a:rPr lang="en-US" altLang="en-US" sz="2600" dirty="0" smtClean="0"/>
              <a:t>Relevance </a:t>
            </a:r>
            <a:r>
              <a:rPr lang="en-US" altLang="en-US" sz="2600" dirty="0"/>
              <a:t>feedback</a:t>
            </a:r>
          </a:p>
          <a:p>
            <a:pPr marL="742950" lvl="1" indent="-285750">
              <a:lnSpc>
                <a:spcPct val="90000"/>
              </a:lnSpc>
            </a:pPr>
            <a:r>
              <a:rPr lang="en-US" altLang="en-US" sz="2200" dirty="0" smtClean="0"/>
              <a:t>Implicit </a:t>
            </a:r>
            <a:r>
              <a:rPr lang="en-US" altLang="en-US" sz="2200" dirty="0"/>
              <a:t>RF – interpret user’s behavior</a:t>
            </a:r>
          </a:p>
          <a:p>
            <a:pPr>
              <a:lnSpc>
                <a:spcPct val="90000"/>
              </a:lnSpc>
            </a:pPr>
            <a:r>
              <a:rPr lang="en-US" altLang="en-US" sz="2600" dirty="0" smtClean="0"/>
              <a:t>Information </a:t>
            </a:r>
            <a:r>
              <a:rPr lang="en-US" altLang="en-US" sz="2600" dirty="0"/>
              <a:t>extraction</a:t>
            </a:r>
          </a:p>
          <a:p>
            <a:pPr marL="742950" lvl="1" indent="-285750">
              <a:lnSpc>
                <a:spcPct val="90000"/>
              </a:lnSpc>
            </a:pPr>
            <a:r>
              <a:rPr lang="en-US" altLang="en-US" sz="2200" dirty="0"/>
              <a:t>Identifying entities, attributes, relationships, patterns</a:t>
            </a:r>
          </a:p>
          <a:p>
            <a:pPr marL="742950" lvl="1" indent="-285750">
              <a:lnSpc>
                <a:spcPct val="90000"/>
              </a:lnSpc>
            </a:pPr>
            <a:r>
              <a:rPr lang="en-US" altLang="en-US" sz="2200" dirty="0"/>
              <a:t>“Message understanding”, data mining</a:t>
            </a:r>
          </a:p>
          <a:p>
            <a:pPr>
              <a:lnSpc>
                <a:spcPct val="90000"/>
              </a:lnSpc>
            </a:pPr>
            <a:r>
              <a:rPr lang="en-US" altLang="en-US" sz="2600" dirty="0"/>
              <a:t>Multimedia retrieval</a:t>
            </a:r>
          </a:p>
          <a:p>
            <a:pPr marL="742950" lvl="1" indent="-285750">
              <a:lnSpc>
                <a:spcPct val="90000"/>
              </a:lnSpc>
            </a:pPr>
            <a:r>
              <a:rPr lang="en-US" altLang="en-US" sz="2200" dirty="0"/>
              <a:t>Retrieve image, video, sound, music, …, based on content (features: color, spectrum, texture, …) , rather than </a:t>
            </a:r>
            <a:r>
              <a:rPr lang="en-US" altLang="en-US" sz="2200" dirty="0" smtClean="0"/>
              <a:t>text</a:t>
            </a:r>
            <a:endParaRPr lang="en-US" altLang="en-US" sz="2200" dirty="0"/>
          </a:p>
          <a:p>
            <a:r>
              <a:rPr lang="en-US" altLang="en-US" sz="2600" dirty="0" smtClean="0"/>
              <a:t>Routing/filtering</a:t>
            </a:r>
          </a:p>
          <a:p>
            <a:pPr lvl="1"/>
            <a:r>
              <a:rPr lang="en-US" altLang="en-US" sz="2200" dirty="0" smtClean="0"/>
              <a:t>Route documents to user profiles</a:t>
            </a:r>
          </a:p>
        </p:txBody>
      </p:sp>
    </p:spTree>
    <p:extLst>
      <p:ext uri="{BB962C8B-B14F-4D97-AF65-F5344CB8AC3E}">
        <p14:creationId xmlns:p14="http://schemas.microsoft.com/office/powerpoint/2010/main" val="3734881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anim calcmode="lin" valueType="num">
                                      <p:cBhvr additive="base">
                                        <p:cTn id="11" dur="500" fill="hold"/>
                                        <p:tgtEl>
                                          <p:spTgt spid="1741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741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 calcmode="lin" valueType="num">
                                      <p:cBhvr additive="base">
                                        <p:cTn id="15" dur="500" fill="hold"/>
                                        <p:tgtEl>
                                          <p:spTgt spid="1741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4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7411">
                                            <p:txEl>
                                              <p:pRg st="3" end="3"/>
                                            </p:txEl>
                                          </p:spTgt>
                                        </p:tgtEl>
                                        <p:attrNameLst>
                                          <p:attrName>style.visibility</p:attrName>
                                        </p:attrNameLst>
                                      </p:cBhvr>
                                      <p:to>
                                        <p:strVal val="visible"/>
                                      </p:to>
                                    </p:set>
                                    <p:anim calcmode="lin" valueType="num">
                                      <p:cBhvr additive="base">
                                        <p:cTn id="21" dur="500" fill="hold"/>
                                        <p:tgtEl>
                                          <p:spTgt spid="1741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741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7411">
                                            <p:txEl>
                                              <p:pRg st="4" end="4"/>
                                            </p:txEl>
                                          </p:spTgt>
                                        </p:tgtEl>
                                        <p:attrNameLst>
                                          <p:attrName>style.visibility</p:attrName>
                                        </p:attrNameLst>
                                      </p:cBhvr>
                                      <p:to>
                                        <p:strVal val="visible"/>
                                      </p:to>
                                    </p:set>
                                    <p:anim calcmode="lin" valueType="num">
                                      <p:cBhvr additive="base">
                                        <p:cTn id="25" dur="500" fill="hold"/>
                                        <p:tgtEl>
                                          <p:spTgt spid="1741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4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411">
                                            <p:txEl>
                                              <p:pRg st="5" end="5"/>
                                            </p:txEl>
                                          </p:spTgt>
                                        </p:tgtEl>
                                        <p:attrNameLst>
                                          <p:attrName>style.visibility</p:attrName>
                                        </p:attrNameLst>
                                      </p:cBhvr>
                                      <p:to>
                                        <p:strVal val="visible"/>
                                      </p:to>
                                    </p:set>
                                    <p:anim calcmode="lin" valueType="num">
                                      <p:cBhvr additive="base">
                                        <p:cTn id="31" dur="500" fill="hold"/>
                                        <p:tgtEl>
                                          <p:spTgt spid="17411">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411">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7411">
                                            <p:txEl>
                                              <p:pRg st="6" end="6"/>
                                            </p:txEl>
                                          </p:spTgt>
                                        </p:tgtEl>
                                        <p:attrNameLst>
                                          <p:attrName>style.visibility</p:attrName>
                                        </p:attrNameLst>
                                      </p:cBhvr>
                                      <p:to>
                                        <p:strVal val="visible"/>
                                      </p:to>
                                    </p:set>
                                    <p:anim calcmode="lin" valueType="num">
                                      <p:cBhvr additive="base">
                                        <p:cTn id="35" dur="500" fill="hold"/>
                                        <p:tgtEl>
                                          <p:spTgt spid="17411">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7411">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7411">
                                            <p:txEl>
                                              <p:pRg st="7" end="7"/>
                                            </p:txEl>
                                          </p:spTgt>
                                        </p:tgtEl>
                                        <p:attrNameLst>
                                          <p:attrName>style.visibility</p:attrName>
                                        </p:attrNameLst>
                                      </p:cBhvr>
                                      <p:to>
                                        <p:strVal val="visible"/>
                                      </p:to>
                                    </p:set>
                                    <p:anim calcmode="lin" valueType="num">
                                      <p:cBhvr additive="base">
                                        <p:cTn id="39" dur="500" fill="hold"/>
                                        <p:tgtEl>
                                          <p:spTgt spid="17411">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741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7411">
                                            <p:txEl>
                                              <p:pRg st="8" end="8"/>
                                            </p:txEl>
                                          </p:spTgt>
                                        </p:tgtEl>
                                        <p:attrNameLst>
                                          <p:attrName>style.visibility</p:attrName>
                                        </p:attrNameLst>
                                      </p:cBhvr>
                                      <p:to>
                                        <p:strVal val="visible"/>
                                      </p:to>
                                    </p:set>
                                    <p:anim calcmode="lin" valueType="num">
                                      <p:cBhvr additive="base">
                                        <p:cTn id="45" dur="500" fill="hold"/>
                                        <p:tgtEl>
                                          <p:spTgt spid="17411">
                                            <p:txEl>
                                              <p:pRg st="8" end="8"/>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7411">
                                            <p:txEl>
                                              <p:pRg st="8" end="8"/>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7411">
                                            <p:txEl>
                                              <p:pRg st="9" end="9"/>
                                            </p:txEl>
                                          </p:spTgt>
                                        </p:tgtEl>
                                        <p:attrNameLst>
                                          <p:attrName>style.visibility</p:attrName>
                                        </p:attrNameLst>
                                      </p:cBhvr>
                                      <p:to>
                                        <p:strVal val="visible"/>
                                      </p:to>
                                    </p:set>
                                    <p:anim calcmode="lin" valueType="num">
                                      <p:cBhvr additive="base">
                                        <p:cTn id="49" dur="500" fill="hold"/>
                                        <p:tgtEl>
                                          <p:spTgt spid="17411">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741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7411">
                                            <p:txEl>
                                              <p:pRg st="10" end="10"/>
                                            </p:txEl>
                                          </p:spTgt>
                                        </p:tgtEl>
                                        <p:attrNameLst>
                                          <p:attrName>style.visibility</p:attrName>
                                        </p:attrNameLst>
                                      </p:cBhvr>
                                      <p:to>
                                        <p:strVal val="visible"/>
                                      </p:to>
                                    </p:set>
                                    <p:anim calcmode="lin" valueType="num">
                                      <p:cBhvr additive="base">
                                        <p:cTn id="55" dur="500" fill="hold"/>
                                        <p:tgtEl>
                                          <p:spTgt spid="17411">
                                            <p:txEl>
                                              <p:pRg st="10" end="1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7411">
                                            <p:txEl>
                                              <p:pRg st="10" end="10"/>
                                            </p:tx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7411">
                                            <p:txEl>
                                              <p:pRg st="11" end="11"/>
                                            </p:txEl>
                                          </p:spTgt>
                                        </p:tgtEl>
                                        <p:attrNameLst>
                                          <p:attrName>style.visibility</p:attrName>
                                        </p:attrNameLst>
                                      </p:cBhvr>
                                      <p:to>
                                        <p:strVal val="visible"/>
                                      </p:to>
                                    </p:set>
                                    <p:anim calcmode="lin" valueType="num">
                                      <p:cBhvr additive="base">
                                        <p:cTn id="59" dur="500" fill="hold"/>
                                        <p:tgtEl>
                                          <p:spTgt spid="17411">
                                            <p:txEl>
                                              <p:pRg st="11" end="11"/>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411">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62000" y="228600"/>
            <a:ext cx="7772400" cy="762000"/>
          </a:xfrm>
        </p:spPr>
        <p:txBody>
          <a:bodyPr/>
          <a:lstStyle/>
          <a:p>
            <a:r>
              <a:rPr lang="en-US" altLang="en-US"/>
              <a:t>Indexing</a:t>
            </a:r>
          </a:p>
        </p:txBody>
      </p:sp>
      <p:sp>
        <p:nvSpPr>
          <p:cNvPr id="2051" name="Rectangle 3"/>
          <p:cNvSpPr>
            <a:spLocks noGrp="1" noChangeArrowheads="1"/>
          </p:cNvSpPr>
          <p:nvPr>
            <p:ph type="body" idx="1"/>
          </p:nvPr>
        </p:nvSpPr>
        <p:spPr>
          <a:xfrm>
            <a:off x="304800" y="1295400"/>
            <a:ext cx="8458200" cy="5334000"/>
          </a:xfrm>
        </p:spPr>
        <p:txBody>
          <a:bodyPr/>
          <a:lstStyle/>
          <a:p>
            <a:r>
              <a:rPr lang="en-US" altLang="en-US"/>
              <a:t>Association of descriptors (keywords, concepts, metadata) to documents in view of future retrieval</a:t>
            </a:r>
          </a:p>
          <a:p>
            <a:pPr lvl="1"/>
            <a:r>
              <a:rPr lang="en-US" altLang="en-US"/>
              <a:t>Index : doc</a:t>
            </a:r>
            <a:r>
              <a:rPr lang="en-US" altLang="en-US" baseline="-25000"/>
              <a:t>i</a:t>
            </a:r>
            <a:r>
              <a:rPr lang="en-US" altLang="en-US"/>
              <a:t> </a:t>
            </a:r>
            <a:r>
              <a:rPr lang="en-US" altLang="en-US">
                <a:cs typeface="Arial" charset="0"/>
              </a:rPr>
              <a:t>→ {kw</a:t>
            </a:r>
            <a:r>
              <a:rPr lang="en-US" altLang="en-US" baseline="-25000">
                <a:cs typeface="Arial" charset="0"/>
              </a:rPr>
              <a:t>j</a:t>
            </a:r>
            <a:r>
              <a:rPr lang="en-US" altLang="en-US">
                <a:cs typeface="Arial" charset="0"/>
              </a:rPr>
              <a:t>};		(“about”)</a:t>
            </a:r>
          </a:p>
          <a:p>
            <a:r>
              <a:rPr lang="en-US" altLang="en-US"/>
              <a:t>The expectation/knowledge/behaviour of the searcher needs to be anticipated; index terms need to:</a:t>
            </a:r>
          </a:p>
          <a:p>
            <a:pPr lvl="1"/>
            <a:r>
              <a:rPr lang="en-US" altLang="en-US"/>
              <a:t>Be representative for the documents</a:t>
            </a:r>
          </a:p>
          <a:p>
            <a:pPr lvl="1"/>
            <a:r>
              <a:rPr lang="en-US" altLang="en-US"/>
              <a:t>Have power of discrimination</a:t>
            </a:r>
          </a:p>
          <a:p>
            <a:pPr lvl="1"/>
            <a:r>
              <a:rPr lang="en-US" altLang="en-US"/>
              <a:t>Be part of the searcher’s vocabulary (or part of a browsable vocabulary)</a:t>
            </a:r>
          </a:p>
        </p:txBody>
      </p:sp>
    </p:spTree>
    <p:extLst>
      <p:ext uri="{BB962C8B-B14F-4D97-AF65-F5344CB8AC3E}">
        <p14:creationId xmlns:p14="http://schemas.microsoft.com/office/powerpoint/2010/main" val="3122395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a:t>Indexing and searching</a:t>
            </a:r>
          </a:p>
        </p:txBody>
      </p:sp>
      <p:sp>
        <p:nvSpPr>
          <p:cNvPr id="56323" name="Rectangle 3"/>
          <p:cNvSpPr>
            <a:spLocks noGrp="1" noChangeArrowheads="1"/>
          </p:cNvSpPr>
          <p:nvPr>
            <p:ph type="body" idx="1"/>
          </p:nvPr>
        </p:nvSpPr>
        <p:spPr>
          <a:xfrm>
            <a:off x="228600" y="1447800"/>
            <a:ext cx="8686800" cy="5181600"/>
          </a:xfrm>
        </p:spPr>
        <p:txBody>
          <a:bodyPr/>
          <a:lstStyle/>
          <a:p>
            <a:pPr>
              <a:lnSpc>
                <a:spcPct val="90000"/>
              </a:lnSpc>
            </a:pPr>
            <a:r>
              <a:rPr lang="en-US" altLang="en-US" dirty="0"/>
              <a:t>Searching can be seen as the inverse function to indexing</a:t>
            </a:r>
          </a:p>
          <a:p>
            <a:pPr lvl="1">
              <a:lnSpc>
                <a:spcPct val="90000"/>
              </a:lnSpc>
            </a:pPr>
            <a:r>
              <a:rPr lang="en-US" altLang="en-US" dirty="0">
                <a:cs typeface="Arial" charset="0"/>
              </a:rPr>
              <a:t>Index</a:t>
            </a:r>
            <a:r>
              <a:rPr lang="en-US" altLang="en-US" baseline="30000" dirty="0">
                <a:cs typeface="Arial" charset="0"/>
              </a:rPr>
              <a:t>-1</a:t>
            </a:r>
            <a:r>
              <a:rPr lang="en-US" altLang="en-US" dirty="0">
                <a:cs typeface="Arial" charset="0"/>
              </a:rPr>
              <a:t> : </a:t>
            </a:r>
            <a:r>
              <a:rPr lang="en-US" altLang="en-US" dirty="0" err="1">
                <a:cs typeface="Arial" charset="0"/>
              </a:rPr>
              <a:t>kw</a:t>
            </a:r>
            <a:r>
              <a:rPr lang="en-US" altLang="en-US" baseline="-25000" dirty="0" err="1">
                <a:cs typeface="Arial" charset="0"/>
              </a:rPr>
              <a:t>j</a:t>
            </a:r>
            <a:r>
              <a:rPr lang="en-US" altLang="en-US" dirty="0"/>
              <a:t> </a:t>
            </a:r>
            <a:r>
              <a:rPr lang="en-US" altLang="en-US" dirty="0">
                <a:cs typeface="Arial" charset="0"/>
              </a:rPr>
              <a:t>→ {</a:t>
            </a:r>
            <a:r>
              <a:rPr lang="en-US" altLang="en-US" dirty="0" err="1">
                <a:cs typeface="Arial" charset="0"/>
              </a:rPr>
              <a:t>doc</a:t>
            </a:r>
            <a:r>
              <a:rPr lang="en-US" altLang="en-US" baseline="-25000" dirty="0" err="1">
                <a:cs typeface="Arial" charset="0"/>
              </a:rPr>
              <a:t>i</a:t>
            </a:r>
            <a:r>
              <a:rPr lang="en-US" altLang="en-US" dirty="0">
                <a:cs typeface="Arial" charset="0"/>
              </a:rPr>
              <a:t>};	(“describes”)</a:t>
            </a:r>
            <a:endParaRPr lang="en-US" altLang="en-US" dirty="0"/>
          </a:p>
          <a:p>
            <a:pPr>
              <a:lnSpc>
                <a:spcPct val="90000"/>
              </a:lnSpc>
            </a:pPr>
            <a:r>
              <a:rPr lang="en-US" altLang="en-US" dirty="0"/>
              <a:t>The searching process is based on the index</a:t>
            </a:r>
          </a:p>
          <a:p>
            <a:pPr lvl="1">
              <a:lnSpc>
                <a:spcPct val="90000"/>
              </a:lnSpc>
            </a:pPr>
            <a:r>
              <a:rPr lang="en-US" altLang="en-US" dirty="0"/>
              <a:t>Quality of indexing is essential</a:t>
            </a:r>
          </a:p>
          <a:p>
            <a:pPr lvl="1">
              <a:lnSpc>
                <a:spcPct val="90000"/>
              </a:lnSpc>
            </a:pPr>
            <a:r>
              <a:rPr lang="en-US" altLang="en-US" dirty="0"/>
              <a:t>The user interface plays an important role</a:t>
            </a:r>
          </a:p>
          <a:p>
            <a:pPr lvl="2">
              <a:lnSpc>
                <a:spcPct val="90000"/>
              </a:lnSpc>
            </a:pPr>
            <a:r>
              <a:rPr lang="en-US" altLang="en-US" dirty="0"/>
              <a:t>Opaque (black box) – simplicity, “magic”</a:t>
            </a:r>
          </a:p>
          <a:p>
            <a:pPr lvl="2">
              <a:lnSpc>
                <a:spcPct val="90000"/>
              </a:lnSpc>
            </a:pPr>
            <a:r>
              <a:rPr lang="en-US" altLang="en-US" dirty="0"/>
              <a:t>Transparent, highly interactive – the user is encouraged to explore and possibly understand the underlying representation and matching model – </a:t>
            </a:r>
            <a:r>
              <a:rPr lang="en-US" altLang="en-US" dirty="0" smtClean="0"/>
              <a:t>control</a:t>
            </a:r>
            <a:endParaRPr lang="en-US" altLang="en-US" dirty="0"/>
          </a:p>
        </p:txBody>
      </p:sp>
    </p:spTree>
    <p:extLst>
      <p:ext uri="{BB962C8B-B14F-4D97-AF65-F5344CB8AC3E}">
        <p14:creationId xmlns:p14="http://schemas.microsoft.com/office/powerpoint/2010/main" val="3051426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76"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38388"/>
            <a:ext cx="7315200" cy="434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74" name="Rectangle 18"/>
          <p:cNvSpPr>
            <a:spLocks noGrp="1" noChangeArrowheads="1"/>
          </p:cNvSpPr>
          <p:nvPr>
            <p:ph type="title"/>
          </p:nvPr>
        </p:nvSpPr>
        <p:spPr>
          <a:xfrm>
            <a:off x="914400" y="304800"/>
            <a:ext cx="7010400" cy="838200"/>
          </a:xfrm>
        </p:spPr>
        <p:txBody>
          <a:bodyPr/>
          <a:lstStyle/>
          <a:p>
            <a:r>
              <a:rPr lang="en-US" altLang="en-US">
                <a:solidFill>
                  <a:schemeClr val="tx1"/>
                </a:solidFill>
              </a:rPr>
              <a:t>Term significance</a:t>
            </a:r>
          </a:p>
        </p:txBody>
      </p:sp>
      <p:sp>
        <p:nvSpPr>
          <p:cNvPr id="45075" name="Rectangle 19"/>
          <p:cNvSpPr>
            <a:spLocks noGrp="1" noChangeArrowheads="1"/>
          </p:cNvSpPr>
          <p:nvPr>
            <p:ph type="body" idx="1"/>
          </p:nvPr>
        </p:nvSpPr>
        <p:spPr>
          <a:xfrm>
            <a:off x="381000" y="1295400"/>
            <a:ext cx="8458200" cy="838200"/>
          </a:xfrm>
        </p:spPr>
        <p:txBody>
          <a:bodyPr/>
          <a:lstStyle/>
          <a:p>
            <a:pPr eaLnBrk="0" hangingPunct="0">
              <a:lnSpc>
                <a:spcPct val="90000"/>
              </a:lnSpc>
              <a:spcBef>
                <a:spcPct val="0"/>
              </a:spcBef>
              <a:buFont typeface="Wingdings" pitchFamily="2" charset="2"/>
              <a:buNone/>
            </a:pPr>
            <a:endParaRPr lang="en-US" altLang="en-US" sz="700">
              <a:latin typeface="Times New Roman" pitchFamily="18" charset="0"/>
            </a:endParaRPr>
          </a:p>
          <a:p>
            <a:pPr eaLnBrk="0" hangingPunct="0">
              <a:lnSpc>
                <a:spcPct val="90000"/>
              </a:lnSpc>
              <a:spcBef>
                <a:spcPct val="0"/>
              </a:spcBef>
              <a:buFont typeface="Wingdings" pitchFamily="2" charset="2"/>
              <a:buNone/>
            </a:pPr>
            <a:r>
              <a:rPr lang="en-US" altLang="en-US" sz="2300"/>
              <a:t>Word occurrence frequency is a measure for the significance of terms (and their discriminatory power</a:t>
            </a:r>
            <a:r>
              <a:rPr lang="en-US" altLang="en-US" sz="2300">
                <a:latin typeface="Times New Roman" pitchFamily="18" charset="0"/>
              </a:rPr>
              <a:t>).</a:t>
            </a:r>
            <a:endParaRPr lang="en-US" altLang="en-US" sz="2300"/>
          </a:p>
        </p:txBody>
      </p:sp>
    </p:spTree>
    <p:extLst>
      <p:ext uri="{BB962C8B-B14F-4D97-AF65-F5344CB8AC3E}">
        <p14:creationId xmlns:p14="http://schemas.microsoft.com/office/powerpoint/2010/main" val="93275949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Steps</a:t>
            </a:r>
          </a:p>
        </p:txBody>
      </p:sp>
      <p:pic>
        <p:nvPicPr>
          <p:cNvPr id="12291" name="Picture 3" descr="logical-view-do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63763"/>
            <a:ext cx="9144000" cy="3559175"/>
          </a:xfrm>
          <a:prstGeom prst="rect">
            <a:avLst/>
          </a:prstGeom>
          <a:solidFill>
            <a:srgbClr val="FFFFCC"/>
          </a:solidFill>
        </p:spPr>
      </p:pic>
    </p:spTree>
    <p:extLst>
      <p:ext uri="{BB962C8B-B14F-4D97-AF65-F5344CB8AC3E}">
        <p14:creationId xmlns:p14="http://schemas.microsoft.com/office/powerpoint/2010/main" val="12086435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04800" y="4724400"/>
            <a:ext cx="4178300" cy="1892300"/>
          </a:xfrm>
          <a:prstGeom prst="rect">
            <a:avLst/>
          </a:prstGeom>
          <a:solidFill>
            <a:srgbClr val="DADAD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 name="Rectangle 3"/>
          <p:cNvSpPr>
            <a:spLocks noChangeArrowheads="1"/>
          </p:cNvSpPr>
          <p:nvPr/>
        </p:nvSpPr>
        <p:spPr bwMode="auto">
          <a:xfrm>
            <a:off x="228600" y="914400"/>
            <a:ext cx="9588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a:latin typeface="Times New Roman" pitchFamily="18" charset="0"/>
              </a:rPr>
              <a:t>TEXT</a:t>
            </a:r>
          </a:p>
        </p:txBody>
      </p:sp>
      <p:sp>
        <p:nvSpPr>
          <p:cNvPr id="5124" name="Rectangle 4"/>
          <p:cNvSpPr>
            <a:spLocks noChangeArrowheads="1"/>
          </p:cNvSpPr>
          <p:nvPr/>
        </p:nvSpPr>
        <p:spPr bwMode="auto">
          <a:xfrm>
            <a:off x="5630863" y="5624513"/>
            <a:ext cx="26225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a:latin typeface="Times New Roman" pitchFamily="18" charset="0"/>
              </a:rPr>
              <a:t>REPRESENTATION</a:t>
            </a:r>
          </a:p>
        </p:txBody>
      </p:sp>
      <p:sp>
        <p:nvSpPr>
          <p:cNvPr id="5129" name="Rectangle 9"/>
          <p:cNvSpPr>
            <a:spLocks noChangeArrowheads="1"/>
          </p:cNvSpPr>
          <p:nvPr/>
        </p:nvSpPr>
        <p:spPr bwMode="auto">
          <a:xfrm>
            <a:off x="2819400" y="2286000"/>
            <a:ext cx="2162175" cy="4667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a:latin typeface="Times New Roman" pitchFamily="18" charset="0"/>
                <a:hlinkClick r:id="rId2" action="ppaction://hlinksldjump"/>
              </a:rPr>
              <a:t>Lexical analysis</a:t>
            </a:r>
            <a:endParaRPr lang="en-US" altLang="en-US" sz="2400">
              <a:latin typeface="Times New Roman" pitchFamily="18" charset="0"/>
            </a:endParaRPr>
          </a:p>
        </p:txBody>
      </p:sp>
      <p:sp>
        <p:nvSpPr>
          <p:cNvPr id="5130" name="Rectangle 10"/>
          <p:cNvSpPr>
            <a:spLocks noChangeArrowheads="1"/>
          </p:cNvSpPr>
          <p:nvPr/>
        </p:nvSpPr>
        <p:spPr bwMode="auto">
          <a:xfrm>
            <a:off x="5334000" y="3962400"/>
            <a:ext cx="1444625" cy="4667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a:latin typeface="Times New Roman" pitchFamily="18" charset="0"/>
                <a:hlinkClick r:id="rId3" action="ppaction://hlinksldjump"/>
              </a:rPr>
              <a:t>Stemming</a:t>
            </a:r>
            <a:endParaRPr lang="en-US" altLang="en-US" sz="2400">
              <a:latin typeface="Times New Roman" pitchFamily="18" charset="0"/>
            </a:endParaRPr>
          </a:p>
        </p:txBody>
      </p:sp>
      <p:sp>
        <p:nvSpPr>
          <p:cNvPr id="5131" name="Rectangle 11"/>
          <p:cNvSpPr>
            <a:spLocks noChangeArrowheads="1"/>
          </p:cNvSpPr>
          <p:nvPr/>
        </p:nvSpPr>
        <p:spPr bwMode="auto">
          <a:xfrm>
            <a:off x="3962400" y="3124200"/>
            <a:ext cx="2452688" cy="4667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a:latin typeface="Times New Roman" pitchFamily="18" charset="0"/>
                <a:hlinkClick r:id="rId4" action="ppaction://hlinksldjump"/>
              </a:rPr>
              <a:t>Stopword removal</a:t>
            </a:r>
            <a:endParaRPr lang="en-US" altLang="en-US" sz="2400">
              <a:latin typeface="Times New Roman" pitchFamily="18" charset="0"/>
            </a:endParaRPr>
          </a:p>
        </p:txBody>
      </p:sp>
      <p:sp>
        <p:nvSpPr>
          <p:cNvPr id="5137" name="Line 17"/>
          <p:cNvSpPr>
            <a:spLocks noChangeShapeType="1"/>
          </p:cNvSpPr>
          <p:nvPr/>
        </p:nvSpPr>
        <p:spPr bwMode="auto">
          <a:xfrm>
            <a:off x="1600200" y="5715000"/>
            <a:ext cx="1495425" cy="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8" name="Rectangle 18"/>
          <p:cNvSpPr>
            <a:spLocks noChangeArrowheads="1"/>
          </p:cNvSpPr>
          <p:nvPr/>
        </p:nvSpPr>
        <p:spPr bwMode="auto">
          <a:xfrm>
            <a:off x="1600200" y="5181600"/>
            <a:ext cx="153035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US" altLang="en-US">
                <a:latin typeface="Times New Roman" pitchFamily="18" charset="0"/>
              </a:rPr>
              <a:t>representation</a:t>
            </a:r>
          </a:p>
        </p:txBody>
      </p:sp>
      <p:sp>
        <p:nvSpPr>
          <p:cNvPr id="5144" name="Rectangle 24"/>
          <p:cNvSpPr>
            <a:spLocks noChangeArrowheads="1"/>
          </p:cNvSpPr>
          <p:nvPr/>
        </p:nvSpPr>
        <p:spPr bwMode="auto">
          <a:xfrm>
            <a:off x="3530600" y="5254625"/>
            <a:ext cx="65088" cy="301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8" name="Rectangle 28"/>
          <p:cNvSpPr>
            <a:spLocks noChangeArrowheads="1"/>
          </p:cNvSpPr>
          <p:nvPr/>
        </p:nvSpPr>
        <p:spPr bwMode="auto">
          <a:xfrm>
            <a:off x="3767138" y="5254625"/>
            <a:ext cx="65087" cy="301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69" name="Group 49"/>
          <p:cNvGrpSpPr>
            <a:grpSpLocks/>
          </p:cNvGrpSpPr>
          <p:nvPr/>
        </p:nvGrpSpPr>
        <p:grpSpPr bwMode="auto">
          <a:xfrm>
            <a:off x="3352800" y="5029200"/>
            <a:ext cx="774700" cy="1236663"/>
            <a:chOff x="2100" y="3028"/>
            <a:chExt cx="488" cy="779"/>
          </a:xfrm>
        </p:grpSpPr>
        <p:sp>
          <p:nvSpPr>
            <p:cNvPr id="5136" name="Rectangle 16"/>
            <p:cNvSpPr>
              <a:spLocks noChangeArrowheads="1"/>
            </p:cNvSpPr>
            <p:nvPr/>
          </p:nvSpPr>
          <p:spPr bwMode="auto">
            <a:xfrm>
              <a:off x="2100" y="3028"/>
              <a:ext cx="488" cy="77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1" name="Rectangle 21"/>
            <p:cNvSpPr>
              <a:spLocks noChangeArrowheads="1"/>
            </p:cNvSpPr>
            <p:nvPr/>
          </p:nvSpPr>
          <p:spPr bwMode="auto">
            <a:xfrm>
              <a:off x="2125" y="3112"/>
              <a:ext cx="91" cy="2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2" name="Rectangle 22"/>
            <p:cNvSpPr>
              <a:spLocks noChangeArrowheads="1"/>
            </p:cNvSpPr>
            <p:nvPr/>
          </p:nvSpPr>
          <p:spPr bwMode="auto">
            <a:xfrm>
              <a:off x="2298" y="3112"/>
              <a:ext cx="42" cy="2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3" name="Rectangle 23"/>
            <p:cNvSpPr>
              <a:spLocks noChangeArrowheads="1"/>
            </p:cNvSpPr>
            <p:nvPr/>
          </p:nvSpPr>
          <p:spPr bwMode="auto">
            <a:xfrm>
              <a:off x="2421" y="3112"/>
              <a:ext cx="93" cy="2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5" name="Rectangle 25"/>
            <p:cNvSpPr>
              <a:spLocks noChangeArrowheads="1"/>
            </p:cNvSpPr>
            <p:nvPr/>
          </p:nvSpPr>
          <p:spPr bwMode="auto">
            <a:xfrm>
              <a:off x="2175" y="3253"/>
              <a:ext cx="41" cy="2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6" name="Rectangle 26"/>
            <p:cNvSpPr>
              <a:spLocks noChangeArrowheads="1"/>
            </p:cNvSpPr>
            <p:nvPr/>
          </p:nvSpPr>
          <p:spPr bwMode="auto">
            <a:xfrm>
              <a:off x="2446" y="3253"/>
              <a:ext cx="44" cy="2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7" name="Rectangle 27"/>
            <p:cNvSpPr>
              <a:spLocks noChangeArrowheads="1"/>
            </p:cNvSpPr>
            <p:nvPr/>
          </p:nvSpPr>
          <p:spPr bwMode="auto">
            <a:xfrm>
              <a:off x="2249" y="3253"/>
              <a:ext cx="117" cy="2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9" name="Rectangle 29"/>
            <p:cNvSpPr>
              <a:spLocks noChangeArrowheads="1"/>
            </p:cNvSpPr>
            <p:nvPr/>
          </p:nvSpPr>
          <p:spPr bwMode="auto">
            <a:xfrm>
              <a:off x="2298" y="3310"/>
              <a:ext cx="42" cy="1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0" name="Rectangle 30"/>
            <p:cNvSpPr>
              <a:spLocks noChangeArrowheads="1"/>
            </p:cNvSpPr>
            <p:nvPr/>
          </p:nvSpPr>
          <p:spPr bwMode="auto">
            <a:xfrm>
              <a:off x="2446" y="3310"/>
              <a:ext cx="44" cy="1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3" name="Rectangle 33"/>
            <p:cNvSpPr>
              <a:spLocks noChangeArrowheads="1"/>
            </p:cNvSpPr>
            <p:nvPr/>
          </p:nvSpPr>
          <p:spPr bwMode="auto">
            <a:xfrm>
              <a:off x="2175" y="3366"/>
              <a:ext cx="116" cy="2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4" name="Rectangle 34"/>
            <p:cNvSpPr>
              <a:spLocks noChangeArrowheads="1"/>
            </p:cNvSpPr>
            <p:nvPr/>
          </p:nvSpPr>
          <p:spPr bwMode="auto">
            <a:xfrm>
              <a:off x="2397" y="3366"/>
              <a:ext cx="93" cy="2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68" name="Group 48"/>
          <p:cNvGrpSpPr>
            <a:grpSpLocks/>
          </p:cNvGrpSpPr>
          <p:nvPr/>
        </p:nvGrpSpPr>
        <p:grpSpPr bwMode="auto">
          <a:xfrm>
            <a:off x="533400" y="5029200"/>
            <a:ext cx="774700" cy="1236663"/>
            <a:chOff x="340" y="3057"/>
            <a:chExt cx="488" cy="779"/>
          </a:xfrm>
        </p:grpSpPr>
        <p:sp>
          <p:nvSpPr>
            <p:cNvPr id="5135" name="Rectangle 15"/>
            <p:cNvSpPr>
              <a:spLocks noChangeArrowheads="1"/>
            </p:cNvSpPr>
            <p:nvPr/>
          </p:nvSpPr>
          <p:spPr bwMode="auto">
            <a:xfrm>
              <a:off x="340" y="3057"/>
              <a:ext cx="488" cy="77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9" name="Line 19"/>
            <p:cNvSpPr>
              <a:spLocks noChangeShapeType="1"/>
            </p:cNvSpPr>
            <p:nvPr/>
          </p:nvSpPr>
          <p:spPr bwMode="auto">
            <a:xfrm>
              <a:off x="385" y="3137"/>
              <a:ext cx="396"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0" name="Line 20"/>
            <p:cNvSpPr>
              <a:spLocks noChangeShapeType="1"/>
            </p:cNvSpPr>
            <p:nvPr/>
          </p:nvSpPr>
          <p:spPr bwMode="auto">
            <a:xfrm>
              <a:off x="435" y="3249"/>
              <a:ext cx="298"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1" name="Line 31"/>
            <p:cNvSpPr>
              <a:spLocks noChangeShapeType="1"/>
            </p:cNvSpPr>
            <p:nvPr/>
          </p:nvSpPr>
          <p:spPr bwMode="auto">
            <a:xfrm>
              <a:off x="435" y="3306"/>
              <a:ext cx="298"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2" name="Line 32"/>
            <p:cNvSpPr>
              <a:spLocks noChangeShapeType="1"/>
            </p:cNvSpPr>
            <p:nvPr/>
          </p:nvSpPr>
          <p:spPr bwMode="auto">
            <a:xfrm>
              <a:off x="435" y="3362"/>
              <a:ext cx="298"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5" name="Line 35"/>
            <p:cNvSpPr>
              <a:spLocks noChangeShapeType="1"/>
            </p:cNvSpPr>
            <p:nvPr/>
          </p:nvSpPr>
          <p:spPr bwMode="auto">
            <a:xfrm>
              <a:off x="385" y="3473"/>
              <a:ext cx="396"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6" name="Line 36"/>
            <p:cNvSpPr>
              <a:spLocks noChangeShapeType="1"/>
            </p:cNvSpPr>
            <p:nvPr/>
          </p:nvSpPr>
          <p:spPr bwMode="auto">
            <a:xfrm>
              <a:off x="385" y="3531"/>
              <a:ext cx="396"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7" name="Line 37"/>
            <p:cNvSpPr>
              <a:spLocks noChangeShapeType="1"/>
            </p:cNvSpPr>
            <p:nvPr/>
          </p:nvSpPr>
          <p:spPr bwMode="auto">
            <a:xfrm>
              <a:off x="385" y="3587"/>
              <a:ext cx="396"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8" name="Line 38"/>
            <p:cNvSpPr>
              <a:spLocks noChangeShapeType="1"/>
            </p:cNvSpPr>
            <p:nvPr/>
          </p:nvSpPr>
          <p:spPr bwMode="auto">
            <a:xfrm>
              <a:off x="385" y="3642"/>
              <a:ext cx="396"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9" name="Line 39"/>
            <p:cNvSpPr>
              <a:spLocks noChangeShapeType="1"/>
            </p:cNvSpPr>
            <p:nvPr/>
          </p:nvSpPr>
          <p:spPr bwMode="auto">
            <a:xfrm>
              <a:off x="385" y="3700"/>
              <a:ext cx="396"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60" name="Line 40"/>
            <p:cNvSpPr>
              <a:spLocks noChangeShapeType="1"/>
            </p:cNvSpPr>
            <p:nvPr/>
          </p:nvSpPr>
          <p:spPr bwMode="auto">
            <a:xfrm>
              <a:off x="385" y="3756"/>
              <a:ext cx="396"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162" name="Line 42"/>
          <p:cNvSpPr>
            <a:spLocks noChangeShapeType="1"/>
          </p:cNvSpPr>
          <p:nvPr/>
        </p:nvSpPr>
        <p:spPr bwMode="auto">
          <a:xfrm flipH="1" flipV="1">
            <a:off x="4191000" y="5257800"/>
            <a:ext cx="1295400" cy="609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63" name="Rectangle 43"/>
          <p:cNvSpPr>
            <a:spLocks noGrp="1" noChangeArrowheads="1"/>
          </p:cNvSpPr>
          <p:nvPr>
            <p:ph type="title"/>
          </p:nvPr>
        </p:nvSpPr>
        <p:spPr>
          <a:xfrm>
            <a:off x="762000" y="0"/>
            <a:ext cx="7772400" cy="762000"/>
          </a:xfrm>
        </p:spPr>
        <p:txBody>
          <a:bodyPr/>
          <a:lstStyle/>
          <a:p>
            <a:r>
              <a:rPr lang="en-US" altLang="en-US"/>
              <a:t>Steps of automatic indexing</a:t>
            </a:r>
          </a:p>
        </p:txBody>
      </p:sp>
      <p:cxnSp>
        <p:nvCxnSpPr>
          <p:cNvPr id="5165" name="AutoShape 45"/>
          <p:cNvCxnSpPr>
            <a:cxnSpLocks noChangeShapeType="1"/>
            <a:stCxn id="5123" idx="2"/>
            <a:endCxn id="5135" idx="0"/>
          </p:cNvCxnSpPr>
          <p:nvPr/>
        </p:nvCxnSpPr>
        <p:spPr bwMode="auto">
          <a:xfrm>
            <a:off x="708025" y="1368425"/>
            <a:ext cx="212725" cy="36607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66" name="Text Box 46"/>
          <p:cNvSpPr txBox="1">
            <a:spLocks noChangeArrowheads="1"/>
          </p:cNvSpPr>
          <p:nvPr/>
        </p:nvSpPr>
        <p:spPr bwMode="auto">
          <a:xfrm>
            <a:off x="1143000" y="1447800"/>
            <a:ext cx="38862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itchFamily="18" charset="0"/>
                <a:hlinkClick r:id="rId5" action="ppaction://hlinksldjump"/>
              </a:rPr>
              <a:t>Collection/document structure</a:t>
            </a:r>
            <a:endParaRPr lang="en-US" altLang="en-US" sz="2400">
              <a:latin typeface="Times New Roman" pitchFamily="18" charset="0"/>
            </a:endParaRPr>
          </a:p>
        </p:txBody>
      </p:sp>
      <p:sp>
        <p:nvSpPr>
          <p:cNvPr id="5167" name="Text Box 47"/>
          <p:cNvSpPr txBox="1">
            <a:spLocks noChangeArrowheads="1"/>
          </p:cNvSpPr>
          <p:nvPr/>
        </p:nvSpPr>
        <p:spPr bwMode="auto">
          <a:xfrm>
            <a:off x="6248400" y="4800600"/>
            <a:ext cx="1909763"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itchFamily="18" charset="0"/>
                <a:hlinkClick r:id="rId6" action="ppaction://hlinksldjump"/>
              </a:rPr>
              <a:t>Data structure</a:t>
            </a:r>
            <a:endParaRPr lang="en-US" altLang="en-US" sz="2400">
              <a:latin typeface="Times New Roman" pitchFamily="18" charset="0"/>
            </a:endParaRPr>
          </a:p>
        </p:txBody>
      </p:sp>
      <p:cxnSp>
        <p:nvCxnSpPr>
          <p:cNvPr id="5170" name="AutoShape 50"/>
          <p:cNvCxnSpPr>
            <a:cxnSpLocks noChangeShapeType="1"/>
            <a:stCxn id="5166" idx="2"/>
            <a:endCxn id="5129" idx="0"/>
          </p:cNvCxnSpPr>
          <p:nvPr/>
        </p:nvCxnSpPr>
        <p:spPr bwMode="auto">
          <a:xfrm>
            <a:off x="3086100" y="1914525"/>
            <a:ext cx="814388" cy="3714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71" name="AutoShape 51"/>
          <p:cNvCxnSpPr>
            <a:cxnSpLocks noChangeShapeType="1"/>
            <a:stCxn id="5129" idx="2"/>
            <a:endCxn id="5131" idx="0"/>
          </p:cNvCxnSpPr>
          <p:nvPr/>
        </p:nvCxnSpPr>
        <p:spPr bwMode="auto">
          <a:xfrm>
            <a:off x="3900488" y="2752725"/>
            <a:ext cx="1289050" cy="3714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72" name="AutoShape 52"/>
          <p:cNvCxnSpPr>
            <a:cxnSpLocks noChangeShapeType="1"/>
            <a:stCxn id="5131" idx="2"/>
            <a:endCxn id="5130" idx="0"/>
          </p:cNvCxnSpPr>
          <p:nvPr/>
        </p:nvCxnSpPr>
        <p:spPr bwMode="auto">
          <a:xfrm>
            <a:off x="5189538" y="3590925"/>
            <a:ext cx="866775" cy="3714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73" name="AutoShape 53"/>
          <p:cNvCxnSpPr>
            <a:cxnSpLocks noChangeShapeType="1"/>
            <a:stCxn id="5130" idx="2"/>
            <a:endCxn id="5167" idx="0"/>
          </p:cNvCxnSpPr>
          <p:nvPr/>
        </p:nvCxnSpPr>
        <p:spPr bwMode="auto">
          <a:xfrm>
            <a:off x="6056313" y="4429125"/>
            <a:ext cx="1147762" cy="3714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5551604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28600" y="228600"/>
            <a:ext cx="7620000" cy="914400"/>
          </a:xfrm>
        </p:spPr>
        <p:txBody>
          <a:bodyPr/>
          <a:lstStyle/>
          <a:p>
            <a:r>
              <a:rPr lang="en-US" altLang="en-US"/>
              <a:t>Other indexing issues</a:t>
            </a:r>
          </a:p>
        </p:txBody>
      </p:sp>
      <p:sp>
        <p:nvSpPr>
          <p:cNvPr id="39939" name="Rectangle 3"/>
          <p:cNvSpPr>
            <a:spLocks noGrp="1" noChangeArrowheads="1"/>
          </p:cNvSpPr>
          <p:nvPr>
            <p:ph type="body" idx="1"/>
          </p:nvPr>
        </p:nvSpPr>
        <p:spPr>
          <a:xfrm>
            <a:off x="152400" y="1447800"/>
            <a:ext cx="8763000" cy="5410200"/>
          </a:xfrm>
        </p:spPr>
        <p:txBody>
          <a:bodyPr/>
          <a:lstStyle/>
          <a:p>
            <a:r>
              <a:rPr lang="en-US" altLang="en-US"/>
              <a:t>Vocabulary</a:t>
            </a:r>
          </a:p>
          <a:p>
            <a:pPr lvl="1"/>
            <a:r>
              <a:rPr lang="en-US" altLang="en-US"/>
              <a:t>Controlled – restricted set of terms &amp; phrases</a:t>
            </a:r>
          </a:p>
          <a:p>
            <a:pPr lvl="2"/>
            <a:r>
              <a:rPr lang="en-US" altLang="en-US"/>
              <a:t>Better precision, esp. if supported by user interface</a:t>
            </a:r>
          </a:p>
          <a:p>
            <a:pPr lvl="2"/>
            <a:r>
              <a:rPr lang="en-US" altLang="en-US"/>
              <a:t>Can the descriptors be assigned automatically ?</a:t>
            </a:r>
          </a:p>
          <a:p>
            <a:pPr lvl="1"/>
            <a:r>
              <a:rPr lang="en-US" altLang="en-US"/>
              <a:t>Free – no restrictions on terms &amp; phrases</a:t>
            </a:r>
          </a:p>
          <a:p>
            <a:pPr lvl="2"/>
            <a:r>
              <a:rPr lang="en-US" altLang="en-US"/>
              <a:t>Extracted from documents, or derived (thesauri, LSA/I)</a:t>
            </a:r>
          </a:p>
          <a:p>
            <a:r>
              <a:rPr lang="en-US" altLang="en-US"/>
              <a:t>Balance between</a:t>
            </a:r>
          </a:p>
          <a:p>
            <a:pPr lvl="1"/>
            <a:r>
              <a:rPr lang="en-US" altLang="en-US"/>
              <a:t>Indexing exhaustivity – # of distinct topics covered</a:t>
            </a:r>
          </a:p>
          <a:p>
            <a:pPr lvl="2"/>
            <a:r>
              <a:rPr lang="en-US" altLang="en-US"/>
              <a:t>Increased recall</a:t>
            </a:r>
          </a:p>
          <a:p>
            <a:pPr lvl="1"/>
            <a:r>
              <a:rPr lang="en-US" altLang="en-US"/>
              <a:t>Indexing specificity – level of precision in indexing</a:t>
            </a:r>
          </a:p>
          <a:p>
            <a:pPr lvl="2"/>
            <a:r>
              <a:rPr lang="en-US" altLang="en-US"/>
              <a:t>Increased precision</a:t>
            </a:r>
          </a:p>
        </p:txBody>
      </p:sp>
    </p:spTree>
    <p:extLst>
      <p:ext uri="{BB962C8B-B14F-4D97-AF65-F5344CB8AC3E}">
        <p14:creationId xmlns:p14="http://schemas.microsoft.com/office/powerpoint/2010/main" val="39057243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ChangeArrowheads="1"/>
          </p:cNvSpPr>
          <p:nvPr/>
        </p:nvSpPr>
        <p:spPr bwMode="auto">
          <a:xfrm>
            <a:off x="1271588" y="1225550"/>
            <a:ext cx="1042987" cy="5397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5" name="Freeform 5"/>
          <p:cNvSpPr>
            <a:spLocks/>
          </p:cNvSpPr>
          <p:nvPr/>
        </p:nvSpPr>
        <p:spPr bwMode="auto">
          <a:xfrm>
            <a:off x="352425" y="1219200"/>
            <a:ext cx="774700" cy="5411788"/>
          </a:xfrm>
          <a:custGeom>
            <a:avLst/>
            <a:gdLst>
              <a:gd name="T0" fmla="*/ 528 w 529"/>
              <a:gd name="T1" fmla="*/ 3408 h 3409"/>
              <a:gd name="T2" fmla="*/ 528 w 529"/>
              <a:gd name="T3" fmla="*/ 0 h 3409"/>
              <a:gd name="T4" fmla="*/ 0 w 529"/>
              <a:gd name="T5" fmla="*/ 1680 h 3409"/>
              <a:gd name="T6" fmla="*/ 528 w 529"/>
              <a:gd name="T7" fmla="*/ 3408 h 3409"/>
            </a:gdLst>
            <a:ahLst/>
            <a:cxnLst>
              <a:cxn ang="0">
                <a:pos x="T0" y="T1"/>
              </a:cxn>
              <a:cxn ang="0">
                <a:pos x="T2" y="T3"/>
              </a:cxn>
              <a:cxn ang="0">
                <a:pos x="T4" y="T5"/>
              </a:cxn>
              <a:cxn ang="0">
                <a:pos x="T6" y="T7"/>
              </a:cxn>
            </a:cxnLst>
            <a:rect l="0" t="0" r="r" b="b"/>
            <a:pathLst>
              <a:path w="529" h="3409">
                <a:moveTo>
                  <a:pt x="528" y="3408"/>
                </a:moveTo>
                <a:lnTo>
                  <a:pt x="528" y="0"/>
                </a:lnTo>
                <a:lnTo>
                  <a:pt x="0" y="1680"/>
                </a:lnTo>
                <a:lnTo>
                  <a:pt x="528" y="3408"/>
                </a:lnTo>
              </a:path>
            </a:pathLst>
          </a:custGeom>
          <a:solidFill>
            <a:srgbClr val="DADADA"/>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6" name="Rectangle 6"/>
          <p:cNvSpPr>
            <a:spLocks noChangeArrowheads="1"/>
          </p:cNvSpPr>
          <p:nvPr/>
        </p:nvSpPr>
        <p:spPr bwMode="auto">
          <a:xfrm>
            <a:off x="338138" y="3643313"/>
            <a:ext cx="7953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a:latin typeface="Arial Narrow" pitchFamily="34" charset="0"/>
              </a:rPr>
              <a:t>B-tree</a:t>
            </a:r>
          </a:p>
        </p:txBody>
      </p:sp>
      <p:sp>
        <p:nvSpPr>
          <p:cNvPr id="30727" name="Rectangle 7"/>
          <p:cNvSpPr>
            <a:spLocks noChangeArrowheads="1"/>
          </p:cNvSpPr>
          <p:nvPr/>
        </p:nvSpPr>
        <p:spPr bwMode="auto">
          <a:xfrm>
            <a:off x="1252538" y="1176338"/>
            <a:ext cx="9652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a:t>term 1</a:t>
            </a:r>
          </a:p>
        </p:txBody>
      </p:sp>
      <p:sp>
        <p:nvSpPr>
          <p:cNvPr id="30728" name="Rectangle 8"/>
          <p:cNvSpPr>
            <a:spLocks noChangeArrowheads="1"/>
          </p:cNvSpPr>
          <p:nvPr/>
        </p:nvSpPr>
        <p:spPr bwMode="auto">
          <a:xfrm>
            <a:off x="1252538" y="6005513"/>
            <a:ext cx="10112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a:t>term N</a:t>
            </a:r>
          </a:p>
        </p:txBody>
      </p:sp>
      <p:sp>
        <p:nvSpPr>
          <p:cNvPr id="30729" name="Line 9"/>
          <p:cNvSpPr>
            <a:spLocks noChangeShapeType="1"/>
          </p:cNvSpPr>
          <p:nvPr/>
        </p:nvSpPr>
        <p:spPr bwMode="auto">
          <a:xfrm>
            <a:off x="1758950" y="1981200"/>
            <a:ext cx="0" cy="16002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0" name="Rectangle 10"/>
          <p:cNvSpPr>
            <a:spLocks noChangeArrowheads="1"/>
          </p:cNvSpPr>
          <p:nvPr/>
        </p:nvSpPr>
        <p:spPr bwMode="auto">
          <a:xfrm>
            <a:off x="1252538" y="1509713"/>
            <a:ext cx="9652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a:t>term 2</a:t>
            </a:r>
          </a:p>
        </p:txBody>
      </p:sp>
      <p:sp>
        <p:nvSpPr>
          <p:cNvPr id="30731" name="Rectangle 11"/>
          <p:cNvSpPr>
            <a:spLocks noChangeArrowheads="1"/>
          </p:cNvSpPr>
          <p:nvPr/>
        </p:nvSpPr>
        <p:spPr bwMode="auto">
          <a:xfrm>
            <a:off x="1252538" y="3519488"/>
            <a:ext cx="9477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a:t>term k</a:t>
            </a:r>
          </a:p>
        </p:txBody>
      </p:sp>
      <p:sp>
        <p:nvSpPr>
          <p:cNvPr id="30732" name="Line 12"/>
          <p:cNvSpPr>
            <a:spLocks noChangeShapeType="1"/>
          </p:cNvSpPr>
          <p:nvPr/>
        </p:nvSpPr>
        <p:spPr bwMode="auto">
          <a:xfrm>
            <a:off x="1758950" y="3962400"/>
            <a:ext cx="0" cy="205740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3" name="Rectangle 13"/>
          <p:cNvSpPr>
            <a:spLocks noChangeArrowheads="1"/>
          </p:cNvSpPr>
          <p:nvPr/>
        </p:nvSpPr>
        <p:spPr bwMode="auto">
          <a:xfrm>
            <a:off x="57150" y="747713"/>
            <a:ext cx="938213"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a:latin typeface="Arial Narrow" pitchFamily="34" charset="0"/>
              </a:rPr>
              <a:t>search-</a:t>
            </a:r>
          </a:p>
          <a:p>
            <a:pPr eaLnBrk="0" hangingPunct="0"/>
            <a:r>
              <a:rPr lang="en-US" altLang="en-US" sz="2400">
                <a:latin typeface="Arial Narrow" pitchFamily="34" charset="0"/>
              </a:rPr>
              <a:t>index</a:t>
            </a:r>
          </a:p>
        </p:txBody>
      </p:sp>
      <p:sp>
        <p:nvSpPr>
          <p:cNvPr id="30734" name="Rectangle 14"/>
          <p:cNvSpPr>
            <a:spLocks noChangeArrowheads="1"/>
          </p:cNvSpPr>
          <p:nvPr/>
        </p:nvSpPr>
        <p:spPr bwMode="auto">
          <a:xfrm>
            <a:off x="1182688" y="747713"/>
            <a:ext cx="115728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a:latin typeface="Arial Narrow" pitchFamily="34" charset="0"/>
              </a:rPr>
              <a:t>dictionary</a:t>
            </a:r>
          </a:p>
        </p:txBody>
      </p:sp>
      <p:sp>
        <p:nvSpPr>
          <p:cNvPr id="30735" name="Line 15"/>
          <p:cNvSpPr>
            <a:spLocks noChangeShapeType="1"/>
          </p:cNvSpPr>
          <p:nvPr/>
        </p:nvSpPr>
        <p:spPr bwMode="auto">
          <a:xfrm>
            <a:off x="2241550" y="1752600"/>
            <a:ext cx="8445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6" name="Rectangle 16"/>
          <p:cNvSpPr>
            <a:spLocks noChangeArrowheads="1"/>
          </p:cNvSpPr>
          <p:nvPr/>
        </p:nvSpPr>
        <p:spPr bwMode="auto">
          <a:xfrm>
            <a:off x="3011488" y="747713"/>
            <a:ext cx="1493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2400">
                <a:latin typeface="Arial Narrow" pitchFamily="34" charset="0"/>
              </a:rPr>
              <a:t>postings lists</a:t>
            </a:r>
          </a:p>
        </p:txBody>
      </p:sp>
      <p:sp>
        <p:nvSpPr>
          <p:cNvPr id="30737" name="Rectangle 17"/>
          <p:cNvSpPr>
            <a:spLocks noChangeArrowheads="1"/>
          </p:cNvSpPr>
          <p:nvPr/>
        </p:nvSpPr>
        <p:spPr bwMode="auto">
          <a:xfrm>
            <a:off x="3100388" y="16065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8" name="Rectangle 18"/>
          <p:cNvSpPr>
            <a:spLocks noChangeArrowheads="1"/>
          </p:cNvSpPr>
          <p:nvPr/>
        </p:nvSpPr>
        <p:spPr bwMode="auto">
          <a:xfrm>
            <a:off x="3381375" y="16065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9" name="Rectangle 19"/>
          <p:cNvSpPr>
            <a:spLocks noChangeArrowheads="1"/>
          </p:cNvSpPr>
          <p:nvPr/>
        </p:nvSpPr>
        <p:spPr bwMode="auto">
          <a:xfrm>
            <a:off x="3944938" y="16065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0" name="Rectangle 20"/>
          <p:cNvSpPr>
            <a:spLocks noChangeArrowheads="1"/>
          </p:cNvSpPr>
          <p:nvPr/>
        </p:nvSpPr>
        <p:spPr bwMode="auto">
          <a:xfrm>
            <a:off x="3663950" y="16065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1" name="Rectangle 21"/>
          <p:cNvSpPr>
            <a:spLocks noChangeArrowheads="1"/>
          </p:cNvSpPr>
          <p:nvPr/>
        </p:nvSpPr>
        <p:spPr bwMode="auto">
          <a:xfrm>
            <a:off x="4225925" y="16065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2" name="Rectangle 22"/>
          <p:cNvSpPr>
            <a:spLocks noChangeArrowheads="1"/>
          </p:cNvSpPr>
          <p:nvPr/>
        </p:nvSpPr>
        <p:spPr bwMode="auto">
          <a:xfrm>
            <a:off x="4506913" y="16065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3" name="Rectangle 23"/>
          <p:cNvSpPr>
            <a:spLocks noChangeArrowheads="1"/>
          </p:cNvSpPr>
          <p:nvPr/>
        </p:nvSpPr>
        <p:spPr bwMode="auto">
          <a:xfrm>
            <a:off x="5070475" y="16065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4" name="Rectangle 24"/>
          <p:cNvSpPr>
            <a:spLocks noChangeArrowheads="1"/>
          </p:cNvSpPr>
          <p:nvPr/>
        </p:nvSpPr>
        <p:spPr bwMode="auto">
          <a:xfrm>
            <a:off x="4789488" y="1606550"/>
            <a:ext cx="268287"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5" name="Rectangle 25"/>
          <p:cNvSpPr>
            <a:spLocks noChangeArrowheads="1"/>
          </p:cNvSpPr>
          <p:nvPr/>
        </p:nvSpPr>
        <p:spPr bwMode="auto">
          <a:xfrm>
            <a:off x="5351463" y="16065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6" name="Rectangle 26"/>
          <p:cNvSpPr>
            <a:spLocks noChangeArrowheads="1"/>
          </p:cNvSpPr>
          <p:nvPr/>
        </p:nvSpPr>
        <p:spPr bwMode="auto">
          <a:xfrm>
            <a:off x="5632450" y="16065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7" name="Rectangle 27"/>
          <p:cNvSpPr>
            <a:spLocks noChangeArrowheads="1"/>
          </p:cNvSpPr>
          <p:nvPr/>
        </p:nvSpPr>
        <p:spPr bwMode="auto">
          <a:xfrm>
            <a:off x="6196013" y="16065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8" name="Rectangle 28"/>
          <p:cNvSpPr>
            <a:spLocks noChangeArrowheads="1"/>
          </p:cNvSpPr>
          <p:nvPr/>
        </p:nvSpPr>
        <p:spPr bwMode="auto">
          <a:xfrm>
            <a:off x="5915025" y="1606550"/>
            <a:ext cx="268288"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9" name="Rectangle 29"/>
          <p:cNvSpPr>
            <a:spLocks noChangeArrowheads="1"/>
          </p:cNvSpPr>
          <p:nvPr/>
        </p:nvSpPr>
        <p:spPr bwMode="auto">
          <a:xfrm>
            <a:off x="6477000" y="16065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0" name="Rectangle 30"/>
          <p:cNvSpPr>
            <a:spLocks noChangeArrowheads="1"/>
          </p:cNvSpPr>
          <p:nvPr/>
        </p:nvSpPr>
        <p:spPr bwMode="auto">
          <a:xfrm>
            <a:off x="6757988" y="16065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1" name="Rectangle 31"/>
          <p:cNvSpPr>
            <a:spLocks noChangeArrowheads="1"/>
          </p:cNvSpPr>
          <p:nvPr/>
        </p:nvSpPr>
        <p:spPr bwMode="auto">
          <a:xfrm>
            <a:off x="7321550" y="16065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2" name="Rectangle 32"/>
          <p:cNvSpPr>
            <a:spLocks noChangeArrowheads="1"/>
          </p:cNvSpPr>
          <p:nvPr/>
        </p:nvSpPr>
        <p:spPr bwMode="auto">
          <a:xfrm>
            <a:off x="7038975" y="16065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3" name="Rectangle 33"/>
          <p:cNvSpPr>
            <a:spLocks noChangeArrowheads="1"/>
          </p:cNvSpPr>
          <p:nvPr/>
        </p:nvSpPr>
        <p:spPr bwMode="auto">
          <a:xfrm>
            <a:off x="7602538" y="16065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4" name="Rectangle 34"/>
          <p:cNvSpPr>
            <a:spLocks noChangeArrowheads="1"/>
          </p:cNvSpPr>
          <p:nvPr/>
        </p:nvSpPr>
        <p:spPr bwMode="auto">
          <a:xfrm>
            <a:off x="7883525" y="16065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5" name="Rectangle 35"/>
          <p:cNvSpPr>
            <a:spLocks noChangeArrowheads="1"/>
          </p:cNvSpPr>
          <p:nvPr/>
        </p:nvSpPr>
        <p:spPr bwMode="auto">
          <a:xfrm>
            <a:off x="8164513" y="16065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6" name="Rectangle 36"/>
          <p:cNvSpPr>
            <a:spLocks noChangeArrowheads="1"/>
          </p:cNvSpPr>
          <p:nvPr/>
        </p:nvSpPr>
        <p:spPr bwMode="auto">
          <a:xfrm>
            <a:off x="3081338" y="1577975"/>
            <a:ext cx="28416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a:t>1</a:t>
            </a:r>
          </a:p>
        </p:txBody>
      </p:sp>
      <p:sp>
        <p:nvSpPr>
          <p:cNvPr id="30757" name="Rectangle 37"/>
          <p:cNvSpPr>
            <a:spLocks noChangeArrowheads="1"/>
          </p:cNvSpPr>
          <p:nvPr/>
        </p:nvSpPr>
        <p:spPr bwMode="auto">
          <a:xfrm>
            <a:off x="3362325" y="1577975"/>
            <a:ext cx="28575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a:t>2</a:t>
            </a:r>
          </a:p>
        </p:txBody>
      </p:sp>
      <p:sp>
        <p:nvSpPr>
          <p:cNvPr id="30758" name="Rectangle 38"/>
          <p:cNvSpPr>
            <a:spLocks noChangeArrowheads="1"/>
          </p:cNvSpPr>
          <p:nvPr/>
        </p:nvSpPr>
        <p:spPr bwMode="auto">
          <a:xfrm>
            <a:off x="8085138" y="1577975"/>
            <a:ext cx="4572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a:latin typeface="Arial Narrow" pitchFamily="34" charset="0"/>
              </a:rPr>
              <a:t>116</a:t>
            </a:r>
          </a:p>
        </p:txBody>
      </p:sp>
      <p:sp>
        <p:nvSpPr>
          <p:cNvPr id="30759" name="Line 39"/>
          <p:cNvSpPr>
            <a:spLocks noChangeShapeType="1"/>
          </p:cNvSpPr>
          <p:nvPr/>
        </p:nvSpPr>
        <p:spPr bwMode="auto">
          <a:xfrm>
            <a:off x="3765550" y="1762125"/>
            <a:ext cx="4303713" cy="0"/>
          </a:xfrm>
          <a:prstGeom prst="line">
            <a:avLst/>
          </a:prstGeom>
          <a:noFill/>
          <a:ln w="127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0" name="Line 40"/>
          <p:cNvSpPr>
            <a:spLocks noChangeShapeType="1"/>
          </p:cNvSpPr>
          <p:nvPr/>
        </p:nvSpPr>
        <p:spPr bwMode="auto">
          <a:xfrm>
            <a:off x="2241550" y="1360488"/>
            <a:ext cx="8445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1" name="Line 41"/>
          <p:cNvSpPr>
            <a:spLocks noChangeShapeType="1"/>
          </p:cNvSpPr>
          <p:nvPr/>
        </p:nvSpPr>
        <p:spPr bwMode="auto">
          <a:xfrm>
            <a:off x="2241550" y="3708400"/>
            <a:ext cx="8445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2" name="Line 42"/>
          <p:cNvSpPr>
            <a:spLocks noChangeShapeType="1"/>
          </p:cNvSpPr>
          <p:nvPr/>
        </p:nvSpPr>
        <p:spPr bwMode="auto">
          <a:xfrm>
            <a:off x="2241550" y="6238875"/>
            <a:ext cx="8445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3" name="Rectangle 43"/>
          <p:cNvSpPr>
            <a:spLocks noChangeArrowheads="1"/>
          </p:cNvSpPr>
          <p:nvPr/>
        </p:nvSpPr>
        <p:spPr bwMode="auto">
          <a:xfrm>
            <a:off x="3100388" y="12255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4" name="Rectangle 44"/>
          <p:cNvSpPr>
            <a:spLocks noChangeArrowheads="1"/>
          </p:cNvSpPr>
          <p:nvPr/>
        </p:nvSpPr>
        <p:spPr bwMode="auto">
          <a:xfrm>
            <a:off x="3381375" y="12255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5" name="Rectangle 45"/>
          <p:cNvSpPr>
            <a:spLocks noChangeArrowheads="1"/>
          </p:cNvSpPr>
          <p:nvPr/>
        </p:nvSpPr>
        <p:spPr bwMode="auto">
          <a:xfrm>
            <a:off x="3663950" y="12255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6" name="Rectangle 46"/>
          <p:cNvSpPr>
            <a:spLocks noChangeArrowheads="1"/>
          </p:cNvSpPr>
          <p:nvPr/>
        </p:nvSpPr>
        <p:spPr bwMode="auto">
          <a:xfrm>
            <a:off x="4225925" y="12255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7" name="Rectangle 47"/>
          <p:cNvSpPr>
            <a:spLocks noChangeArrowheads="1"/>
          </p:cNvSpPr>
          <p:nvPr/>
        </p:nvSpPr>
        <p:spPr bwMode="auto">
          <a:xfrm>
            <a:off x="3944938" y="12255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8" name="Rectangle 48"/>
          <p:cNvSpPr>
            <a:spLocks noChangeArrowheads="1"/>
          </p:cNvSpPr>
          <p:nvPr/>
        </p:nvSpPr>
        <p:spPr bwMode="auto">
          <a:xfrm>
            <a:off x="4506913" y="12255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9" name="Rectangle 49"/>
          <p:cNvSpPr>
            <a:spLocks noChangeArrowheads="1"/>
          </p:cNvSpPr>
          <p:nvPr/>
        </p:nvSpPr>
        <p:spPr bwMode="auto">
          <a:xfrm>
            <a:off x="3100388" y="35877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0" name="Rectangle 50"/>
          <p:cNvSpPr>
            <a:spLocks noChangeArrowheads="1"/>
          </p:cNvSpPr>
          <p:nvPr/>
        </p:nvSpPr>
        <p:spPr bwMode="auto">
          <a:xfrm>
            <a:off x="3381375" y="35877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1" name="Rectangle 51"/>
          <p:cNvSpPr>
            <a:spLocks noChangeArrowheads="1"/>
          </p:cNvSpPr>
          <p:nvPr/>
        </p:nvSpPr>
        <p:spPr bwMode="auto">
          <a:xfrm>
            <a:off x="3663950" y="35877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2" name="Rectangle 52"/>
          <p:cNvSpPr>
            <a:spLocks noChangeArrowheads="1"/>
          </p:cNvSpPr>
          <p:nvPr/>
        </p:nvSpPr>
        <p:spPr bwMode="auto">
          <a:xfrm>
            <a:off x="4225925" y="35877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3" name="Rectangle 53"/>
          <p:cNvSpPr>
            <a:spLocks noChangeArrowheads="1"/>
          </p:cNvSpPr>
          <p:nvPr/>
        </p:nvSpPr>
        <p:spPr bwMode="auto">
          <a:xfrm>
            <a:off x="3944938" y="35877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4" name="Rectangle 54"/>
          <p:cNvSpPr>
            <a:spLocks noChangeArrowheads="1"/>
          </p:cNvSpPr>
          <p:nvPr/>
        </p:nvSpPr>
        <p:spPr bwMode="auto">
          <a:xfrm>
            <a:off x="4506913" y="35877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5" name="Rectangle 55"/>
          <p:cNvSpPr>
            <a:spLocks noChangeArrowheads="1"/>
          </p:cNvSpPr>
          <p:nvPr/>
        </p:nvSpPr>
        <p:spPr bwMode="auto">
          <a:xfrm>
            <a:off x="4789488" y="3587750"/>
            <a:ext cx="268287"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6" name="Rectangle 56"/>
          <p:cNvSpPr>
            <a:spLocks noChangeArrowheads="1"/>
          </p:cNvSpPr>
          <p:nvPr/>
        </p:nvSpPr>
        <p:spPr bwMode="auto">
          <a:xfrm>
            <a:off x="5070475" y="35877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7" name="Rectangle 57"/>
          <p:cNvSpPr>
            <a:spLocks noChangeArrowheads="1"/>
          </p:cNvSpPr>
          <p:nvPr/>
        </p:nvSpPr>
        <p:spPr bwMode="auto">
          <a:xfrm>
            <a:off x="5351463" y="35877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8" name="Rectangle 58"/>
          <p:cNvSpPr>
            <a:spLocks noChangeArrowheads="1"/>
          </p:cNvSpPr>
          <p:nvPr/>
        </p:nvSpPr>
        <p:spPr bwMode="auto">
          <a:xfrm>
            <a:off x="5915025" y="3587750"/>
            <a:ext cx="268288"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9" name="Rectangle 59"/>
          <p:cNvSpPr>
            <a:spLocks noChangeArrowheads="1"/>
          </p:cNvSpPr>
          <p:nvPr/>
        </p:nvSpPr>
        <p:spPr bwMode="auto">
          <a:xfrm>
            <a:off x="5632450" y="35877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0" name="Rectangle 60"/>
          <p:cNvSpPr>
            <a:spLocks noChangeArrowheads="1"/>
          </p:cNvSpPr>
          <p:nvPr/>
        </p:nvSpPr>
        <p:spPr bwMode="auto">
          <a:xfrm>
            <a:off x="6196013" y="35877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1" name="Rectangle 61"/>
          <p:cNvSpPr>
            <a:spLocks noChangeArrowheads="1"/>
          </p:cNvSpPr>
          <p:nvPr/>
        </p:nvSpPr>
        <p:spPr bwMode="auto">
          <a:xfrm>
            <a:off x="3100388" y="61023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2" name="Rectangle 62"/>
          <p:cNvSpPr>
            <a:spLocks noChangeArrowheads="1"/>
          </p:cNvSpPr>
          <p:nvPr/>
        </p:nvSpPr>
        <p:spPr bwMode="auto">
          <a:xfrm>
            <a:off x="3381375" y="61023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3" name="Rectangle 63"/>
          <p:cNvSpPr>
            <a:spLocks noChangeArrowheads="1"/>
          </p:cNvSpPr>
          <p:nvPr/>
        </p:nvSpPr>
        <p:spPr bwMode="auto">
          <a:xfrm>
            <a:off x="3663950" y="61023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4" name="Rectangle 64"/>
          <p:cNvSpPr>
            <a:spLocks noChangeArrowheads="1"/>
          </p:cNvSpPr>
          <p:nvPr/>
        </p:nvSpPr>
        <p:spPr bwMode="auto">
          <a:xfrm>
            <a:off x="4225925" y="61023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5" name="Rectangle 65"/>
          <p:cNvSpPr>
            <a:spLocks noChangeArrowheads="1"/>
          </p:cNvSpPr>
          <p:nvPr/>
        </p:nvSpPr>
        <p:spPr bwMode="auto">
          <a:xfrm>
            <a:off x="3944938" y="61023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6" name="Rectangle 66"/>
          <p:cNvSpPr>
            <a:spLocks noChangeArrowheads="1"/>
          </p:cNvSpPr>
          <p:nvPr/>
        </p:nvSpPr>
        <p:spPr bwMode="auto">
          <a:xfrm>
            <a:off x="4506913" y="61023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7" name="Rectangle 67"/>
          <p:cNvSpPr>
            <a:spLocks noChangeArrowheads="1"/>
          </p:cNvSpPr>
          <p:nvPr/>
        </p:nvSpPr>
        <p:spPr bwMode="auto">
          <a:xfrm>
            <a:off x="4789488" y="6102350"/>
            <a:ext cx="268287"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8" name="Rectangle 68"/>
          <p:cNvSpPr>
            <a:spLocks noChangeArrowheads="1"/>
          </p:cNvSpPr>
          <p:nvPr/>
        </p:nvSpPr>
        <p:spPr bwMode="auto">
          <a:xfrm>
            <a:off x="5070475" y="61023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9" name="Rectangle 69"/>
          <p:cNvSpPr>
            <a:spLocks noChangeArrowheads="1"/>
          </p:cNvSpPr>
          <p:nvPr/>
        </p:nvSpPr>
        <p:spPr bwMode="auto">
          <a:xfrm>
            <a:off x="5351463" y="61023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0" name="Rectangle 70"/>
          <p:cNvSpPr>
            <a:spLocks noChangeArrowheads="1"/>
          </p:cNvSpPr>
          <p:nvPr/>
        </p:nvSpPr>
        <p:spPr bwMode="auto">
          <a:xfrm>
            <a:off x="5632450" y="6102350"/>
            <a:ext cx="269875"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1" name="Rectangle 71"/>
          <p:cNvSpPr>
            <a:spLocks noGrp="1" noChangeArrowheads="1"/>
          </p:cNvSpPr>
          <p:nvPr>
            <p:ph type="title"/>
          </p:nvPr>
        </p:nvSpPr>
        <p:spPr>
          <a:xfrm>
            <a:off x="1143000" y="0"/>
            <a:ext cx="7772400" cy="762000"/>
          </a:xfrm>
        </p:spPr>
        <p:txBody>
          <a:bodyPr/>
          <a:lstStyle/>
          <a:p>
            <a:r>
              <a:rPr lang="en-US" altLang="en-US"/>
              <a:t>Inverted files</a:t>
            </a:r>
          </a:p>
        </p:txBody>
      </p:sp>
    </p:spTree>
    <p:extLst>
      <p:ext uri="{BB962C8B-B14F-4D97-AF65-F5344CB8AC3E}">
        <p14:creationId xmlns:p14="http://schemas.microsoft.com/office/powerpoint/2010/main" val="192880064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543800" cy="761999"/>
          </a:xfrm>
        </p:spPr>
        <p:txBody>
          <a:bodyPr/>
          <a:lstStyle/>
          <a:p>
            <a:r>
              <a:rPr lang="en-US" dirty="0" smtClean="0"/>
              <a:t>Presenter’s credentials</a:t>
            </a:r>
            <a:endParaRPr lang="en-US" dirty="0"/>
          </a:p>
        </p:txBody>
      </p:sp>
      <p:sp>
        <p:nvSpPr>
          <p:cNvPr id="3" name="Content Placeholder 2"/>
          <p:cNvSpPr>
            <a:spLocks noGrp="1"/>
          </p:cNvSpPr>
          <p:nvPr>
            <p:ph idx="1"/>
          </p:nvPr>
        </p:nvSpPr>
        <p:spPr>
          <a:xfrm>
            <a:off x="152400" y="1295400"/>
            <a:ext cx="8839200" cy="5486400"/>
          </a:xfrm>
        </p:spPr>
        <p:txBody>
          <a:bodyPr/>
          <a:lstStyle/>
          <a:p>
            <a:r>
              <a:rPr lang="en-US" dirty="0" smtClean="0"/>
              <a:t>PhD in Computer Science / Information Retrieval</a:t>
            </a:r>
          </a:p>
          <a:p>
            <a:pPr lvl="1"/>
            <a:r>
              <a:rPr lang="en-US" dirty="0" smtClean="0"/>
              <a:t>Robert Gordon University, Aberdeen, Scotland</a:t>
            </a:r>
          </a:p>
          <a:p>
            <a:r>
              <a:rPr lang="en-US" dirty="0" smtClean="0"/>
              <a:t>Assistant Professor – Interactive IR</a:t>
            </a:r>
          </a:p>
          <a:p>
            <a:pPr lvl="1"/>
            <a:r>
              <a:rPr lang="en-US" dirty="0" smtClean="0"/>
              <a:t>Library and Information Science, Rutgers University</a:t>
            </a:r>
          </a:p>
          <a:p>
            <a:r>
              <a:rPr lang="en-US" dirty="0" smtClean="0"/>
              <a:t>(Research) Senior SDE, Bing</a:t>
            </a:r>
          </a:p>
          <a:p>
            <a:pPr lvl="1"/>
            <a:r>
              <a:rPr lang="en-US" dirty="0" smtClean="0"/>
              <a:t>Query Suggestions / Related Searches</a:t>
            </a:r>
          </a:p>
          <a:p>
            <a:pPr lvl="1"/>
            <a:r>
              <a:rPr lang="en-US" dirty="0" smtClean="0"/>
              <a:t>Whole Page Relevance</a:t>
            </a:r>
          </a:p>
          <a:p>
            <a:r>
              <a:rPr lang="en-US" dirty="0" smtClean="0"/>
              <a:t>Search Architect, glassdoor.com</a:t>
            </a:r>
          </a:p>
          <a:p>
            <a:pPr lvl="1"/>
            <a:r>
              <a:rPr lang="en-US" dirty="0" smtClean="0"/>
              <a:t>Job &amp; Location Search</a:t>
            </a:r>
          </a:p>
          <a:p>
            <a:pPr lvl="1"/>
            <a:r>
              <a:rPr lang="en-US" dirty="0" smtClean="0"/>
              <a:t>A/B testing</a:t>
            </a:r>
          </a:p>
          <a:p>
            <a:pPr lvl="1"/>
            <a:r>
              <a:rPr lang="en-US" dirty="0" smtClean="0"/>
              <a:t>(Big Data)</a:t>
            </a:r>
          </a:p>
        </p:txBody>
      </p:sp>
    </p:spTree>
    <p:extLst>
      <p:ext uri="{BB962C8B-B14F-4D97-AF65-F5344CB8AC3E}">
        <p14:creationId xmlns:p14="http://schemas.microsoft.com/office/powerpoint/2010/main" val="140330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Inverted files</a:t>
            </a:r>
          </a:p>
        </p:txBody>
      </p:sp>
      <p:pic>
        <p:nvPicPr>
          <p:cNvPr id="32772" name="Picture 4" descr="fig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00"/>
            <a:ext cx="9144000" cy="3570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8451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sz="3500"/>
              <a:t>Indexing and retrieval models</a:t>
            </a:r>
          </a:p>
        </p:txBody>
      </p:sp>
      <p:sp>
        <p:nvSpPr>
          <p:cNvPr id="60419" name="Rectangle 3"/>
          <p:cNvSpPr>
            <a:spLocks noGrp="1" noChangeArrowheads="1"/>
          </p:cNvSpPr>
          <p:nvPr>
            <p:ph type="body" idx="1"/>
          </p:nvPr>
        </p:nvSpPr>
        <p:spPr/>
        <p:txBody>
          <a:bodyPr/>
          <a:lstStyle/>
          <a:p>
            <a:pPr>
              <a:lnSpc>
                <a:spcPct val="90000"/>
              </a:lnSpc>
            </a:pPr>
            <a:r>
              <a:rPr lang="en-US" altLang="en-US" dirty="0"/>
              <a:t>Boolean models</a:t>
            </a:r>
          </a:p>
          <a:p>
            <a:pPr lvl="1">
              <a:lnSpc>
                <a:spcPct val="90000"/>
              </a:lnSpc>
            </a:pPr>
            <a:r>
              <a:rPr lang="en-US" altLang="en-US" dirty="0"/>
              <a:t>Simplest model: all terms have equal contribution to the representation of a document or a query</a:t>
            </a:r>
          </a:p>
          <a:p>
            <a:pPr lvl="2">
              <a:lnSpc>
                <a:spcPct val="90000"/>
              </a:lnSpc>
            </a:pPr>
            <a:r>
              <a:rPr lang="en-US" altLang="en-US" dirty="0" smtClean="0"/>
              <a:t>A </a:t>
            </a:r>
            <a:r>
              <a:rPr lang="en-US" altLang="en-US" dirty="0"/>
              <a:t>term either appears in a document (which means the document is about the concept represented by the term) or it doesn’t; term frequency is ignored</a:t>
            </a:r>
            <a:r>
              <a:rPr lang="en-US" altLang="en-US" dirty="0" smtClean="0"/>
              <a:t>.</a:t>
            </a:r>
            <a:endParaRPr lang="en-US" altLang="en-US" dirty="0"/>
          </a:p>
          <a:p>
            <a:pPr>
              <a:lnSpc>
                <a:spcPct val="90000"/>
              </a:lnSpc>
            </a:pPr>
            <a:r>
              <a:rPr lang="en-US" altLang="en-US" dirty="0"/>
              <a:t>Weighting/ranking models</a:t>
            </a:r>
          </a:p>
          <a:p>
            <a:pPr lvl="1">
              <a:lnSpc>
                <a:spcPct val="90000"/>
              </a:lnSpc>
            </a:pPr>
            <a:r>
              <a:rPr lang="en-US" altLang="en-US" dirty="0"/>
              <a:t>More complex models: terms are assigned weights indicating the term contribution to the document’s </a:t>
            </a:r>
            <a:r>
              <a:rPr lang="en-US" altLang="en-US" dirty="0" smtClean="0"/>
              <a:t>content/meaning</a:t>
            </a:r>
          </a:p>
          <a:p>
            <a:pPr lvl="1"/>
            <a:r>
              <a:rPr lang="en-US" altLang="en-US" dirty="0" smtClean="0"/>
              <a:t>Output: ranked list of documents; scores indicate the estimated relevance of each document to the query</a:t>
            </a:r>
          </a:p>
          <a:p>
            <a:pPr lvl="1">
              <a:lnSpc>
                <a:spcPct val="90000"/>
              </a:lnSpc>
            </a:pPr>
            <a:endParaRPr lang="en-US" altLang="en-US" dirty="0"/>
          </a:p>
        </p:txBody>
      </p:sp>
    </p:spTree>
    <p:extLst>
      <p:ext uri="{BB962C8B-B14F-4D97-AF65-F5344CB8AC3E}">
        <p14:creationId xmlns:p14="http://schemas.microsoft.com/office/powerpoint/2010/main" val="10316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a:xfrm>
            <a:off x="762000" y="381000"/>
            <a:ext cx="7772400" cy="914400"/>
          </a:xfrm>
        </p:spPr>
        <p:txBody>
          <a:bodyPr/>
          <a:lstStyle/>
          <a:p>
            <a:r>
              <a:rPr lang="en-US" altLang="en-US"/>
              <a:t>Heuristics</a:t>
            </a:r>
          </a:p>
        </p:txBody>
      </p:sp>
      <p:sp>
        <p:nvSpPr>
          <p:cNvPr id="10243" name="Rectangle 1027"/>
          <p:cNvSpPr>
            <a:spLocks noGrp="1" noChangeArrowheads="1"/>
          </p:cNvSpPr>
          <p:nvPr>
            <p:ph type="body" idx="1"/>
          </p:nvPr>
        </p:nvSpPr>
        <p:spPr>
          <a:xfrm>
            <a:off x="152400" y="1600200"/>
            <a:ext cx="8763000" cy="5029200"/>
          </a:xfrm>
        </p:spPr>
        <p:txBody>
          <a:bodyPr/>
          <a:lstStyle/>
          <a:p>
            <a:r>
              <a:rPr lang="en-US" altLang="en-US" sz="2600"/>
              <a:t>Terms that occur in only a few documents are often more valuable than ones that occur in many – inverse document frequency (IDF</a:t>
            </a:r>
            <a:r>
              <a:rPr lang="en-US" altLang="en-US" sz="2600" baseline="-25000"/>
              <a:t>j</a:t>
            </a:r>
            <a:r>
              <a:rPr lang="en-US" altLang="en-US" sz="2600"/>
              <a:t>)</a:t>
            </a:r>
          </a:p>
          <a:p>
            <a:endParaRPr lang="en-US" altLang="en-US" sz="2600"/>
          </a:p>
          <a:p>
            <a:r>
              <a:rPr lang="en-US" altLang="en-US" sz="2600"/>
              <a:t>The more often a term occurs in a document, the more likely it is to be important for that document – term frequency (TF</a:t>
            </a:r>
            <a:r>
              <a:rPr lang="en-US" altLang="en-US" sz="2600" baseline="-25000"/>
              <a:t>ij</a:t>
            </a:r>
            <a:r>
              <a:rPr lang="en-US" altLang="en-US" sz="2600"/>
              <a:t>)</a:t>
            </a:r>
          </a:p>
          <a:p>
            <a:endParaRPr lang="en-US" altLang="en-US" sz="2600"/>
          </a:p>
          <a:p>
            <a:r>
              <a:rPr lang="en-US" altLang="en-US" sz="2600"/>
              <a:t>A term that occurs the same number of times in short document and in a long document is likely to be more valuable for the former – document length (DL</a:t>
            </a:r>
            <a:r>
              <a:rPr lang="en-US" altLang="en-US" sz="2600" baseline="-25000"/>
              <a:t>j</a:t>
            </a:r>
            <a:r>
              <a:rPr lang="en-US" altLang="en-US" sz="2600"/>
              <a:t>)</a:t>
            </a:r>
          </a:p>
          <a:p>
            <a:endParaRPr lang="en-US" altLang="en-US" sz="2600"/>
          </a:p>
        </p:txBody>
      </p:sp>
    </p:spTree>
    <p:extLst>
      <p:ext uri="{BB962C8B-B14F-4D97-AF65-F5344CB8AC3E}">
        <p14:creationId xmlns:p14="http://schemas.microsoft.com/office/powerpoint/2010/main" val="3222694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228600"/>
            <a:ext cx="7772400" cy="914400"/>
          </a:xfrm>
        </p:spPr>
        <p:txBody>
          <a:bodyPr/>
          <a:lstStyle/>
          <a:p>
            <a:r>
              <a:rPr lang="en-US" altLang="en-US"/>
              <a:t>Weighting formulae</a:t>
            </a:r>
          </a:p>
        </p:txBody>
      </p:sp>
      <p:sp>
        <p:nvSpPr>
          <p:cNvPr id="14339" name="Rectangle 3"/>
          <p:cNvSpPr>
            <a:spLocks noGrp="1" noChangeArrowheads="1"/>
          </p:cNvSpPr>
          <p:nvPr>
            <p:ph type="body" idx="1"/>
          </p:nvPr>
        </p:nvSpPr>
        <p:spPr>
          <a:xfrm>
            <a:off x="152400" y="1676400"/>
            <a:ext cx="8763000" cy="4953000"/>
          </a:xfrm>
        </p:spPr>
        <p:txBody>
          <a:bodyPr/>
          <a:lstStyle/>
          <a:p>
            <a:pPr>
              <a:lnSpc>
                <a:spcPct val="90000"/>
              </a:lnSpc>
            </a:pPr>
            <a:r>
              <a:rPr lang="en-US" altLang="en-US" sz="2600"/>
              <a:t>The tf-idf formula is used in different forms (see Salton; </a:t>
            </a:r>
            <a:r>
              <a:rPr lang="en-US" altLang="en-US" sz="2600">
                <a:hlinkClick r:id="rId2"/>
              </a:rPr>
              <a:t>Robertson</a:t>
            </a:r>
            <a:r>
              <a:rPr lang="en-US" altLang="en-US" sz="2600"/>
              <a:t>)</a:t>
            </a:r>
          </a:p>
          <a:p>
            <a:pPr lvl="1">
              <a:lnSpc>
                <a:spcPct val="90000"/>
              </a:lnSpc>
            </a:pPr>
            <a:r>
              <a:rPr lang="en-US" altLang="en-US" sz="2200"/>
              <a:t>Common:</a:t>
            </a:r>
          </a:p>
          <a:p>
            <a:pPr lvl="2">
              <a:lnSpc>
                <a:spcPct val="90000"/>
              </a:lnSpc>
            </a:pPr>
            <a:r>
              <a:rPr lang="en-US" altLang="en-US" sz="2100"/>
              <a:t>W</a:t>
            </a:r>
            <a:r>
              <a:rPr lang="en-US" altLang="en-US" sz="2100" baseline="-25000"/>
              <a:t>ij</a:t>
            </a:r>
            <a:r>
              <a:rPr lang="en-US" altLang="en-US" sz="2100"/>
              <a:t> = TF</a:t>
            </a:r>
            <a:r>
              <a:rPr lang="en-US" altLang="en-US" sz="2100" baseline="-25000"/>
              <a:t>ij</a:t>
            </a:r>
            <a:r>
              <a:rPr lang="en-US" altLang="en-US" sz="2100"/>
              <a:t> * (1 + log (N / DF</a:t>
            </a:r>
            <a:r>
              <a:rPr lang="en-US" altLang="en-US" sz="2100" baseline="-25000"/>
              <a:t>i</a:t>
            </a:r>
            <a:r>
              <a:rPr lang="en-US" altLang="en-US" sz="2100"/>
              <a:t>)) / DL</a:t>
            </a:r>
            <a:r>
              <a:rPr lang="en-US" altLang="en-US" sz="2100" baseline="-25000"/>
              <a:t>j</a:t>
            </a:r>
          </a:p>
          <a:p>
            <a:pPr lvl="2">
              <a:lnSpc>
                <a:spcPct val="90000"/>
              </a:lnSpc>
            </a:pPr>
            <a:endParaRPr lang="en-US" altLang="en-US" sz="2100" baseline="-25000"/>
          </a:p>
          <a:p>
            <a:pPr lvl="1">
              <a:lnSpc>
                <a:spcPct val="90000"/>
              </a:lnSpc>
            </a:pPr>
            <a:r>
              <a:rPr lang="en-US" altLang="en-US" sz="2200"/>
              <a:t>Moffat and Zobel (the MG engine)</a:t>
            </a:r>
          </a:p>
          <a:p>
            <a:pPr lvl="2">
              <a:lnSpc>
                <a:spcPct val="90000"/>
              </a:lnSpc>
            </a:pPr>
            <a:r>
              <a:rPr lang="en-US" altLang="en-US" sz="2100"/>
              <a:t>Wij = 1 + ln(TFij)</a:t>
            </a:r>
          </a:p>
          <a:p>
            <a:pPr lvl="2">
              <a:lnSpc>
                <a:spcPct val="90000"/>
              </a:lnSpc>
            </a:pPr>
            <a:endParaRPr lang="en-US" altLang="en-US" sz="2100"/>
          </a:p>
          <a:p>
            <a:pPr lvl="1">
              <a:lnSpc>
                <a:spcPct val="90000"/>
              </a:lnSpc>
            </a:pPr>
            <a:r>
              <a:rPr lang="en-US" altLang="en-US" sz="2200"/>
              <a:t>Inquery (U.Mass.):</a:t>
            </a:r>
          </a:p>
          <a:p>
            <a:pPr lvl="2">
              <a:lnSpc>
                <a:spcPct val="90000"/>
              </a:lnSpc>
            </a:pPr>
            <a:r>
              <a:rPr lang="en-US" altLang="en-US" sz="2100"/>
              <a:t>W</a:t>
            </a:r>
            <a:r>
              <a:rPr lang="en-US" altLang="en-US" sz="2100" baseline="-25000"/>
              <a:t>ij</a:t>
            </a:r>
            <a:r>
              <a:rPr lang="en-US" altLang="en-US" sz="2100"/>
              <a:t> = TF</a:t>
            </a:r>
            <a:r>
              <a:rPr lang="en-US" altLang="en-US" sz="2100" baseline="-25000"/>
              <a:t>ij</a:t>
            </a:r>
            <a:r>
              <a:rPr lang="en-US" altLang="en-US" sz="2100"/>
              <a:t> / (TF</a:t>
            </a:r>
            <a:r>
              <a:rPr lang="en-US" altLang="en-US" sz="2100" baseline="-25000"/>
              <a:t>ij</a:t>
            </a:r>
            <a:r>
              <a:rPr lang="en-US" altLang="en-US" sz="2100"/>
              <a:t> + 0.5 + 1.5 * NDL</a:t>
            </a:r>
            <a:r>
              <a:rPr lang="en-US" altLang="en-US" sz="2100" baseline="-25000"/>
              <a:t>j</a:t>
            </a:r>
            <a:r>
              <a:rPr lang="en-US" altLang="en-US" sz="2100"/>
              <a:t>)					* log ((N + 0.5) / DF</a:t>
            </a:r>
            <a:r>
              <a:rPr lang="en-US" altLang="en-US" sz="2100" baseline="-25000"/>
              <a:t>i</a:t>
            </a:r>
            <a:r>
              <a:rPr lang="en-US" altLang="en-US" sz="2100"/>
              <a:t>)) / log (N + 1),</a:t>
            </a:r>
          </a:p>
          <a:p>
            <a:pPr lvl="1">
              <a:lnSpc>
                <a:spcPct val="90000"/>
              </a:lnSpc>
              <a:buFont typeface="Wingdings" pitchFamily="2" charset="2"/>
              <a:buNone/>
            </a:pPr>
            <a:endParaRPr lang="en-US" altLang="en-US" sz="2200"/>
          </a:p>
          <a:p>
            <a:pPr lvl="1">
              <a:lnSpc>
                <a:spcPct val="90000"/>
              </a:lnSpc>
              <a:buFont typeface="Wingdings" pitchFamily="2" charset="2"/>
              <a:buNone/>
            </a:pPr>
            <a:r>
              <a:rPr lang="en-US" altLang="en-US" sz="2200"/>
              <a:t>where NDL</a:t>
            </a:r>
            <a:r>
              <a:rPr lang="en-US" altLang="en-US" sz="2200" baseline="-25000"/>
              <a:t>j </a:t>
            </a:r>
            <a:r>
              <a:rPr lang="en-US" altLang="en-US" sz="2200"/>
              <a:t>= DLj / (average DL) is the normalized document length</a:t>
            </a:r>
          </a:p>
        </p:txBody>
      </p:sp>
    </p:spTree>
    <p:extLst>
      <p:ext uri="{BB962C8B-B14F-4D97-AF65-F5344CB8AC3E}">
        <p14:creationId xmlns:p14="http://schemas.microsoft.com/office/powerpoint/2010/main" val="236386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Ranked retrieval</a:t>
            </a:r>
          </a:p>
        </p:txBody>
      </p:sp>
      <p:sp>
        <p:nvSpPr>
          <p:cNvPr id="18435" name="Rectangle 3"/>
          <p:cNvSpPr>
            <a:spLocks noGrp="1" noChangeArrowheads="1"/>
          </p:cNvSpPr>
          <p:nvPr>
            <p:ph type="body" idx="1"/>
          </p:nvPr>
        </p:nvSpPr>
        <p:spPr>
          <a:xfrm>
            <a:off x="304800" y="1600200"/>
            <a:ext cx="8458200" cy="4953000"/>
          </a:xfrm>
        </p:spPr>
        <p:txBody>
          <a:bodyPr/>
          <a:lstStyle/>
          <a:p>
            <a:r>
              <a:rPr lang="en-US" altLang="en-US" dirty="0"/>
              <a:t>The documents are ranked based on their score</a:t>
            </a:r>
          </a:p>
          <a:p>
            <a:endParaRPr lang="en-US" altLang="en-US" dirty="0"/>
          </a:p>
          <a:p>
            <a:r>
              <a:rPr lang="en-US" altLang="en-US" dirty="0"/>
              <a:t>The score for each document is computed based on the query terms that it contains</a:t>
            </a:r>
          </a:p>
          <a:p>
            <a:endParaRPr lang="en-US" altLang="en-US" dirty="0"/>
          </a:p>
          <a:p>
            <a:r>
              <a:rPr lang="en-US" altLang="en-US" dirty="0"/>
              <a:t>The contributions of the query terms (values from the weights matrix) are </a:t>
            </a:r>
            <a:r>
              <a:rPr lang="en-US" altLang="en-US" dirty="0" smtClean="0"/>
              <a:t>combined (usually added up) </a:t>
            </a:r>
            <a:r>
              <a:rPr lang="en-US" altLang="en-US" dirty="0"/>
              <a:t>to make up the score of the documents</a:t>
            </a:r>
          </a:p>
        </p:txBody>
      </p:sp>
    </p:spTree>
    <p:extLst>
      <p:ext uri="{BB962C8B-B14F-4D97-AF65-F5344CB8AC3E}">
        <p14:creationId xmlns:p14="http://schemas.microsoft.com/office/powerpoint/2010/main" val="2224785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en-US"/>
              <a:t>Major ranking models</a:t>
            </a:r>
          </a:p>
        </p:txBody>
      </p:sp>
      <p:sp>
        <p:nvSpPr>
          <p:cNvPr id="66563" name="Rectangle 3"/>
          <p:cNvSpPr>
            <a:spLocks noGrp="1" noChangeArrowheads="1"/>
          </p:cNvSpPr>
          <p:nvPr>
            <p:ph type="body" idx="1"/>
          </p:nvPr>
        </p:nvSpPr>
        <p:spPr>
          <a:xfrm>
            <a:off x="228600" y="1752600"/>
            <a:ext cx="8610600" cy="4724400"/>
          </a:xfrm>
        </p:spPr>
        <p:txBody>
          <a:bodyPr/>
          <a:lstStyle/>
          <a:p>
            <a:r>
              <a:rPr lang="en-US" altLang="en-US" sz="3600"/>
              <a:t>Vector-space models</a:t>
            </a:r>
          </a:p>
          <a:p>
            <a:r>
              <a:rPr lang="en-US" altLang="en-US" sz="3600"/>
              <a:t>Probabilistic models</a:t>
            </a:r>
          </a:p>
          <a:p>
            <a:r>
              <a:rPr lang="en-US" altLang="en-US" sz="3600"/>
              <a:t>Language models</a:t>
            </a:r>
          </a:p>
          <a:p>
            <a:r>
              <a:rPr lang="en-US" altLang="en-US" sz="3600"/>
              <a:t>Link-based models (esp. for Web IR)</a:t>
            </a:r>
          </a:p>
        </p:txBody>
      </p:sp>
    </p:spTree>
    <p:extLst>
      <p:ext uri="{BB962C8B-B14F-4D97-AF65-F5344CB8AC3E}">
        <p14:creationId xmlns:p14="http://schemas.microsoft.com/office/powerpoint/2010/main" val="3787776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38200" y="228600"/>
            <a:ext cx="6705600" cy="685800"/>
          </a:xfrm>
        </p:spPr>
        <p:txBody>
          <a:bodyPr/>
          <a:lstStyle/>
          <a:p>
            <a:r>
              <a:rPr lang="en-US" altLang="en-US"/>
              <a:t>Vector space model</a:t>
            </a:r>
          </a:p>
        </p:txBody>
      </p:sp>
      <p:sp>
        <p:nvSpPr>
          <p:cNvPr id="26627" name="Rectangle 3"/>
          <p:cNvSpPr>
            <a:spLocks noGrp="1" noChangeArrowheads="1"/>
          </p:cNvSpPr>
          <p:nvPr>
            <p:ph type="body" idx="1"/>
          </p:nvPr>
        </p:nvSpPr>
        <p:spPr>
          <a:xfrm>
            <a:off x="152400" y="1219200"/>
            <a:ext cx="8686800" cy="5334000"/>
          </a:xfrm>
        </p:spPr>
        <p:txBody>
          <a:bodyPr/>
          <a:lstStyle/>
          <a:p>
            <a:pPr>
              <a:lnSpc>
                <a:spcPct val="90000"/>
              </a:lnSpc>
            </a:pPr>
            <a:r>
              <a:rPr lang="en-US" altLang="en-US"/>
              <a:t>Each term in the vocabulary is viewed as an axis in a multi-dimensional space</a:t>
            </a:r>
          </a:p>
          <a:p>
            <a:pPr>
              <a:lnSpc>
                <a:spcPct val="90000"/>
              </a:lnSpc>
            </a:pPr>
            <a:endParaRPr lang="en-US" altLang="en-US"/>
          </a:p>
          <a:p>
            <a:pPr>
              <a:lnSpc>
                <a:spcPct val="90000"/>
              </a:lnSpc>
            </a:pPr>
            <a:r>
              <a:rPr lang="en-US" altLang="en-US"/>
              <a:t>Documents are viewed as vectors in the space:</a:t>
            </a:r>
          </a:p>
          <a:p>
            <a:pPr>
              <a:lnSpc>
                <a:spcPct val="90000"/>
              </a:lnSpc>
              <a:buFont typeface="Wingdings" pitchFamily="2" charset="2"/>
              <a:buNone/>
            </a:pPr>
            <a:r>
              <a:rPr lang="en-US" altLang="en-US"/>
              <a:t>		D</a:t>
            </a:r>
            <a:r>
              <a:rPr lang="en-US" altLang="en-US" baseline="-25000"/>
              <a:t>j</a:t>
            </a:r>
            <a:r>
              <a:rPr lang="en-US" altLang="en-US"/>
              <a:t> = (TF</a:t>
            </a:r>
            <a:r>
              <a:rPr lang="en-US" altLang="en-US" baseline="-25000"/>
              <a:t>0j</a:t>
            </a:r>
            <a:r>
              <a:rPr lang="en-US" altLang="en-US"/>
              <a:t>, TF</a:t>
            </a:r>
            <a:r>
              <a:rPr lang="en-US" altLang="en-US" baseline="-25000"/>
              <a:t>1j</a:t>
            </a:r>
            <a:r>
              <a:rPr lang="en-US" altLang="en-US"/>
              <a:t>, …, TF</a:t>
            </a:r>
            <a:r>
              <a:rPr lang="en-US" altLang="en-US" baseline="-25000"/>
              <a:t>ij</a:t>
            </a:r>
            <a:r>
              <a:rPr lang="en-US" altLang="en-US"/>
              <a:t>, …, TF</a:t>
            </a:r>
            <a:r>
              <a:rPr lang="en-US" altLang="en-US" baseline="-25000"/>
              <a:t>Mj</a:t>
            </a:r>
            <a:r>
              <a:rPr lang="en-US" altLang="en-US"/>
              <a:t>)</a:t>
            </a:r>
          </a:p>
          <a:p>
            <a:pPr>
              <a:lnSpc>
                <a:spcPct val="90000"/>
              </a:lnSpc>
              <a:buFont typeface="Wingdings" pitchFamily="2" charset="2"/>
              <a:buNone/>
            </a:pPr>
            <a:r>
              <a:rPr lang="en-US" altLang="en-US"/>
              <a:t>	or</a:t>
            </a:r>
          </a:p>
          <a:p>
            <a:pPr>
              <a:lnSpc>
                <a:spcPct val="90000"/>
              </a:lnSpc>
              <a:buFont typeface="Wingdings" pitchFamily="2" charset="2"/>
              <a:buNone/>
            </a:pPr>
            <a:r>
              <a:rPr lang="en-US" altLang="en-US"/>
              <a:t>		D</a:t>
            </a:r>
            <a:r>
              <a:rPr lang="en-US" altLang="en-US" baseline="-25000"/>
              <a:t>j</a:t>
            </a:r>
            <a:r>
              <a:rPr lang="en-US" altLang="en-US"/>
              <a:t> = (W</a:t>
            </a:r>
            <a:r>
              <a:rPr lang="en-US" altLang="en-US" baseline="-25000"/>
              <a:t>0j</a:t>
            </a:r>
            <a:r>
              <a:rPr lang="en-US" altLang="en-US"/>
              <a:t>, W</a:t>
            </a:r>
            <a:r>
              <a:rPr lang="en-US" altLang="en-US" baseline="-25000"/>
              <a:t>1j</a:t>
            </a:r>
            <a:r>
              <a:rPr lang="en-US" altLang="en-US"/>
              <a:t>, …, W</a:t>
            </a:r>
            <a:r>
              <a:rPr lang="en-US" altLang="en-US" baseline="-25000"/>
              <a:t>ij</a:t>
            </a:r>
            <a:r>
              <a:rPr lang="en-US" altLang="en-US"/>
              <a:t>, …, W</a:t>
            </a:r>
            <a:r>
              <a:rPr lang="en-US" altLang="en-US" baseline="-25000"/>
              <a:t>Mj</a:t>
            </a:r>
            <a:r>
              <a:rPr lang="en-US" altLang="en-US"/>
              <a:t>)</a:t>
            </a:r>
          </a:p>
          <a:p>
            <a:pPr>
              <a:lnSpc>
                <a:spcPct val="90000"/>
              </a:lnSpc>
            </a:pPr>
            <a:endParaRPr lang="en-US" altLang="en-US"/>
          </a:p>
          <a:p>
            <a:pPr>
              <a:lnSpc>
                <a:spcPct val="90000"/>
              </a:lnSpc>
            </a:pPr>
            <a:r>
              <a:rPr lang="en-US" altLang="en-US"/>
              <a:t>Query is also a vector in the space</a:t>
            </a:r>
          </a:p>
          <a:p>
            <a:pPr>
              <a:lnSpc>
                <a:spcPct val="90000"/>
              </a:lnSpc>
            </a:pPr>
            <a:endParaRPr lang="en-US" altLang="en-US"/>
          </a:p>
        </p:txBody>
      </p:sp>
    </p:spTree>
    <p:extLst>
      <p:ext uri="{BB962C8B-B14F-4D97-AF65-F5344CB8AC3E}">
        <p14:creationId xmlns:p14="http://schemas.microsoft.com/office/powerpoint/2010/main" val="3464421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38200" y="228600"/>
            <a:ext cx="6705600" cy="628650"/>
          </a:xfrm>
        </p:spPr>
        <p:txBody>
          <a:bodyPr/>
          <a:lstStyle/>
          <a:p>
            <a:r>
              <a:rPr lang="en-US" altLang="en-US"/>
              <a:t>Vector space model</a:t>
            </a:r>
          </a:p>
        </p:txBody>
      </p:sp>
      <p:sp>
        <p:nvSpPr>
          <p:cNvPr id="27651" name="Rectangle 3"/>
          <p:cNvSpPr>
            <a:spLocks noGrp="1" noChangeArrowheads="1"/>
          </p:cNvSpPr>
          <p:nvPr>
            <p:ph type="body" idx="1"/>
          </p:nvPr>
        </p:nvSpPr>
        <p:spPr>
          <a:xfrm>
            <a:off x="228600" y="4114800"/>
            <a:ext cx="8610600" cy="2362200"/>
          </a:xfrm>
        </p:spPr>
        <p:txBody>
          <a:bodyPr/>
          <a:lstStyle/>
          <a:p>
            <a:r>
              <a:rPr lang="en-US" altLang="en-US"/>
              <a:t>Boolean or weighted retrieval can be used</a:t>
            </a:r>
          </a:p>
          <a:p>
            <a:r>
              <a:rPr lang="en-US" altLang="en-US"/>
              <a:t>Analytical geometry techniques can be used to compute the </a:t>
            </a:r>
            <a:r>
              <a:rPr lang="en-US" altLang="en-US" u="sng"/>
              <a:t>similarity</a:t>
            </a:r>
            <a:r>
              <a:rPr lang="en-US" altLang="en-US"/>
              <a:t> or the </a:t>
            </a:r>
            <a:r>
              <a:rPr lang="en-US" altLang="en-US" u="sng"/>
              <a:t>distance</a:t>
            </a:r>
            <a:r>
              <a:rPr lang="en-US" altLang="en-US"/>
              <a:t> between vectors</a:t>
            </a:r>
          </a:p>
        </p:txBody>
      </p:sp>
      <p:pic>
        <p:nvPicPr>
          <p:cNvPr id="27652" name="Picture 4" descr="fig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219200"/>
            <a:ext cx="5497513" cy="243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930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38200" y="228600"/>
            <a:ext cx="6705600" cy="514350"/>
          </a:xfrm>
        </p:spPr>
        <p:txBody>
          <a:bodyPr/>
          <a:lstStyle/>
          <a:p>
            <a:r>
              <a:rPr lang="en-US" altLang="en-US"/>
              <a:t>Cosine similarity</a:t>
            </a:r>
          </a:p>
        </p:txBody>
      </p:sp>
      <p:sp>
        <p:nvSpPr>
          <p:cNvPr id="28675" name="Rectangle 3"/>
          <p:cNvSpPr>
            <a:spLocks noGrp="1" noChangeArrowheads="1"/>
          </p:cNvSpPr>
          <p:nvPr>
            <p:ph type="body" idx="1"/>
          </p:nvPr>
        </p:nvSpPr>
        <p:spPr>
          <a:xfrm>
            <a:off x="228600" y="5332413"/>
            <a:ext cx="8610600" cy="1144587"/>
          </a:xfrm>
        </p:spPr>
        <p:txBody>
          <a:bodyPr/>
          <a:lstStyle/>
          <a:p>
            <a:r>
              <a:rPr lang="en-US" altLang="en-US"/>
              <a:t>Indicates the angle between the vectors, i.e. the document-query topic matching</a:t>
            </a:r>
          </a:p>
        </p:txBody>
      </p:sp>
      <p:pic>
        <p:nvPicPr>
          <p:cNvPr id="28676" name="Picture 4" descr="eqn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6316" y="1295400"/>
            <a:ext cx="4150683" cy="3944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586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6858000" y="1981200"/>
            <a:ext cx="1219200" cy="3505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19" name="Rectangle 3"/>
          <p:cNvSpPr>
            <a:spLocks noGrp="1" noChangeArrowheads="1"/>
          </p:cNvSpPr>
          <p:nvPr>
            <p:ph type="title"/>
          </p:nvPr>
        </p:nvSpPr>
        <p:spPr/>
        <p:txBody>
          <a:bodyPr/>
          <a:lstStyle/>
          <a:p>
            <a:r>
              <a:rPr lang="en-US" altLang="ko-KR" dirty="0" smtClean="0">
                <a:ea typeface="굴림" pitchFamily="50" charset="-127"/>
              </a:rPr>
              <a:t>Probabilistic </a:t>
            </a:r>
            <a:r>
              <a:rPr lang="en-US" altLang="ko-KR" dirty="0">
                <a:ea typeface="굴림" pitchFamily="50" charset="-127"/>
              </a:rPr>
              <a:t>IR</a:t>
            </a:r>
          </a:p>
        </p:txBody>
      </p:sp>
      <p:sp>
        <p:nvSpPr>
          <p:cNvPr id="86021" name="AutoShape 5"/>
          <p:cNvSpPr>
            <a:spLocks noChangeArrowheads="1"/>
          </p:cNvSpPr>
          <p:nvPr/>
        </p:nvSpPr>
        <p:spPr bwMode="auto">
          <a:xfrm>
            <a:off x="3381375" y="3429000"/>
            <a:ext cx="914400" cy="609600"/>
          </a:xfrm>
          <a:prstGeom prst="flowChartDocumen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a:latin typeface="Verdana" pitchFamily="34" charset="0"/>
                <a:ea typeface="굴림" pitchFamily="50" charset="-127"/>
              </a:rPr>
              <a:t>query</a:t>
            </a:r>
          </a:p>
        </p:txBody>
      </p:sp>
      <p:sp>
        <p:nvSpPr>
          <p:cNvPr id="86022" name="AutoShape 6"/>
          <p:cNvSpPr>
            <a:spLocks noChangeArrowheads="1"/>
          </p:cNvSpPr>
          <p:nvPr/>
        </p:nvSpPr>
        <p:spPr bwMode="auto">
          <a:xfrm>
            <a:off x="7162800" y="2209800"/>
            <a:ext cx="609600" cy="685800"/>
          </a:xfrm>
          <a:prstGeom prst="foldedCorner">
            <a:avLst>
              <a:gd name="adj" fmla="val 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2400">
                <a:latin typeface="Verdana" pitchFamily="34" charset="0"/>
                <a:ea typeface="굴림" pitchFamily="50" charset="-127"/>
              </a:rPr>
              <a:t>d1</a:t>
            </a:r>
          </a:p>
        </p:txBody>
      </p:sp>
      <p:sp>
        <p:nvSpPr>
          <p:cNvPr id="86023" name="AutoShape 7"/>
          <p:cNvSpPr>
            <a:spLocks noChangeArrowheads="1"/>
          </p:cNvSpPr>
          <p:nvPr/>
        </p:nvSpPr>
        <p:spPr bwMode="auto">
          <a:xfrm>
            <a:off x="7162800" y="3124200"/>
            <a:ext cx="609600" cy="685800"/>
          </a:xfrm>
          <a:prstGeom prst="foldedCorner">
            <a:avLst>
              <a:gd name="adj" fmla="val 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2400">
                <a:latin typeface="Verdana" pitchFamily="34" charset="0"/>
                <a:ea typeface="굴림" pitchFamily="50" charset="-127"/>
              </a:rPr>
              <a:t>d2</a:t>
            </a:r>
          </a:p>
        </p:txBody>
      </p:sp>
      <p:sp>
        <p:nvSpPr>
          <p:cNvPr id="86024" name="AutoShape 8"/>
          <p:cNvSpPr>
            <a:spLocks noChangeArrowheads="1"/>
          </p:cNvSpPr>
          <p:nvPr/>
        </p:nvSpPr>
        <p:spPr bwMode="auto">
          <a:xfrm>
            <a:off x="7162800" y="4572000"/>
            <a:ext cx="609600" cy="685800"/>
          </a:xfrm>
          <a:prstGeom prst="foldedCorner">
            <a:avLst>
              <a:gd name="adj" fmla="val 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2400">
                <a:latin typeface="Verdana" pitchFamily="34" charset="0"/>
                <a:ea typeface="굴림" pitchFamily="50" charset="-127"/>
              </a:rPr>
              <a:t>dn</a:t>
            </a:r>
          </a:p>
        </p:txBody>
      </p:sp>
      <p:sp>
        <p:nvSpPr>
          <p:cNvPr id="86025" name="Text Box 9"/>
          <p:cNvSpPr txBox="1">
            <a:spLocks noChangeArrowheads="1"/>
          </p:cNvSpPr>
          <p:nvPr/>
        </p:nvSpPr>
        <p:spPr bwMode="auto">
          <a:xfrm>
            <a:off x="7299325" y="3962400"/>
            <a:ext cx="5492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latinLnBrk="1">
              <a:spcBef>
                <a:spcPct val="50000"/>
              </a:spcBef>
            </a:pPr>
            <a:r>
              <a:rPr kumimoji="1" lang="ko-KR" altLang="en-US" sz="2400">
                <a:latin typeface="Times New Roman"/>
                <a:ea typeface="굴림" pitchFamily="50" charset="-127"/>
              </a:rPr>
              <a:t>…</a:t>
            </a:r>
            <a:endParaRPr kumimoji="1" lang="ko-KR" altLang="en-US" sz="2400">
              <a:latin typeface="Verdana" pitchFamily="34" charset="0"/>
              <a:ea typeface="굴림" pitchFamily="50" charset="-127"/>
            </a:endParaRPr>
          </a:p>
        </p:txBody>
      </p:sp>
      <p:pic>
        <p:nvPicPr>
          <p:cNvPr id="86026" name="Picture 10" descr="j038240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048000"/>
            <a:ext cx="1371600" cy="1282700"/>
          </a:xfrm>
          <a:prstGeom prst="rect">
            <a:avLst/>
          </a:prstGeom>
          <a:noFill/>
          <a:extLst>
            <a:ext uri="{909E8E84-426E-40DD-AFC4-6F175D3DCCD1}">
              <a14:hiddenFill xmlns:a14="http://schemas.microsoft.com/office/drawing/2010/main">
                <a:solidFill>
                  <a:srgbClr val="FFFFFF"/>
                </a:solidFill>
              </a14:hiddenFill>
            </a:ext>
          </a:extLst>
        </p:spPr>
      </p:pic>
      <p:sp>
        <p:nvSpPr>
          <p:cNvPr id="86027" name="AutoShape 11"/>
          <p:cNvSpPr>
            <a:spLocks noChangeArrowheads="1"/>
          </p:cNvSpPr>
          <p:nvPr/>
        </p:nvSpPr>
        <p:spPr bwMode="auto">
          <a:xfrm>
            <a:off x="381000" y="1905000"/>
            <a:ext cx="2362200" cy="914400"/>
          </a:xfrm>
          <a:prstGeom prst="cloudCallout">
            <a:avLst>
              <a:gd name="adj1" fmla="val 1208"/>
              <a:gd name="adj2" fmla="val 8038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latinLnBrk="1"/>
            <a:r>
              <a:rPr kumimoji="1" lang="en-US" altLang="ko-KR">
                <a:latin typeface="Verdana" pitchFamily="34" charset="0"/>
                <a:ea typeface="굴림" pitchFamily="50" charset="-127"/>
              </a:rPr>
              <a:t>Information need</a:t>
            </a:r>
          </a:p>
        </p:txBody>
      </p:sp>
      <p:sp>
        <p:nvSpPr>
          <p:cNvPr id="86028" name="Line 12"/>
          <p:cNvSpPr>
            <a:spLocks noChangeShapeType="1"/>
          </p:cNvSpPr>
          <p:nvPr/>
        </p:nvSpPr>
        <p:spPr bwMode="auto">
          <a:xfrm>
            <a:off x="2924175" y="3733800"/>
            <a:ext cx="457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6029" name="Text Box 13"/>
          <p:cNvSpPr txBox="1">
            <a:spLocks noChangeArrowheads="1"/>
          </p:cNvSpPr>
          <p:nvPr/>
        </p:nvSpPr>
        <p:spPr bwMode="auto">
          <a:xfrm>
            <a:off x="6096000" y="5576888"/>
            <a:ext cx="2819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latinLnBrk="1">
              <a:spcBef>
                <a:spcPct val="50000"/>
              </a:spcBef>
            </a:pPr>
            <a:r>
              <a:rPr kumimoji="1" lang="en-US" altLang="ko-KR">
                <a:latin typeface="Verdana" pitchFamily="34" charset="0"/>
                <a:ea typeface="굴림" pitchFamily="50" charset="-127"/>
              </a:rPr>
              <a:t>document collection</a:t>
            </a:r>
          </a:p>
        </p:txBody>
      </p:sp>
      <p:sp>
        <p:nvSpPr>
          <p:cNvPr id="86030" name="Oval 14"/>
          <p:cNvSpPr>
            <a:spLocks noChangeArrowheads="1"/>
          </p:cNvSpPr>
          <p:nvPr/>
        </p:nvSpPr>
        <p:spPr bwMode="auto">
          <a:xfrm>
            <a:off x="4800600" y="2895600"/>
            <a:ext cx="1600200" cy="533400"/>
          </a:xfrm>
          <a:prstGeom prst="ellipse">
            <a:avLst/>
          </a:prstGeom>
          <a:solidFill>
            <a:srgbClr val="99CC00"/>
          </a:solidFill>
          <a:ln w="9525">
            <a:solidFill>
              <a:schemeClr val="tx1"/>
            </a:solidFill>
            <a:miter lim="800000"/>
            <a:headEnd/>
            <a:tailEnd/>
          </a:ln>
          <a:effectLst>
            <a:outerShdw dist="35921" dir="2700000" algn="ctr" rotWithShape="0">
              <a:schemeClr val="bg2"/>
            </a:outerShdw>
          </a:effectLst>
        </p:spPr>
        <p:txBody>
          <a:bodyPr wrap="none" anchor="ctr"/>
          <a:lstStyle/>
          <a:p>
            <a:pPr algn="ctr" latinLnBrk="1"/>
            <a:r>
              <a:rPr kumimoji="1" lang="en-US" altLang="ko-KR" dirty="0">
                <a:latin typeface="Verdana" pitchFamily="34" charset="0"/>
                <a:ea typeface="굴림" pitchFamily="50" charset="-127"/>
              </a:rPr>
              <a:t>matching</a:t>
            </a:r>
          </a:p>
        </p:txBody>
      </p:sp>
      <p:sp>
        <p:nvSpPr>
          <p:cNvPr id="86031" name="AutoShape 15"/>
          <p:cNvSpPr>
            <a:spLocks noChangeArrowheads="1"/>
          </p:cNvSpPr>
          <p:nvPr/>
        </p:nvSpPr>
        <p:spPr bwMode="auto">
          <a:xfrm>
            <a:off x="4343400" y="3505200"/>
            <a:ext cx="2514600" cy="381000"/>
          </a:xfrm>
          <a:prstGeom prst="leftRightArrow">
            <a:avLst>
              <a:gd name="adj1" fmla="val 50000"/>
              <a:gd name="adj2" fmla="val 132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86032" name="Object 16"/>
          <p:cNvGraphicFramePr>
            <a:graphicFrameLocks noChangeAspect="1"/>
          </p:cNvGraphicFramePr>
          <p:nvPr/>
        </p:nvGraphicFramePr>
        <p:xfrm>
          <a:off x="5029200" y="2443163"/>
          <a:ext cx="1295400" cy="376237"/>
        </p:xfrm>
        <a:graphic>
          <a:graphicData uri="http://schemas.openxmlformats.org/presentationml/2006/ole">
            <mc:AlternateContent xmlns:mc="http://schemas.openxmlformats.org/markup-compatibility/2006">
              <mc:Choice xmlns:v="urn:schemas-microsoft-com:vml" Requires="v">
                <p:oleObj spid="_x0000_s77835" name="Equation" r:id="rId4" imgW="698400" imgH="203040" progId="Equation.3">
                  <p:embed/>
                </p:oleObj>
              </mc:Choice>
              <mc:Fallback>
                <p:oleObj name="Equation" r:id="rId4" imgW="69840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2443163"/>
                        <a:ext cx="1295400" cy="37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7754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152400" y="1295400"/>
            <a:ext cx="8839200" cy="5334000"/>
          </a:xfrm>
        </p:spPr>
        <p:txBody>
          <a:bodyPr/>
          <a:lstStyle/>
          <a:p>
            <a:r>
              <a:rPr lang="en-US" dirty="0">
                <a:solidFill>
                  <a:schemeClr val="tx1"/>
                </a:solidFill>
                <a:latin typeface="+mn-lt"/>
                <a:ea typeface="+mn-ea"/>
                <a:cs typeface="+mn-cs"/>
              </a:rPr>
              <a:t>What is Search / Information Retrieval</a:t>
            </a:r>
            <a:r>
              <a:rPr lang="en-US" dirty="0" smtClean="0">
                <a:solidFill>
                  <a:schemeClr val="tx1"/>
                </a:solidFill>
                <a:latin typeface="+mn-lt"/>
                <a:ea typeface="+mn-ea"/>
                <a:cs typeface="+mn-cs"/>
              </a:rPr>
              <a:t>?</a:t>
            </a:r>
          </a:p>
          <a:p>
            <a:pPr lvl="1"/>
            <a:r>
              <a:rPr lang="en-US" dirty="0" smtClean="0">
                <a:ea typeface="+mn-ea"/>
                <a:cs typeface="+mn-cs"/>
              </a:rPr>
              <a:t>Indexing and retrieval models</a:t>
            </a:r>
          </a:p>
          <a:p>
            <a:pPr lvl="1"/>
            <a:r>
              <a:rPr lang="en-US" dirty="0" smtClean="0">
                <a:ea typeface="+mn-ea"/>
                <a:cs typeface="+mn-cs"/>
              </a:rPr>
              <a:t>Demo/hands-on?</a:t>
            </a:r>
          </a:p>
          <a:p>
            <a:r>
              <a:rPr lang="en-US" dirty="0" smtClean="0"/>
              <a:t>Evaluation</a:t>
            </a:r>
          </a:p>
          <a:p>
            <a:pPr lvl="1"/>
            <a:r>
              <a:rPr lang="en-US" dirty="0" smtClean="0"/>
              <a:t>Metrics, approaches</a:t>
            </a:r>
          </a:p>
          <a:p>
            <a:r>
              <a:rPr lang="en-US" dirty="0" smtClean="0"/>
              <a:t>A/B testing</a:t>
            </a:r>
          </a:p>
          <a:p>
            <a:r>
              <a:rPr lang="en-US" dirty="0" smtClean="0"/>
              <a:t>Search and Data Science – Discussion</a:t>
            </a:r>
          </a:p>
          <a:p>
            <a:pPr lvl="1"/>
            <a:r>
              <a:rPr lang="en-US" dirty="0" smtClean="0"/>
              <a:t>Evaluation vs. Prediction</a:t>
            </a:r>
          </a:p>
          <a:p>
            <a:pPr lvl="1"/>
            <a:r>
              <a:rPr lang="en-US" dirty="0" smtClean="0"/>
              <a:t>Examples: related searches / query suggestions; combining scores for scoring and ranking; query understanding; job description processing</a:t>
            </a:r>
            <a:endParaRPr lang="en-US" dirty="0"/>
          </a:p>
        </p:txBody>
      </p:sp>
    </p:spTree>
    <p:extLst>
      <p:ext uri="{BB962C8B-B14F-4D97-AF65-F5344CB8AC3E}">
        <p14:creationId xmlns:p14="http://schemas.microsoft.com/office/powerpoint/2010/main" val="1672356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81000" y="228600"/>
            <a:ext cx="7391400" cy="990600"/>
          </a:xfrm>
        </p:spPr>
        <p:txBody>
          <a:bodyPr/>
          <a:lstStyle/>
          <a:p>
            <a:r>
              <a:rPr lang="en-US" altLang="en-US"/>
              <a:t>Probability Ranking Principle</a:t>
            </a:r>
          </a:p>
        </p:txBody>
      </p:sp>
      <p:sp>
        <p:nvSpPr>
          <p:cNvPr id="69635" name="Text Box 3"/>
          <p:cNvSpPr txBox="1">
            <a:spLocks noChangeArrowheads="1"/>
          </p:cNvSpPr>
          <p:nvPr/>
        </p:nvSpPr>
        <p:spPr bwMode="auto">
          <a:xfrm>
            <a:off x="976313" y="1870075"/>
            <a:ext cx="772269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dirty="0">
                <a:latin typeface="Times New Roman" pitchFamily="18" charset="0"/>
              </a:rPr>
              <a:t>Let </a:t>
            </a:r>
            <a:r>
              <a:rPr lang="en-US" altLang="en-US" sz="2400" i="1" dirty="0">
                <a:solidFill>
                  <a:srgbClr val="0070C0"/>
                </a:solidFill>
                <a:latin typeface="Times New Roman" pitchFamily="18" charset="0"/>
              </a:rPr>
              <a:t>x</a:t>
            </a:r>
            <a:r>
              <a:rPr lang="en-US" altLang="en-US" sz="2400" i="1" dirty="0">
                <a:latin typeface="Times New Roman" pitchFamily="18" charset="0"/>
              </a:rPr>
              <a:t> </a:t>
            </a:r>
            <a:r>
              <a:rPr lang="en-US" altLang="en-US" sz="2400" dirty="0">
                <a:latin typeface="Times New Roman" pitchFamily="18" charset="0"/>
              </a:rPr>
              <a:t>be a document in the collection. </a:t>
            </a:r>
          </a:p>
          <a:p>
            <a:pPr eaLnBrk="0" hangingPunct="0"/>
            <a:r>
              <a:rPr lang="en-US" altLang="en-US" sz="2400" dirty="0">
                <a:latin typeface="Times New Roman" pitchFamily="18" charset="0"/>
              </a:rPr>
              <a:t>Let </a:t>
            </a:r>
            <a:r>
              <a:rPr lang="en-US" altLang="en-US" sz="2400" i="1" dirty="0">
                <a:solidFill>
                  <a:srgbClr val="0070C0"/>
                </a:solidFill>
                <a:latin typeface="Times New Roman" pitchFamily="18" charset="0"/>
              </a:rPr>
              <a:t>R</a:t>
            </a:r>
            <a:r>
              <a:rPr lang="en-US" altLang="en-US" sz="2400" dirty="0">
                <a:latin typeface="Times New Roman" pitchFamily="18" charset="0"/>
              </a:rPr>
              <a:t> represent  </a:t>
            </a:r>
            <a:r>
              <a:rPr lang="en-US" altLang="en-US" sz="2400" b="1" dirty="0">
                <a:latin typeface="Times New Roman" pitchFamily="18" charset="0"/>
              </a:rPr>
              <a:t>relevance </a:t>
            </a:r>
            <a:r>
              <a:rPr lang="en-US" altLang="en-US" sz="2400" dirty="0">
                <a:latin typeface="Times New Roman" pitchFamily="18" charset="0"/>
              </a:rPr>
              <a:t>of a document w.r.t. given (fixed) </a:t>
            </a:r>
          </a:p>
          <a:p>
            <a:pPr eaLnBrk="0" hangingPunct="0"/>
            <a:r>
              <a:rPr lang="en-US" altLang="en-US" sz="2400" dirty="0">
                <a:latin typeface="Times New Roman" pitchFamily="18" charset="0"/>
              </a:rPr>
              <a:t>query  and let </a:t>
            </a:r>
            <a:r>
              <a:rPr lang="en-US" altLang="en-US" sz="2400" i="1" dirty="0">
                <a:solidFill>
                  <a:srgbClr val="0070C0"/>
                </a:solidFill>
                <a:latin typeface="Times New Roman" pitchFamily="18" charset="0"/>
              </a:rPr>
              <a:t>NR</a:t>
            </a:r>
            <a:r>
              <a:rPr lang="en-US" altLang="en-US" sz="2400" dirty="0">
                <a:latin typeface="Times New Roman" pitchFamily="18" charset="0"/>
              </a:rPr>
              <a:t> represent </a:t>
            </a:r>
            <a:r>
              <a:rPr lang="en-US" altLang="en-US" sz="2400" b="1" dirty="0">
                <a:latin typeface="Times New Roman" pitchFamily="18" charset="0"/>
              </a:rPr>
              <a:t>non-relevance.</a:t>
            </a:r>
            <a:endParaRPr lang="en-US" altLang="en-US" sz="2400" dirty="0">
              <a:latin typeface="Times New Roman" pitchFamily="18" charset="0"/>
            </a:endParaRPr>
          </a:p>
        </p:txBody>
      </p:sp>
      <p:graphicFrame>
        <p:nvGraphicFramePr>
          <p:cNvPr id="69636" name="Object 4"/>
          <p:cNvGraphicFramePr>
            <a:graphicFrameLocks noChangeAspect="1"/>
          </p:cNvGraphicFramePr>
          <p:nvPr/>
        </p:nvGraphicFramePr>
        <p:xfrm>
          <a:off x="1143000" y="3886200"/>
          <a:ext cx="3486150" cy="1677988"/>
        </p:xfrm>
        <a:graphic>
          <a:graphicData uri="http://schemas.openxmlformats.org/presentationml/2006/ole">
            <mc:AlternateContent xmlns:mc="http://schemas.openxmlformats.org/markup-compatibility/2006">
              <mc:Choice xmlns:v="urn:schemas-microsoft-com:vml" Requires="v">
                <p:oleObj spid="_x0000_s75794" name="Equation" r:id="rId3" imgW="1790640" imgH="863280" progId="Equation.3">
                  <p:embed/>
                </p:oleObj>
              </mc:Choice>
              <mc:Fallback>
                <p:oleObj name="Equation" r:id="rId3" imgW="1790640" imgH="8632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886200"/>
                        <a:ext cx="3486150" cy="167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7" name="Text Box 5"/>
          <p:cNvSpPr txBox="1">
            <a:spLocks noChangeArrowheads="1"/>
          </p:cNvSpPr>
          <p:nvPr/>
        </p:nvSpPr>
        <p:spPr bwMode="auto">
          <a:xfrm>
            <a:off x="1143000" y="5638800"/>
            <a:ext cx="76001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i="1" dirty="0">
                <a:solidFill>
                  <a:srgbClr val="0070C0"/>
                </a:solidFill>
                <a:latin typeface="Times New Roman" pitchFamily="18" charset="0"/>
              </a:rPr>
              <a:t>p</a:t>
            </a:r>
            <a:r>
              <a:rPr lang="en-US" altLang="en-US" sz="2400" dirty="0">
                <a:solidFill>
                  <a:srgbClr val="0070C0"/>
                </a:solidFill>
                <a:latin typeface="Times New Roman" pitchFamily="18" charset="0"/>
              </a:rPr>
              <a:t>(</a:t>
            </a:r>
            <a:r>
              <a:rPr lang="en-US" altLang="en-US" sz="2400" i="1" dirty="0" err="1">
                <a:solidFill>
                  <a:srgbClr val="0070C0"/>
                </a:solidFill>
                <a:latin typeface="Times New Roman" pitchFamily="18" charset="0"/>
              </a:rPr>
              <a:t>x|R</a:t>
            </a:r>
            <a:r>
              <a:rPr lang="en-US" altLang="en-US" sz="2400" i="1" dirty="0">
                <a:solidFill>
                  <a:srgbClr val="0070C0"/>
                </a:solidFill>
                <a:latin typeface="Times New Roman" pitchFamily="18" charset="0"/>
              </a:rPr>
              <a:t>)</a:t>
            </a:r>
            <a:r>
              <a:rPr lang="en-US" altLang="en-US" sz="2400" i="1" dirty="0">
                <a:solidFill>
                  <a:schemeClr val="accent2"/>
                </a:solidFill>
                <a:latin typeface="Times New Roman" pitchFamily="18" charset="0"/>
              </a:rPr>
              <a:t>, </a:t>
            </a:r>
            <a:r>
              <a:rPr lang="en-US" altLang="en-US" sz="2400" i="1" dirty="0">
                <a:solidFill>
                  <a:srgbClr val="0070C0"/>
                </a:solidFill>
                <a:latin typeface="Times New Roman" pitchFamily="18" charset="0"/>
              </a:rPr>
              <a:t>p(</a:t>
            </a:r>
            <a:r>
              <a:rPr lang="en-US" altLang="en-US" sz="2400" i="1" dirty="0" err="1">
                <a:solidFill>
                  <a:srgbClr val="0070C0"/>
                </a:solidFill>
                <a:latin typeface="Times New Roman" pitchFamily="18" charset="0"/>
              </a:rPr>
              <a:t>x|NR</a:t>
            </a:r>
            <a:r>
              <a:rPr lang="en-US" altLang="en-US" sz="2400" i="1" dirty="0">
                <a:solidFill>
                  <a:srgbClr val="0070C0"/>
                </a:solidFill>
                <a:latin typeface="Times New Roman" pitchFamily="18" charset="0"/>
              </a:rPr>
              <a:t>)</a:t>
            </a:r>
            <a:r>
              <a:rPr lang="en-US" altLang="en-US" sz="2400" i="1" dirty="0">
                <a:latin typeface="Times New Roman" pitchFamily="18" charset="0"/>
              </a:rPr>
              <a:t> -</a:t>
            </a:r>
            <a:r>
              <a:rPr lang="en-US" altLang="en-US" sz="2400" dirty="0">
                <a:latin typeface="Times New Roman" pitchFamily="18" charset="0"/>
              </a:rPr>
              <a:t> probability that if a relevant (non-relevant)</a:t>
            </a:r>
          </a:p>
          <a:p>
            <a:pPr eaLnBrk="0" hangingPunct="0"/>
            <a:r>
              <a:rPr lang="en-US" altLang="en-US" sz="2400" dirty="0">
                <a:latin typeface="Times New Roman" pitchFamily="18" charset="0"/>
              </a:rPr>
              <a:t> document is retrieved, it is </a:t>
            </a:r>
            <a:r>
              <a:rPr lang="en-US" altLang="en-US" sz="2400" i="1" dirty="0">
                <a:latin typeface="Times New Roman" pitchFamily="18" charset="0"/>
              </a:rPr>
              <a:t>x.</a:t>
            </a:r>
            <a:endParaRPr lang="en-US" altLang="en-US" sz="2400" dirty="0">
              <a:latin typeface="Times New Roman" pitchFamily="18" charset="0"/>
            </a:endParaRPr>
          </a:p>
        </p:txBody>
      </p:sp>
      <p:sp>
        <p:nvSpPr>
          <p:cNvPr id="69638" name="Text Box 6"/>
          <p:cNvSpPr txBox="1">
            <a:spLocks noChangeArrowheads="1"/>
          </p:cNvSpPr>
          <p:nvPr/>
        </p:nvSpPr>
        <p:spPr bwMode="auto">
          <a:xfrm>
            <a:off x="990600" y="3124200"/>
            <a:ext cx="7669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dirty="0">
                <a:latin typeface="Times New Roman" pitchFamily="18" charset="0"/>
              </a:rPr>
              <a:t>Need to find </a:t>
            </a:r>
            <a:r>
              <a:rPr lang="en-US" altLang="en-US" sz="2400" i="1" dirty="0">
                <a:solidFill>
                  <a:srgbClr val="0070C0"/>
                </a:solidFill>
                <a:latin typeface="Times New Roman" pitchFamily="18" charset="0"/>
              </a:rPr>
              <a:t>p</a:t>
            </a:r>
            <a:r>
              <a:rPr lang="en-US" altLang="en-US" sz="2400" dirty="0">
                <a:solidFill>
                  <a:srgbClr val="0070C0"/>
                </a:solidFill>
                <a:latin typeface="Times New Roman" pitchFamily="18" charset="0"/>
              </a:rPr>
              <a:t>(</a:t>
            </a:r>
            <a:r>
              <a:rPr lang="en-US" altLang="en-US" sz="2400" i="1" dirty="0" err="1">
                <a:solidFill>
                  <a:srgbClr val="0070C0"/>
                </a:solidFill>
                <a:latin typeface="Times New Roman" pitchFamily="18" charset="0"/>
              </a:rPr>
              <a:t>R|x</a:t>
            </a:r>
            <a:r>
              <a:rPr lang="en-US" altLang="en-US" sz="2400" i="1" dirty="0">
                <a:solidFill>
                  <a:srgbClr val="0070C0"/>
                </a:solidFill>
                <a:latin typeface="Times New Roman" pitchFamily="18" charset="0"/>
              </a:rPr>
              <a:t>)</a:t>
            </a:r>
            <a:r>
              <a:rPr lang="en-US" altLang="en-US" sz="2400" i="1" dirty="0">
                <a:latin typeface="Times New Roman" pitchFamily="18" charset="0"/>
              </a:rPr>
              <a:t> </a:t>
            </a:r>
            <a:r>
              <a:rPr lang="en-US" altLang="en-US" sz="2400" dirty="0">
                <a:latin typeface="Times New Roman" pitchFamily="18" charset="0"/>
              </a:rPr>
              <a:t>- probability that a retrieved document </a:t>
            </a:r>
            <a:r>
              <a:rPr lang="en-US" altLang="en-US" sz="2400" i="1" dirty="0">
                <a:latin typeface="Times New Roman" pitchFamily="18" charset="0"/>
              </a:rPr>
              <a:t>x </a:t>
            </a:r>
          </a:p>
          <a:p>
            <a:pPr eaLnBrk="0" hangingPunct="0"/>
            <a:r>
              <a:rPr lang="en-US" altLang="en-US" sz="2400" dirty="0">
                <a:latin typeface="Times New Roman" pitchFamily="18" charset="0"/>
              </a:rPr>
              <a:t>is </a:t>
            </a:r>
            <a:r>
              <a:rPr lang="en-US" altLang="en-US" sz="2400" b="1" dirty="0">
                <a:latin typeface="Times New Roman" pitchFamily="18" charset="0"/>
              </a:rPr>
              <a:t>relevant.</a:t>
            </a:r>
            <a:endParaRPr lang="en-US" altLang="en-US" sz="2400" dirty="0">
              <a:latin typeface="Times New Roman" pitchFamily="18" charset="0"/>
            </a:endParaRPr>
          </a:p>
        </p:txBody>
      </p:sp>
      <p:sp>
        <p:nvSpPr>
          <p:cNvPr id="69639" name="Text Box 7"/>
          <p:cNvSpPr txBox="1">
            <a:spLocks noChangeArrowheads="1"/>
          </p:cNvSpPr>
          <p:nvPr/>
        </p:nvSpPr>
        <p:spPr bwMode="auto">
          <a:xfrm>
            <a:off x="4800600" y="3810000"/>
            <a:ext cx="38036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a:latin typeface="Times New Roman" pitchFamily="18" charset="0"/>
              </a:rPr>
              <a:t>p(</a:t>
            </a:r>
            <a:r>
              <a:rPr lang="en-US" altLang="en-US" sz="2400" i="1">
                <a:latin typeface="Times New Roman" pitchFamily="18" charset="0"/>
              </a:rPr>
              <a:t>R)</a:t>
            </a:r>
            <a:r>
              <a:rPr lang="en-US" altLang="en-US" sz="2400">
                <a:latin typeface="Times New Roman" pitchFamily="18" charset="0"/>
              </a:rPr>
              <a:t>,p(</a:t>
            </a:r>
            <a:r>
              <a:rPr lang="en-US" altLang="en-US" sz="2400" i="1">
                <a:latin typeface="Times New Roman" pitchFamily="18" charset="0"/>
              </a:rPr>
              <a:t>NR</a:t>
            </a:r>
            <a:r>
              <a:rPr lang="en-US" altLang="en-US" sz="2400">
                <a:latin typeface="Times New Roman" pitchFamily="18" charset="0"/>
              </a:rPr>
              <a:t>) - prior probability</a:t>
            </a:r>
          </a:p>
          <a:p>
            <a:pPr eaLnBrk="0" hangingPunct="0"/>
            <a:r>
              <a:rPr lang="en-US" altLang="en-US" sz="2400">
                <a:latin typeface="Times New Roman" pitchFamily="18" charset="0"/>
              </a:rPr>
              <a:t>of retrieving a (non) relevant</a:t>
            </a:r>
          </a:p>
          <a:p>
            <a:pPr eaLnBrk="0" hangingPunct="0"/>
            <a:r>
              <a:rPr lang="en-US" altLang="en-US" sz="2400">
                <a:latin typeface="Times New Roman" pitchFamily="18" charset="0"/>
              </a:rPr>
              <a:t> document</a:t>
            </a:r>
          </a:p>
        </p:txBody>
      </p:sp>
      <p:graphicFrame>
        <p:nvGraphicFramePr>
          <p:cNvPr id="69640" name="Object 8"/>
          <p:cNvGraphicFramePr>
            <a:graphicFrameLocks noChangeAspect="1"/>
          </p:cNvGraphicFramePr>
          <p:nvPr>
            <p:ph idx="1"/>
          </p:nvPr>
        </p:nvGraphicFramePr>
        <p:xfrm>
          <a:off x="5257800" y="4994275"/>
          <a:ext cx="3505200" cy="495300"/>
        </p:xfrm>
        <a:graphic>
          <a:graphicData uri="http://schemas.openxmlformats.org/presentationml/2006/ole">
            <mc:AlternateContent xmlns:mc="http://schemas.openxmlformats.org/markup-compatibility/2006">
              <mc:Choice xmlns:v="urn:schemas-microsoft-com:vml" Requires="v">
                <p:oleObj spid="_x0000_s75795" name="Equation" r:id="rId5" imgW="1434960" imgH="203040" progId="Equation.3">
                  <p:embed/>
                </p:oleObj>
              </mc:Choice>
              <mc:Fallback>
                <p:oleObj name="Equation" r:id="rId5" imgW="143496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4994275"/>
                        <a:ext cx="35052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733562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96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96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9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autoUpdateAnimBg="0"/>
      <p:bldP spid="6963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62000" y="228600"/>
            <a:ext cx="7848600" cy="685800"/>
          </a:xfrm>
        </p:spPr>
        <p:txBody>
          <a:bodyPr/>
          <a:lstStyle/>
          <a:p>
            <a:r>
              <a:rPr lang="en-US" altLang="en-US"/>
              <a:t>Probabilistic models</a:t>
            </a:r>
          </a:p>
        </p:txBody>
      </p:sp>
      <p:sp>
        <p:nvSpPr>
          <p:cNvPr id="30723" name="Rectangle 3"/>
          <p:cNvSpPr>
            <a:spLocks noGrp="1" noChangeArrowheads="1"/>
          </p:cNvSpPr>
          <p:nvPr>
            <p:ph type="body" idx="1"/>
          </p:nvPr>
        </p:nvSpPr>
        <p:spPr>
          <a:xfrm>
            <a:off x="228600" y="1295400"/>
            <a:ext cx="8610600" cy="2286000"/>
          </a:xfrm>
        </p:spPr>
        <p:txBody>
          <a:bodyPr/>
          <a:lstStyle/>
          <a:p>
            <a:r>
              <a:rPr lang="en-US" altLang="en-US" dirty="0"/>
              <a:t>The documents are ranked based on their estimated relevance to the query</a:t>
            </a:r>
          </a:p>
          <a:p>
            <a:r>
              <a:rPr lang="en-US" altLang="en-US" dirty="0"/>
              <a:t>Based on a training corpus of documents or on relevance feedback, a </a:t>
            </a:r>
            <a:r>
              <a:rPr lang="en-US" altLang="en-US" b="1" dirty="0"/>
              <a:t>contingency table</a:t>
            </a:r>
            <a:r>
              <a:rPr lang="en-US" altLang="en-US" dirty="0"/>
              <a:t> is built:</a:t>
            </a:r>
          </a:p>
          <a:p>
            <a:endParaRPr lang="en-US" altLang="en-US" dirty="0"/>
          </a:p>
        </p:txBody>
      </p:sp>
      <p:graphicFrame>
        <p:nvGraphicFramePr>
          <p:cNvPr id="30766" name="Group 46"/>
          <p:cNvGraphicFramePr>
            <a:graphicFrameLocks noGrp="1"/>
          </p:cNvGraphicFramePr>
          <p:nvPr>
            <p:extLst>
              <p:ext uri="{D42A27DB-BD31-4B8C-83A1-F6EECF244321}">
                <p14:modId xmlns:p14="http://schemas.microsoft.com/office/powerpoint/2010/main" val="3500173883"/>
              </p:ext>
            </p:extLst>
          </p:nvPr>
        </p:nvGraphicFramePr>
        <p:xfrm>
          <a:off x="457200" y="3886200"/>
          <a:ext cx="8229600" cy="2743201"/>
        </p:xfrm>
        <a:graphic>
          <a:graphicData uri="http://schemas.openxmlformats.org/drawingml/2006/table">
            <a:tbl>
              <a:tblPr/>
              <a:tblGrid>
                <a:gridCol w="2057400"/>
                <a:gridCol w="2057400"/>
                <a:gridCol w="2057400"/>
                <a:gridCol w="2057400"/>
              </a:tblGrid>
              <a:tr h="541338">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rPr>
                        <a:t>Relevant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rPr>
                        <a:t>Non-relevant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rPr>
                        <a:t>All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rPr>
                        <a:t>Contain 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rPr>
                        <a:t>n - 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5013">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rPr>
                        <a:t>Don’t contain 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rPr>
                        <a:t>R - 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rPr>
                        <a:t>N – R – n + 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rPr>
                        <a:t>N - 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rPr>
                        <a:t>All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000" b="0" i="0" u="none" strike="noStrike" cap="none" normalizeH="0" baseline="0" smtClean="0">
                          <a:ln>
                            <a:noFill/>
                          </a:ln>
                          <a:solidFill>
                            <a:schemeClr val="tx1"/>
                          </a:solidFill>
                          <a:effectLst/>
                          <a:latin typeface="Arial" charset="0"/>
                        </a:rPr>
                        <a:t>N - 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2000" b="0" i="0" u="none" strike="noStrike" cap="none" normalizeH="0" baseline="0" dirty="0" smtClean="0">
                          <a:ln>
                            <a:noFill/>
                          </a:ln>
                          <a:solidFill>
                            <a:schemeClr val="tx1"/>
                          </a:solidFill>
                          <a:effectLst/>
                          <a:latin typeface="Arial" charset="0"/>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17355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a:t>Weighting</a:t>
            </a:r>
            <a:br>
              <a:rPr lang="en-US" altLang="en-US" dirty="0"/>
            </a:br>
            <a:r>
              <a:rPr lang="en-US" altLang="en-US" sz="1700" dirty="0"/>
              <a:t>(in probabilistic models)</a:t>
            </a:r>
          </a:p>
        </p:txBody>
      </p:sp>
      <p:sp>
        <p:nvSpPr>
          <p:cNvPr id="31747" name="Rectangle 3"/>
          <p:cNvSpPr>
            <a:spLocks noGrp="1" noChangeArrowheads="1"/>
          </p:cNvSpPr>
          <p:nvPr>
            <p:ph type="body" idx="1"/>
          </p:nvPr>
        </p:nvSpPr>
        <p:spPr>
          <a:xfrm>
            <a:off x="0" y="1524000"/>
            <a:ext cx="8991600" cy="5029200"/>
          </a:xfrm>
        </p:spPr>
        <p:txBody>
          <a:bodyPr/>
          <a:lstStyle/>
          <a:p>
            <a:r>
              <a:rPr lang="en-US" altLang="en-US"/>
              <a:t>Based on the contingency table, a </a:t>
            </a:r>
            <a:r>
              <a:rPr lang="en-US" altLang="en-US" b="1"/>
              <a:t>relevance weight</a:t>
            </a:r>
            <a:r>
              <a:rPr lang="en-US" altLang="en-US"/>
              <a:t> is computed for each term:</a:t>
            </a:r>
          </a:p>
          <a:p>
            <a:pPr>
              <a:buFont typeface="Wingdings" pitchFamily="2" charset="2"/>
              <a:buNone/>
            </a:pPr>
            <a:r>
              <a:rPr lang="en-US" altLang="en-US"/>
              <a:t>	RW</a:t>
            </a:r>
            <a:r>
              <a:rPr lang="en-US" altLang="en-US" baseline="-25000"/>
              <a:t>i</a:t>
            </a:r>
            <a:r>
              <a:rPr lang="en-US" altLang="en-US"/>
              <a:t> = log( ( (r + 0.5) * (N – n – R + r + 0.5) )</a:t>
            </a:r>
          </a:p>
          <a:p>
            <a:pPr>
              <a:buFont typeface="Wingdings" pitchFamily="2" charset="2"/>
              <a:buNone/>
            </a:pPr>
            <a:r>
              <a:rPr lang="en-US" altLang="en-US"/>
              <a:t>		/ ( (n – r – 0.5) * (R – r + 0.5) ) )</a:t>
            </a:r>
          </a:p>
          <a:p>
            <a:pPr>
              <a:buFont typeface="Wingdings" pitchFamily="2" charset="2"/>
              <a:buNone/>
            </a:pPr>
            <a:r>
              <a:rPr lang="en-US" altLang="en-US"/>
              <a:t>	and used instead of IDF</a:t>
            </a:r>
            <a:r>
              <a:rPr lang="en-US" altLang="en-US" baseline="-25000"/>
              <a:t>i</a:t>
            </a:r>
            <a:r>
              <a:rPr lang="en-US" altLang="en-US"/>
              <a:t> in the tf-idf formula.</a:t>
            </a:r>
          </a:p>
          <a:p>
            <a:endParaRPr lang="en-US" altLang="en-US"/>
          </a:p>
          <a:p>
            <a:r>
              <a:rPr lang="en-US" altLang="en-US"/>
              <a:t>If no training data is available, the initial search uses heuristics</a:t>
            </a:r>
          </a:p>
        </p:txBody>
      </p:sp>
    </p:spTree>
    <p:extLst>
      <p:ext uri="{BB962C8B-B14F-4D97-AF65-F5344CB8AC3E}">
        <p14:creationId xmlns:p14="http://schemas.microsoft.com/office/powerpoint/2010/main" val="4150472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a:xfrm>
            <a:off x="381000" y="228600"/>
            <a:ext cx="7848600" cy="914400"/>
          </a:xfrm>
        </p:spPr>
        <p:txBody>
          <a:bodyPr/>
          <a:lstStyle/>
          <a:p>
            <a:r>
              <a:rPr lang="en-US" altLang="en-US"/>
              <a:t>(Statistical) Language models</a:t>
            </a:r>
          </a:p>
        </p:txBody>
      </p:sp>
      <p:sp>
        <p:nvSpPr>
          <p:cNvPr id="32771" name="Rectangle 1027"/>
          <p:cNvSpPr>
            <a:spLocks noGrp="1" noChangeArrowheads="1"/>
          </p:cNvSpPr>
          <p:nvPr>
            <p:ph type="body" idx="1"/>
          </p:nvPr>
        </p:nvSpPr>
        <p:spPr>
          <a:xfrm>
            <a:off x="228600" y="1447800"/>
            <a:ext cx="8458200" cy="5257800"/>
          </a:xfrm>
        </p:spPr>
        <p:txBody>
          <a:bodyPr/>
          <a:lstStyle/>
          <a:p>
            <a:pPr>
              <a:lnSpc>
                <a:spcPct val="90000"/>
              </a:lnSpc>
            </a:pPr>
            <a:r>
              <a:rPr lang="en-US" altLang="en-US" dirty="0"/>
              <a:t>Consider the documents and the query as bags of terms.</a:t>
            </a:r>
          </a:p>
          <a:p>
            <a:pPr>
              <a:lnSpc>
                <a:spcPct val="90000"/>
              </a:lnSpc>
            </a:pPr>
            <a:endParaRPr lang="en-US" altLang="en-US" dirty="0"/>
          </a:p>
          <a:p>
            <a:pPr>
              <a:lnSpc>
                <a:spcPct val="90000"/>
              </a:lnSpc>
            </a:pPr>
            <a:r>
              <a:rPr lang="en-US" altLang="en-US" dirty="0"/>
              <a:t>Rank documents based on the estimated probability that the query is a random sample of the document.</a:t>
            </a:r>
          </a:p>
          <a:p>
            <a:pPr>
              <a:lnSpc>
                <a:spcPct val="90000"/>
              </a:lnSpc>
            </a:pPr>
            <a:endParaRPr lang="en-US" altLang="en-US" dirty="0"/>
          </a:p>
          <a:p>
            <a:pPr>
              <a:lnSpc>
                <a:spcPct val="90000"/>
              </a:lnSpc>
            </a:pPr>
            <a:r>
              <a:rPr lang="en-US" altLang="en-US" dirty="0"/>
              <a:t>Smoothing techniques are employed to correct for rare words, synonyms, etc</a:t>
            </a:r>
            <a:r>
              <a:rPr lang="en-US" altLang="en-US" dirty="0" smtClean="0"/>
              <a:t>.</a:t>
            </a:r>
            <a:endParaRPr lang="en-US" altLang="en-US" dirty="0"/>
          </a:p>
        </p:txBody>
      </p:sp>
    </p:spTree>
    <p:extLst>
      <p:ext uri="{BB962C8B-B14F-4D97-AF65-F5344CB8AC3E}">
        <p14:creationId xmlns:p14="http://schemas.microsoft.com/office/powerpoint/2010/main" val="29635555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ko-KR" dirty="0">
                <a:ea typeface="굴림" pitchFamily="50" charset="-127"/>
              </a:rPr>
              <a:t>IR based on LM</a:t>
            </a:r>
          </a:p>
        </p:txBody>
      </p:sp>
      <p:sp>
        <p:nvSpPr>
          <p:cNvPr id="88067" name="Rectangle 3"/>
          <p:cNvSpPr>
            <a:spLocks noChangeArrowheads="1"/>
          </p:cNvSpPr>
          <p:nvPr/>
        </p:nvSpPr>
        <p:spPr bwMode="auto">
          <a:xfrm>
            <a:off x="6858000" y="1981200"/>
            <a:ext cx="1752600" cy="3505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68" name="AutoShape 4"/>
          <p:cNvSpPr>
            <a:spLocks noChangeArrowheads="1"/>
          </p:cNvSpPr>
          <p:nvPr/>
        </p:nvSpPr>
        <p:spPr bwMode="auto">
          <a:xfrm>
            <a:off x="3352800" y="3429000"/>
            <a:ext cx="914400" cy="609600"/>
          </a:xfrm>
          <a:prstGeom prst="flowChartDocumen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a:latin typeface="Verdana" pitchFamily="34" charset="0"/>
                <a:ea typeface="굴림" pitchFamily="50" charset="-127"/>
              </a:rPr>
              <a:t>query</a:t>
            </a:r>
          </a:p>
        </p:txBody>
      </p:sp>
      <p:sp>
        <p:nvSpPr>
          <p:cNvPr id="88069" name="AutoShape 5"/>
          <p:cNvSpPr>
            <a:spLocks noChangeArrowheads="1"/>
          </p:cNvSpPr>
          <p:nvPr/>
        </p:nvSpPr>
        <p:spPr bwMode="auto">
          <a:xfrm>
            <a:off x="7848600" y="2209800"/>
            <a:ext cx="609600" cy="685800"/>
          </a:xfrm>
          <a:prstGeom prst="foldedCorner">
            <a:avLst>
              <a:gd name="adj" fmla="val 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2400">
                <a:latin typeface="Verdana" pitchFamily="34" charset="0"/>
                <a:ea typeface="굴림" pitchFamily="50" charset="-127"/>
              </a:rPr>
              <a:t>d1</a:t>
            </a:r>
          </a:p>
        </p:txBody>
      </p:sp>
      <p:sp>
        <p:nvSpPr>
          <p:cNvPr id="88070" name="AutoShape 6"/>
          <p:cNvSpPr>
            <a:spLocks noChangeArrowheads="1"/>
          </p:cNvSpPr>
          <p:nvPr/>
        </p:nvSpPr>
        <p:spPr bwMode="auto">
          <a:xfrm>
            <a:off x="7848600" y="3124200"/>
            <a:ext cx="609600" cy="685800"/>
          </a:xfrm>
          <a:prstGeom prst="foldedCorner">
            <a:avLst>
              <a:gd name="adj" fmla="val 12500"/>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2400" dirty="0">
                <a:latin typeface="Verdana" pitchFamily="34" charset="0"/>
                <a:ea typeface="굴림" pitchFamily="50" charset="-127"/>
              </a:rPr>
              <a:t>d2</a:t>
            </a:r>
          </a:p>
        </p:txBody>
      </p:sp>
      <p:sp>
        <p:nvSpPr>
          <p:cNvPr id="88071" name="AutoShape 7"/>
          <p:cNvSpPr>
            <a:spLocks noChangeArrowheads="1"/>
          </p:cNvSpPr>
          <p:nvPr/>
        </p:nvSpPr>
        <p:spPr bwMode="auto">
          <a:xfrm>
            <a:off x="7848600" y="4572000"/>
            <a:ext cx="609600" cy="685800"/>
          </a:xfrm>
          <a:prstGeom prst="foldedCorner">
            <a:avLst>
              <a:gd name="adj" fmla="val 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1"/>
            <a:r>
              <a:rPr kumimoji="1" lang="en-US" altLang="ko-KR" sz="2400">
                <a:latin typeface="Verdana" pitchFamily="34" charset="0"/>
                <a:ea typeface="굴림" pitchFamily="50" charset="-127"/>
              </a:rPr>
              <a:t>dn</a:t>
            </a:r>
          </a:p>
        </p:txBody>
      </p:sp>
      <p:sp>
        <p:nvSpPr>
          <p:cNvPr id="88072" name="Text Box 8"/>
          <p:cNvSpPr txBox="1">
            <a:spLocks noChangeArrowheads="1"/>
          </p:cNvSpPr>
          <p:nvPr/>
        </p:nvSpPr>
        <p:spPr bwMode="auto">
          <a:xfrm>
            <a:off x="7985125" y="3962400"/>
            <a:ext cx="5492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latinLnBrk="1">
              <a:spcBef>
                <a:spcPct val="50000"/>
              </a:spcBef>
            </a:pPr>
            <a:r>
              <a:rPr kumimoji="1" lang="ko-KR" altLang="en-US" sz="2400">
                <a:latin typeface="Times New Roman"/>
                <a:ea typeface="굴림" pitchFamily="50" charset="-127"/>
              </a:rPr>
              <a:t>…</a:t>
            </a:r>
            <a:endParaRPr kumimoji="1" lang="ko-KR" altLang="en-US" sz="2400">
              <a:latin typeface="Verdana" pitchFamily="34" charset="0"/>
              <a:ea typeface="굴림" pitchFamily="50" charset="-127"/>
            </a:endParaRPr>
          </a:p>
        </p:txBody>
      </p:sp>
      <p:pic>
        <p:nvPicPr>
          <p:cNvPr id="88073" name="Picture 9" descr="j038240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048000"/>
            <a:ext cx="1371600" cy="1282700"/>
          </a:xfrm>
          <a:prstGeom prst="rect">
            <a:avLst/>
          </a:prstGeom>
          <a:noFill/>
          <a:extLst>
            <a:ext uri="{909E8E84-426E-40DD-AFC4-6F175D3DCCD1}">
              <a14:hiddenFill xmlns:a14="http://schemas.microsoft.com/office/drawing/2010/main">
                <a:solidFill>
                  <a:srgbClr val="FFFFFF"/>
                </a:solidFill>
              </a14:hiddenFill>
            </a:ext>
          </a:extLst>
        </p:spPr>
      </p:pic>
      <p:sp>
        <p:nvSpPr>
          <p:cNvPr id="88074" name="AutoShape 10"/>
          <p:cNvSpPr>
            <a:spLocks noChangeArrowheads="1"/>
          </p:cNvSpPr>
          <p:nvPr/>
        </p:nvSpPr>
        <p:spPr bwMode="auto">
          <a:xfrm>
            <a:off x="381000" y="1905000"/>
            <a:ext cx="2362200" cy="914400"/>
          </a:xfrm>
          <a:prstGeom prst="cloudCallout">
            <a:avLst>
              <a:gd name="adj1" fmla="val 1208"/>
              <a:gd name="adj2" fmla="val 8038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latinLnBrk="1"/>
            <a:r>
              <a:rPr kumimoji="1" lang="en-US" altLang="ko-KR">
                <a:latin typeface="Verdana" pitchFamily="34" charset="0"/>
                <a:ea typeface="굴림" pitchFamily="50" charset="-127"/>
              </a:rPr>
              <a:t>Information need</a:t>
            </a:r>
          </a:p>
        </p:txBody>
      </p:sp>
      <p:sp>
        <p:nvSpPr>
          <p:cNvPr id="88075" name="Line 11"/>
          <p:cNvSpPr>
            <a:spLocks noChangeShapeType="1"/>
          </p:cNvSpPr>
          <p:nvPr/>
        </p:nvSpPr>
        <p:spPr bwMode="auto">
          <a:xfrm>
            <a:off x="2895600" y="3733800"/>
            <a:ext cx="457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8076" name="Text Box 12"/>
          <p:cNvSpPr txBox="1">
            <a:spLocks noChangeArrowheads="1"/>
          </p:cNvSpPr>
          <p:nvPr/>
        </p:nvSpPr>
        <p:spPr bwMode="auto">
          <a:xfrm>
            <a:off x="6248400" y="5562600"/>
            <a:ext cx="281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latinLnBrk="1">
              <a:spcBef>
                <a:spcPct val="50000"/>
              </a:spcBef>
            </a:pPr>
            <a:r>
              <a:rPr kumimoji="1" lang="en-US" altLang="ko-KR">
                <a:latin typeface="Verdana" pitchFamily="34" charset="0"/>
                <a:ea typeface="굴림" pitchFamily="50" charset="-127"/>
              </a:rPr>
              <a:t>document collection</a:t>
            </a:r>
          </a:p>
        </p:txBody>
      </p:sp>
      <p:sp>
        <p:nvSpPr>
          <p:cNvPr id="88077" name="Oval 13"/>
          <p:cNvSpPr>
            <a:spLocks noChangeArrowheads="1"/>
          </p:cNvSpPr>
          <p:nvPr/>
        </p:nvSpPr>
        <p:spPr bwMode="auto">
          <a:xfrm>
            <a:off x="4876800" y="2971800"/>
            <a:ext cx="1600200" cy="533400"/>
          </a:xfrm>
          <a:prstGeom prst="ellipse">
            <a:avLst/>
          </a:prstGeom>
          <a:solidFill>
            <a:srgbClr val="99CC00"/>
          </a:solidFill>
          <a:ln w="9525">
            <a:solidFill>
              <a:schemeClr val="tx1"/>
            </a:solidFill>
            <a:miter lim="800000"/>
            <a:headEnd/>
            <a:tailEnd/>
          </a:ln>
          <a:effectLst>
            <a:outerShdw dist="35921" dir="2700000" algn="ctr" rotWithShape="0">
              <a:schemeClr val="bg2"/>
            </a:outerShdw>
          </a:effectLst>
        </p:spPr>
        <p:txBody>
          <a:bodyPr wrap="none" anchor="ctr"/>
          <a:lstStyle/>
          <a:p>
            <a:pPr algn="ctr" latinLnBrk="1"/>
            <a:r>
              <a:rPr kumimoji="1" lang="en-US" altLang="ko-KR" dirty="0">
                <a:latin typeface="Verdana" pitchFamily="34" charset="0"/>
                <a:ea typeface="굴림" pitchFamily="50" charset="-127"/>
              </a:rPr>
              <a:t>generation</a:t>
            </a:r>
          </a:p>
        </p:txBody>
      </p:sp>
      <p:graphicFrame>
        <p:nvGraphicFramePr>
          <p:cNvPr id="88078" name="Object 14"/>
          <p:cNvGraphicFramePr>
            <a:graphicFrameLocks noChangeAspect="1"/>
          </p:cNvGraphicFramePr>
          <p:nvPr/>
        </p:nvGraphicFramePr>
        <p:xfrm>
          <a:off x="5129213" y="2495550"/>
          <a:ext cx="1247775" cy="423863"/>
        </p:xfrm>
        <a:graphic>
          <a:graphicData uri="http://schemas.openxmlformats.org/presentationml/2006/ole">
            <mc:AlternateContent xmlns:mc="http://schemas.openxmlformats.org/markup-compatibility/2006">
              <mc:Choice xmlns:v="urn:schemas-microsoft-com:vml" Requires="v">
                <p:oleObj spid="_x0000_s78882" name="Equation" r:id="rId4" imgW="672840" imgH="228600" progId="Equation.3">
                  <p:embed/>
                </p:oleObj>
              </mc:Choice>
              <mc:Fallback>
                <p:oleObj name="Equation" r:id="rId4" imgW="67284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9213" y="2495550"/>
                        <a:ext cx="1247775"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9" name="AutoShape 15"/>
          <p:cNvSpPr>
            <a:spLocks noChangeArrowheads="1"/>
          </p:cNvSpPr>
          <p:nvPr/>
        </p:nvSpPr>
        <p:spPr bwMode="auto">
          <a:xfrm>
            <a:off x="7010400" y="2209800"/>
            <a:ext cx="685800" cy="685800"/>
          </a:xfrm>
          <a:prstGeom prst="cube">
            <a:avLst>
              <a:gd name="adj" fmla="val 1111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88080" name="Object 16"/>
          <p:cNvGraphicFramePr>
            <a:graphicFrameLocks noChangeAspect="1"/>
          </p:cNvGraphicFramePr>
          <p:nvPr/>
        </p:nvGraphicFramePr>
        <p:xfrm>
          <a:off x="7086600" y="2362200"/>
          <a:ext cx="533400" cy="461963"/>
        </p:xfrm>
        <a:graphic>
          <a:graphicData uri="http://schemas.openxmlformats.org/presentationml/2006/ole">
            <mc:AlternateContent xmlns:mc="http://schemas.openxmlformats.org/markup-compatibility/2006">
              <mc:Choice xmlns:v="urn:schemas-microsoft-com:vml" Requires="v">
                <p:oleObj spid="_x0000_s78883" name="Equation" r:id="rId6" imgW="279360" imgH="241200" progId="Equation.3">
                  <p:embed/>
                </p:oleObj>
              </mc:Choice>
              <mc:Fallback>
                <p:oleObj name="Equation" r:id="rId6" imgW="27936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6600" y="2362200"/>
                        <a:ext cx="533400"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81" name="AutoShape 17"/>
          <p:cNvSpPr>
            <a:spLocks noChangeArrowheads="1"/>
          </p:cNvSpPr>
          <p:nvPr/>
        </p:nvSpPr>
        <p:spPr bwMode="auto">
          <a:xfrm>
            <a:off x="7010400" y="3124200"/>
            <a:ext cx="685800" cy="685800"/>
          </a:xfrm>
          <a:prstGeom prst="cube">
            <a:avLst>
              <a:gd name="adj" fmla="val 1111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88082" name="Object 18"/>
          <p:cNvGraphicFramePr>
            <a:graphicFrameLocks noChangeAspect="1"/>
          </p:cNvGraphicFramePr>
          <p:nvPr/>
        </p:nvGraphicFramePr>
        <p:xfrm>
          <a:off x="7086600" y="3276600"/>
          <a:ext cx="557213" cy="460375"/>
        </p:xfrm>
        <a:graphic>
          <a:graphicData uri="http://schemas.openxmlformats.org/presentationml/2006/ole">
            <mc:AlternateContent xmlns:mc="http://schemas.openxmlformats.org/markup-compatibility/2006">
              <mc:Choice xmlns:v="urn:schemas-microsoft-com:vml" Requires="v">
                <p:oleObj spid="_x0000_s78884" name="Equation" r:id="rId8" imgW="291960" imgH="241200" progId="Equation.3">
                  <p:embed/>
                </p:oleObj>
              </mc:Choice>
              <mc:Fallback>
                <p:oleObj name="Equation" r:id="rId8" imgW="29196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6600" y="3276600"/>
                        <a:ext cx="55721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83" name="AutoShape 19"/>
          <p:cNvSpPr>
            <a:spLocks noChangeArrowheads="1"/>
          </p:cNvSpPr>
          <p:nvPr/>
        </p:nvSpPr>
        <p:spPr bwMode="auto">
          <a:xfrm>
            <a:off x="7010400" y="4572000"/>
            <a:ext cx="685800" cy="685800"/>
          </a:xfrm>
          <a:prstGeom prst="cube">
            <a:avLst>
              <a:gd name="adj" fmla="val 1111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84" name="Text Box 20"/>
          <p:cNvSpPr txBox="1">
            <a:spLocks noChangeArrowheads="1"/>
          </p:cNvSpPr>
          <p:nvPr/>
        </p:nvSpPr>
        <p:spPr bwMode="auto">
          <a:xfrm>
            <a:off x="7223125" y="3962400"/>
            <a:ext cx="5492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latinLnBrk="1">
              <a:spcBef>
                <a:spcPct val="50000"/>
              </a:spcBef>
            </a:pPr>
            <a:r>
              <a:rPr kumimoji="1" lang="ko-KR" altLang="en-US" sz="2400">
                <a:latin typeface="Times New Roman"/>
                <a:ea typeface="굴림" pitchFamily="50" charset="-127"/>
              </a:rPr>
              <a:t>…</a:t>
            </a:r>
            <a:endParaRPr kumimoji="1" lang="ko-KR" altLang="en-US" sz="2400">
              <a:latin typeface="Verdana" pitchFamily="34" charset="0"/>
              <a:ea typeface="굴림" pitchFamily="50" charset="-127"/>
            </a:endParaRPr>
          </a:p>
        </p:txBody>
      </p:sp>
      <p:graphicFrame>
        <p:nvGraphicFramePr>
          <p:cNvPr id="88085" name="Object 21"/>
          <p:cNvGraphicFramePr>
            <a:graphicFrameLocks noChangeAspect="1"/>
          </p:cNvGraphicFramePr>
          <p:nvPr/>
        </p:nvGraphicFramePr>
        <p:xfrm>
          <a:off x="7062788" y="4724400"/>
          <a:ext cx="557212" cy="460375"/>
        </p:xfrm>
        <a:graphic>
          <a:graphicData uri="http://schemas.openxmlformats.org/presentationml/2006/ole">
            <mc:AlternateContent xmlns:mc="http://schemas.openxmlformats.org/markup-compatibility/2006">
              <mc:Choice xmlns:v="urn:schemas-microsoft-com:vml" Requires="v">
                <p:oleObj spid="_x0000_s78885" name="Equation" r:id="rId10" imgW="291960" imgH="241200" progId="Equation.3">
                  <p:embed/>
                </p:oleObj>
              </mc:Choice>
              <mc:Fallback>
                <p:oleObj name="Equation" r:id="rId10" imgW="291960" imgH="24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62788" y="4724400"/>
                        <a:ext cx="557212"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86" name="Line 22"/>
          <p:cNvSpPr>
            <a:spLocks noChangeShapeType="1"/>
          </p:cNvSpPr>
          <p:nvPr/>
        </p:nvSpPr>
        <p:spPr bwMode="auto">
          <a:xfrm>
            <a:off x="7620000" y="2590800"/>
            <a:ext cx="228600" cy="0"/>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8087" name="Line 23"/>
          <p:cNvSpPr>
            <a:spLocks noChangeShapeType="1"/>
          </p:cNvSpPr>
          <p:nvPr/>
        </p:nvSpPr>
        <p:spPr bwMode="auto">
          <a:xfrm>
            <a:off x="7620000" y="3429000"/>
            <a:ext cx="228600" cy="0"/>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8088" name="Line 24"/>
          <p:cNvSpPr>
            <a:spLocks noChangeShapeType="1"/>
          </p:cNvSpPr>
          <p:nvPr/>
        </p:nvSpPr>
        <p:spPr bwMode="auto">
          <a:xfrm>
            <a:off x="7620000" y="4953000"/>
            <a:ext cx="228600" cy="0"/>
          </a:xfrm>
          <a:prstGeom prst="line">
            <a:avLst/>
          </a:prstGeom>
          <a:noFill/>
          <a:ln w="190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8089" name="Freeform 25"/>
          <p:cNvSpPr>
            <a:spLocks/>
          </p:cNvSpPr>
          <p:nvPr/>
        </p:nvSpPr>
        <p:spPr bwMode="auto">
          <a:xfrm>
            <a:off x="2438400" y="1790700"/>
            <a:ext cx="5410200" cy="1409700"/>
          </a:xfrm>
          <a:custGeom>
            <a:avLst/>
            <a:gdLst>
              <a:gd name="T0" fmla="*/ 0 w 2976"/>
              <a:gd name="T1" fmla="*/ 168 h 888"/>
              <a:gd name="T2" fmla="*/ 1824 w 2976"/>
              <a:gd name="T3" fmla="*/ 120 h 888"/>
              <a:gd name="T4" fmla="*/ 2976 w 2976"/>
              <a:gd name="T5" fmla="*/ 888 h 888"/>
            </a:gdLst>
            <a:ahLst/>
            <a:cxnLst>
              <a:cxn ang="0">
                <a:pos x="T0" y="T1"/>
              </a:cxn>
              <a:cxn ang="0">
                <a:pos x="T2" y="T3"/>
              </a:cxn>
              <a:cxn ang="0">
                <a:pos x="T4" y="T5"/>
              </a:cxn>
            </a:cxnLst>
            <a:rect l="0" t="0" r="r" b="b"/>
            <a:pathLst>
              <a:path w="2976" h="888">
                <a:moveTo>
                  <a:pt x="0" y="168"/>
                </a:moveTo>
                <a:cubicBezTo>
                  <a:pt x="664" y="84"/>
                  <a:pt x="1328" y="0"/>
                  <a:pt x="1824" y="120"/>
                </a:cubicBezTo>
                <a:cubicBezTo>
                  <a:pt x="2320" y="240"/>
                  <a:pt x="2960" y="864"/>
                  <a:pt x="2976" y="888"/>
                </a:cubicBezTo>
              </a:path>
            </a:pathLst>
          </a:custGeom>
          <a:noFill/>
          <a:ln w="25400" cap="flat" cmpd="sng">
            <a:solidFill>
              <a:srgbClr val="FF0000"/>
            </a:solidFill>
            <a:prstDash val="sysDot"/>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8091" name="AutoShape 27"/>
          <p:cNvSpPr>
            <a:spLocks noChangeArrowheads="1"/>
          </p:cNvSpPr>
          <p:nvPr/>
        </p:nvSpPr>
        <p:spPr bwMode="auto">
          <a:xfrm>
            <a:off x="4267200" y="3505200"/>
            <a:ext cx="2590800" cy="381000"/>
          </a:xfrm>
          <a:prstGeom prst="leftArrow">
            <a:avLst>
              <a:gd name="adj1" fmla="val 50000"/>
              <a:gd name="adj2" fmla="val 17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17033633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381000" y="228600"/>
            <a:ext cx="7467600" cy="914400"/>
          </a:xfrm>
        </p:spPr>
        <p:txBody>
          <a:bodyPr/>
          <a:lstStyle/>
          <a:p>
            <a:r>
              <a:rPr lang="en-US" altLang="en-US"/>
              <a:t>Stochastic Language Models</a:t>
            </a:r>
          </a:p>
        </p:txBody>
      </p:sp>
      <p:sp>
        <p:nvSpPr>
          <p:cNvPr id="92163" name="Rectangle 3"/>
          <p:cNvSpPr>
            <a:spLocks noGrp="1" noChangeArrowheads="1"/>
          </p:cNvSpPr>
          <p:nvPr>
            <p:ph type="body" idx="1"/>
          </p:nvPr>
        </p:nvSpPr>
        <p:spPr>
          <a:xfrm>
            <a:off x="228600" y="1447800"/>
            <a:ext cx="8610600" cy="1692275"/>
          </a:xfrm>
        </p:spPr>
        <p:txBody>
          <a:bodyPr/>
          <a:lstStyle/>
          <a:p>
            <a:r>
              <a:rPr lang="en-US" altLang="en-US"/>
              <a:t>A statistical model for generating text</a:t>
            </a:r>
          </a:p>
          <a:p>
            <a:pPr lvl="1"/>
            <a:r>
              <a:rPr lang="en-US" altLang="en-US"/>
              <a:t>Probability distribution over strings in a given language</a:t>
            </a:r>
          </a:p>
        </p:txBody>
      </p:sp>
      <p:sp>
        <p:nvSpPr>
          <p:cNvPr id="92164" name="AutoShape 4"/>
          <p:cNvSpPr>
            <a:spLocks noChangeArrowheads="1"/>
          </p:cNvSpPr>
          <p:nvPr/>
        </p:nvSpPr>
        <p:spPr bwMode="auto">
          <a:xfrm>
            <a:off x="3048000" y="2743200"/>
            <a:ext cx="990600" cy="838200"/>
          </a:xfrm>
          <a:prstGeom prst="flowChartMagneticDisk">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altLang="en-US" sz="4000" b="1">
                <a:latin typeface="Arial" charset="0"/>
              </a:rPr>
              <a:t>M</a:t>
            </a:r>
          </a:p>
        </p:txBody>
      </p:sp>
      <p:sp>
        <p:nvSpPr>
          <p:cNvPr id="92165" name="Oval 5"/>
          <p:cNvSpPr>
            <a:spLocks noChangeArrowheads="1"/>
          </p:cNvSpPr>
          <p:nvPr/>
        </p:nvSpPr>
        <p:spPr bwMode="auto">
          <a:xfrm>
            <a:off x="5486400" y="3124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66" name="Oval 6"/>
          <p:cNvSpPr>
            <a:spLocks noChangeArrowheads="1"/>
          </p:cNvSpPr>
          <p:nvPr/>
        </p:nvSpPr>
        <p:spPr bwMode="auto">
          <a:xfrm>
            <a:off x="4876800" y="3124200"/>
            <a:ext cx="152400" cy="1524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67" name="Oval 7"/>
          <p:cNvSpPr>
            <a:spLocks noChangeArrowheads="1"/>
          </p:cNvSpPr>
          <p:nvPr/>
        </p:nvSpPr>
        <p:spPr bwMode="auto">
          <a:xfrm>
            <a:off x="5791200" y="3124200"/>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68" name="Oval 8"/>
          <p:cNvSpPr>
            <a:spLocks noChangeArrowheads="1"/>
          </p:cNvSpPr>
          <p:nvPr/>
        </p:nvSpPr>
        <p:spPr bwMode="auto">
          <a:xfrm flipH="1" flipV="1">
            <a:off x="5181600" y="3124200"/>
            <a:ext cx="152400" cy="1524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69" name="AutoShape 9"/>
          <p:cNvSpPr>
            <a:spLocks noChangeArrowheads="1"/>
          </p:cNvSpPr>
          <p:nvPr/>
        </p:nvSpPr>
        <p:spPr bwMode="auto">
          <a:xfrm>
            <a:off x="4191000" y="2895600"/>
            <a:ext cx="533400" cy="5334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2170" name="Group 10"/>
          <p:cNvGrpSpPr>
            <a:grpSpLocks/>
          </p:cNvGrpSpPr>
          <p:nvPr/>
        </p:nvGrpSpPr>
        <p:grpSpPr bwMode="auto">
          <a:xfrm>
            <a:off x="685800" y="3962400"/>
            <a:ext cx="2895600" cy="533400"/>
            <a:chOff x="1728" y="2688"/>
            <a:chExt cx="1824" cy="336"/>
          </a:xfrm>
        </p:grpSpPr>
        <p:sp>
          <p:nvSpPr>
            <p:cNvPr id="92171" name="Rectangle 11"/>
            <p:cNvSpPr>
              <a:spLocks noChangeArrowheads="1"/>
            </p:cNvSpPr>
            <p:nvPr/>
          </p:nvSpPr>
          <p:spPr bwMode="auto">
            <a:xfrm>
              <a:off x="1728" y="2688"/>
              <a:ext cx="182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itchFamily="2" charset="2"/>
                <a:buChar char="l"/>
                <a:defRPr sz="3000">
                  <a:solidFill>
                    <a:schemeClr val="tx1"/>
                  </a:solidFill>
                  <a:latin typeface="Arial" charset="0"/>
                </a:defRPr>
              </a:lvl1pPr>
              <a:lvl2pPr marL="692150" indent="-347663">
                <a:spcBef>
                  <a:spcPct val="20000"/>
                </a:spcBef>
                <a:buClr>
                  <a:schemeClr val="accent2"/>
                </a:buClr>
                <a:buSzPct val="70000"/>
                <a:buFont typeface="Wingdings" pitchFamily="2" charset="2"/>
                <a:buChar char="l"/>
                <a:defRPr sz="2600">
                  <a:solidFill>
                    <a:schemeClr val="tx1"/>
                  </a:solidFill>
                  <a:latin typeface="Arial" charset="0"/>
                </a:defRPr>
              </a:lvl2pPr>
              <a:lvl3pPr marL="987425" indent="-293688">
                <a:spcBef>
                  <a:spcPct val="20000"/>
                </a:spcBef>
                <a:buClr>
                  <a:schemeClr val="accent1"/>
                </a:buClr>
                <a:buSzPct val="70000"/>
                <a:buFont typeface="Wingdings" pitchFamily="2" charset="2"/>
                <a:buChar char="l"/>
                <a:defRPr sz="2300">
                  <a:solidFill>
                    <a:schemeClr val="tx1"/>
                  </a:solidFill>
                  <a:latin typeface="Arial" charset="0"/>
                </a:defRPr>
              </a:lvl3pPr>
              <a:lvl4pPr marL="1281113" indent="-292100">
                <a:spcBef>
                  <a:spcPct val="20000"/>
                </a:spcBef>
                <a:buClr>
                  <a:schemeClr val="tx2"/>
                </a:buClr>
                <a:buSzPct val="75000"/>
                <a:buFont typeface="Wingdings" pitchFamily="2" charset="2"/>
                <a:buChar char="§"/>
                <a:defRPr sz="2000">
                  <a:solidFill>
                    <a:schemeClr val="tx1"/>
                  </a:solidFill>
                  <a:latin typeface="Arial" charset="0"/>
                </a:defRPr>
              </a:lvl4pPr>
              <a:lvl5pPr marL="1598613" indent="-315913">
                <a:spcBef>
                  <a:spcPct val="20000"/>
                </a:spcBef>
                <a:buClr>
                  <a:schemeClr val="folHlink"/>
                </a:buClr>
                <a:buSzPct val="80000"/>
                <a:buFont typeface="Wingdings" pitchFamily="2" charset="2"/>
                <a:buChar char="§"/>
                <a:defRPr sz="2000">
                  <a:solidFill>
                    <a:schemeClr val="tx1"/>
                  </a:solidFill>
                  <a:latin typeface="Arial" charset="0"/>
                </a:defRPr>
              </a:lvl5pPr>
              <a:lvl6pPr marL="20558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5130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29702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4274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buFont typeface="Wingdings" pitchFamily="2" charset="2"/>
                <a:buNone/>
              </a:pPr>
              <a:r>
                <a:rPr lang="en-US" altLang="en-US" b="1"/>
                <a:t>P (             | M )</a:t>
              </a:r>
            </a:p>
          </p:txBody>
        </p:sp>
        <p:sp>
          <p:nvSpPr>
            <p:cNvPr id="92172" name="Oval 12"/>
            <p:cNvSpPr>
              <a:spLocks noChangeArrowheads="1"/>
            </p:cNvSpPr>
            <p:nvPr/>
          </p:nvSpPr>
          <p:spPr bwMode="auto">
            <a:xfrm>
              <a:off x="2544" y="2832"/>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73" name="Oval 13"/>
            <p:cNvSpPr>
              <a:spLocks noChangeArrowheads="1"/>
            </p:cNvSpPr>
            <p:nvPr/>
          </p:nvSpPr>
          <p:spPr bwMode="auto">
            <a:xfrm>
              <a:off x="2160" y="2832"/>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74" name="Oval 14"/>
            <p:cNvSpPr>
              <a:spLocks noChangeArrowheads="1"/>
            </p:cNvSpPr>
            <p:nvPr/>
          </p:nvSpPr>
          <p:spPr bwMode="auto">
            <a:xfrm>
              <a:off x="2736" y="2832"/>
              <a:ext cx="96" cy="96"/>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75" name="Oval 15"/>
            <p:cNvSpPr>
              <a:spLocks noChangeArrowheads="1"/>
            </p:cNvSpPr>
            <p:nvPr/>
          </p:nvSpPr>
          <p:spPr bwMode="auto">
            <a:xfrm flipH="1" flipV="1">
              <a:off x="2352" y="2832"/>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176" name="Group 16"/>
          <p:cNvGrpSpPr>
            <a:grpSpLocks/>
          </p:cNvGrpSpPr>
          <p:nvPr/>
        </p:nvGrpSpPr>
        <p:grpSpPr bwMode="auto">
          <a:xfrm>
            <a:off x="3581400" y="3962400"/>
            <a:ext cx="2362200" cy="533400"/>
            <a:chOff x="480" y="3216"/>
            <a:chExt cx="1392" cy="336"/>
          </a:xfrm>
        </p:grpSpPr>
        <p:sp>
          <p:nvSpPr>
            <p:cNvPr id="92177" name="Rectangle 17"/>
            <p:cNvSpPr>
              <a:spLocks noChangeArrowheads="1"/>
            </p:cNvSpPr>
            <p:nvPr/>
          </p:nvSpPr>
          <p:spPr bwMode="auto">
            <a:xfrm>
              <a:off x="480" y="3216"/>
              <a:ext cx="139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itchFamily="2" charset="2"/>
                <a:buChar char="l"/>
                <a:defRPr sz="3000">
                  <a:solidFill>
                    <a:schemeClr val="tx1"/>
                  </a:solidFill>
                  <a:latin typeface="Arial" charset="0"/>
                </a:defRPr>
              </a:lvl1pPr>
              <a:lvl2pPr marL="692150" indent="-347663">
                <a:spcBef>
                  <a:spcPct val="20000"/>
                </a:spcBef>
                <a:buClr>
                  <a:schemeClr val="accent2"/>
                </a:buClr>
                <a:buSzPct val="70000"/>
                <a:buFont typeface="Wingdings" pitchFamily="2" charset="2"/>
                <a:buChar char="l"/>
                <a:defRPr sz="2600">
                  <a:solidFill>
                    <a:schemeClr val="tx1"/>
                  </a:solidFill>
                  <a:latin typeface="Arial" charset="0"/>
                </a:defRPr>
              </a:lvl2pPr>
              <a:lvl3pPr marL="987425" indent="-293688">
                <a:spcBef>
                  <a:spcPct val="20000"/>
                </a:spcBef>
                <a:buClr>
                  <a:schemeClr val="accent1"/>
                </a:buClr>
                <a:buSzPct val="70000"/>
                <a:buFont typeface="Wingdings" pitchFamily="2" charset="2"/>
                <a:buChar char="l"/>
                <a:defRPr sz="2300">
                  <a:solidFill>
                    <a:schemeClr val="tx1"/>
                  </a:solidFill>
                  <a:latin typeface="Arial" charset="0"/>
                </a:defRPr>
              </a:lvl3pPr>
              <a:lvl4pPr marL="1281113" indent="-292100">
                <a:spcBef>
                  <a:spcPct val="20000"/>
                </a:spcBef>
                <a:buClr>
                  <a:schemeClr val="tx2"/>
                </a:buClr>
                <a:buSzPct val="75000"/>
                <a:buFont typeface="Wingdings" pitchFamily="2" charset="2"/>
                <a:buChar char="§"/>
                <a:defRPr sz="2000">
                  <a:solidFill>
                    <a:schemeClr val="tx1"/>
                  </a:solidFill>
                  <a:latin typeface="Arial" charset="0"/>
                </a:defRPr>
              </a:lvl4pPr>
              <a:lvl5pPr marL="1598613" indent="-315913">
                <a:spcBef>
                  <a:spcPct val="20000"/>
                </a:spcBef>
                <a:buClr>
                  <a:schemeClr val="folHlink"/>
                </a:buClr>
                <a:buSzPct val="80000"/>
                <a:buFont typeface="Wingdings" pitchFamily="2" charset="2"/>
                <a:buChar char="§"/>
                <a:defRPr sz="2000">
                  <a:solidFill>
                    <a:schemeClr val="tx1"/>
                  </a:solidFill>
                  <a:latin typeface="Arial" charset="0"/>
                </a:defRPr>
              </a:lvl5pPr>
              <a:lvl6pPr marL="20558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5130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29702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4274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buFont typeface="Wingdings" pitchFamily="2" charset="2"/>
                <a:buNone/>
              </a:pPr>
              <a:r>
                <a:rPr lang="en-US" altLang="en-US" b="1" dirty="0"/>
                <a:t>= P (     | M </a:t>
              </a:r>
              <a:r>
                <a:rPr lang="en-US" altLang="en-US" b="1" dirty="0" smtClean="0"/>
                <a:t>) </a:t>
              </a:r>
              <a:endParaRPr lang="en-US" altLang="en-US" b="1" dirty="0"/>
            </a:p>
          </p:txBody>
        </p:sp>
        <p:sp>
          <p:nvSpPr>
            <p:cNvPr id="92178" name="Oval 18"/>
            <p:cNvSpPr>
              <a:spLocks noChangeArrowheads="1"/>
            </p:cNvSpPr>
            <p:nvPr/>
          </p:nvSpPr>
          <p:spPr bwMode="auto">
            <a:xfrm>
              <a:off x="1152" y="3360"/>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179" name="Group 19"/>
          <p:cNvGrpSpPr>
            <a:grpSpLocks/>
          </p:cNvGrpSpPr>
          <p:nvPr/>
        </p:nvGrpSpPr>
        <p:grpSpPr bwMode="auto">
          <a:xfrm>
            <a:off x="3962400" y="4572000"/>
            <a:ext cx="2362200" cy="533400"/>
            <a:chOff x="2016" y="3216"/>
            <a:chExt cx="1392" cy="336"/>
          </a:xfrm>
        </p:grpSpPr>
        <p:sp>
          <p:nvSpPr>
            <p:cNvPr id="92180" name="Rectangle 20"/>
            <p:cNvSpPr>
              <a:spLocks noChangeArrowheads="1"/>
            </p:cNvSpPr>
            <p:nvPr/>
          </p:nvSpPr>
          <p:spPr bwMode="auto">
            <a:xfrm>
              <a:off x="2016" y="3216"/>
              <a:ext cx="139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itchFamily="2" charset="2"/>
                <a:buChar char="l"/>
                <a:defRPr sz="3000">
                  <a:solidFill>
                    <a:schemeClr val="tx1"/>
                  </a:solidFill>
                  <a:latin typeface="Arial" charset="0"/>
                </a:defRPr>
              </a:lvl1pPr>
              <a:lvl2pPr marL="692150" indent="-347663">
                <a:spcBef>
                  <a:spcPct val="20000"/>
                </a:spcBef>
                <a:buClr>
                  <a:schemeClr val="accent2"/>
                </a:buClr>
                <a:buSzPct val="70000"/>
                <a:buFont typeface="Wingdings" pitchFamily="2" charset="2"/>
                <a:buChar char="l"/>
                <a:defRPr sz="2600">
                  <a:solidFill>
                    <a:schemeClr val="tx1"/>
                  </a:solidFill>
                  <a:latin typeface="Arial" charset="0"/>
                </a:defRPr>
              </a:lvl2pPr>
              <a:lvl3pPr marL="987425" indent="-293688">
                <a:spcBef>
                  <a:spcPct val="20000"/>
                </a:spcBef>
                <a:buClr>
                  <a:schemeClr val="accent1"/>
                </a:buClr>
                <a:buSzPct val="70000"/>
                <a:buFont typeface="Wingdings" pitchFamily="2" charset="2"/>
                <a:buChar char="l"/>
                <a:defRPr sz="2300">
                  <a:solidFill>
                    <a:schemeClr val="tx1"/>
                  </a:solidFill>
                  <a:latin typeface="Arial" charset="0"/>
                </a:defRPr>
              </a:lvl3pPr>
              <a:lvl4pPr marL="1281113" indent="-292100">
                <a:spcBef>
                  <a:spcPct val="20000"/>
                </a:spcBef>
                <a:buClr>
                  <a:schemeClr val="tx2"/>
                </a:buClr>
                <a:buSzPct val="75000"/>
                <a:buFont typeface="Wingdings" pitchFamily="2" charset="2"/>
                <a:buChar char="§"/>
                <a:defRPr sz="2000">
                  <a:solidFill>
                    <a:schemeClr val="tx1"/>
                  </a:solidFill>
                  <a:latin typeface="Arial" charset="0"/>
                </a:defRPr>
              </a:lvl4pPr>
              <a:lvl5pPr marL="1598613" indent="-315913">
                <a:spcBef>
                  <a:spcPct val="20000"/>
                </a:spcBef>
                <a:buClr>
                  <a:schemeClr val="folHlink"/>
                </a:buClr>
                <a:buSzPct val="80000"/>
                <a:buFont typeface="Wingdings" pitchFamily="2" charset="2"/>
                <a:buChar char="§"/>
                <a:defRPr sz="2000">
                  <a:solidFill>
                    <a:schemeClr val="tx1"/>
                  </a:solidFill>
                  <a:latin typeface="Arial" charset="0"/>
                </a:defRPr>
              </a:lvl5pPr>
              <a:lvl6pPr marL="20558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5130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29702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4274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buFont typeface="Wingdings" pitchFamily="2" charset="2"/>
                <a:buNone/>
              </a:pPr>
              <a:r>
                <a:rPr lang="en-US" altLang="en-US" b="1" dirty="0" smtClean="0"/>
                <a:t>P </a:t>
              </a:r>
              <a:r>
                <a:rPr lang="en-US" altLang="en-US" b="1" dirty="0"/>
                <a:t>(    | M,    )</a:t>
              </a:r>
            </a:p>
          </p:txBody>
        </p:sp>
        <p:sp>
          <p:nvSpPr>
            <p:cNvPr id="92181" name="Oval 21"/>
            <p:cNvSpPr>
              <a:spLocks noChangeArrowheads="1"/>
            </p:cNvSpPr>
            <p:nvPr/>
          </p:nvSpPr>
          <p:spPr bwMode="auto">
            <a:xfrm>
              <a:off x="3120" y="3360"/>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82" name="Oval 22"/>
            <p:cNvSpPr>
              <a:spLocks noChangeArrowheads="1"/>
            </p:cNvSpPr>
            <p:nvPr/>
          </p:nvSpPr>
          <p:spPr bwMode="auto">
            <a:xfrm flipH="1" flipV="1">
              <a:off x="2448" y="3360"/>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183" name="Group 23"/>
          <p:cNvGrpSpPr>
            <a:grpSpLocks/>
          </p:cNvGrpSpPr>
          <p:nvPr/>
        </p:nvGrpSpPr>
        <p:grpSpPr bwMode="auto">
          <a:xfrm>
            <a:off x="3962400" y="5181600"/>
            <a:ext cx="2895600" cy="533400"/>
            <a:chOff x="3504" y="3216"/>
            <a:chExt cx="1824" cy="336"/>
          </a:xfrm>
        </p:grpSpPr>
        <p:sp>
          <p:nvSpPr>
            <p:cNvPr id="92184" name="Oval 24"/>
            <p:cNvSpPr>
              <a:spLocks noChangeArrowheads="1"/>
            </p:cNvSpPr>
            <p:nvPr/>
          </p:nvSpPr>
          <p:spPr bwMode="auto">
            <a:xfrm>
              <a:off x="3936" y="3360"/>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85" name="Rectangle 25"/>
            <p:cNvSpPr>
              <a:spLocks noChangeArrowheads="1"/>
            </p:cNvSpPr>
            <p:nvPr/>
          </p:nvSpPr>
          <p:spPr bwMode="auto">
            <a:xfrm>
              <a:off x="3504" y="3216"/>
              <a:ext cx="182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itchFamily="2" charset="2"/>
                <a:buChar char="l"/>
                <a:defRPr sz="3000">
                  <a:solidFill>
                    <a:schemeClr val="tx1"/>
                  </a:solidFill>
                  <a:latin typeface="Arial" charset="0"/>
                </a:defRPr>
              </a:lvl1pPr>
              <a:lvl2pPr marL="692150" indent="-347663">
                <a:spcBef>
                  <a:spcPct val="20000"/>
                </a:spcBef>
                <a:buClr>
                  <a:schemeClr val="accent2"/>
                </a:buClr>
                <a:buSzPct val="70000"/>
                <a:buFont typeface="Wingdings" pitchFamily="2" charset="2"/>
                <a:buChar char="l"/>
                <a:defRPr sz="2600">
                  <a:solidFill>
                    <a:schemeClr val="tx1"/>
                  </a:solidFill>
                  <a:latin typeface="Arial" charset="0"/>
                </a:defRPr>
              </a:lvl2pPr>
              <a:lvl3pPr marL="987425" indent="-293688">
                <a:spcBef>
                  <a:spcPct val="20000"/>
                </a:spcBef>
                <a:buClr>
                  <a:schemeClr val="accent1"/>
                </a:buClr>
                <a:buSzPct val="70000"/>
                <a:buFont typeface="Wingdings" pitchFamily="2" charset="2"/>
                <a:buChar char="l"/>
                <a:defRPr sz="2300">
                  <a:solidFill>
                    <a:schemeClr val="tx1"/>
                  </a:solidFill>
                  <a:latin typeface="Arial" charset="0"/>
                </a:defRPr>
              </a:lvl3pPr>
              <a:lvl4pPr marL="1281113" indent="-292100">
                <a:spcBef>
                  <a:spcPct val="20000"/>
                </a:spcBef>
                <a:buClr>
                  <a:schemeClr val="tx2"/>
                </a:buClr>
                <a:buSzPct val="75000"/>
                <a:buFont typeface="Wingdings" pitchFamily="2" charset="2"/>
                <a:buChar char="§"/>
                <a:defRPr sz="2000">
                  <a:solidFill>
                    <a:schemeClr val="tx1"/>
                  </a:solidFill>
                  <a:latin typeface="Arial" charset="0"/>
                </a:defRPr>
              </a:lvl4pPr>
              <a:lvl5pPr marL="1598613" indent="-315913">
                <a:spcBef>
                  <a:spcPct val="20000"/>
                </a:spcBef>
                <a:buClr>
                  <a:schemeClr val="folHlink"/>
                </a:buClr>
                <a:buSzPct val="80000"/>
                <a:buFont typeface="Wingdings" pitchFamily="2" charset="2"/>
                <a:buChar char="§"/>
                <a:defRPr sz="2000">
                  <a:solidFill>
                    <a:schemeClr val="tx1"/>
                  </a:solidFill>
                  <a:latin typeface="Arial" charset="0"/>
                </a:defRPr>
              </a:lvl5pPr>
              <a:lvl6pPr marL="20558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5130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29702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4274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buFont typeface="Wingdings" pitchFamily="2" charset="2"/>
                <a:buNone/>
              </a:pPr>
              <a:r>
                <a:rPr lang="en-US" altLang="en-US" b="1" dirty="0"/>
                <a:t>P (    | M,       )</a:t>
              </a:r>
            </a:p>
          </p:txBody>
        </p:sp>
        <p:sp>
          <p:nvSpPr>
            <p:cNvPr id="92186" name="Oval 26"/>
            <p:cNvSpPr>
              <a:spLocks noChangeArrowheads="1"/>
            </p:cNvSpPr>
            <p:nvPr/>
          </p:nvSpPr>
          <p:spPr bwMode="auto">
            <a:xfrm>
              <a:off x="4608" y="3360"/>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87" name="Oval 27"/>
            <p:cNvSpPr>
              <a:spLocks noChangeArrowheads="1"/>
            </p:cNvSpPr>
            <p:nvPr/>
          </p:nvSpPr>
          <p:spPr bwMode="auto">
            <a:xfrm flipH="1" flipV="1">
              <a:off x="4800" y="3360"/>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188" name="Group 28"/>
          <p:cNvGrpSpPr>
            <a:grpSpLocks/>
          </p:cNvGrpSpPr>
          <p:nvPr/>
        </p:nvGrpSpPr>
        <p:grpSpPr bwMode="auto">
          <a:xfrm>
            <a:off x="3962400" y="5791200"/>
            <a:ext cx="3124200" cy="533400"/>
            <a:chOff x="3504" y="3648"/>
            <a:chExt cx="1824" cy="336"/>
          </a:xfrm>
        </p:grpSpPr>
        <p:sp>
          <p:nvSpPr>
            <p:cNvPr id="92189" name="Oval 29"/>
            <p:cNvSpPr>
              <a:spLocks noChangeArrowheads="1"/>
            </p:cNvSpPr>
            <p:nvPr/>
          </p:nvSpPr>
          <p:spPr bwMode="auto">
            <a:xfrm>
              <a:off x="3936" y="3792"/>
              <a:ext cx="96" cy="96"/>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90" name="Oval 30"/>
            <p:cNvSpPr>
              <a:spLocks noChangeArrowheads="1"/>
            </p:cNvSpPr>
            <p:nvPr/>
          </p:nvSpPr>
          <p:spPr bwMode="auto">
            <a:xfrm>
              <a:off x="4992" y="3792"/>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91" name="Rectangle 31"/>
            <p:cNvSpPr>
              <a:spLocks noChangeArrowheads="1"/>
            </p:cNvSpPr>
            <p:nvPr/>
          </p:nvSpPr>
          <p:spPr bwMode="auto">
            <a:xfrm>
              <a:off x="3504" y="3648"/>
              <a:ext cx="182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itchFamily="2" charset="2"/>
                <a:buChar char="l"/>
                <a:defRPr sz="3000">
                  <a:solidFill>
                    <a:schemeClr val="tx1"/>
                  </a:solidFill>
                  <a:latin typeface="Arial" charset="0"/>
                </a:defRPr>
              </a:lvl1pPr>
              <a:lvl2pPr marL="692150" indent="-347663">
                <a:spcBef>
                  <a:spcPct val="20000"/>
                </a:spcBef>
                <a:buClr>
                  <a:schemeClr val="accent2"/>
                </a:buClr>
                <a:buSzPct val="70000"/>
                <a:buFont typeface="Wingdings" pitchFamily="2" charset="2"/>
                <a:buChar char="l"/>
                <a:defRPr sz="2600">
                  <a:solidFill>
                    <a:schemeClr val="tx1"/>
                  </a:solidFill>
                  <a:latin typeface="Arial" charset="0"/>
                </a:defRPr>
              </a:lvl2pPr>
              <a:lvl3pPr marL="987425" indent="-293688">
                <a:spcBef>
                  <a:spcPct val="20000"/>
                </a:spcBef>
                <a:buClr>
                  <a:schemeClr val="accent1"/>
                </a:buClr>
                <a:buSzPct val="70000"/>
                <a:buFont typeface="Wingdings" pitchFamily="2" charset="2"/>
                <a:buChar char="l"/>
                <a:defRPr sz="2300">
                  <a:solidFill>
                    <a:schemeClr val="tx1"/>
                  </a:solidFill>
                  <a:latin typeface="Arial" charset="0"/>
                </a:defRPr>
              </a:lvl3pPr>
              <a:lvl4pPr marL="1281113" indent="-292100">
                <a:spcBef>
                  <a:spcPct val="20000"/>
                </a:spcBef>
                <a:buClr>
                  <a:schemeClr val="tx2"/>
                </a:buClr>
                <a:buSzPct val="75000"/>
                <a:buFont typeface="Wingdings" pitchFamily="2" charset="2"/>
                <a:buChar char="§"/>
                <a:defRPr sz="2000">
                  <a:solidFill>
                    <a:schemeClr val="tx1"/>
                  </a:solidFill>
                  <a:latin typeface="Arial" charset="0"/>
                </a:defRPr>
              </a:lvl4pPr>
              <a:lvl5pPr marL="1598613" indent="-315913">
                <a:spcBef>
                  <a:spcPct val="20000"/>
                </a:spcBef>
                <a:buClr>
                  <a:schemeClr val="folHlink"/>
                </a:buClr>
                <a:buSzPct val="80000"/>
                <a:buFont typeface="Wingdings" pitchFamily="2" charset="2"/>
                <a:buChar char="§"/>
                <a:defRPr sz="2000">
                  <a:solidFill>
                    <a:schemeClr val="tx1"/>
                  </a:solidFill>
                  <a:latin typeface="Arial" charset="0"/>
                </a:defRPr>
              </a:lvl5pPr>
              <a:lvl6pPr marL="20558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5130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29702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4274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buFont typeface="Wingdings" pitchFamily="2" charset="2"/>
                <a:buNone/>
              </a:pPr>
              <a:r>
                <a:rPr lang="en-US" altLang="en-US" b="1"/>
                <a:t>P (    | M,          )</a:t>
              </a:r>
            </a:p>
          </p:txBody>
        </p:sp>
        <p:sp>
          <p:nvSpPr>
            <p:cNvPr id="92192" name="Oval 32"/>
            <p:cNvSpPr>
              <a:spLocks noChangeArrowheads="1"/>
            </p:cNvSpPr>
            <p:nvPr/>
          </p:nvSpPr>
          <p:spPr bwMode="auto">
            <a:xfrm>
              <a:off x="4608" y="3792"/>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93" name="Oval 33"/>
            <p:cNvSpPr>
              <a:spLocks noChangeArrowheads="1"/>
            </p:cNvSpPr>
            <p:nvPr/>
          </p:nvSpPr>
          <p:spPr bwMode="auto">
            <a:xfrm flipH="1" flipV="1">
              <a:off x="4800" y="3792"/>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373501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304800" y="228600"/>
            <a:ext cx="7543800" cy="914400"/>
          </a:xfrm>
        </p:spPr>
        <p:txBody>
          <a:bodyPr/>
          <a:lstStyle/>
          <a:p>
            <a:r>
              <a:rPr lang="en-US" altLang="en-US" sz="3500"/>
              <a:t>Unigram and higher-order models</a:t>
            </a:r>
          </a:p>
        </p:txBody>
      </p:sp>
      <p:sp>
        <p:nvSpPr>
          <p:cNvPr id="93187" name="Rectangle 3"/>
          <p:cNvSpPr>
            <a:spLocks noGrp="1" noChangeArrowheads="1"/>
          </p:cNvSpPr>
          <p:nvPr>
            <p:ph type="body" idx="1"/>
          </p:nvPr>
        </p:nvSpPr>
        <p:spPr>
          <a:xfrm>
            <a:off x="457200" y="1600200"/>
            <a:ext cx="8229600" cy="4876800"/>
          </a:xfrm>
        </p:spPr>
        <p:txBody>
          <a:bodyPr/>
          <a:lstStyle/>
          <a:p>
            <a:endParaRPr lang="en-US" altLang="en-US"/>
          </a:p>
          <a:p>
            <a:endParaRPr lang="en-US" altLang="en-US"/>
          </a:p>
          <a:p>
            <a:endParaRPr lang="en-US" altLang="en-US"/>
          </a:p>
          <a:p>
            <a:r>
              <a:rPr lang="en-US" altLang="en-US"/>
              <a:t>Unigram Language Models</a:t>
            </a:r>
          </a:p>
          <a:p>
            <a:endParaRPr lang="en-US" altLang="en-US"/>
          </a:p>
          <a:p>
            <a:r>
              <a:rPr lang="en-US" altLang="en-US"/>
              <a:t>Bigram (generally, </a:t>
            </a:r>
            <a:r>
              <a:rPr lang="en-US" altLang="en-US" i="1"/>
              <a:t>n</a:t>
            </a:r>
            <a:r>
              <a:rPr lang="en-US" altLang="en-US"/>
              <a:t>-gram) Language Models</a:t>
            </a:r>
          </a:p>
          <a:p>
            <a:endParaRPr lang="en-US" altLang="en-US"/>
          </a:p>
          <a:p>
            <a:r>
              <a:rPr lang="en-US" altLang="en-US"/>
              <a:t>Other Language Models</a:t>
            </a:r>
          </a:p>
        </p:txBody>
      </p:sp>
      <p:grpSp>
        <p:nvGrpSpPr>
          <p:cNvPr id="93188" name="Group 4"/>
          <p:cNvGrpSpPr>
            <a:grpSpLocks/>
          </p:cNvGrpSpPr>
          <p:nvPr/>
        </p:nvGrpSpPr>
        <p:grpSpPr bwMode="auto">
          <a:xfrm>
            <a:off x="1219200" y="2286000"/>
            <a:ext cx="2209800" cy="533400"/>
            <a:chOff x="480" y="3216"/>
            <a:chExt cx="1392" cy="336"/>
          </a:xfrm>
        </p:grpSpPr>
        <p:sp>
          <p:nvSpPr>
            <p:cNvPr id="93189" name="Rectangle 5"/>
            <p:cNvSpPr>
              <a:spLocks noChangeArrowheads="1"/>
            </p:cNvSpPr>
            <p:nvPr/>
          </p:nvSpPr>
          <p:spPr bwMode="auto">
            <a:xfrm>
              <a:off x="480" y="3216"/>
              <a:ext cx="139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itchFamily="2" charset="2"/>
                <a:buChar char="l"/>
                <a:defRPr sz="3000">
                  <a:solidFill>
                    <a:schemeClr val="tx1"/>
                  </a:solidFill>
                  <a:latin typeface="Arial" charset="0"/>
                </a:defRPr>
              </a:lvl1pPr>
              <a:lvl2pPr marL="692150" indent="-347663">
                <a:spcBef>
                  <a:spcPct val="20000"/>
                </a:spcBef>
                <a:buClr>
                  <a:schemeClr val="accent2"/>
                </a:buClr>
                <a:buSzPct val="70000"/>
                <a:buFont typeface="Wingdings" pitchFamily="2" charset="2"/>
                <a:buChar char="l"/>
                <a:defRPr sz="2600">
                  <a:solidFill>
                    <a:schemeClr val="tx1"/>
                  </a:solidFill>
                  <a:latin typeface="Arial" charset="0"/>
                </a:defRPr>
              </a:lvl2pPr>
              <a:lvl3pPr marL="987425" indent="-293688">
                <a:spcBef>
                  <a:spcPct val="20000"/>
                </a:spcBef>
                <a:buClr>
                  <a:schemeClr val="accent1"/>
                </a:buClr>
                <a:buSzPct val="70000"/>
                <a:buFont typeface="Wingdings" pitchFamily="2" charset="2"/>
                <a:buChar char="l"/>
                <a:defRPr sz="2300">
                  <a:solidFill>
                    <a:schemeClr val="tx1"/>
                  </a:solidFill>
                  <a:latin typeface="Arial" charset="0"/>
                </a:defRPr>
              </a:lvl3pPr>
              <a:lvl4pPr marL="1281113" indent="-292100">
                <a:spcBef>
                  <a:spcPct val="20000"/>
                </a:spcBef>
                <a:buClr>
                  <a:schemeClr val="tx2"/>
                </a:buClr>
                <a:buSzPct val="75000"/>
                <a:buFont typeface="Wingdings" pitchFamily="2" charset="2"/>
                <a:buChar char="§"/>
                <a:defRPr sz="2000">
                  <a:solidFill>
                    <a:schemeClr val="tx1"/>
                  </a:solidFill>
                  <a:latin typeface="Arial" charset="0"/>
                </a:defRPr>
              </a:lvl4pPr>
              <a:lvl5pPr marL="1598613" indent="-315913">
                <a:spcBef>
                  <a:spcPct val="20000"/>
                </a:spcBef>
                <a:buClr>
                  <a:schemeClr val="folHlink"/>
                </a:buClr>
                <a:buSzPct val="80000"/>
                <a:buFont typeface="Wingdings" pitchFamily="2" charset="2"/>
                <a:buChar char="§"/>
                <a:defRPr sz="2000">
                  <a:solidFill>
                    <a:schemeClr val="tx1"/>
                  </a:solidFill>
                  <a:latin typeface="Arial" charset="0"/>
                </a:defRPr>
              </a:lvl5pPr>
              <a:lvl6pPr marL="20558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5130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29702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4274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buFont typeface="Wingdings" pitchFamily="2" charset="2"/>
                <a:buNone/>
              </a:pPr>
              <a:r>
                <a:rPr lang="en-US" altLang="en-US" b="1"/>
                <a:t>= P (    )</a:t>
              </a:r>
            </a:p>
          </p:txBody>
        </p:sp>
        <p:sp>
          <p:nvSpPr>
            <p:cNvPr id="93190" name="Oval 6"/>
            <p:cNvSpPr>
              <a:spLocks noChangeArrowheads="1"/>
            </p:cNvSpPr>
            <p:nvPr/>
          </p:nvSpPr>
          <p:spPr bwMode="auto">
            <a:xfrm>
              <a:off x="1152" y="3360"/>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191" name="Group 7"/>
          <p:cNvGrpSpPr>
            <a:grpSpLocks/>
          </p:cNvGrpSpPr>
          <p:nvPr/>
        </p:nvGrpSpPr>
        <p:grpSpPr bwMode="auto">
          <a:xfrm>
            <a:off x="2667000" y="2286000"/>
            <a:ext cx="2209800" cy="533400"/>
            <a:chOff x="2496" y="2880"/>
            <a:chExt cx="1392" cy="336"/>
          </a:xfrm>
        </p:grpSpPr>
        <p:sp>
          <p:nvSpPr>
            <p:cNvPr id="93192" name="Rectangle 8"/>
            <p:cNvSpPr>
              <a:spLocks noChangeArrowheads="1"/>
            </p:cNvSpPr>
            <p:nvPr/>
          </p:nvSpPr>
          <p:spPr bwMode="auto">
            <a:xfrm>
              <a:off x="2496" y="2880"/>
              <a:ext cx="139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itchFamily="2" charset="2"/>
                <a:buChar char="l"/>
                <a:defRPr sz="3000">
                  <a:solidFill>
                    <a:schemeClr val="tx1"/>
                  </a:solidFill>
                  <a:latin typeface="Arial" charset="0"/>
                </a:defRPr>
              </a:lvl1pPr>
              <a:lvl2pPr marL="692150" indent="-347663">
                <a:spcBef>
                  <a:spcPct val="20000"/>
                </a:spcBef>
                <a:buClr>
                  <a:schemeClr val="accent2"/>
                </a:buClr>
                <a:buSzPct val="70000"/>
                <a:buFont typeface="Wingdings" pitchFamily="2" charset="2"/>
                <a:buChar char="l"/>
                <a:defRPr sz="2600">
                  <a:solidFill>
                    <a:schemeClr val="tx1"/>
                  </a:solidFill>
                  <a:latin typeface="Arial" charset="0"/>
                </a:defRPr>
              </a:lvl2pPr>
              <a:lvl3pPr marL="987425" indent="-293688">
                <a:spcBef>
                  <a:spcPct val="20000"/>
                </a:spcBef>
                <a:buClr>
                  <a:schemeClr val="accent1"/>
                </a:buClr>
                <a:buSzPct val="70000"/>
                <a:buFont typeface="Wingdings" pitchFamily="2" charset="2"/>
                <a:buChar char="l"/>
                <a:defRPr sz="2300">
                  <a:solidFill>
                    <a:schemeClr val="tx1"/>
                  </a:solidFill>
                  <a:latin typeface="Arial" charset="0"/>
                </a:defRPr>
              </a:lvl3pPr>
              <a:lvl4pPr marL="1281113" indent="-292100">
                <a:spcBef>
                  <a:spcPct val="20000"/>
                </a:spcBef>
                <a:buClr>
                  <a:schemeClr val="tx2"/>
                </a:buClr>
                <a:buSzPct val="75000"/>
                <a:buFont typeface="Wingdings" pitchFamily="2" charset="2"/>
                <a:buChar char="§"/>
                <a:defRPr sz="2000">
                  <a:solidFill>
                    <a:schemeClr val="tx1"/>
                  </a:solidFill>
                  <a:latin typeface="Arial" charset="0"/>
                </a:defRPr>
              </a:lvl4pPr>
              <a:lvl5pPr marL="1598613" indent="-315913">
                <a:spcBef>
                  <a:spcPct val="20000"/>
                </a:spcBef>
                <a:buClr>
                  <a:schemeClr val="folHlink"/>
                </a:buClr>
                <a:buSzPct val="80000"/>
                <a:buFont typeface="Wingdings" pitchFamily="2" charset="2"/>
                <a:buChar char="§"/>
                <a:defRPr sz="2000">
                  <a:solidFill>
                    <a:schemeClr val="tx1"/>
                  </a:solidFill>
                  <a:latin typeface="Arial" charset="0"/>
                </a:defRPr>
              </a:lvl5pPr>
              <a:lvl6pPr marL="20558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5130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29702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4274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buFont typeface="Wingdings" pitchFamily="2" charset="2"/>
                <a:buNone/>
              </a:pPr>
              <a:r>
                <a:rPr lang="en-US" altLang="en-US" b="1"/>
                <a:t>P (    |    )</a:t>
              </a:r>
            </a:p>
          </p:txBody>
        </p:sp>
        <p:sp>
          <p:nvSpPr>
            <p:cNvPr id="93193" name="Oval 9"/>
            <p:cNvSpPr>
              <a:spLocks noChangeArrowheads="1"/>
            </p:cNvSpPr>
            <p:nvPr/>
          </p:nvSpPr>
          <p:spPr bwMode="auto">
            <a:xfrm>
              <a:off x="3264" y="3024"/>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4" name="Oval 10"/>
            <p:cNvSpPr>
              <a:spLocks noChangeArrowheads="1"/>
            </p:cNvSpPr>
            <p:nvPr/>
          </p:nvSpPr>
          <p:spPr bwMode="auto">
            <a:xfrm flipH="1" flipV="1">
              <a:off x="2928" y="3024"/>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195" name="Group 11"/>
          <p:cNvGrpSpPr>
            <a:grpSpLocks/>
          </p:cNvGrpSpPr>
          <p:nvPr/>
        </p:nvGrpSpPr>
        <p:grpSpPr bwMode="auto">
          <a:xfrm>
            <a:off x="4267200" y="2286000"/>
            <a:ext cx="2895600" cy="533400"/>
            <a:chOff x="2496" y="3264"/>
            <a:chExt cx="1824" cy="336"/>
          </a:xfrm>
        </p:grpSpPr>
        <p:sp>
          <p:nvSpPr>
            <p:cNvPr id="93196" name="Oval 12"/>
            <p:cNvSpPr>
              <a:spLocks noChangeArrowheads="1"/>
            </p:cNvSpPr>
            <p:nvPr/>
          </p:nvSpPr>
          <p:spPr bwMode="auto">
            <a:xfrm>
              <a:off x="2928" y="3408"/>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7" name="Rectangle 13"/>
            <p:cNvSpPr>
              <a:spLocks noChangeArrowheads="1"/>
            </p:cNvSpPr>
            <p:nvPr/>
          </p:nvSpPr>
          <p:spPr bwMode="auto">
            <a:xfrm>
              <a:off x="2496" y="3264"/>
              <a:ext cx="182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itchFamily="2" charset="2"/>
                <a:buChar char="l"/>
                <a:defRPr sz="3000">
                  <a:solidFill>
                    <a:schemeClr val="tx1"/>
                  </a:solidFill>
                  <a:latin typeface="Arial" charset="0"/>
                </a:defRPr>
              </a:lvl1pPr>
              <a:lvl2pPr marL="692150" indent="-347663">
                <a:spcBef>
                  <a:spcPct val="20000"/>
                </a:spcBef>
                <a:buClr>
                  <a:schemeClr val="accent2"/>
                </a:buClr>
                <a:buSzPct val="70000"/>
                <a:buFont typeface="Wingdings" pitchFamily="2" charset="2"/>
                <a:buChar char="l"/>
                <a:defRPr sz="2600">
                  <a:solidFill>
                    <a:schemeClr val="tx1"/>
                  </a:solidFill>
                  <a:latin typeface="Arial" charset="0"/>
                </a:defRPr>
              </a:lvl2pPr>
              <a:lvl3pPr marL="987425" indent="-293688">
                <a:spcBef>
                  <a:spcPct val="20000"/>
                </a:spcBef>
                <a:buClr>
                  <a:schemeClr val="accent1"/>
                </a:buClr>
                <a:buSzPct val="70000"/>
                <a:buFont typeface="Wingdings" pitchFamily="2" charset="2"/>
                <a:buChar char="l"/>
                <a:defRPr sz="2300">
                  <a:solidFill>
                    <a:schemeClr val="tx1"/>
                  </a:solidFill>
                  <a:latin typeface="Arial" charset="0"/>
                </a:defRPr>
              </a:lvl3pPr>
              <a:lvl4pPr marL="1281113" indent="-292100">
                <a:spcBef>
                  <a:spcPct val="20000"/>
                </a:spcBef>
                <a:buClr>
                  <a:schemeClr val="tx2"/>
                </a:buClr>
                <a:buSzPct val="75000"/>
                <a:buFont typeface="Wingdings" pitchFamily="2" charset="2"/>
                <a:buChar char="§"/>
                <a:defRPr sz="2000">
                  <a:solidFill>
                    <a:schemeClr val="tx1"/>
                  </a:solidFill>
                  <a:latin typeface="Arial" charset="0"/>
                </a:defRPr>
              </a:lvl4pPr>
              <a:lvl5pPr marL="1598613" indent="-315913">
                <a:spcBef>
                  <a:spcPct val="20000"/>
                </a:spcBef>
                <a:buClr>
                  <a:schemeClr val="folHlink"/>
                </a:buClr>
                <a:buSzPct val="80000"/>
                <a:buFont typeface="Wingdings" pitchFamily="2" charset="2"/>
                <a:buChar char="§"/>
                <a:defRPr sz="2000">
                  <a:solidFill>
                    <a:schemeClr val="tx1"/>
                  </a:solidFill>
                  <a:latin typeface="Arial" charset="0"/>
                </a:defRPr>
              </a:lvl5pPr>
              <a:lvl6pPr marL="20558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5130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29702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4274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buFont typeface="Wingdings" pitchFamily="2" charset="2"/>
                <a:buNone/>
              </a:pPr>
              <a:r>
                <a:rPr lang="en-US" altLang="en-US" b="1"/>
                <a:t>P (    |      )</a:t>
              </a:r>
            </a:p>
          </p:txBody>
        </p:sp>
        <p:sp>
          <p:nvSpPr>
            <p:cNvPr id="93198" name="Oval 14"/>
            <p:cNvSpPr>
              <a:spLocks noChangeArrowheads="1"/>
            </p:cNvSpPr>
            <p:nvPr/>
          </p:nvSpPr>
          <p:spPr bwMode="auto">
            <a:xfrm>
              <a:off x="3216" y="3408"/>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9" name="Oval 15"/>
            <p:cNvSpPr>
              <a:spLocks noChangeArrowheads="1"/>
            </p:cNvSpPr>
            <p:nvPr/>
          </p:nvSpPr>
          <p:spPr bwMode="auto">
            <a:xfrm flipH="1" flipV="1">
              <a:off x="3408" y="3408"/>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200" name="Group 16"/>
          <p:cNvGrpSpPr>
            <a:grpSpLocks/>
          </p:cNvGrpSpPr>
          <p:nvPr/>
        </p:nvGrpSpPr>
        <p:grpSpPr bwMode="auto">
          <a:xfrm>
            <a:off x="6019800" y="2286000"/>
            <a:ext cx="2895600" cy="533400"/>
            <a:chOff x="2496" y="3648"/>
            <a:chExt cx="1824" cy="336"/>
          </a:xfrm>
        </p:grpSpPr>
        <p:sp>
          <p:nvSpPr>
            <p:cNvPr id="93201" name="Oval 17"/>
            <p:cNvSpPr>
              <a:spLocks noChangeArrowheads="1"/>
            </p:cNvSpPr>
            <p:nvPr/>
          </p:nvSpPr>
          <p:spPr bwMode="auto">
            <a:xfrm>
              <a:off x="2928" y="3792"/>
              <a:ext cx="96" cy="96"/>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02" name="Oval 18"/>
            <p:cNvSpPr>
              <a:spLocks noChangeArrowheads="1"/>
            </p:cNvSpPr>
            <p:nvPr/>
          </p:nvSpPr>
          <p:spPr bwMode="auto">
            <a:xfrm>
              <a:off x="3600" y="3792"/>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03" name="Rectangle 19"/>
            <p:cNvSpPr>
              <a:spLocks noChangeArrowheads="1"/>
            </p:cNvSpPr>
            <p:nvPr/>
          </p:nvSpPr>
          <p:spPr bwMode="auto">
            <a:xfrm>
              <a:off x="2496" y="3648"/>
              <a:ext cx="182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itchFamily="2" charset="2"/>
                <a:buChar char="l"/>
                <a:defRPr sz="3000">
                  <a:solidFill>
                    <a:schemeClr val="tx1"/>
                  </a:solidFill>
                  <a:latin typeface="Arial" charset="0"/>
                </a:defRPr>
              </a:lvl1pPr>
              <a:lvl2pPr marL="692150" indent="-347663">
                <a:spcBef>
                  <a:spcPct val="20000"/>
                </a:spcBef>
                <a:buClr>
                  <a:schemeClr val="accent2"/>
                </a:buClr>
                <a:buSzPct val="70000"/>
                <a:buFont typeface="Wingdings" pitchFamily="2" charset="2"/>
                <a:buChar char="l"/>
                <a:defRPr sz="2600">
                  <a:solidFill>
                    <a:schemeClr val="tx1"/>
                  </a:solidFill>
                  <a:latin typeface="Arial" charset="0"/>
                </a:defRPr>
              </a:lvl2pPr>
              <a:lvl3pPr marL="987425" indent="-293688">
                <a:spcBef>
                  <a:spcPct val="20000"/>
                </a:spcBef>
                <a:buClr>
                  <a:schemeClr val="accent1"/>
                </a:buClr>
                <a:buSzPct val="70000"/>
                <a:buFont typeface="Wingdings" pitchFamily="2" charset="2"/>
                <a:buChar char="l"/>
                <a:defRPr sz="2300">
                  <a:solidFill>
                    <a:schemeClr val="tx1"/>
                  </a:solidFill>
                  <a:latin typeface="Arial" charset="0"/>
                </a:defRPr>
              </a:lvl3pPr>
              <a:lvl4pPr marL="1281113" indent="-292100">
                <a:spcBef>
                  <a:spcPct val="20000"/>
                </a:spcBef>
                <a:buClr>
                  <a:schemeClr val="tx2"/>
                </a:buClr>
                <a:buSzPct val="75000"/>
                <a:buFont typeface="Wingdings" pitchFamily="2" charset="2"/>
                <a:buChar char="§"/>
                <a:defRPr sz="2000">
                  <a:solidFill>
                    <a:schemeClr val="tx1"/>
                  </a:solidFill>
                  <a:latin typeface="Arial" charset="0"/>
                </a:defRPr>
              </a:lvl4pPr>
              <a:lvl5pPr marL="1598613" indent="-315913">
                <a:spcBef>
                  <a:spcPct val="20000"/>
                </a:spcBef>
                <a:buClr>
                  <a:schemeClr val="folHlink"/>
                </a:buClr>
                <a:buSzPct val="80000"/>
                <a:buFont typeface="Wingdings" pitchFamily="2" charset="2"/>
                <a:buChar char="§"/>
                <a:defRPr sz="2000">
                  <a:solidFill>
                    <a:schemeClr val="tx1"/>
                  </a:solidFill>
                  <a:latin typeface="Arial" charset="0"/>
                </a:defRPr>
              </a:lvl5pPr>
              <a:lvl6pPr marL="20558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5130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29702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4274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buFont typeface="Wingdings" pitchFamily="2" charset="2"/>
                <a:buNone/>
              </a:pPr>
              <a:r>
                <a:rPr lang="en-US" altLang="en-US" b="1"/>
                <a:t>P (    |         )</a:t>
              </a:r>
            </a:p>
          </p:txBody>
        </p:sp>
        <p:sp>
          <p:nvSpPr>
            <p:cNvPr id="93204" name="Oval 20"/>
            <p:cNvSpPr>
              <a:spLocks noChangeArrowheads="1"/>
            </p:cNvSpPr>
            <p:nvPr/>
          </p:nvSpPr>
          <p:spPr bwMode="auto">
            <a:xfrm>
              <a:off x="3216" y="3792"/>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05" name="Oval 21"/>
            <p:cNvSpPr>
              <a:spLocks noChangeArrowheads="1"/>
            </p:cNvSpPr>
            <p:nvPr/>
          </p:nvSpPr>
          <p:spPr bwMode="auto">
            <a:xfrm flipH="1" flipV="1">
              <a:off x="3408" y="3792"/>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206" name="Group 22"/>
          <p:cNvGrpSpPr>
            <a:grpSpLocks/>
          </p:cNvGrpSpPr>
          <p:nvPr/>
        </p:nvGrpSpPr>
        <p:grpSpPr bwMode="auto">
          <a:xfrm>
            <a:off x="1600200" y="3733800"/>
            <a:ext cx="5410200" cy="533400"/>
            <a:chOff x="1824" y="1488"/>
            <a:chExt cx="3408" cy="336"/>
          </a:xfrm>
        </p:grpSpPr>
        <p:sp>
          <p:nvSpPr>
            <p:cNvPr id="93207" name="Rectangle 23"/>
            <p:cNvSpPr>
              <a:spLocks noChangeArrowheads="1"/>
            </p:cNvSpPr>
            <p:nvPr/>
          </p:nvSpPr>
          <p:spPr bwMode="auto">
            <a:xfrm>
              <a:off x="1824" y="1488"/>
              <a:ext cx="34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itchFamily="2" charset="2"/>
                <a:buChar char="l"/>
                <a:defRPr sz="3000">
                  <a:solidFill>
                    <a:schemeClr val="tx1"/>
                  </a:solidFill>
                  <a:latin typeface="Arial" charset="0"/>
                </a:defRPr>
              </a:lvl1pPr>
              <a:lvl2pPr marL="692150" indent="-347663">
                <a:spcBef>
                  <a:spcPct val="20000"/>
                </a:spcBef>
                <a:buClr>
                  <a:schemeClr val="accent2"/>
                </a:buClr>
                <a:buSzPct val="70000"/>
                <a:buFont typeface="Wingdings" pitchFamily="2" charset="2"/>
                <a:buChar char="l"/>
                <a:defRPr sz="2600">
                  <a:solidFill>
                    <a:schemeClr val="tx1"/>
                  </a:solidFill>
                  <a:latin typeface="Arial" charset="0"/>
                </a:defRPr>
              </a:lvl2pPr>
              <a:lvl3pPr marL="987425" indent="-293688">
                <a:spcBef>
                  <a:spcPct val="20000"/>
                </a:spcBef>
                <a:buClr>
                  <a:schemeClr val="accent1"/>
                </a:buClr>
                <a:buSzPct val="70000"/>
                <a:buFont typeface="Wingdings" pitchFamily="2" charset="2"/>
                <a:buChar char="l"/>
                <a:defRPr sz="2300">
                  <a:solidFill>
                    <a:schemeClr val="tx1"/>
                  </a:solidFill>
                  <a:latin typeface="Arial" charset="0"/>
                </a:defRPr>
              </a:lvl3pPr>
              <a:lvl4pPr marL="1281113" indent="-292100">
                <a:spcBef>
                  <a:spcPct val="20000"/>
                </a:spcBef>
                <a:buClr>
                  <a:schemeClr val="tx2"/>
                </a:buClr>
                <a:buSzPct val="75000"/>
                <a:buFont typeface="Wingdings" pitchFamily="2" charset="2"/>
                <a:buChar char="§"/>
                <a:defRPr sz="2000">
                  <a:solidFill>
                    <a:schemeClr val="tx1"/>
                  </a:solidFill>
                  <a:latin typeface="Arial" charset="0"/>
                </a:defRPr>
              </a:lvl4pPr>
              <a:lvl5pPr marL="1598613" indent="-315913">
                <a:spcBef>
                  <a:spcPct val="20000"/>
                </a:spcBef>
                <a:buClr>
                  <a:schemeClr val="folHlink"/>
                </a:buClr>
                <a:buSzPct val="80000"/>
                <a:buFont typeface="Wingdings" pitchFamily="2" charset="2"/>
                <a:buChar char="§"/>
                <a:defRPr sz="2000">
                  <a:solidFill>
                    <a:schemeClr val="tx1"/>
                  </a:solidFill>
                  <a:latin typeface="Arial" charset="0"/>
                </a:defRPr>
              </a:lvl5pPr>
              <a:lvl6pPr marL="20558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5130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29702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4274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buFont typeface="Wingdings" pitchFamily="2" charset="2"/>
                <a:buNone/>
              </a:pPr>
              <a:r>
                <a:rPr lang="en-US" altLang="en-US" b="1"/>
                <a:t> P (    ) P (   ) P (   ) P (    )</a:t>
              </a:r>
            </a:p>
          </p:txBody>
        </p:sp>
        <p:sp>
          <p:nvSpPr>
            <p:cNvPr id="93208" name="Oval 24"/>
            <p:cNvSpPr>
              <a:spLocks noChangeArrowheads="1"/>
            </p:cNvSpPr>
            <p:nvPr/>
          </p:nvSpPr>
          <p:spPr bwMode="auto">
            <a:xfrm>
              <a:off x="2304" y="1632"/>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09" name="Oval 25"/>
            <p:cNvSpPr>
              <a:spLocks noChangeArrowheads="1"/>
            </p:cNvSpPr>
            <p:nvPr/>
          </p:nvSpPr>
          <p:spPr bwMode="auto">
            <a:xfrm flipH="1" flipV="1">
              <a:off x="2976" y="1632"/>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10" name="Oval 26"/>
            <p:cNvSpPr>
              <a:spLocks noChangeArrowheads="1"/>
            </p:cNvSpPr>
            <p:nvPr/>
          </p:nvSpPr>
          <p:spPr bwMode="auto">
            <a:xfrm>
              <a:off x="3648" y="1632"/>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11" name="Oval 27"/>
            <p:cNvSpPr>
              <a:spLocks noChangeArrowheads="1"/>
            </p:cNvSpPr>
            <p:nvPr/>
          </p:nvSpPr>
          <p:spPr bwMode="auto">
            <a:xfrm>
              <a:off x="4368" y="1632"/>
              <a:ext cx="96" cy="96"/>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212" name="Group 28"/>
          <p:cNvGrpSpPr>
            <a:grpSpLocks/>
          </p:cNvGrpSpPr>
          <p:nvPr/>
        </p:nvGrpSpPr>
        <p:grpSpPr bwMode="auto">
          <a:xfrm>
            <a:off x="533400" y="1676400"/>
            <a:ext cx="2895600" cy="533400"/>
            <a:chOff x="1728" y="2688"/>
            <a:chExt cx="1824" cy="336"/>
          </a:xfrm>
        </p:grpSpPr>
        <p:sp>
          <p:nvSpPr>
            <p:cNvPr id="93213" name="Rectangle 29"/>
            <p:cNvSpPr>
              <a:spLocks noChangeArrowheads="1"/>
            </p:cNvSpPr>
            <p:nvPr/>
          </p:nvSpPr>
          <p:spPr bwMode="auto">
            <a:xfrm>
              <a:off x="1728" y="2688"/>
              <a:ext cx="182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itchFamily="2" charset="2"/>
                <a:buChar char="l"/>
                <a:defRPr sz="3000">
                  <a:solidFill>
                    <a:schemeClr val="tx1"/>
                  </a:solidFill>
                  <a:latin typeface="Arial" charset="0"/>
                </a:defRPr>
              </a:lvl1pPr>
              <a:lvl2pPr marL="692150" indent="-347663">
                <a:spcBef>
                  <a:spcPct val="20000"/>
                </a:spcBef>
                <a:buClr>
                  <a:schemeClr val="accent2"/>
                </a:buClr>
                <a:buSzPct val="70000"/>
                <a:buFont typeface="Wingdings" pitchFamily="2" charset="2"/>
                <a:buChar char="l"/>
                <a:defRPr sz="2600">
                  <a:solidFill>
                    <a:schemeClr val="tx1"/>
                  </a:solidFill>
                  <a:latin typeface="Arial" charset="0"/>
                </a:defRPr>
              </a:lvl2pPr>
              <a:lvl3pPr marL="987425" indent="-293688">
                <a:spcBef>
                  <a:spcPct val="20000"/>
                </a:spcBef>
                <a:buClr>
                  <a:schemeClr val="accent1"/>
                </a:buClr>
                <a:buSzPct val="70000"/>
                <a:buFont typeface="Wingdings" pitchFamily="2" charset="2"/>
                <a:buChar char="l"/>
                <a:defRPr sz="2300">
                  <a:solidFill>
                    <a:schemeClr val="tx1"/>
                  </a:solidFill>
                  <a:latin typeface="Arial" charset="0"/>
                </a:defRPr>
              </a:lvl3pPr>
              <a:lvl4pPr marL="1281113" indent="-292100">
                <a:spcBef>
                  <a:spcPct val="20000"/>
                </a:spcBef>
                <a:buClr>
                  <a:schemeClr val="tx2"/>
                </a:buClr>
                <a:buSzPct val="75000"/>
                <a:buFont typeface="Wingdings" pitchFamily="2" charset="2"/>
                <a:buChar char="§"/>
                <a:defRPr sz="2000">
                  <a:solidFill>
                    <a:schemeClr val="tx1"/>
                  </a:solidFill>
                  <a:latin typeface="Arial" charset="0"/>
                </a:defRPr>
              </a:lvl4pPr>
              <a:lvl5pPr marL="1598613" indent="-315913">
                <a:spcBef>
                  <a:spcPct val="20000"/>
                </a:spcBef>
                <a:buClr>
                  <a:schemeClr val="folHlink"/>
                </a:buClr>
                <a:buSzPct val="80000"/>
                <a:buFont typeface="Wingdings" pitchFamily="2" charset="2"/>
                <a:buChar char="§"/>
                <a:defRPr sz="2000">
                  <a:solidFill>
                    <a:schemeClr val="tx1"/>
                  </a:solidFill>
                  <a:latin typeface="Arial" charset="0"/>
                </a:defRPr>
              </a:lvl5pPr>
              <a:lvl6pPr marL="20558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5130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29702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4274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buFont typeface="Wingdings" pitchFamily="2" charset="2"/>
                <a:buNone/>
              </a:pPr>
              <a:r>
                <a:rPr lang="en-US" altLang="en-US" b="1"/>
                <a:t>P (            )</a:t>
              </a:r>
            </a:p>
          </p:txBody>
        </p:sp>
        <p:sp>
          <p:nvSpPr>
            <p:cNvPr id="93214" name="Oval 30"/>
            <p:cNvSpPr>
              <a:spLocks noChangeArrowheads="1"/>
            </p:cNvSpPr>
            <p:nvPr/>
          </p:nvSpPr>
          <p:spPr bwMode="auto">
            <a:xfrm>
              <a:off x="2544" y="2832"/>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15" name="Oval 31"/>
            <p:cNvSpPr>
              <a:spLocks noChangeArrowheads="1"/>
            </p:cNvSpPr>
            <p:nvPr/>
          </p:nvSpPr>
          <p:spPr bwMode="auto">
            <a:xfrm>
              <a:off x="2160" y="2832"/>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16" name="Oval 32"/>
            <p:cNvSpPr>
              <a:spLocks noChangeArrowheads="1"/>
            </p:cNvSpPr>
            <p:nvPr/>
          </p:nvSpPr>
          <p:spPr bwMode="auto">
            <a:xfrm>
              <a:off x="2736" y="2832"/>
              <a:ext cx="96" cy="96"/>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17" name="Oval 33"/>
            <p:cNvSpPr>
              <a:spLocks noChangeArrowheads="1"/>
            </p:cNvSpPr>
            <p:nvPr/>
          </p:nvSpPr>
          <p:spPr bwMode="auto">
            <a:xfrm flipH="1" flipV="1">
              <a:off x="2352" y="2832"/>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218" name="Group 34"/>
          <p:cNvGrpSpPr>
            <a:grpSpLocks/>
          </p:cNvGrpSpPr>
          <p:nvPr/>
        </p:nvGrpSpPr>
        <p:grpSpPr bwMode="auto">
          <a:xfrm>
            <a:off x="1524000" y="4876800"/>
            <a:ext cx="6629400" cy="533400"/>
            <a:chOff x="960" y="2880"/>
            <a:chExt cx="4176" cy="336"/>
          </a:xfrm>
        </p:grpSpPr>
        <p:sp>
          <p:nvSpPr>
            <p:cNvPr id="93219" name="Rectangle 35"/>
            <p:cNvSpPr>
              <a:spLocks noChangeArrowheads="1"/>
            </p:cNvSpPr>
            <p:nvPr/>
          </p:nvSpPr>
          <p:spPr bwMode="auto">
            <a:xfrm>
              <a:off x="960" y="2880"/>
              <a:ext cx="417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itchFamily="2" charset="2"/>
                <a:buChar char="l"/>
                <a:defRPr sz="3000">
                  <a:solidFill>
                    <a:schemeClr val="tx1"/>
                  </a:solidFill>
                  <a:latin typeface="Arial" charset="0"/>
                </a:defRPr>
              </a:lvl1pPr>
              <a:lvl2pPr marL="692150" indent="-347663">
                <a:spcBef>
                  <a:spcPct val="20000"/>
                </a:spcBef>
                <a:buClr>
                  <a:schemeClr val="accent2"/>
                </a:buClr>
                <a:buSzPct val="70000"/>
                <a:buFont typeface="Wingdings" pitchFamily="2" charset="2"/>
                <a:buChar char="l"/>
                <a:defRPr sz="2600">
                  <a:solidFill>
                    <a:schemeClr val="tx1"/>
                  </a:solidFill>
                  <a:latin typeface="Arial" charset="0"/>
                </a:defRPr>
              </a:lvl2pPr>
              <a:lvl3pPr marL="987425" indent="-293688">
                <a:spcBef>
                  <a:spcPct val="20000"/>
                </a:spcBef>
                <a:buClr>
                  <a:schemeClr val="accent1"/>
                </a:buClr>
                <a:buSzPct val="70000"/>
                <a:buFont typeface="Wingdings" pitchFamily="2" charset="2"/>
                <a:buChar char="l"/>
                <a:defRPr sz="2300">
                  <a:solidFill>
                    <a:schemeClr val="tx1"/>
                  </a:solidFill>
                  <a:latin typeface="Arial" charset="0"/>
                </a:defRPr>
              </a:lvl3pPr>
              <a:lvl4pPr marL="1281113" indent="-292100">
                <a:spcBef>
                  <a:spcPct val="20000"/>
                </a:spcBef>
                <a:buClr>
                  <a:schemeClr val="tx2"/>
                </a:buClr>
                <a:buSzPct val="75000"/>
                <a:buFont typeface="Wingdings" pitchFamily="2" charset="2"/>
                <a:buChar char="§"/>
                <a:defRPr sz="2000">
                  <a:solidFill>
                    <a:schemeClr val="tx1"/>
                  </a:solidFill>
                  <a:latin typeface="Arial" charset="0"/>
                </a:defRPr>
              </a:lvl4pPr>
              <a:lvl5pPr marL="1598613" indent="-315913">
                <a:spcBef>
                  <a:spcPct val="20000"/>
                </a:spcBef>
                <a:buClr>
                  <a:schemeClr val="folHlink"/>
                </a:buClr>
                <a:buSzPct val="80000"/>
                <a:buFont typeface="Wingdings" pitchFamily="2" charset="2"/>
                <a:buChar char="§"/>
                <a:defRPr sz="2000">
                  <a:solidFill>
                    <a:schemeClr val="tx1"/>
                  </a:solidFill>
                  <a:latin typeface="Arial" charset="0"/>
                </a:defRPr>
              </a:lvl5pPr>
              <a:lvl6pPr marL="20558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5130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29702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4274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buFont typeface="Wingdings" pitchFamily="2" charset="2"/>
                <a:buNone/>
              </a:pPr>
              <a:r>
                <a:rPr lang="en-US" altLang="en-US" b="1"/>
                <a:t> P (    ) P (   |   ) P (   |   ) P (    |    )</a:t>
              </a:r>
            </a:p>
          </p:txBody>
        </p:sp>
        <p:sp>
          <p:nvSpPr>
            <p:cNvPr id="93220" name="Oval 36"/>
            <p:cNvSpPr>
              <a:spLocks noChangeArrowheads="1"/>
            </p:cNvSpPr>
            <p:nvPr/>
          </p:nvSpPr>
          <p:spPr bwMode="auto">
            <a:xfrm>
              <a:off x="1440" y="3024"/>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21" name="Oval 37"/>
            <p:cNvSpPr>
              <a:spLocks noChangeArrowheads="1"/>
            </p:cNvSpPr>
            <p:nvPr/>
          </p:nvSpPr>
          <p:spPr bwMode="auto">
            <a:xfrm flipH="1" flipV="1">
              <a:off x="2112" y="3024"/>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22" name="Oval 38"/>
            <p:cNvSpPr>
              <a:spLocks noChangeArrowheads="1"/>
            </p:cNvSpPr>
            <p:nvPr/>
          </p:nvSpPr>
          <p:spPr bwMode="auto">
            <a:xfrm>
              <a:off x="3072" y="3024"/>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23" name="Oval 39"/>
            <p:cNvSpPr>
              <a:spLocks noChangeArrowheads="1"/>
            </p:cNvSpPr>
            <p:nvPr/>
          </p:nvSpPr>
          <p:spPr bwMode="auto">
            <a:xfrm>
              <a:off x="4080" y="3024"/>
              <a:ext cx="96" cy="96"/>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24" name="Oval 40"/>
            <p:cNvSpPr>
              <a:spLocks noChangeArrowheads="1"/>
            </p:cNvSpPr>
            <p:nvPr/>
          </p:nvSpPr>
          <p:spPr bwMode="auto">
            <a:xfrm>
              <a:off x="2400" y="3024"/>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25" name="Oval 41"/>
            <p:cNvSpPr>
              <a:spLocks noChangeArrowheads="1"/>
            </p:cNvSpPr>
            <p:nvPr/>
          </p:nvSpPr>
          <p:spPr bwMode="auto">
            <a:xfrm flipH="1" flipV="1">
              <a:off x="3360" y="3024"/>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26" name="Oval 42"/>
            <p:cNvSpPr>
              <a:spLocks noChangeArrowheads="1"/>
            </p:cNvSpPr>
            <p:nvPr/>
          </p:nvSpPr>
          <p:spPr bwMode="auto">
            <a:xfrm>
              <a:off x="4368" y="3024"/>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3227" name="AutoShape 43"/>
          <p:cNvSpPr>
            <a:spLocks noChangeArrowheads="1"/>
          </p:cNvSpPr>
          <p:nvPr/>
        </p:nvSpPr>
        <p:spPr bwMode="auto">
          <a:xfrm>
            <a:off x="6248400" y="2971800"/>
            <a:ext cx="2667000" cy="914400"/>
          </a:xfrm>
          <a:prstGeom prst="leftArrowCallout">
            <a:avLst>
              <a:gd name="adj1" fmla="val 25000"/>
              <a:gd name="adj2" fmla="val 25000"/>
              <a:gd name="adj3" fmla="val 48611"/>
              <a:gd name="adj4" fmla="val 66667"/>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Lucida Sans" pitchFamily="34" charset="0"/>
              </a:rPr>
              <a:t>Easy.</a:t>
            </a:r>
          </a:p>
          <a:p>
            <a:pPr algn="ctr"/>
            <a:r>
              <a:rPr lang="en-US" altLang="en-US" sz="2400">
                <a:latin typeface="Lucida Sans" pitchFamily="34" charset="0"/>
              </a:rPr>
              <a:t>Effective!</a:t>
            </a:r>
          </a:p>
        </p:txBody>
      </p:sp>
    </p:spTree>
    <p:extLst>
      <p:ext uri="{BB962C8B-B14F-4D97-AF65-F5344CB8AC3E}">
        <p14:creationId xmlns:p14="http://schemas.microsoft.com/office/powerpoint/2010/main" val="1897461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81000" y="228600"/>
            <a:ext cx="7467600" cy="914400"/>
          </a:xfrm>
        </p:spPr>
        <p:txBody>
          <a:bodyPr/>
          <a:lstStyle/>
          <a:p>
            <a:r>
              <a:rPr lang="en-US" altLang="en-US"/>
              <a:t>Stochastic Language Models</a:t>
            </a:r>
          </a:p>
        </p:txBody>
      </p:sp>
      <p:sp>
        <p:nvSpPr>
          <p:cNvPr id="91139" name="Rectangle 3"/>
          <p:cNvSpPr>
            <a:spLocks noGrp="1" noChangeArrowheads="1"/>
          </p:cNvSpPr>
          <p:nvPr>
            <p:ph type="body" idx="1"/>
          </p:nvPr>
        </p:nvSpPr>
        <p:spPr>
          <a:xfrm>
            <a:off x="228600" y="1447800"/>
            <a:ext cx="8610600" cy="1117600"/>
          </a:xfrm>
        </p:spPr>
        <p:txBody>
          <a:bodyPr/>
          <a:lstStyle/>
          <a:p>
            <a:r>
              <a:rPr lang="en-US" altLang="en-US"/>
              <a:t>Model </a:t>
            </a:r>
            <a:r>
              <a:rPr lang="en-US" altLang="en-US" i="1"/>
              <a:t>probability</a:t>
            </a:r>
            <a:r>
              <a:rPr lang="en-US" altLang="en-US"/>
              <a:t> of generating any string</a:t>
            </a:r>
          </a:p>
        </p:txBody>
      </p:sp>
      <p:sp>
        <p:nvSpPr>
          <p:cNvPr id="91140" name="Text Box 4"/>
          <p:cNvSpPr txBox="1">
            <a:spLocks noChangeArrowheads="1"/>
          </p:cNvSpPr>
          <p:nvPr/>
        </p:nvSpPr>
        <p:spPr bwMode="auto">
          <a:xfrm>
            <a:off x="381000" y="3505200"/>
            <a:ext cx="2438400" cy="284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accent2"/>
                </a:solidFill>
                <a:latin typeface="Lucida Sans" pitchFamily="34" charset="0"/>
              </a:rPr>
              <a:t>0.2	the</a:t>
            </a:r>
          </a:p>
          <a:p>
            <a:pPr>
              <a:spcBef>
                <a:spcPct val="50000"/>
              </a:spcBef>
            </a:pPr>
            <a:r>
              <a:rPr lang="en-US" altLang="en-US">
                <a:solidFill>
                  <a:schemeClr val="accent2"/>
                </a:solidFill>
                <a:latin typeface="Lucida Sans" pitchFamily="34" charset="0"/>
              </a:rPr>
              <a:t>0.01	class</a:t>
            </a:r>
          </a:p>
          <a:p>
            <a:pPr>
              <a:spcBef>
                <a:spcPct val="50000"/>
              </a:spcBef>
            </a:pPr>
            <a:r>
              <a:rPr lang="en-US" altLang="en-US">
                <a:solidFill>
                  <a:schemeClr val="accent2"/>
                </a:solidFill>
                <a:latin typeface="Lucida Sans" pitchFamily="34" charset="0"/>
              </a:rPr>
              <a:t>0.0001	sayst</a:t>
            </a:r>
          </a:p>
          <a:p>
            <a:pPr>
              <a:spcBef>
                <a:spcPct val="50000"/>
              </a:spcBef>
            </a:pPr>
            <a:r>
              <a:rPr lang="en-US" altLang="en-US">
                <a:solidFill>
                  <a:schemeClr val="accent2"/>
                </a:solidFill>
                <a:latin typeface="Lucida Sans" pitchFamily="34" charset="0"/>
              </a:rPr>
              <a:t>0.0001	pleaseth</a:t>
            </a:r>
          </a:p>
          <a:p>
            <a:pPr>
              <a:spcBef>
                <a:spcPct val="50000"/>
              </a:spcBef>
            </a:pPr>
            <a:r>
              <a:rPr lang="en-US" altLang="en-US">
                <a:solidFill>
                  <a:schemeClr val="accent2"/>
                </a:solidFill>
                <a:latin typeface="Lucida Sans" pitchFamily="34" charset="0"/>
              </a:rPr>
              <a:t>0.0001	yon</a:t>
            </a:r>
          </a:p>
          <a:p>
            <a:pPr>
              <a:spcBef>
                <a:spcPct val="50000"/>
              </a:spcBef>
            </a:pPr>
            <a:r>
              <a:rPr lang="en-US" altLang="en-US">
                <a:solidFill>
                  <a:schemeClr val="accent2"/>
                </a:solidFill>
                <a:latin typeface="Lucida Sans" pitchFamily="34" charset="0"/>
              </a:rPr>
              <a:t>0.0005	maiden</a:t>
            </a:r>
          </a:p>
          <a:p>
            <a:pPr>
              <a:spcBef>
                <a:spcPct val="50000"/>
              </a:spcBef>
            </a:pPr>
            <a:r>
              <a:rPr lang="en-US" altLang="en-US">
                <a:solidFill>
                  <a:schemeClr val="accent2"/>
                </a:solidFill>
                <a:latin typeface="Lucida Sans" pitchFamily="34" charset="0"/>
              </a:rPr>
              <a:t>0.01	woman</a:t>
            </a:r>
          </a:p>
        </p:txBody>
      </p:sp>
      <p:sp>
        <p:nvSpPr>
          <p:cNvPr id="91141" name="Text Box 5"/>
          <p:cNvSpPr txBox="1">
            <a:spLocks noChangeArrowheads="1"/>
          </p:cNvSpPr>
          <p:nvPr/>
        </p:nvSpPr>
        <p:spPr bwMode="auto">
          <a:xfrm>
            <a:off x="609600" y="29718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solidFill>
                  <a:schemeClr val="accent2"/>
                </a:solidFill>
                <a:latin typeface="Times New Roman" pitchFamily="18" charset="0"/>
              </a:rPr>
              <a:t>Model M1</a:t>
            </a:r>
          </a:p>
        </p:txBody>
      </p:sp>
      <p:sp>
        <p:nvSpPr>
          <p:cNvPr id="91142" name="Text Box 6"/>
          <p:cNvSpPr txBox="1">
            <a:spLocks noChangeArrowheads="1"/>
          </p:cNvSpPr>
          <p:nvPr/>
        </p:nvSpPr>
        <p:spPr bwMode="auto">
          <a:xfrm>
            <a:off x="2819400" y="29718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solidFill>
                  <a:srgbClr val="FF0000"/>
                </a:solidFill>
                <a:latin typeface="Times New Roman" pitchFamily="18" charset="0"/>
              </a:rPr>
              <a:t>Model M2</a:t>
            </a:r>
          </a:p>
        </p:txBody>
      </p:sp>
      <p:sp>
        <p:nvSpPr>
          <p:cNvPr id="91143" name="Rectangle 7"/>
          <p:cNvSpPr>
            <a:spLocks noChangeArrowheads="1"/>
          </p:cNvSpPr>
          <p:nvPr/>
        </p:nvSpPr>
        <p:spPr bwMode="auto">
          <a:xfrm>
            <a:off x="228600" y="2667000"/>
            <a:ext cx="2133600" cy="39624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44" name="Rectangle 8"/>
          <p:cNvSpPr>
            <a:spLocks noChangeArrowheads="1"/>
          </p:cNvSpPr>
          <p:nvPr/>
        </p:nvSpPr>
        <p:spPr bwMode="auto">
          <a:xfrm>
            <a:off x="2438400" y="2667000"/>
            <a:ext cx="2133600" cy="39624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1145" name="Group 9"/>
          <p:cNvGrpSpPr>
            <a:grpSpLocks/>
          </p:cNvGrpSpPr>
          <p:nvPr/>
        </p:nvGrpSpPr>
        <p:grpSpPr bwMode="auto">
          <a:xfrm>
            <a:off x="4648200" y="3657600"/>
            <a:ext cx="4953000" cy="534988"/>
            <a:chOff x="2928" y="2304"/>
            <a:chExt cx="3120" cy="337"/>
          </a:xfrm>
        </p:grpSpPr>
        <p:sp>
          <p:nvSpPr>
            <p:cNvPr id="91146" name="Text Box 10"/>
            <p:cNvSpPr txBox="1">
              <a:spLocks noChangeArrowheads="1"/>
            </p:cNvSpPr>
            <p:nvPr/>
          </p:nvSpPr>
          <p:spPr bwMode="auto">
            <a:xfrm>
              <a:off x="5184" y="2304"/>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itchFamily="18" charset="0"/>
                </a:rPr>
                <a:t>maiden</a:t>
              </a:r>
            </a:p>
          </p:txBody>
        </p:sp>
        <p:sp>
          <p:nvSpPr>
            <p:cNvPr id="91147" name="Text Box 11"/>
            <p:cNvSpPr txBox="1">
              <a:spLocks noChangeArrowheads="1"/>
            </p:cNvSpPr>
            <p:nvPr/>
          </p:nvSpPr>
          <p:spPr bwMode="auto">
            <a:xfrm>
              <a:off x="3504" y="2304"/>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itchFamily="18" charset="0"/>
                </a:rPr>
                <a:t>class</a:t>
              </a:r>
            </a:p>
          </p:txBody>
        </p:sp>
        <p:sp>
          <p:nvSpPr>
            <p:cNvPr id="91148" name="Text Box 12"/>
            <p:cNvSpPr txBox="1">
              <a:spLocks noChangeArrowheads="1"/>
            </p:cNvSpPr>
            <p:nvPr/>
          </p:nvSpPr>
          <p:spPr bwMode="auto">
            <a:xfrm>
              <a:off x="4032" y="2304"/>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itchFamily="18" charset="0"/>
                </a:rPr>
                <a:t>pleaseth</a:t>
              </a:r>
            </a:p>
          </p:txBody>
        </p:sp>
        <p:sp>
          <p:nvSpPr>
            <p:cNvPr id="91149" name="Text Box 13"/>
            <p:cNvSpPr txBox="1">
              <a:spLocks noChangeArrowheads="1"/>
            </p:cNvSpPr>
            <p:nvPr/>
          </p:nvSpPr>
          <p:spPr bwMode="auto">
            <a:xfrm>
              <a:off x="4704" y="2304"/>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itchFamily="18" charset="0"/>
                </a:rPr>
                <a:t>yon</a:t>
              </a:r>
            </a:p>
          </p:txBody>
        </p:sp>
        <p:grpSp>
          <p:nvGrpSpPr>
            <p:cNvPr id="91150" name="Group 14"/>
            <p:cNvGrpSpPr>
              <a:grpSpLocks/>
            </p:cNvGrpSpPr>
            <p:nvPr/>
          </p:nvGrpSpPr>
          <p:grpSpPr bwMode="auto">
            <a:xfrm>
              <a:off x="2976" y="2640"/>
              <a:ext cx="2640" cy="1"/>
              <a:chOff x="2256" y="2640"/>
              <a:chExt cx="2640" cy="0"/>
            </a:xfrm>
          </p:grpSpPr>
          <p:sp>
            <p:nvSpPr>
              <p:cNvPr id="91151" name="Line 15"/>
              <p:cNvSpPr>
                <a:spLocks noChangeShapeType="1"/>
              </p:cNvSpPr>
              <p:nvPr/>
            </p:nvSpPr>
            <p:spPr bwMode="auto">
              <a:xfrm>
                <a:off x="2256" y="2640"/>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52" name="Line 16"/>
              <p:cNvSpPr>
                <a:spLocks noChangeShapeType="1"/>
              </p:cNvSpPr>
              <p:nvPr/>
            </p:nvSpPr>
            <p:spPr bwMode="auto">
              <a:xfrm>
                <a:off x="2832" y="2640"/>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53" name="Line 17"/>
              <p:cNvSpPr>
                <a:spLocks noChangeShapeType="1"/>
              </p:cNvSpPr>
              <p:nvPr/>
            </p:nvSpPr>
            <p:spPr bwMode="auto">
              <a:xfrm>
                <a:off x="3408" y="2640"/>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54" name="Line 18"/>
              <p:cNvSpPr>
                <a:spLocks noChangeShapeType="1"/>
              </p:cNvSpPr>
              <p:nvPr/>
            </p:nvSpPr>
            <p:spPr bwMode="auto">
              <a:xfrm>
                <a:off x="3984" y="2640"/>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55" name="Line 19"/>
              <p:cNvSpPr>
                <a:spLocks noChangeShapeType="1"/>
              </p:cNvSpPr>
              <p:nvPr/>
            </p:nvSpPr>
            <p:spPr bwMode="auto">
              <a:xfrm>
                <a:off x="4608" y="2640"/>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1156" name="Text Box 20"/>
            <p:cNvSpPr txBox="1">
              <a:spLocks noChangeArrowheads="1"/>
            </p:cNvSpPr>
            <p:nvPr/>
          </p:nvSpPr>
          <p:spPr bwMode="auto">
            <a:xfrm>
              <a:off x="2928" y="2304"/>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itchFamily="18" charset="0"/>
                </a:rPr>
                <a:t>the</a:t>
              </a:r>
            </a:p>
          </p:txBody>
        </p:sp>
      </p:grpSp>
      <p:grpSp>
        <p:nvGrpSpPr>
          <p:cNvPr id="91157" name="Group 21"/>
          <p:cNvGrpSpPr>
            <a:grpSpLocks/>
          </p:cNvGrpSpPr>
          <p:nvPr/>
        </p:nvGrpSpPr>
        <p:grpSpPr bwMode="auto">
          <a:xfrm>
            <a:off x="4648200" y="4419600"/>
            <a:ext cx="4953000" cy="685800"/>
            <a:chOff x="2928" y="2784"/>
            <a:chExt cx="3120" cy="432"/>
          </a:xfrm>
        </p:grpSpPr>
        <p:sp>
          <p:nvSpPr>
            <p:cNvPr id="91158" name="Text Box 22"/>
            <p:cNvSpPr txBox="1">
              <a:spLocks noChangeArrowheads="1"/>
            </p:cNvSpPr>
            <p:nvPr/>
          </p:nvSpPr>
          <p:spPr bwMode="auto">
            <a:xfrm>
              <a:off x="5184" y="2784"/>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accent2"/>
                  </a:solidFill>
                  <a:latin typeface="Times New Roman" pitchFamily="18" charset="0"/>
                </a:rPr>
                <a:t>0.0005</a:t>
              </a:r>
            </a:p>
          </p:txBody>
        </p:sp>
        <p:sp>
          <p:nvSpPr>
            <p:cNvPr id="91159" name="Text Box 23"/>
            <p:cNvSpPr txBox="1">
              <a:spLocks noChangeArrowheads="1"/>
            </p:cNvSpPr>
            <p:nvPr/>
          </p:nvSpPr>
          <p:spPr bwMode="auto">
            <a:xfrm>
              <a:off x="3504" y="2784"/>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accent2"/>
                  </a:solidFill>
                  <a:latin typeface="Times New Roman" pitchFamily="18" charset="0"/>
                </a:rPr>
                <a:t>0.01</a:t>
              </a:r>
            </a:p>
          </p:txBody>
        </p:sp>
        <p:sp>
          <p:nvSpPr>
            <p:cNvPr id="91160" name="Text Box 24"/>
            <p:cNvSpPr txBox="1">
              <a:spLocks noChangeArrowheads="1"/>
            </p:cNvSpPr>
            <p:nvPr/>
          </p:nvSpPr>
          <p:spPr bwMode="auto">
            <a:xfrm>
              <a:off x="4032" y="2784"/>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accent2"/>
                  </a:solidFill>
                  <a:latin typeface="Times New Roman" pitchFamily="18" charset="0"/>
                </a:rPr>
                <a:t>0.0001</a:t>
              </a:r>
            </a:p>
          </p:txBody>
        </p:sp>
        <p:sp>
          <p:nvSpPr>
            <p:cNvPr id="91161" name="Text Box 25"/>
            <p:cNvSpPr txBox="1">
              <a:spLocks noChangeArrowheads="1"/>
            </p:cNvSpPr>
            <p:nvPr/>
          </p:nvSpPr>
          <p:spPr bwMode="auto">
            <a:xfrm>
              <a:off x="4704" y="2784"/>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accent2"/>
                  </a:solidFill>
                  <a:latin typeface="Times New Roman" pitchFamily="18" charset="0"/>
                </a:rPr>
                <a:t>0.0001</a:t>
              </a:r>
            </a:p>
          </p:txBody>
        </p:sp>
        <p:sp>
          <p:nvSpPr>
            <p:cNvPr id="91162" name="Text Box 26"/>
            <p:cNvSpPr txBox="1">
              <a:spLocks noChangeArrowheads="1"/>
            </p:cNvSpPr>
            <p:nvPr/>
          </p:nvSpPr>
          <p:spPr bwMode="auto">
            <a:xfrm>
              <a:off x="2928" y="2784"/>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accent2"/>
                  </a:solidFill>
                  <a:latin typeface="Times New Roman" pitchFamily="18" charset="0"/>
                </a:rPr>
                <a:t>0.2</a:t>
              </a:r>
            </a:p>
          </p:txBody>
        </p:sp>
        <p:sp>
          <p:nvSpPr>
            <p:cNvPr id="91163" name="Text Box 27"/>
            <p:cNvSpPr txBox="1">
              <a:spLocks noChangeArrowheads="1"/>
            </p:cNvSpPr>
            <p:nvPr/>
          </p:nvSpPr>
          <p:spPr bwMode="auto">
            <a:xfrm>
              <a:off x="5184" y="2985"/>
              <a:ext cx="8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0000"/>
                  </a:solidFill>
                  <a:latin typeface="Times New Roman" pitchFamily="18" charset="0"/>
                </a:rPr>
                <a:t>0.01</a:t>
              </a:r>
            </a:p>
          </p:txBody>
        </p:sp>
        <p:sp>
          <p:nvSpPr>
            <p:cNvPr id="91164" name="Text Box 28"/>
            <p:cNvSpPr txBox="1">
              <a:spLocks noChangeArrowheads="1"/>
            </p:cNvSpPr>
            <p:nvPr/>
          </p:nvSpPr>
          <p:spPr bwMode="auto">
            <a:xfrm>
              <a:off x="3504" y="2985"/>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0000"/>
                  </a:solidFill>
                  <a:latin typeface="Times New Roman" pitchFamily="18" charset="0"/>
                </a:rPr>
                <a:t>0.0001</a:t>
              </a:r>
            </a:p>
          </p:txBody>
        </p:sp>
        <p:sp>
          <p:nvSpPr>
            <p:cNvPr id="91165" name="Text Box 29"/>
            <p:cNvSpPr txBox="1">
              <a:spLocks noChangeArrowheads="1"/>
            </p:cNvSpPr>
            <p:nvPr/>
          </p:nvSpPr>
          <p:spPr bwMode="auto">
            <a:xfrm>
              <a:off x="4032" y="2985"/>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0000"/>
                  </a:solidFill>
                  <a:latin typeface="Times New Roman" pitchFamily="18" charset="0"/>
                </a:rPr>
                <a:t>0.02</a:t>
              </a:r>
            </a:p>
          </p:txBody>
        </p:sp>
        <p:sp>
          <p:nvSpPr>
            <p:cNvPr id="91166" name="Text Box 30"/>
            <p:cNvSpPr txBox="1">
              <a:spLocks noChangeArrowheads="1"/>
            </p:cNvSpPr>
            <p:nvPr/>
          </p:nvSpPr>
          <p:spPr bwMode="auto">
            <a:xfrm>
              <a:off x="4704" y="2985"/>
              <a:ext cx="5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0000"/>
                  </a:solidFill>
                  <a:latin typeface="Times New Roman" pitchFamily="18" charset="0"/>
                </a:rPr>
                <a:t>0.1</a:t>
              </a:r>
            </a:p>
          </p:txBody>
        </p:sp>
        <p:sp>
          <p:nvSpPr>
            <p:cNvPr id="91167" name="Text Box 31"/>
            <p:cNvSpPr txBox="1">
              <a:spLocks noChangeArrowheads="1"/>
            </p:cNvSpPr>
            <p:nvPr/>
          </p:nvSpPr>
          <p:spPr bwMode="auto">
            <a:xfrm>
              <a:off x="2928" y="2985"/>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0000"/>
                  </a:solidFill>
                  <a:latin typeface="Times New Roman" pitchFamily="18" charset="0"/>
                </a:rPr>
                <a:t>0.2</a:t>
              </a:r>
            </a:p>
          </p:txBody>
        </p:sp>
      </p:grpSp>
      <p:sp>
        <p:nvSpPr>
          <p:cNvPr id="91168" name="Text Box 32"/>
          <p:cNvSpPr txBox="1">
            <a:spLocks noChangeArrowheads="1"/>
          </p:cNvSpPr>
          <p:nvPr/>
        </p:nvSpPr>
        <p:spPr bwMode="auto">
          <a:xfrm>
            <a:off x="5410200" y="57150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latin typeface="Times New Roman" pitchFamily="18" charset="0"/>
              </a:rPr>
              <a:t>P(s|M2)  &gt;  P(s|M1)</a:t>
            </a:r>
          </a:p>
        </p:txBody>
      </p:sp>
      <p:sp>
        <p:nvSpPr>
          <p:cNvPr id="91169" name="Text Box 33"/>
          <p:cNvSpPr txBox="1">
            <a:spLocks noChangeArrowheads="1"/>
          </p:cNvSpPr>
          <p:nvPr/>
        </p:nvSpPr>
        <p:spPr bwMode="auto">
          <a:xfrm>
            <a:off x="2574925" y="3351213"/>
            <a:ext cx="2033588" cy="2981325"/>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en-US">
                <a:solidFill>
                  <a:schemeClr val="hlink"/>
                </a:solidFill>
                <a:latin typeface="Lucida Sans" pitchFamily="34" charset="0"/>
              </a:rPr>
              <a:t>0.2	the</a:t>
            </a:r>
          </a:p>
          <a:p>
            <a:pPr>
              <a:lnSpc>
                <a:spcPct val="150000"/>
              </a:lnSpc>
            </a:pPr>
            <a:r>
              <a:rPr lang="en-US" altLang="en-US">
                <a:solidFill>
                  <a:schemeClr val="hlink"/>
                </a:solidFill>
                <a:latin typeface="Lucida Sans" pitchFamily="34" charset="0"/>
              </a:rPr>
              <a:t>0.0001	class</a:t>
            </a:r>
          </a:p>
          <a:p>
            <a:pPr>
              <a:lnSpc>
                <a:spcPct val="150000"/>
              </a:lnSpc>
            </a:pPr>
            <a:r>
              <a:rPr lang="en-US" altLang="en-US">
                <a:solidFill>
                  <a:schemeClr val="hlink"/>
                </a:solidFill>
                <a:latin typeface="Lucida Sans" pitchFamily="34" charset="0"/>
              </a:rPr>
              <a:t>0.03	sayst</a:t>
            </a:r>
          </a:p>
          <a:p>
            <a:pPr>
              <a:lnSpc>
                <a:spcPct val="150000"/>
              </a:lnSpc>
            </a:pPr>
            <a:r>
              <a:rPr lang="en-US" altLang="en-US">
                <a:solidFill>
                  <a:schemeClr val="hlink"/>
                </a:solidFill>
                <a:latin typeface="Lucida Sans" pitchFamily="34" charset="0"/>
              </a:rPr>
              <a:t>0.02	pleaseth</a:t>
            </a:r>
          </a:p>
          <a:p>
            <a:pPr>
              <a:lnSpc>
                <a:spcPct val="150000"/>
              </a:lnSpc>
            </a:pPr>
            <a:r>
              <a:rPr lang="en-US" altLang="en-US">
                <a:solidFill>
                  <a:schemeClr val="hlink"/>
                </a:solidFill>
                <a:latin typeface="Lucida Sans" pitchFamily="34" charset="0"/>
              </a:rPr>
              <a:t>0.1	yon</a:t>
            </a:r>
          </a:p>
          <a:p>
            <a:pPr>
              <a:lnSpc>
                <a:spcPct val="150000"/>
              </a:lnSpc>
            </a:pPr>
            <a:r>
              <a:rPr lang="en-US" altLang="en-US">
                <a:solidFill>
                  <a:schemeClr val="hlink"/>
                </a:solidFill>
                <a:latin typeface="Lucida Sans" pitchFamily="34" charset="0"/>
              </a:rPr>
              <a:t>0.01	maiden</a:t>
            </a:r>
          </a:p>
          <a:p>
            <a:pPr>
              <a:lnSpc>
                <a:spcPct val="150000"/>
              </a:lnSpc>
            </a:pPr>
            <a:r>
              <a:rPr lang="en-US" altLang="en-US">
                <a:solidFill>
                  <a:schemeClr val="hlink"/>
                </a:solidFill>
                <a:latin typeface="Lucida Sans" pitchFamily="34" charset="0"/>
              </a:rPr>
              <a:t>0.0001	woman</a:t>
            </a:r>
          </a:p>
        </p:txBody>
      </p:sp>
    </p:spTree>
    <p:extLst>
      <p:ext uri="{BB962C8B-B14F-4D97-AF65-F5344CB8AC3E}">
        <p14:creationId xmlns:p14="http://schemas.microsoft.com/office/powerpoint/2010/main" val="3716466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11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115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1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6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57200" y="228600"/>
            <a:ext cx="7391400" cy="914400"/>
          </a:xfrm>
        </p:spPr>
        <p:txBody>
          <a:bodyPr/>
          <a:lstStyle/>
          <a:p>
            <a:r>
              <a:rPr lang="en-US" altLang="en-US" sz="3500"/>
              <a:t>The fundamental problem of LMs</a:t>
            </a:r>
          </a:p>
        </p:txBody>
      </p:sp>
      <p:sp>
        <p:nvSpPr>
          <p:cNvPr id="95235" name="Rectangle 3"/>
          <p:cNvSpPr>
            <a:spLocks noGrp="1" noChangeArrowheads="1"/>
          </p:cNvSpPr>
          <p:nvPr>
            <p:ph type="body" idx="1"/>
          </p:nvPr>
        </p:nvSpPr>
        <p:spPr>
          <a:xfrm>
            <a:off x="457200" y="1600200"/>
            <a:ext cx="8229600" cy="4876800"/>
          </a:xfrm>
        </p:spPr>
        <p:txBody>
          <a:bodyPr/>
          <a:lstStyle/>
          <a:p>
            <a:r>
              <a:rPr lang="en-US" altLang="en-US"/>
              <a:t>Usually we don’t know the model </a:t>
            </a:r>
            <a:r>
              <a:rPr lang="en-US" altLang="en-US" b="1"/>
              <a:t>M</a:t>
            </a:r>
          </a:p>
          <a:p>
            <a:pPr lvl="1"/>
            <a:r>
              <a:rPr lang="en-US" altLang="en-US"/>
              <a:t>But have a sample of text representative of that model</a:t>
            </a:r>
          </a:p>
          <a:p>
            <a:pPr lvl="1"/>
            <a:endParaRPr lang="en-US" altLang="en-US"/>
          </a:p>
          <a:p>
            <a:pPr lvl="1"/>
            <a:endParaRPr lang="en-US" altLang="en-US"/>
          </a:p>
          <a:p>
            <a:pPr lvl="1"/>
            <a:endParaRPr lang="en-US" altLang="en-US"/>
          </a:p>
          <a:p>
            <a:r>
              <a:rPr lang="en-US" altLang="en-US"/>
              <a:t>Estimate a language model from a sample</a:t>
            </a:r>
          </a:p>
          <a:p>
            <a:r>
              <a:rPr lang="en-US" altLang="en-US"/>
              <a:t>Then compute the observation probability</a:t>
            </a:r>
          </a:p>
        </p:txBody>
      </p:sp>
      <p:grpSp>
        <p:nvGrpSpPr>
          <p:cNvPr id="95236" name="Group 4"/>
          <p:cNvGrpSpPr>
            <a:grpSpLocks/>
          </p:cNvGrpSpPr>
          <p:nvPr/>
        </p:nvGrpSpPr>
        <p:grpSpPr bwMode="auto">
          <a:xfrm>
            <a:off x="1752600" y="2971800"/>
            <a:ext cx="6477000" cy="533400"/>
            <a:chOff x="624" y="2928"/>
            <a:chExt cx="4080" cy="336"/>
          </a:xfrm>
        </p:grpSpPr>
        <p:sp>
          <p:nvSpPr>
            <p:cNvPr id="95237" name="Rectangle 5"/>
            <p:cNvSpPr>
              <a:spLocks noChangeArrowheads="1"/>
            </p:cNvSpPr>
            <p:nvPr/>
          </p:nvSpPr>
          <p:spPr bwMode="auto">
            <a:xfrm>
              <a:off x="624" y="2928"/>
              <a:ext cx="40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itchFamily="2" charset="2"/>
                <a:buChar char="l"/>
                <a:defRPr sz="3000">
                  <a:solidFill>
                    <a:schemeClr val="tx1"/>
                  </a:solidFill>
                  <a:latin typeface="Arial" charset="0"/>
                </a:defRPr>
              </a:lvl1pPr>
              <a:lvl2pPr marL="692150" indent="-347663">
                <a:spcBef>
                  <a:spcPct val="20000"/>
                </a:spcBef>
                <a:buClr>
                  <a:schemeClr val="accent2"/>
                </a:buClr>
                <a:buSzPct val="70000"/>
                <a:buFont typeface="Wingdings" pitchFamily="2" charset="2"/>
                <a:buChar char="l"/>
                <a:defRPr sz="2600">
                  <a:solidFill>
                    <a:schemeClr val="tx1"/>
                  </a:solidFill>
                  <a:latin typeface="Arial" charset="0"/>
                </a:defRPr>
              </a:lvl2pPr>
              <a:lvl3pPr marL="987425" indent="-293688">
                <a:spcBef>
                  <a:spcPct val="20000"/>
                </a:spcBef>
                <a:buClr>
                  <a:schemeClr val="accent1"/>
                </a:buClr>
                <a:buSzPct val="70000"/>
                <a:buFont typeface="Wingdings" pitchFamily="2" charset="2"/>
                <a:buChar char="l"/>
                <a:defRPr sz="2300">
                  <a:solidFill>
                    <a:schemeClr val="tx1"/>
                  </a:solidFill>
                  <a:latin typeface="Arial" charset="0"/>
                </a:defRPr>
              </a:lvl3pPr>
              <a:lvl4pPr marL="1281113" indent="-292100">
                <a:spcBef>
                  <a:spcPct val="20000"/>
                </a:spcBef>
                <a:buClr>
                  <a:schemeClr val="tx2"/>
                </a:buClr>
                <a:buSzPct val="75000"/>
                <a:buFont typeface="Wingdings" pitchFamily="2" charset="2"/>
                <a:buChar char="§"/>
                <a:defRPr sz="2000">
                  <a:solidFill>
                    <a:schemeClr val="tx1"/>
                  </a:solidFill>
                  <a:latin typeface="Arial" charset="0"/>
                </a:defRPr>
              </a:lvl4pPr>
              <a:lvl5pPr marL="1598613" indent="-315913">
                <a:spcBef>
                  <a:spcPct val="20000"/>
                </a:spcBef>
                <a:buClr>
                  <a:schemeClr val="folHlink"/>
                </a:buClr>
                <a:buSzPct val="80000"/>
                <a:buFont typeface="Wingdings" pitchFamily="2" charset="2"/>
                <a:buChar char="§"/>
                <a:defRPr sz="2000">
                  <a:solidFill>
                    <a:schemeClr val="tx1"/>
                  </a:solidFill>
                  <a:latin typeface="Arial" charset="0"/>
                </a:defRPr>
              </a:lvl5pPr>
              <a:lvl6pPr marL="20558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5130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29702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427413" indent="-315913" fontAlgn="base">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buFont typeface="Wingdings" pitchFamily="2" charset="2"/>
                <a:buNone/>
              </a:pPr>
              <a:r>
                <a:rPr lang="en-US" altLang="en-US" b="1"/>
                <a:t>P (             | M (                           ) )</a:t>
              </a:r>
            </a:p>
          </p:txBody>
        </p:sp>
        <p:sp>
          <p:nvSpPr>
            <p:cNvPr id="95238" name="Oval 6"/>
            <p:cNvSpPr>
              <a:spLocks noChangeArrowheads="1"/>
            </p:cNvSpPr>
            <p:nvPr/>
          </p:nvSpPr>
          <p:spPr bwMode="auto">
            <a:xfrm>
              <a:off x="1440" y="3072"/>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9" name="Oval 7"/>
            <p:cNvSpPr>
              <a:spLocks noChangeArrowheads="1"/>
            </p:cNvSpPr>
            <p:nvPr/>
          </p:nvSpPr>
          <p:spPr bwMode="auto">
            <a:xfrm>
              <a:off x="1056" y="3072"/>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0" name="Oval 8"/>
            <p:cNvSpPr>
              <a:spLocks noChangeArrowheads="1"/>
            </p:cNvSpPr>
            <p:nvPr/>
          </p:nvSpPr>
          <p:spPr bwMode="auto">
            <a:xfrm>
              <a:off x="1632" y="3072"/>
              <a:ext cx="96" cy="96"/>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1" name="Oval 9"/>
            <p:cNvSpPr>
              <a:spLocks noChangeArrowheads="1"/>
            </p:cNvSpPr>
            <p:nvPr/>
          </p:nvSpPr>
          <p:spPr bwMode="auto">
            <a:xfrm flipH="1" flipV="1">
              <a:off x="1248" y="3072"/>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2" name="Oval 10"/>
            <p:cNvSpPr>
              <a:spLocks noChangeArrowheads="1"/>
            </p:cNvSpPr>
            <p:nvPr/>
          </p:nvSpPr>
          <p:spPr bwMode="auto">
            <a:xfrm>
              <a:off x="2736" y="3072"/>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3" name="Oval 11"/>
            <p:cNvSpPr>
              <a:spLocks noChangeArrowheads="1"/>
            </p:cNvSpPr>
            <p:nvPr/>
          </p:nvSpPr>
          <p:spPr bwMode="auto">
            <a:xfrm>
              <a:off x="2352" y="3072"/>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4" name="Oval 12"/>
            <p:cNvSpPr>
              <a:spLocks noChangeArrowheads="1"/>
            </p:cNvSpPr>
            <p:nvPr/>
          </p:nvSpPr>
          <p:spPr bwMode="auto">
            <a:xfrm>
              <a:off x="2928" y="3072"/>
              <a:ext cx="96" cy="96"/>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5" name="Oval 13"/>
            <p:cNvSpPr>
              <a:spLocks noChangeArrowheads="1"/>
            </p:cNvSpPr>
            <p:nvPr/>
          </p:nvSpPr>
          <p:spPr bwMode="auto">
            <a:xfrm flipH="1" flipV="1">
              <a:off x="3120" y="3072"/>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6" name="Oval 14"/>
            <p:cNvSpPr>
              <a:spLocks noChangeArrowheads="1"/>
            </p:cNvSpPr>
            <p:nvPr/>
          </p:nvSpPr>
          <p:spPr bwMode="auto">
            <a:xfrm>
              <a:off x="2544" y="3072"/>
              <a:ext cx="96" cy="96"/>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7" name="Oval 15"/>
            <p:cNvSpPr>
              <a:spLocks noChangeArrowheads="1"/>
            </p:cNvSpPr>
            <p:nvPr/>
          </p:nvSpPr>
          <p:spPr bwMode="auto">
            <a:xfrm>
              <a:off x="3312" y="3072"/>
              <a:ext cx="96" cy="96"/>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8" name="Oval 16"/>
            <p:cNvSpPr>
              <a:spLocks noChangeArrowheads="1"/>
            </p:cNvSpPr>
            <p:nvPr/>
          </p:nvSpPr>
          <p:spPr bwMode="auto">
            <a:xfrm>
              <a:off x="3504" y="3072"/>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9" name="Oval 17"/>
            <p:cNvSpPr>
              <a:spLocks noChangeArrowheads="1"/>
            </p:cNvSpPr>
            <p:nvPr/>
          </p:nvSpPr>
          <p:spPr bwMode="auto">
            <a:xfrm>
              <a:off x="3696" y="3072"/>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50" name="Oval 18"/>
            <p:cNvSpPr>
              <a:spLocks noChangeArrowheads="1"/>
            </p:cNvSpPr>
            <p:nvPr/>
          </p:nvSpPr>
          <p:spPr bwMode="auto">
            <a:xfrm flipH="1" flipV="1">
              <a:off x="3888" y="3072"/>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5267" name="Group 35"/>
          <p:cNvGrpSpPr>
            <a:grpSpLocks/>
          </p:cNvGrpSpPr>
          <p:nvPr/>
        </p:nvGrpSpPr>
        <p:grpSpPr bwMode="auto">
          <a:xfrm>
            <a:off x="1143000" y="5638800"/>
            <a:ext cx="6858000" cy="838200"/>
            <a:chOff x="720" y="3216"/>
            <a:chExt cx="4320" cy="528"/>
          </a:xfrm>
        </p:grpSpPr>
        <p:sp>
          <p:nvSpPr>
            <p:cNvPr id="95251" name="AutoShape 19"/>
            <p:cNvSpPr>
              <a:spLocks noChangeArrowheads="1"/>
            </p:cNvSpPr>
            <p:nvPr/>
          </p:nvSpPr>
          <p:spPr bwMode="auto">
            <a:xfrm>
              <a:off x="3120" y="3216"/>
              <a:ext cx="624" cy="528"/>
            </a:xfrm>
            <a:prstGeom prst="flowChartMagneticDisk">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pPr>
              <a:r>
                <a:rPr lang="en-US" altLang="en-US" sz="4000" b="1">
                  <a:latin typeface="Arial" charset="0"/>
                </a:rPr>
                <a:t>M</a:t>
              </a:r>
            </a:p>
          </p:txBody>
        </p:sp>
        <p:sp>
          <p:nvSpPr>
            <p:cNvPr id="95252" name="Oval 20"/>
            <p:cNvSpPr>
              <a:spLocks noChangeArrowheads="1"/>
            </p:cNvSpPr>
            <p:nvPr/>
          </p:nvSpPr>
          <p:spPr bwMode="auto">
            <a:xfrm>
              <a:off x="4752" y="3504"/>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53" name="Oval 21"/>
            <p:cNvSpPr>
              <a:spLocks noChangeArrowheads="1"/>
            </p:cNvSpPr>
            <p:nvPr/>
          </p:nvSpPr>
          <p:spPr bwMode="auto">
            <a:xfrm>
              <a:off x="4368" y="3504"/>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54" name="Oval 22"/>
            <p:cNvSpPr>
              <a:spLocks noChangeArrowheads="1"/>
            </p:cNvSpPr>
            <p:nvPr/>
          </p:nvSpPr>
          <p:spPr bwMode="auto">
            <a:xfrm>
              <a:off x="4944" y="3504"/>
              <a:ext cx="96" cy="96"/>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55" name="Oval 23"/>
            <p:cNvSpPr>
              <a:spLocks noChangeArrowheads="1"/>
            </p:cNvSpPr>
            <p:nvPr/>
          </p:nvSpPr>
          <p:spPr bwMode="auto">
            <a:xfrm flipH="1" flipV="1">
              <a:off x="4560" y="3504"/>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56" name="AutoShape 24"/>
            <p:cNvSpPr>
              <a:spLocks noChangeArrowheads="1"/>
            </p:cNvSpPr>
            <p:nvPr/>
          </p:nvSpPr>
          <p:spPr bwMode="auto">
            <a:xfrm>
              <a:off x="3936" y="3360"/>
              <a:ext cx="336" cy="336"/>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57" name="Oval 25"/>
            <p:cNvSpPr>
              <a:spLocks noChangeArrowheads="1"/>
            </p:cNvSpPr>
            <p:nvPr/>
          </p:nvSpPr>
          <p:spPr bwMode="auto">
            <a:xfrm>
              <a:off x="1104" y="3504"/>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58" name="Oval 26"/>
            <p:cNvSpPr>
              <a:spLocks noChangeArrowheads="1"/>
            </p:cNvSpPr>
            <p:nvPr/>
          </p:nvSpPr>
          <p:spPr bwMode="auto">
            <a:xfrm>
              <a:off x="720" y="3504"/>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59" name="Oval 27"/>
            <p:cNvSpPr>
              <a:spLocks noChangeArrowheads="1"/>
            </p:cNvSpPr>
            <p:nvPr/>
          </p:nvSpPr>
          <p:spPr bwMode="auto">
            <a:xfrm>
              <a:off x="1296" y="3504"/>
              <a:ext cx="96" cy="96"/>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60" name="Oval 28"/>
            <p:cNvSpPr>
              <a:spLocks noChangeArrowheads="1"/>
            </p:cNvSpPr>
            <p:nvPr/>
          </p:nvSpPr>
          <p:spPr bwMode="auto">
            <a:xfrm flipH="1" flipV="1">
              <a:off x="1488" y="3504"/>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61" name="Oval 29"/>
            <p:cNvSpPr>
              <a:spLocks noChangeArrowheads="1"/>
            </p:cNvSpPr>
            <p:nvPr/>
          </p:nvSpPr>
          <p:spPr bwMode="auto">
            <a:xfrm>
              <a:off x="912" y="3504"/>
              <a:ext cx="96" cy="96"/>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62" name="Oval 30"/>
            <p:cNvSpPr>
              <a:spLocks noChangeArrowheads="1"/>
            </p:cNvSpPr>
            <p:nvPr/>
          </p:nvSpPr>
          <p:spPr bwMode="auto">
            <a:xfrm>
              <a:off x="1680" y="3504"/>
              <a:ext cx="96" cy="96"/>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63" name="Oval 31"/>
            <p:cNvSpPr>
              <a:spLocks noChangeArrowheads="1"/>
            </p:cNvSpPr>
            <p:nvPr/>
          </p:nvSpPr>
          <p:spPr bwMode="auto">
            <a:xfrm>
              <a:off x="1872" y="3504"/>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64" name="Oval 32"/>
            <p:cNvSpPr>
              <a:spLocks noChangeArrowheads="1"/>
            </p:cNvSpPr>
            <p:nvPr/>
          </p:nvSpPr>
          <p:spPr bwMode="auto">
            <a:xfrm>
              <a:off x="2064" y="3504"/>
              <a:ext cx="96" cy="9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65" name="Oval 33"/>
            <p:cNvSpPr>
              <a:spLocks noChangeArrowheads="1"/>
            </p:cNvSpPr>
            <p:nvPr/>
          </p:nvSpPr>
          <p:spPr bwMode="auto">
            <a:xfrm flipH="1" flipV="1">
              <a:off x="2256" y="3504"/>
              <a:ext cx="96" cy="96"/>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66" name="AutoShape 34"/>
            <p:cNvSpPr>
              <a:spLocks noChangeArrowheads="1"/>
            </p:cNvSpPr>
            <p:nvPr/>
          </p:nvSpPr>
          <p:spPr bwMode="auto">
            <a:xfrm>
              <a:off x="2544" y="3360"/>
              <a:ext cx="336" cy="336"/>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8697562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ko-KR">
                <a:ea typeface="굴림" pitchFamily="50" charset="-127"/>
              </a:rPr>
              <a:t>Language Models for IR</a:t>
            </a:r>
            <a:endParaRPr lang="en-US" altLang="ko-KR" sz="2600">
              <a:ea typeface="굴림" pitchFamily="50" charset="-127"/>
            </a:endParaRPr>
          </a:p>
        </p:txBody>
      </p:sp>
      <p:sp>
        <p:nvSpPr>
          <p:cNvPr id="96259" name="Rectangle 3"/>
          <p:cNvSpPr>
            <a:spLocks noGrp="1" noChangeArrowheads="1"/>
          </p:cNvSpPr>
          <p:nvPr>
            <p:ph type="body" idx="1"/>
          </p:nvPr>
        </p:nvSpPr>
        <p:spPr>
          <a:noFill/>
          <a:ln/>
        </p:spPr>
        <p:txBody>
          <a:bodyPr/>
          <a:lstStyle/>
          <a:p>
            <a:r>
              <a:rPr lang="en-US" altLang="ko-KR">
                <a:ea typeface="굴림" pitchFamily="50" charset="-127"/>
              </a:rPr>
              <a:t>Language Modeling Approaches</a:t>
            </a:r>
          </a:p>
          <a:p>
            <a:pPr lvl="1"/>
            <a:r>
              <a:rPr lang="en-US" altLang="ko-KR">
                <a:ea typeface="굴림" pitchFamily="50" charset="-127"/>
              </a:rPr>
              <a:t>Attempt to </a:t>
            </a:r>
            <a:r>
              <a:rPr lang="en-US" altLang="ko-KR" b="1" u="sng">
                <a:ea typeface="굴림" pitchFamily="50" charset="-127"/>
              </a:rPr>
              <a:t>model query generation process</a:t>
            </a:r>
          </a:p>
          <a:p>
            <a:pPr lvl="1"/>
            <a:r>
              <a:rPr lang="en-US" altLang="ko-KR">
                <a:ea typeface="굴림" pitchFamily="50" charset="-127"/>
              </a:rPr>
              <a:t>Documents are ranked by </a:t>
            </a:r>
            <a:r>
              <a:rPr lang="en-US" altLang="ko-KR" b="1" u="sng">
                <a:ea typeface="굴림" pitchFamily="50" charset="-127"/>
              </a:rPr>
              <a:t>the probability that a query would be observed as a random sample from the respective document model</a:t>
            </a:r>
          </a:p>
          <a:p>
            <a:pPr lvl="2"/>
            <a:r>
              <a:rPr lang="en-US" altLang="ko-KR">
                <a:ea typeface="굴림" pitchFamily="50" charset="-127"/>
              </a:rPr>
              <a:t>Multivariate approach</a:t>
            </a:r>
          </a:p>
          <a:p>
            <a:pPr lvl="2"/>
            <a:endParaRPr lang="en-US" altLang="ko-KR">
              <a:ea typeface="굴림" pitchFamily="50" charset="-127"/>
            </a:endParaRPr>
          </a:p>
          <a:p>
            <a:pPr lvl="2"/>
            <a:endParaRPr lang="en-US" altLang="ko-KR">
              <a:ea typeface="굴림" pitchFamily="50" charset="-127"/>
            </a:endParaRPr>
          </a:p>
          <a:p>
            <a:pPr lvl="2"/>
            <a:endParaRPr lang="en-US" altLang="ko-KR">
              <a:ea typeface="굴림" pitchFamily="50" charset="-127"/>
            </a:endParaRPr>
          </a:p>
          <a:p>
            <a:pPr lvl="2"/>
            <a:r>
              <a:rPr lang="en-US" altLang="ko-KR">
                <a:ea typeface="굴림" pitchFamily="50" charset="-127"/>
              </a:rPr>
              <a:t>Multinomial approach</a:t>
            </a:r>
          </a:p>
        </p:txBody>
      </p:sp>
      <p:pic>
        <p:nvPicPr>
          <p:cNvPr id="962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343400"/>
            <a:ext cx="60198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2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5724525"/>
            <a:ext cx="3962400"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262" name="AutoShape 6"/>
          <p:cNvSpPr>
            <a:spLocks noChangeArrowheads="1"/>
          </p:cNvSpPr>
          <p:nvPr/>
        </p:nvSpPr>
        <p:spPr bwMode="auto">
          <a:xfrm>
            <a:off x="457200" y="5867400"/>
            <a:ext cx="990600" cy="533400"/>
          </a:xfrm>
          <a:prstGeom prst="rightArrow">
            <a:avLst>
              <a:gd name="adj1" fmla="val 50000"/>
              <a:gd name="adj2" fmla="val 46429"/>
            </a:avLst>
          </a:prstGeom>
          <a:gradFill rotWithShape="0">
            <a:gsLst>
              <a:gs pos="0">
                <a:srgbClr val="A50021"/>
              </a:gs>
              <a:gs pos="100000">
                <a:schemeClr val="tx1"/>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3143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Search/</a:t>
            </a:r>
            <a:br>
              <a:rPr lang="en-US" dirty="0" smtClean="0"/>
            </a:br>
            <a:r>
              <a:rPr lang="en-US" dirty="0" smtClean="0"/>
              <a:t>Information Retrieval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771171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en-US" sz="3500"/>
              <a:t>Link analysis: Google’s PageRank</a:t>
            </a:r>
          </a:p>
        </p:txBody>
      </p:sp>
      <p:sp>
        <p:nvSpPr>
          <p:cNvPr id="122883" name="Text Box 3"/>
          <p:cNvSpPr txBox="1">
            <a:spLocks noChangeArrowheads="1"/>
          </p:cNvSpPr>
          <p:nvPr/>
        </p:nvSpPr>
        <p:spPr bwMode="auto">
          <a:xfrm>
            <a:off x="2209800" y="2819400"/>
            <a:ext cx="609600" cy="587375"/>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latin typeface="Times New Roman" pitchFamily="18" charset="0"/>
              </a:rPr>
              <a:t>web site xxx</a:t>
            </a:r>
          </a:p>
        </p:txBody>
      </p:sp>
      <p:sp>
        <p:nvSpPr>
          <p:cNvPr id="122884" name="Text Box 4"/>
          <p:cNvSpPr txBox="1">
            <a:spLocks noChangeArrowheads="1"/>
          </p:cNvSpPr>
          <p:nvPr/>
        </p:nvSpPr>
        <p:spPr bwMode="auto">
          <a:xfrm>
            <a:off x="2971800" y="4114800"/>
            <a:ext cx="914400" cy="434975"/>
          </a:xfrm>
          <a:prstGeom prst="rect">
            <a:avLst/>
          </a:prstGeom>
          <a:solidFill>
            <a:schemeClr val="tx1">
              <a:alpha val="61000"/>
            </a:scheme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latin typeface="Times New Roman" pitchFamily="18" charset="0"/>
              </a:rPr>
              <a:t>web site yyyy</a:t>
            </a:r>
          </a:p>
        </p:txBody>
      </p:sp>
      <p:sp>
        <p:nvSpPr>
          <p:cNvPr id="122885" name="Text Box 5"/>
          <p:cNvSpPr txBox="1">
            <a:spLocks noChangeArrowheads="1"/>
          </p:cNvSpPr>
          <p:nvPr/>
        </p:nvSpPr>
        <p:spPr bwMode="auto">
          <a:xfrm>
            <a:off x="3429000" y="2971800"/>
            <a:ext cx="914400" cy="434975"/>
          </a:xfrm>
          <a:prstGeom prst="rect">
            <a:avLst/>
          </a:prstGeom>
          <a:solidFill>
            <a:srgbClr val="C0C0C0">
              <a:alpha val="97000"/>
            </a:srgb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latin typeface="Times New Roman" pitchFamily="18" charset="0"/>
              </a:rPr>
              <a:t>web site a b c d e f g</a:t>
            </a:r>
          </a:p>
        </p:txBody>
      </p:sp>
      <p:sp>
        <p:nvSpPr>
          <p:cNvPr id="122886" name="Text Box 6"/>
          <p:cNvSpPr txBox="1">
            <a:spLocks noChangeArrowheads="1"/>
          </p:cNvSpPr>
          <p:nvPr/>
        </p:nvSpPr>
        <p:spPr bwMode="auto">
          <a:xfrm>
            <a:off x="4876800" y="3756025"/>
            <a:ext cx="914400" cy="739775"/>
          </a:xfrm>
          <a:prstGeom prst="rect">
            <a:avLst/>
          </a:prstGeom>
          <a:solidFill>
            <a:schemeClr val="bg2">
              <a:alpha val="81000"/>
            </a:scheme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latin typeface="Times New Roman" pitchFamily="18" charset="0"/>
              </a:rPr>
              <a:t>web </a:t>
            </a:r>
          </a:p>
          <a:p>
            <a:pPr>
              <a:spcBef>
                <a:spcPct val="50000"/>
              </a:spcBef>
            </a:pPr>
            <a:r>
              <a:rPr lang="en-US" altLang="en-US" sz="1000">
                <a:latin typeface="Times New Roman" pitchFamily="18" charset="0"/>
              </a:rPr>
              <a:t>site </a:t>
            </a:r>
          </a:p>
          <a:p>
            <a:pPr>
              <a:spcBef>
                <a:spcPct val="50000"/>
              </a:spcBef>
            </a:pPr>
            <a:r>
              <a:rPr lang="en-US" altLang="en-US" sz="1000">
                <a:latin typeface="Times New Roman" pitchFamily="18" charset="0"/>
              </a:rPr>
              <a:t>pdq pdq ..</a:t>
            </a:r>
          </a:p>
        </p:txBody>
      </p:sp>
      <p:sp>
        <p:nvSpPr>
          <p:cNvPr id="122887" name="Text Box 7"/>
          <p:cNvSpPr txBox="1">
            <a:spLocks noChangeArrowheads="1"/>
          </p:cNvSpPr>
          <p:nvPr/>
        </p:nvSpPr>
        <p:spPr bwMode="auto">
          <a:xfrm>
            <a:off x="3581400" y="5432425"/>
            <a:ext cx="914400" cy="434975"/>
          </a:xfrm>
          <a:prstGeom prst="rect">
            <a:avLst/>
          </a:prstGeom>
          <a:solidFill>
            <a:schemeClr val="bg2">
              <a:alpha val="82001"/>
            </a:scheme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latin typeface="Times New Roman" pitchFamily="18" charset="0"/>
              </a:rPr>
              <a:t>web site yyyy</a:t>
            </a:r>
          </a:p>
        </p:txBody>
      </p:sp>
      <p:sp>
        <p:nvSpPr>
          <p:cNvPr id="122888" name="Line 8"/>
          <p:cNvSpPr>
            <a:spLocks noChangeShapeType="1"/>
          </p:cNvSpPr>
          <p:nvPr/>
        </p:nvSpPr>
        <p:spPr bwMode="auto">
          <a:xfrm>
            <a:off x="3505200" y="4648200"/>
            <a:ext cx="45720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889" name="Line 9"/>
          <p:cNvSpPr>
            <a:spLocks noChangeShapeType="1"/>
          </p:cNvSpPr>
          <p:nvPr/>
        </p:nvSpPr>
        <p:spPr bwMode="auto">
          <a:xfrm flipV="1">
            <a:off x="3957638" y="4268788"/>
            <a:ext cx="841375" cy="730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890" name="Line 10"/>
          <p:cNvSpPr>
            <a:spLocks noChangeShapeType="1"/>
          </p:cNvSpPr>
          <p:nvPr/>
        </p:nvSpPr>
        <p:spPr bwMode="auto">
          <a:xfrm flipH="1">
            <a:off x="3581400" y="3505200"/>
            <a:ext cx="15240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891" name="Line 11"/>
          <p:cNvSpPr>
            <a:spLocks noChangeShapeType="1"/>
          </p:cNvSpPr>
          <p:nvPr/>
        </p:nvSpPr>
        <p:spPr bwMode="auto">
          <a:xfrm>
            <a:off x="2590800" y="3505200"/>
            <a:ext cx="53340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892" name="Line 12"/>
          <p:cNvSpPr>
            <a:spLocks noChangeShapeType="1"/>
          </p:cNvSpPr>
          <p:nvPr/>
        </p:nvSpPr>
        <p:spPr bwMode="auto">
          <a:xfrm flipH="1">
            <a:off x="4038600" y="3962400"/>
            <a:ext cx="68580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893" name="Line 13"/>
          <p:cNvSpPr>
            <a:spLocks noChangeShapeType="1"/>
          </p:cNvSpPr>
          <p:nvPr/>
        </p:nvSpPr>
        <p:spPr bwMode="auto">
          <a:xfrm flipH="1" flipV="1">
            <a:off x="3352800" y="4724400"/>
            <a:ext cx="22860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894" name="Line 14"/>
          <p:cNvSpPr>
            <a:spLocks noChangeShapeType="1"/>
          </p:cNvSpPr>
          <p:nvPr/>
        </p:nvSpPr>
        <p:spPr bwMode="auto">
          <a:xfrm flipV="1">
            <a:off x="1752600" y="4572000"/>
            <a:ext cx="99060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895" name="Text Box 15"/>
          <p:cNvSpPr txBox="1">
            <a:spLocks noChangeArrowheads="1"/>
          </p:cNvSpPr>
          <p:nvPr/>
        </p:nvSpPr>
        <p:spPr bwMode="auto">
          <a:xfrm>
            <a:off x="685800" y="4594225"/>
            <a:ext cx="914400" cy="434975"/>
          </a:xfrm>
          <a:prstGeom prst="rect">
            <a:avLst/>
          </a:prstGeom>
          <a:solidFill>
            <a:srgbClr val="C0C0C0">
              <a:alpha val="97000"/>
            </a:srgb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latin typeface="Times New Roman" pitchFamily="18" charset="0"/>
              </a:rPr>
              <a:t>web site a b c d e f g</a:t>
            </a:r>
          </a:p>
        </p:txBody>
      </p:sp>
      <p:sp>
        <p:nvSpPr>
          <p:cNvPr id="122896" name="Text Box 16"/>
          <p:cNvSpPr txBox="1">
            <a:spLocks noChangeArrowheads="1"/>
          </p:cNvSpPr>
          <p:nvPr/>
        </p:nvSpPr>
        <p:spPr bwMode="auto">
          <a:xfrm>
            <a:off x="4724400" y="2079625"/>
            <a:ext cx="609600" cy="587375"/>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latin typeface="Times New Roman" pitchFamily="18" charset="0"/>
              </a:rPr>
              <a:t>web site xxx</a:t>
            </a:r>
          </a:p>
        </p:txBody>
      </p:sp>
      <p:sp>
        <p:nvSpPr>
          <p:cNvPr id="122897" name="Line 17"/>
          <p:cNvSpPr>
            <a:spLocks noChangeShapeType="1"/>
          </p:cNvSpPr>
          <p:nvPr/>
        </p:nvSpPr>
        <p:spPr bwMode="auto">
          <a:xfrm flipH="1">
            <a:off x="4114800" y="2514600"/>
            <a:ext cx="45720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898" name="Line 18"/>
          <p:cNvSpPr>
            <a:spLocks noChangeShapeType="1"/>
          </p:cNvSpPr>
          <p:nvPr/>
        </p:nvSpPr>
        <p:spPr bwMode="auto">
          <a:xfrm>
            <a:off x="5105400" y="2743200"/>
            <a:ext cx="0" cy="914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899" name="Text Box 19"/>
          <p:cNvSpPr txBox="1">
            <a:spLocks noChangeArrowheads="1"/>
          </p:cNvSpPr>
          <p:nvPr/>
        </p:nvSpPr>
        <p:spPr bwMode="auto">
          <a:xfrm>
            <a:off x="6019800" y="1600200"/>
            <a:ext cx="2743200" cy="502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latin typeface="Times New Roman" pitchFamily="18" charset="0"/>
              </a:rPr>
              <a:t>Inlinks are “good” (recommendations)</a:t>
            </a:r>
          </a:p>
          <a:p>
            <a:pPr>
              <a:spcBef>
                <a:spcPct val="50000"/>
              </a:spcBef>
            </a:pPr>
            <a:r>
              <a:rPr lang="en-US" altLang="en-US" sz="2400">
                <a:latin typeface="Times New Roman" pitchFamily="18" charset="0"/>
              </a:rPr>
              <a:t>Inlinks from a “good” site are better than inlinks from a “bad” site</a:t>
            </a:r>
          </a:p>
          <a:p>
            <a:pPr>
              <a:spcBef>
                <a:spcPct val="50000"/>
              </a:spcBef>
            </a:pPr>
            <a:r>
              <a:rPr lang="en-US" altLang="en-US" sz="2400">
                <a:latin typeface="Times New Roman" pitchFamily="18" charset="0"/>
              </a:rPr>
              <a:t>but inlinks from sites with many outlinks are not as “good”...</a:t>
            </a:r>
          </a:p>
          <a:p>
            <a:pPr>
              <a:spcBef>
                <a:spcPct val="50000"/>
              </a:spcBef>
            </a:pPr>
            <a:r>
              <a:rPr lang="en-US" altLang="en-US" sz="2400">
                <a:latin typeface="Times New Roman" pitchFamily="18" charset="0"/>
              </a:rPr>
              <a:t>“Good” and “bad” are relative.</a:t>
            </a:r>
          </a:p>
        </p:txBody>
      </p:sp>
      <p:sp>
        <p:nvSpPr>
          <p:cNvPr id="122900" name="Line 20"/>
          <p:cNvSpPr>
            <a:spLocks noChangeShapeType="1"/>
          </p:cNvSpPr>
          <p:nvPr/>
        </p:nvSpPr>
        <p:spPr bwMode="auto">
          <a:xfrm>
            <a:off x="1219200" y="1905000"/>
            <a:ext cx="83820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01" name="Line 21"/>
          <p:cNvSpPr>
            <a:spLocks noChangeShapeType="1"/>
          </p:cNvSpPr>
          <p:nvPr/>
        </p:nvSpPr>
        <p:spPr bwMode="auto">
          <a:xfrm flipH="1">
            <a:off x="1905000" y="5715000"/>
            <a:ext cx="1524000" cy="914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02" name="Line 22"/>
          <p:cNvSpPr>
            <a:spLocks noChangeShapeType="1"/>
          </p:cNvSpPr>
          <p:nvPr/>
        </p:nvSpPr>
        <p:spPr bwMode="auto">
          <a:xfrm flipV="1">
            <a:off x="2971800" y="1981200"/>
            <a:ext cx="914400" cy="685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03" name="Line 23"/>
          <p:cNvSpPr>
            <a:spLocks noChangeShapeType="1"/>
          </p:cNvSpPr>
          <p:nvPr/>
        </p:nvSpPr>
        <p:spPr bwMode="auto">
          <a:xfrm flipH="1" flipV="1">
            <a:off x="1752600" y="5029200"/>
            <a:ext cx="152400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04" name="Line 24"/>
          <p:cNvSpPr>
            <a:spLocks noChangeShapeType="1"/>
          </p:cNvSpPr>
          <p:nvPr/>
        </p:nvSpPr>
        <p:spPr bwMode="auto">
          <a:xfrm>
            <a:off x="2971800" y="3200400"/>
            <a:ext cx="381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05" name="Text Box 25"/>
          <p:cNvSpPr txBox="1">
            <a:spLocks noChangeArrowheads="1"/>
          </p:cNvSpPr>
          <p:nvPr/>
        </p:nvSpPr>
        <p:spPr bwMode="auto">
          <a:xfrm>
            <a:off x="762000" y="2743200"/>
            <a:ext cx="609600" cy="587375"/>
          </a:xfrm>
          <a:prstGeom prst="rect">
            <a:avLst/>
          </a:prstGeom>
          <a:solidFill>
            <a:srgbClr val="000000"/>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latin typeface="Times New Roman" pitchFamily="18" charset="0"/>
              </a:rPr>
              <a:t>web site xxx</a:t>
            </a:r>
          </a:p>
        </p:txBody>
      </p:sp>
      <p:sp>
        <p:nvSpPr>
          <p:cNvPr id="122906" name="Line 26"/>
          <p:cNvSpPr>
            <a:spLocks noChangeShapeType="1"/>
          </p:cNvSpPr>
          <p:nvPr/>
        </p:nvSpPr>
        <p:spPr bwMode="auto">
          <a:xfrm>
            <a:off x="1524000" y="3048000"/>
            <a:ext cx="60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07" name="Line 27"/>
          <p:cNvSpPr>
            <a:spLocks noChangeShapeType="1"/>
          </p:cNvSpPr>
          <p:nvPr/>
        </p:nvSpPr>
        <p:spPr bwMode="auto">
          <a:xfrm>
            <a:off x="1524000" y="3352800"/>
            <a:ext cx="129540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08" name="Line 28"/>
          <p:cNvSpPr>
            <a:spLocks noChangeShapeType="1"/>
          </p:cNvSpPr>
          <p:nvPr/>
        </p:nvSpPr>
        <p:spPr bwMode="auto">
          <a:xfrm>
            <a:off x="1371600" y="3429000"/>
            <a:ext cx="2057400" cy="1981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09" name="Line 29"/>
          <p:cNvSpPr>
            <a:spLocks noChangeShapeType="1"/>
          </p:cNvSpPr>
          <p:nvPr/>
        </p:nvSpPr>
        <p:spPr bwMode="auto">
          <a:xfrm>
            <a:off x="1143000" y="3429000"/>
            <a:ext cx="0" cy="1066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10" name="Line 30"/>
          <p:cNvSpPr>
            <a:spLocks noChangeShapeType="1"/>
          </p:cNvSpPr>
          <p:nvPr/>
        </p:nvSpPr>
        <p:spPr bwMode="auto">
          <a:xfrm>
            <a:off x="1524000" y="3200400"/>
            <a:ext cx="3200400" cy="990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11" name="Line 31"/>
          <p:cNvSpPr>
            <a:spLocks noChangeShapeType="1"/>
          </p:cNvSpPr>
          <p:nvPr/>
        </p:nvSpPr>
        <p:spPr bwMode="auto">
          <a:xfrm flipV="1">
            <a:off x="1524000" y="2286000"/>
            <a:ext cx="304800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12" name="Line 32"/>
          <p:cNvSpPr>
            <a:spLocks noChangeShapeType="1"/>
          </p:cNvSpPr>
          <p:nvPr/>
        </p:nvSpPr>
        <p:spPr bwMode="auto">
          <a:xfrm flipV="1">
            <a:off x="1447800" y="1752600"/>
            <a:ext cx="990600" cy="914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13" name="Line 33"/>
          <p:cNvSpPr>
            <a:spLocks noChangeShapeType="1"/>
          </p:cNvSpPr>
          <p:nvPr/>
        </p:nvSpPr>
        <p:spPr bwMode="auto">
          <a:xfrm flipH="1">
            <a:off x="457200" y="3429000"/>
            <a:ext cx="457200" cy="990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14" name="Line 34"/>
          <p:cNvSpPr>
            <a:spLocks noChangeShapeType="1"/>
          </p:cNvSpPr>
          <p:nvPr/>
        </p:nvSpPr>
        <p:spPr bwMode="auto">
          <a:xfrm flipH="1">
            <a:off x="152400" y="3352800"/>
            <a:ext cx="45720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15" name="Line 35"/>
          <p:cNvSpPr>
            <a:spLocks noChangeShapeType="1"/>
          </p:cNvSpPr>
          <p:nvPr/>
        </p:nvSpPr>
        <p:spPr bwMode="auto">
          <a:xfrm flipV="1">
            <a:off x="1143000" y="1676400"/>
            <a:ext cx="381000" cy="914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16" name="Line 36"/>
          <p:cNvSpPr>
            <a:spLocks noChangeShapeType="1"/>
          </p:cNvSpPr>
          <p:nvPr/>
        </p:nvSpPr>
        <p:spPr bwMode="auto">
          <a:xfrm flipH="1" flipV="1">
            <a:off x="685800" y="1143000"/>
            <a:ext cx="152400" cy="1371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17" name="Line 37"/>
          <p:cNvSpPr>
            <a:spLocks noChangeShapeType="1"/>
          </p:cNvSpPr>
          <p:nvPr/>
        </p:nvSpPr>
        <p:spPr bwMode="auto">
          <a:xfrm flipH="1" flipV="1">
            <a:off x="228600" y="2209800"/>
            <a:ext cx="381000" cy="457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18" name="Line 38"/>
          <p:cNvSpPr>
            <a:spLocks noChangeShapeType="1"/>
          </p:cNvSpPr>
          <p:nvPr/>
        </p:nvSpPr>
        <p:spPr bwMode="auto">
          <a:xfrm flipH="1" flipV="1">
            <a:off x="0" y="2971800"/>
            <a:ext cx="609600" cy="76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19" name="Line 39"/>
          <p:cNvSpPr>
            <a:spLocks noChangeShapeType="1"/>
          </p:cNvSpPr>
          <p:nvPr/>
        </p:nvSpPr>
        <p:spPr bwMode="auto">
          <a:xfrm>
            <a:off x="1371600" y="2057400"/>
            <a:ext cx="68580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015158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0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9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90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290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90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9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9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29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29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29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29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29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29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29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0" grpId="0" animBg="1"/>
      <p:bldP spid="122905" grpId="0" animBg="1"/>
      <p:bldP spid="122906" grpId="0" animBg="1"/>
      <p:bldP spid="122907" grpId="0" animBg="1"/>
      <p:bldP spid="122908" grpId="0" animBg="1"/>
      <p:bldP spid="122909" grpId="0" animBg="1"/>
      <p:bldP spid="122910" grpId="0" animBg="1"/>
      <p:bldP spid="122911" grpId="0" animBg="1"/>
      <p:bldP spid="122912" grpId="0" animBg="1"/>
      <p:bldP spid="122913" grpId="0" animBg="1"/>
      <p:bldP spid="122914" grpId="0" animBg="1"/>
      <p:bldP spid="122915" grpId="0" animBg="1"/>
      <p:bldP spid="122916" grpId="0" animBg="1"/>
      <p:bldP spid="122917" grpId="0" animBg="1"/>
      <p:bldP spid="12291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Alternative: Kleinberg’s model</a:t>
            </a:r>
            <a:endParaRPr lang="en-US" sz="3600" dirty="0"/>
          </a:p>
        </p:txBody>
      </p:sp>
      <p:sp>
        <p:nvSpPr>
          <p:cNvPr id="3" name="Content Placeholder 2"/>
          <p:cNvSpPr>
            <a:spLocks noGrp="1"/>
          </p:cNvSpPr>
          <p:nvPr>
            <p:ph idx="1"/>
          </p:nvPr>
        </p:nvSpPr>
        <p:spPr/>
        <p:txBody>
          <a:bodyPr/>
          <a:lstStyle/>
          <a:p>
            <a:r>
              <a:rPr lang="en-US" dirty="0" smtClean="0"/>
              <a:t>Hubs</a:t>
            </a:r>
          </a:p>
          <a:p>
            <a:pPr lvl="1"/>
            <a:r>
              <a:rPr lang="en-US" dirty="0" smtClean="0"/>
              <a:t>Pages with many out-links</a:t>
            </a:r>
          </a:p>
          <a:p>
            <a:pPr lvl="1"/>
            <a:r>
              <a:rPr lang="en-US" dirty="0" smtClean="0"/>
              <a:t>Good hubs link to good authorities</a:t>
            </a:r>
          </a:p>
          <a:p>
            <a:r>
              <a:rPr lang="en-US" dirty="0" smtClean="0"/>
              <a:t>Authorities</a:t>
            </a:r>
          </a:p>
          <a:p>
            <a:pPr lvl="1"/>
            <a:r>
              <a:rPr lang="en-US" dirty="0" smtClean="0"/>
              <a:t>Pages with many in-links</a:t>
            </a:r>
          </a:p>
          <a:p>
            <a:pPr lvl="1"/>
            <a:r>
              <a:rPr lang="en-US" dirty="0" smtClean="0"/>
              <a:t>Good authorities are connected to good hubs</a:t>
            </a:r>
            <a:endParaRPr lang="en-US" dirty="0"/>
          </a:p>
        </p:txBody>
      </p:sp>
    </p:spTree>
    <p:extLst>
      <p:ext uri="{BB962C8B-B14F-4D97-AF65-F5344CB8AC3E}">
        <p14:creationId xmlns:p14="http://schemas.microsoft.com/office/powerpoint/2010/main" val="2198869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en-US"/>
              <a:t>Google’s PageRank</a:t>
            </a:r>
          </a:p>
        </p:txBody>
      </p:sp>
      <p:sp>
        <p:nvSpPr>
          <p:cNvPr id="123907" name="Text Box 3"/>
          <p:cNvSpPr txBox="1">
            <a:spLocks noChangeArrowheads="1"/>
          </p:cNvSpPr>
          <p:nvPr/>
        </p:nvSpPr>
        <p:spPr bwMode="auto">
          <a:xfrm>
            <a:off x="2209800" y="2819400"/>
            <a:ext cx="609600" cy="587375"/>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latin typeface="Times New Roman" pitchFamily="18" charset="0"/>
              </a:rPr>
              <a:t>web site xxx</a:t>
            </a:r>
          </a:p>
        </p:txBody>
      </p:sp>
      <p:sp>
        <p:nvSpPr>
          <p:cNvPr id="123908" name="Text Box 4"/>
          <p:cNvSpPr txBox="1">
            <a:spLocks noChangeArrowheads="1"/>
          </p:cNvSpPr>
          <p:nvPr/>
        </p:nvSpPr>
        <p:spPr bwMode="auto">
          <a:xfrm>
            <a:off x="2971800" y="4114800"/>
            <a:ext cx="914400" cy="434975"/>
          </a:xfrm>
          <a:prstGeom prst="rect">
            <a:avLst/>
          </a:prstGeom>
          <a:solidFill>
            <a:schemeClr val="tx1">
              <a:alpha val="61000"/>
            </a:scheme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latin typeface="Times New Roman" pitchFamily="18" charset="0"/>
              </a:rPr>
              <a:t>web site yyyy</a:t>
            </a:r>
          </a:p>
        </p:txBody>
      </p:sp>
      <p:sp>
        <p:nvSpPr>
          <p:cNvPr id="123909" name="Text Box 5"/>
          <p:cNvSpPr txBox="1">
            <a:spLocks noChangeArrowheads="1"/>
          </p:cNvSpPr>
          <p:nvPr/>
        </p:nvSpPr>
        <p:spPr bwMode="auto">
          <a:xfrm>
            <a:off x="3429000" y="2971800"/>
            <a:ext cx="914400" cy="434975"/>
          </a:xfrm>
          <a:prstGeom prst="rect">
            <a:avLst/>
          </a:prstGeom>
          <a:solidFill>
            <a:srgbClr val="C0C0C0">
              <a:alpha val="97000"/>
            </a:srgb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latin typeface="Times New Roman" pitchFamily="18" charset="0"/>
              </a:rPr>
              <a:t>web site a b c d e f g</a:t>
            </a:r>
          </a:p>
        </p:txBody>
      </p:sp>
      <p:sp>
        <p:nvSpPr>
          <p:cNvPr id="123910" name="Text Box 6"/>
          <p:cNvSpPr txBox="1">
            <a:spLocks noChangeArrowheads="1"/>
          </p:cNvSpPr>
          <p:nvPr/>
        </p:nvSpPr>
        <p:spPr bwMode="auto">
          <a:xfrm>
            <a:off x="4876800" y="3756025"/>
            <a:ext cx="914400" cy="739775"/>
          </a:xfrm>
          <a:prstGeom prst="rect">
            <a:avLst/>
          </a:prstGeom>
          <a:solidFill>
            <a:schemeClr val="bg2">
              <a:alpha val="81000"/>
            </a:scheme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latin typeface="Times New Roman" pitchFamily="18" charset="0"/>
              </a:rPr>
              <a:t>web </a:t>
            </a:r>
          </a:p>
          <a:p>
            <a:pPr>
              <a:spcBef>
                <a:spcPct val="50000"/>
              </a:spcBef>
            </a:pPr>
            <a:r>
              <a:rPr lang="en-US" altLang="en-US" sz="1000">
                <a:latin typeface="Times New Roman" pitchFamily="18" charset="0"/>
              </a:rPr>
              <a:t>site </a:t>
            </a:r>
          </a:p>
          <a:p>
            <a:pPr>
              <a:spcBef>
                <a:spcPct val="50000"/>
              </a:spcBef>
            </a:pPr>
            <a:r>
              <a:rPr lang="en-US" altLang="en-US" sz="1000">
                <a:latin typeface="Times New Roman" pitchFamily="18" charset="0"/>
              </a:rPr>
              <a:t>pdq pdq ..</a:t>
            </a:r>
          </a:p>
        </p:txBody>
      </p:sp>
      <p:sp>
        <p:nvSpPr>
          <p:cNvPr id="123911" name="Text Box 7"/>
          <p:cNvSpPr txBox="1">
            <a:spLocks noChangeArrowheads="1"/>
          </p:cNvSpPr>
          <p:nvPr/>
        </p:nvSpPr>
        <p:spPr bwMode="auto">
          <a:xfrm>
            <a:off x="3581400" y="5432425"/>
            <a:ext cx="914400" cy="434975"/>
          </a:xfrm>
          <a:prstGeom prst="rect">
            <a:avLst/>
          </a:prstGeom>
          <a:solidFill>
            <a:schemeClr val="bg2">
              <a:alpha val="82001"/>
            </a:scheme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latin typeface="Times New Roman" pitchFamily="18" charset="0"/>
              </a:rPr>
              <a:t>web site yyyy</a:t>
            </a:r>
          </a:p>
        </p:txBody>
      </p:sp>
      <p:sp>
        <p:nvSpPr>
          <p:cNvPr id="123912" name="Line 8"/>
          <p:cNvSpPr>
            <a:spLocks noChangeShapeType="1"/>
          </p:cNvSpPr>
          <p:nvPr/>
        </p:nvSpPr>
        <p:spPr bwMode="auto">
          <a:xfrm>
            <a:off x="3505200" y="4648200"/>
            <a:ext cx="45720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13" name="Line 9"/>
          <p:cNvSpPr>
            <a:spLocks noChangeShapeType="1"/>
          </p:cNvSpPr>
          <p:nvPr/>
        </p:nvSpPr>
        <p:spPr bwMode="auto">
          <a:xfrm flipV="1">
            <a:off x="3957638" y="4268788"/>
            <a:ext cx="841375" cy="730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14" name="Line 10"/>
          <p:cNvSpPr>
            <a:spLocks noChangeShapeType="1"/>
          </p:cNvSpPr>
          <p:nvPr/>
        </p:nvSpPr>
        <p:spPr bwMode="auto">
          <a:xfrm flipH="1">
            <a:off x="3581400" y="3505200"/>
            <a:ext cx="15240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15" name="Line 11"/>
          <p:cNvSpPr>
            <a:spLocks noChangeShapeType="1"/>
          </p:cNvSpPr>
          <p:nvPr/>
        </p:nvSpPr>
        <p:spPr bwMode="auto">
          <a:xfrm>
            <a:off x="2590800" y="3505200"/>
            <a:ext cx="53340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16" name="Line 12"/>
          <p:cNvSpPr>
            <a:spLocks noChangeShapeType="1"/>
          </p:cNvSpPr>
          <p:nvPr/>
        </p:nvSpPr>
        <p:spPr bwMode="auto">
          <a:xfrm flipH="1">
            <a:off x="4038600" y="3962400"/>
            <a:ext cx="68580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17" name="Line 13"/>
          <p:cNvSpPr>
            <a:spLocks noChangeShapeType="1"/>
          </p:cNvSpPr>
          <p:nvPr/>
        </p:nvSpPr>
        <p:spPr bwMode="auto">
          <a:xfrm flipH="1" flipV="1">
            <a:off x="3352800" y="4724400"/>
            <a:ext cx="22860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18" name="Line 14"/>
          <p:cNvSpPr>
            <a:spLocks noChangeShapeType="1"/>
          </p:cNvSpPr>
          <p:nvPr/>
        </p:nvSpPr>
        <p:spPr bwMode="auto">
          <a:xfrm flipV="1">
            <a:off x="1752600" y="4572000"/>
            <a:ext cx="99060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19" name="Text Box 15"/>
          <p:cNvSpPr txBox="1">
            <a:spLocks noChangeArrowheads="1"/>
          </p:cNvSpPr>
          <p:nvPr/>
        </p:nvSpPr>
        <p:spPr bwMode="auto">
          <a:xfrm>
            <a:off x="685800" y="4594225"/>
            <a:ext cx="914400" cy="434975"/>
          </a:xfrm>
          <a:prstGeom prst="rect">
            <a:avLst/>
          </a:prstGeom>
          <a:solidFill>
            <a:srgbClr val="C0C0C0">
              <a:alpha val="97000"/>
            </a:srgb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latin typeface="Times New Roman" pitchFamily="18" charset="0"/>
              </a:rPr>
              <a:t>web site a b c d e f g</a:t>
            </a:r>
          </a:p>
        </p:txBody>
      </p:sp>
      <p:sp>
        <p:nvSpPr>
          <p:cNvPr id="123920" name="Text Box 16"/>
          <p:cNvSpPr txBox="1">
            <a:spLocks noChangeArrowheads="1"/>
          </p:cNvSpPr>
          <p:nvPr/>
        </p:nvSpPr>
        <p:spPr bwMode="auto">
          <a:xfrm>
            <a:off x="4724400" y="2079625"/>
            <a:ext cx="609600" cy="587375"/>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latin typeface="Times New Roman" pitchFamily="18" charset="0"/>
              </a:rPr>
              <a:t>web site xxx</a:t>
            </a:r>
          </a:p>
        </p:txBody>
      </p:sp>
      <p:sp>
        <p:nvSpPr>
          <p:cNvPr id="123921" name="Line 17"/>
          <p:cNvSpPr>
            <a:spLocks noChangeShapeType="1"/>
          </p:cNvSpPr>
          <p:nvPr/>
        </p:nvSpPr>
        <p:spPr bwMode="auto">
          <a:xfrm flipH="1">
            <a:off x="4114800" y="2514600"/>
            <a:ext cx="45720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22" name="Line 18"/>
          <p:cNvSpPr>
            <a:spLocks noChangeShapeType="1"/>
          </p:cNvSpPr>
          <p:nvPr/>
        </p:nvSpPr>
        <p:spPr bwMode="auto">
          <a:xfrm>
            <a:off x="5105400" y="2743200"/>
            <a:ext cx="0" cy="914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23" name="Text Box 19"/>
          <p:cNvSpPr txBox="1">
            <a:spLocks noChangeArrowheads="1"/>
          </p:cNvSpPr>
          <p:nvPr/>
        </p:nvSpPr>
        <p:spPr bwMode="auto">
          <a:xfrm>
            <a:off x="6019800" y="2133600"/>
            <a:ext cx="29718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Times New Roman" pitchFamily="18" charset="0"/>
              </a:rPr>
              <a:t>Imagine a “pagehopper” that always either</a:t>
            </a:r>
          </a:p>
          <a:p>
            <a:pPr>
              <a:spcBef>
                <a:spcPct val="50000"/>
              </a:spcBef>
              <a:buFontTx/>
              <a:buChar char="•"/>
            </a:pPr>
            <a:r>
              <a:rPr lang="en-US" altLang="en-US" sz="2000">
                <a:latin typeface="Times New Roman" pitchFamily="18" charset="0"/>
              </a:rPr>
              <a:t> follows a random link, or</a:t>
            </a:r>
          </a:p>
          <a:p>
            <a:pPr>
              <a:spcBef>
                <a:spcPct val="50000"/>
              </a:spcBef>
              <a:buFontTx/>
              <a:buChar char="•"/>
            </a:pPr>
            <a:r>
              <a:rPr lang="en-US" altLang="en-US" sz="2000">
                <a:latin typeface="Times New Roman" pitchFamily="18" charset="0"/>
              </a:rPr>
              <a:t> jumps to random page</a:t>
            </a:r>
          </a:p>
        </p:txBody>
      </p:sp>
      <p:sp>
        <p:nvSpPr>
          <p:cNvPr id="123924" name="Line 20"/>
          <p:cNvSpPr>
            <a:spLocks noChangeShapeType="1"/>
          </p:cNvSpPr>
          <p:nvPr/>
        </p:nvSpPr>
        <p:spPr bwMode="auto">
          <a:xfrm>
            <a:off x="1219200" y="1905000"/>
            <a:ext cx="83820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25" name="Line 21"/>
          <p:cNvSpPr>
            <a:spLocks noChangeShapeType="1"/>
          </p:cNvSpPr>
          <p:nvPr/>
        </p:nvSpPr>
        <p:spPr bwMode="auto">
          <a:xfrm flipH="1">
            <a:off x="1905000" y="5715000"/>
            <a:ext cx="1524000" cy="914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26" name="Line 22"/>
          <p:cNvSpPr>
            <a:spLocks noChangeShapeType="1"/>
          </p:cNvSpPr>
          <p:nvPr/>
        </p:nvSpPr>
        <p:spPr bwMode="auto">
          <a:xfrm flipV="1">
            <a:off x="2971800" y="1981200"/>
            <a:ext cx="914400" cy="685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27" name="Line 23"/>
          <p:cNvSpPr>
            <a:spLocks noChangeShapeType="1"/>
          </p:cNvSpPr>
          <p:nvPr/>
        </p:nvSpPr>
        <p:spPr bwMode="auto">
          <a:xfrm flipH="1" flipV="1">
            <a:off x="1752600" y="5029200"/>
            <a:ext cx="152400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28" name="Line 24"/>
          <p:cNvSpPr>
            <a:spLocks noChangeShapeType="1"/>
          </p:cNvSpPr>
          <p:nvPr/>
        </p:nvSpPr>
        <p:spPr bwMode="auto">
          <a:xfrm>
            <a:off x="2971800" y="3200400"/>
            <a:ext cx="381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29" name="AutoShape 25"/>
          <p:cNvSpPr>
            <a:spLocks noChangeArrowheads="1"/>
          </p:cNvSpPr>
          <p:nvPr/>
        </p:nvSpPr>
        <p:spPr bwMode="auto">
          <a:xfrm>
            <a:off x="8077200" y="2590800"/>
            <a:ext cx="304800" cy="304800"/>
          </a:xfrm>
          <a:prstGeom prst="smileyFace">
            <a:avLst>
              <a:gd name="adj" fmla="val 4653"/>
            </a:avLst>
          </a:prstGeom>
          <a:solidFill>
            <a:srgbClr val="008000">
              <a:alpha val="30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30" name="AutoShape 26"/>
          <p:cNvSpPr>
            <a:spLocks noChangeArrowheads="1"/>
          </p:cNvSpPr>
          <p:nvPr/>
        </p:nvSpPr>
        <p:spPr bwMode="auto">
          <a:xfrm>
            <a:off x="5105400" y="1905000"/>
            <a:ext cx="304800" cy="304800"/>
          </a:xfrm>
          <a:prstGeom prst="smileyFace">
            <a:avLst>
              <a:gd name="adj" fmla="val 4653"/>
            </a:avLst>
          </a:prstGeom>
          <a:solidFill>
            <a:srgbClr val="008000">
              <a:alpha val="30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31" name="AutoShape 27"/>
          <p:cNvSpPr>
            <a:spLocks noChangeArrowheads="1"/>
          </p:cNvSpPr>
          <p:nvPr/>
        </p:nvSpPr>
        <p:spPr bwMode="auto">
          <a:xfrm>
            <a:off x="5486400" y="3657600"/>
            <a:ext cx="304800" cy="304800"/>
          </a:xfrm>
          <a:prstGeom prst="smileyFace">
            <a:avLst>
              <a:gd name="adj" fmla="val 4653"/>
            </a:avLst>
          </a:prstGeom>
          <a:solidFill>
            <a:srgbClr val="008000">
              <a:alpha val="30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32" name="AutoShape 28"/>
          <p:cNvSpPr>
            <a:spLocks noChangeArrowheads="1"/>
          </p:cNvSpPr>
          <p:nvPr/>
        </p:nvSpPr>
        <p:spPr bwMode="auto">
          <a:xfrm>
            <a:off x="3886200" y="3810000"/>
            <a:ext cx="304800" cy="304800"/>
          </a:xfrm>
          <a:prstGeom prst="smileyFace">
            <a:avLst>
              <a:gd name="adj" fmla="val 4653"/>
            </a:avLst>
          </a:prstGeom>
          <a:solidFill>
            <a:srgbClr val="008000">
              <a:alpha val="30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33" name="AutoShape 29"/>
          <p:cNvSpPr>
            <a:spLocks noChangeArrowheads="1"/>
          </p:cNvSpPr>
          <p:nvPr/>
        </p:nvSpPr>
        <p:spPr bwMode="auto">
          <a:xfrm>
            <a:off x="4038600" y="5257800"/>
            <a:ext cx="304800" cy="304800"/>
          </a:xfrm>
          <a:prstGeom prst="smileyFace">
            <a:avLst>
              <a:gd name="adj" fmla="val 4653"/>
            </a:avLst>
          </a:prstGeom>
          <a:solidFill>
            <a:srgbClr val="008000">
              <a:alpha val="30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34" name="AutoShape 30"/>
          <p:cNvSpPr>
            <a:spLocks noChangeArrowheads="1"/>
          </p:cNvSpPr>
          <p:nvPr/>
        </p:nvSpPr>
        <p:spPr bwMode="auto">
          <a:xfrm>
            <a:off x="2438400" y="2514600"/>
            <a:ext cx="304800" cy="304800"/>
          </a:xfrm>
          <a:prstGeom prst="smileyFace">
            <a:avLst>
              <a:gd name="adj" fmla="val 4653"/>
            </a:avLst>
          </a:prstGeom>
          <a:solidFill>
            <a:srgbClr val="008000">
              <a:alpha val="30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35" name="AutoShape 31"/>
          <p:cNvSpPr>
            <a:spLocks noChangeArrowheads="1"/>
          </p:cNvSpPr>
          <p:nvPr/>
        </p:nvSpPr>
        <p:spPr bwMode="auto">
          <a:xfrm>
            <a:off x="3581400" y="2743200"/>
            <a:ext cx="304800" cy="304800"/>
          </a:xfrm>
          <a:prstGeom prst="smileyFace">
            <a:avLst>
              <a:gd name="adj" fmla="val 4653"/>
            </a:avLst>
          </a:prstGeom>
          <a:solidFill>
            <a:srgbClr val="008000">
              <a:alpha val="30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36" name="AutoShape 32"/>
          <p:cNvSpPr>
            <a:spLocks noChangeArrowheads="1"/>
          </p:cNvSpPr>
          <p:nvPr/>
        </p:nvSpPr>
        <p:spPr bwMode="auto">
          <a:xfrm>
            <a:off x="3276600" y="3810000"/>
            <a:ext cx="304800" cy="304800"/>
          </a:xfrm>
          <a:prstGeom prst="smileyFace">
            <a:avLst>
              <a:gd name="adj" fmla="val 4653"/>
            </a:avLst>
          </a:prstGeom>
          <a:solidFill>
            <a:srgbClr val="008000">
              <a:alpha val="30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37" name="AutoShape 33"/>
          <p:cNvSpPr>
            <a:spLocks noChangeArrowheads="1"/>
          </p:cNvSpPr>
          <p:nvPr/>
        </p:nvSpPr>
        <p:spPr bwMode="auto">
          <a:xfrm>
            <a:off x="4648200" y="4343400"/>
            <a:ext cx="304800" cy="304800"/>
          </a:xfrm>
          <a:prstGeom prst="smileyFace">
            <a:avLst>
              <a:gd name="adj" fmla="val 4653"/>
            </a:avLst>
          </a:prstGeom>
          <a:solidFill>
            <a:srgbClr val="008000">
              <a:alpha val="30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38" name="AutoShape 34"/>
          <p:cNvSpPr>
            <a:spLocks noChangeArrowheads="1"/>
          </p:cNvSpPr>
          <p:nvPr/>
        </p:nvSpPr>
        <p:spPr bwMode="auto">
          <a:xfrm>
            <a:off x="3657600" y="4419600"/>
            <a:ext cx="304800" cy="304800"/>
          </a:xfrm>
          <a:prstGeom prst="smileyFace">
            <a:avLst>
              <a:gd name="adj" fmla="val 4653"/>
            </a:avLst>
          </a:prstGeom>
          <a:solidFill>
            <a:srgbClr val="008000">
              <a:alpha val="30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950192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92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3930"/>
                                        </p:tgtEl>
                                        <p:attrNameLst>
                                          <p:attrName>style.visibility</p:attrName>
                                        </p:attrNameLst>
                                      </p:cBhvr>
                                      <p:to>
                                        <p:strVal val="visible"/>
                                      </p:to>
                                    </p:set>
                                  </p:childTnLst>
                                  <p:subTnLst>
                                    <p:set>
                                      <p:cBhvr override="childStyle">
                                        <p:cTn dur="1" fill="hold" display="0" masterRel="nextClick" afterEffect="1"/>
                                        <p:tgtEl>
                                          <p:spTgt spid="123930"/>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3931"/>
                                        </p:tgtEl>
                                        <p:attrNameLst>
                                          <p:attrName>style.visibility</p:attrName>
                                        </p:attrNameLst>
                                      </p:cBhvr>
                                      <p:to>
                                        <p:strVal val="visible"/>
                                      </p:to>
                                    </p:set>
                                  </p:childTnLst>
                                  <p:subTnLst>
                                    <p:set>
                                      <p:cBhvr override="childStyle">
                                        <p:cTn dur="1" fill="hold" display="0" masterRel="nextClick" afterEffect="1"/>
                                        <p:tgtEl>
                                          <p:spTgt spid="123931"/>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3932"/>
                                        </p:tgtEl>
                                        <p:attrNameLst>
                                          <p:attrName>style.visibility</p:attrName>
                                        </p:attrNameLst>
                                      </p:cBhvr>
                                      <p:to>
                                        <p:strVal val="visible"/>
                                      </p:to>
                                    </p:set>
                                  </p:childTnLst>
                                  <p:subTnLst>
                                    <p:set>
                                      <p:cBhvr override="childStyle">
                                        <p:cTn dur="1" fill="hold" display="0" masterRel="nextClick" afterEffect="1"/>
                                        <p:tgtEl>
                                          <p:spTgt spid="123932"/>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3933"/>
                                        </p:tgtEl>
                                        <p:attrNameLst>
                                          <p:attrName>style.visibility</p:attrName>
                                        </p:attrNameLst>
                                      </p:cBhvr>
                                      <p:to>
                                        <p:strVal val="visible"/>
                                      </p:to>
                                    </p:set>
                                  </p:childTnLst>
                                  <p:subTnLst>
                                    <p:set>
                                      <p:cBhvr override="childStyle">
                                        <p:cTn dur="1" fill="hold" display="0" masterRel="nextClick" afterEffect="1"/>
                                        <p:tgtEl>
                                          <p:spTgt spid="123933"/>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3934"/>
                                        </p:tgtEl>
                                        <p:attrNameLst>
                                          <p:attrName>style.visibility</p:attrName>
                                        </p:attrNameLst>
                                      </p:cBhvr>
                                      <p:to>
                                        <p:strVal val="visible"/>
                                      </p:to>
                                    </p:set>
                                  </p:childTnLst>
                                  <p:subTnLst>
                                    <p:set>
                                      <p:cBhvr override="childStyle">
                                        <p:cTn dur="1" fill="hold" display="0" masterRel="nextClick" afterEffect="1"/>
                                        <p:tgtEl>
                                          <p:spTgt spid="123934"/>
                                        </p:tgtEl>
                                        <p:attrNameLst>
                                          <p:attrName>style.visibility</p:attrName>
                                        </p:attrNameLst>
                                      </p:cBhvr>
                                      <p:to>
                                        <p:strVal val="hidden"/>
                                      </p:to>
                                    </p:set>
                                  </p:sub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3935"/>
                                        </p:tgtEl>
                                        <p:attrNameLst>
                                          <p:attrName>style.visibility</p:attrName>
                                        </p:attrNameLst>
                                      </p:cBhvr>
                                      <p:to>
                                        <p:strVal val="visible"/>
                                      </p:to>
                                    </p:set>
                                  </p:childTnLst>
                                  <p:subTnLst>
                                    <p:set>
                                      <p:cBhvr override="childStyle">
                                        <p:cTn dur="1" fill="hold" display="0" masterRel="nextClick" afterEffect="1"/>
                                        <p:tgtEl>
                                          <p:spTgt spid="123935"/>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3936"/>
                                        </p:tgtEl>
                                        <p:attrNameLst>
                                          <p:attrName>style.visibility</p:attrName>
                                        </p:attrNameLst>
                                      </p:cBhvr>
                                      <p:to>
                                        <p:strVal val="visible"/>
                                      </p:to>
                                    </p:set>
                                  </p:childTnLst>
                                  <p:subTnLst>
                                    <p:set>
                                      <p:cBhvr override="childStyle">
                                        <p:cTn dur="1" fill="hold" display="0" masterRel="nextClick" afterEffect="1"/>
                                        <p:tgtEl>
                                          <p:spTgt spid="123936"/>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3937"/>
                                        </p:tgtEl>
                                        <p:attrNameLst>
                                          <p:attrName>style.visibility</p:attrName>
                                        </p:attrNameLst>
                                      </p:cBhvr>
                                      <p:to>
                                        <p:strVal val="visible"/>
                                      </p:to>
                                    </p:set>
                                  </p:childTnLst>
                                  <p:subTnLst>
                                    <p:set>
                                      <p:cBhvr override="childStyle">
                                        <p:cTn dur="1" fill="hold" display="0" masterRel="nextClick" afterEffect="1"/>
                                        <p:tgtEl>
                                          <p:spTgt spid="123937"/>
                                        </p:tgtEl>
                                        <p:attrNameLst>
                                          <p:attrName>style.visibility</p:attrName>
                                        </p:attrNameLst>
                                      </p:cBhvr>
                                      <p:to>
                                        <p:strVal val="hidden"/>
                                      </p:to>
                                    </p:set>
                                  </p:sub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3938"/>
                                        </p:tgtEl>
                                        <p:attrNameLst>
                                          <p:attrName>style.visibility</p:attrName>
                                        </p:attrNameLst>
                                      </p:cBhvr>
                                      <p:to>
                                        <p:strVal val="visible"/>
                                      </p:to>
                                    </p:set>
                                  </p:childTnLst>
                                  <p:subTnLst>
                                    <p:set>
                                      <p:cBhvr override="childStyle">
                                        <p:cTn dur="1" fill="hold" display="0" masterRel="nextClick" afterEffect="1"/>
                                        <p:tgtEl>
                                          <p:spTgt spid="12393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23" grpId="0"/>
      <p:bldP spid="123929" grpId="0" animBg="1"/>
      <p:bldP spid="123930" grpId="0" animBg="1"/>
      <p:bldP spid="123931" grpId="0" animBg="1"/>
      <p:bldP spid="123932" grpId="0" animBg="1"/>
      <p:bldP spid="123933" grpId="0" animBg="1"/>
      <p:bldP spid="123934" grpId="0" animBg="1"/>
      <p:bldP spid="123935" grpId="0" animBg="1"/>
      <p:bldP spid="123936" grpId="0" animBg="1"/>
      <p:bldP spid="123937" grpId="0" animBg="1"/>
      <p:bldP spid="12393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838200" y="228600"/>
            <a:ext cx="6705600" cy="1066800"/>
          </a:xfrm>
        </p:spPr>
        <p:txBody>
          <a:bodyPr/>
          <a:lstStyle/>
          <a:p>
            <a:r>
              <a:rPr lang="en-US" altLang="en-US"/>
              <a:t>Google’s PageRank</a:t>
            </a:r>
            <a:br>
              <a:rPr lang="en-US" altLang="en-US"/>
            </a:br>
            <a:r>
              <a:rPr lang="en-US" altLang="en-US" sz="2000"/>
              <a:t>(Brin &amp; Page, http://www-db.stanford.edu/~backrub/google.html)</a:t>
            </a:r>
          </a:p>
        </p:txBody>
      </p:sp>
      <p:sp>
        <p:nvSpPr>
          <p:cNvPr id="124931" name="Text Box 3"/>
          <p:cNvSpPr txBox="1">
            <a:spLocks noChangeArrowheads="1"/>
          </p:cNvSpPr>
          <p:nvPr/>
        </p:nvSpPr>
        <p:spPr bwMode="auto">
          <a:xfrm>
            <a:off x="2209800" y="2819400"/>
            <a:ext cx="609600" cy="587375"/>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latin typeface="Times New Roman" pitchFamily="18" charset="0"/>
              </a:rPr>
              <a:t>web site xxx</a:t>
            </a:r>
          </a:p>
        </p:txBody>
      </p:sp>
      <p:sp>
        <p:nvSpPr>
          <p:cNvPr id="124932" name="Text Box 4"/>
          <p:cNvSpPr txBox="1">
            <a:spLocks noChangeArrowheads="1"/>
          </p:cNvSpPr>
          <p:nvPr/>
        </p:nvSpPr>
        <p:spPr bwMode="auto">
          <a:xfrm>
            <a:off x="2971800" y="4114800"/>
            <a:ext cx="914400" cy="434975"/>
          </a:xfrm>
          <a:prstGeom prst="rect">
            <a:avLst/>
          </a:prstGeom>
          <a:solidFill>
            <a:schemeClr val="tx1">
              <a:alpha val="61000"/>
            </a:scheme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latin typeface="Times New Roman" pitchFamily="18" charset="0"/>
              </a:rPr>
              <a:t>web site yyyy</a:t>
            </a:r>
          </a:p>
        </p:txBody>
      </p:sp>
      <p:sp>
        <p:nvSpPr>
          <p:cNvPr id="124933" name="Text Box 5"/>
          <p:cNvSpPr txBox="1">
            <a:spLocks noChangeArrowheads="1"/>
          </p:cNvSpPr>
          <p:nvPr/>
        </p:nvSpPr>
        <p:spPr bwMode="auto">
          <a:xfrm>
            <a:off x="3429000" y="2971800"/>
            <a:ext cx="914400" cy="434975"/>
          </a:xfrm>
          <a:prstGeom prst="rect">
            <a:avLst/>
          </a:prstGeom>
          <a:solidFill>
            <a:srgbClr val="C0C0C0">
              <a:alpha val="97000"/>
            </a:srgb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latin typeface="Times New Roman" pitchFamily="18" charset="0"/>
              </a:rPr>
              <a:t>web site a b c d e f g</a:t>
            </a:r>
          </a:p>
        </p:txBody>
      </p:sp>
      <p:sp>
        <p:nvSpPr>
          <p:cNvPr id="124934" name="Text Box 6"/>
          <p:cNvSpPr txBox="1">
            <a:spLocks noChangeArrowheads="1"/>
          </p:cNvSpPr>
          <p:nvPr/>
        </p:nvSpPr>
        <p:spPr bwMode="auto">
          <a:xfrm>
            <a:off x="4876800" y="3756025"/>
            <a:ext cx="914400" cy="739775"/>
          </a:xfrm>
          <a:prstGeom prst="rect">
            <a:avLst/>
          </a:prstGeom>
          <a:solidFill>
            <a:schemeClr val="bg2">
              <a:alpha val="81000"/>
            </a:scheme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latin typeface="Times New Roman" pitchFamily="18" charset="0"/>
              </a:rPr>
              <a:t>web </a:t>
            </a:r>
          </a:p>
          <a:p>
            <a:pPr>
              <a:spcBef>
                <a:spcPct val="50000"/>
              </a:spcBef>
            </a:pPr>
            <a:r>
              <a:rPr lang="en-US" altLang="en-US" sz="1000">
                <a:latin typeface="Times New Roman" pitchFamily="18" charset="0"/>
              </a:rPr>
              <a:t>site </a:t>
            </a:r>
          </a:p>
          <a:p>
            <a:pPr>
              <a:spcBef>
                <a:spcPct val="50000"/>
              </a:spcBef>
            </a:pPr>
            <a:r>
              <a:rPr lang="en-US" altLang="en-US" sz="1000">
                <a:latin typeface="Times New Roman" pitchFamily="18" charset="0"/>
              </a:rPr>
              <a:t>pdq pdq ..</a:t>
            </a:r>
          </a:p>
        </p:txBody>
      </p:sp>
      <p:sp>
        <p:nvSpPr>
          <p:cNvPr id="124935" name="Text Box 7"/>
          <p:cNvSpPr txBox="1">
            <a:spLocks noChangeArrowheads="1"/>
          </p:cNvSpPr>
          <p:nvPr/>
        </p:nvSpPr>
        <p:spPr bwMode="auto">
          <a:xfrm>
            <a:off x="3581400" y="5432425"/>
            <a:ext cx="914400" cy="434975"/>
          </a:xfrm>
          <a:prstGeom prst="rect">
            <a:avLst/>
          </a:prstGeom>
          <a:solidFill>
            <a:schemeClr val="bg2">
              <a:alpha val="82001"/>
            </a:scheme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latin typeface="Times New Roman" pitchFamily="18" charset="0"/>
              </a:rPr>
              <a:t>web site yyyy</a:t>
            </a:r>
          </a:p>
        </p:txBody>
      </p:sp>
      <p:sp>
        <p:nvSpPr>
          <p:cNvPr id="124936" name="Line 8"/>
          <p:cNvSpPr>
            <a:spLocks noChangeShapeType="1"/>
          </p:cNvSpPr>
          <p:nvPr/>
        </p:nvSpPr>
        <p:spPr bwMode="auto">
          <a:xfrm>
            <a:off x="3505200" y="4648200"/>
            <a:ext cx="45720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37" name="Line 9"/>
          <p:cNvSpPr>
            <a:spLocks noChangeShapeType="1"/>
          </p:cNvSpPr>
          <p:nvPr/>
        </p:nvSpPr>
        <p:spPr bwMode="auto">
          <a:xfrm flipV="1">
            <a:off x="3957638" y="4268788"/>
            <a:ext cx="841375" cy="730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38" name="Line 10"/>
          <p:cNvSpPr>
            <a:spLocks noChangeShapeType="1"/>
          </p:cNvSpPr>
          <p:nvPr/>
        </p:nvSpPr>
        <p:spPr bwMode="auto">
          <a:xfrm flipH="1">
            <a:off x="3581400" y="3505200"/>
            <a:ext cx="15240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39" name="Line 11"/>
          <p:cNvSpPr>
            <a:spLocks noChangeShapeType="1"/>
          </p:cNvSpPr>
          <p:nvPr/>
        </p:nvSpPr>
        <p:spPr bwMode="auto">
          <a:xfrm>
            <a:off x="2590800" y="3505200"/>
            <a:ext cx="53340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40" name="Line 12"/>
          <p:cNvSpPr>
            <a:spLocks noChangeShapeType="1"/>
          </p:cNvSpPr>
          <p:nvPr/>
        </p:nvSpPr>
        <p:spPr bwMode="auto">
          <a:xfrm flipH="1">
            <a:off x="4038600" y="3962400"/>
            <a:ext cx="68580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41" name="Line 13"/>
          <p:cNvSpPr>
            <a:spLocks noChangeShapeType="1"/>
          </p:cNvSpPr>
          <p:nvPr/>
        </p:nvSpPr>
        <p:spPr bwMode="auto">
          <a:xfrm flipH="1" flipV="1">
            <a:off x="3352800" y="4724400"/>
            <a:ext cx="22860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42" name="Line 14"/>
          <p:cNvSpPr>
            <a:spLocks noChangeShapeType="1"/>
          </p:cNvSpPr>
          <p:nvPr/>
        </p:nvSpPr>
        <p:spPr bwMode="auto">
          <a:xfrm flipV="1">
            <a:off x="1752600" y="4572000"/>
            <a:ext cx="99060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43" name="Text Box 15"/>
          <p:cNvSpPr txBox="1">
            <a:spLocks noChangeArrowheads="1"/>
          </p:cNvSpPr>
          <p:nvPr/>
        </p:nvSpPr>
        <p:spPr bwMode="auto">
          <a:xfrm>
            <a:off x="685800" y="4594225"/>
            <a:ext cx="914400" cy="434975"/>
          </a:xfrm>
          <a:prstGeom prst="rect">
            <a:avLst/>
          </a:prstGeom>
          <a:solidFill>
            <a:srgbClr val="C0C0C0">
              <a:alpha val="97000"/>
            </a:srgb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latin typeface="Times New Roman" pitchFamily="18" charset="0"/>
              </a:rPr>
              <a:t>web site a b c d e f g</a:t>
            </a:r>
          </a:p>
        </p:txBody>
      </p:sp>
      <p:sp>
        <p:nvSpPr>
          <p:cNvPr id="124944" name="Text Box 16"/>
          <p:cNvSpPr txBox="1">
            <a:spLocks noChangeArrowheads="1"/>
          </p:cNvSpPr>
          <p:nvPr/>
        </p:nvSpPr>
        <p:spPr bwMode="auto">
          <a:xfrm>
            <a:off x="4724400" y="2079625"/>
            <a:ext cx="609600" cy="587375"/>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latin typeface="Times New Roman" pitchFamily="18" charset="0"/>
              </a:rPr>
              <a:t>web site xxx</a:t>
            </a:r>
          </a:p>
        </p:txBody>
      </p:sp>
      <p:sp>
        <p:nvSpPr>
          <p:cNvPr id="124945" name="Line 17"/>
          <p:cNvSpPr>
            <a:spLocks noChangeShapeType="1"/>
          </p:cNvSpPr>
          <p:nvPr/>
        </p:nvSpPr>
        <p:spPr bwMode="auto">
          <a:xfrm flipH="1">
            <a:off x="4114800" y="2514600"/>
            <a:ext cx="45720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46" name="Line 18"/>
          <p:cNvSpPr>
            <a:spLocks noChangeShapeType="1"/>
          </p:cNvSpPr>
          <p:nvPr/>
        </p:nvSpPr>
        <p:spPr bwMode="auto">
          <a:xfrm>
            <a:off x="5105400" y="2743200"/>
            <a:ext cx="0" cy="914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47" name="Text Box 19"/>
          <p:cNvSpPr txBox="1">
            <a:spLocks noChangeArrowheads="1"/>
          </p:cNvSpPr>
          <p:nvPr/>
        </p:nvSpPr>
        <p:spPr bwMode="auto">
          <a:xfrm>
            <a:off x="6019800" y="2133600"/>
            <a:ext cx="2971800"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Times New Roman" pitchFamily="18" charset="0"/>
              </a:rPr>
              <a:t>Imagine a “pagehopper” that always either</a:t>
            </a:r>
          </a:p>
          <a:p>
            <a:pPr>
              <a:spcBef>
                <a:spcPct val="50000"/>
              </a:spcBef>
              <a:buFontTx/>
              <a:buChar char="•"/>
            </a:pPr>
            <a:r>
              <a:rPr lang="en-US" altLang="en-US" sz="2000">
                <a:latin typeface="Times New Roman" pitchFamily="18" charset="0"/>
              </a:rPr>
              <a:t> follows a random link, or</a:t>
            </a:r>
          </a:p>
          <a:p>
            <a:pPr>
              <a:spcBef>
                <a:spcPct val="50000"/>
              </a:spcBef>
              <a:buFontTx/>
              <a:buChar char="•"/>
            </a:pPr>
            <a:r>
              <a:rPr lang="en-US" altLang="en-US" sz="2000">
                <a:latin typeface="Times New Roman" pitchFamily="18" charset="0"/>
              </a:rPr>
              <a:t> jumps to random page</a:t>
            </a:r>
          </a:p>
          <a:p>
            <a:pPr>
              <a:spcBef>
                <a:spcPct val="50000"/>
              </a:spcBef>
            </a:pPr>
            <a:r>
              <a:rPr lang="en-US" altLang="en-US" sz="2000">
                <a:latin typeface="Times New Roman" pitchFamily="18" charset="0"/>
              </a:rPr>
              <a:t>PageRank ranks pages by the amount of time the pagehopper spends on a page:</a:t>
            </a:r>
          </a:p>
          <a:p>
            <a:pPr>
              <a:spcBef>
                <a:spcPct val="50000"/>
              </a:spcBef>
              <a:buFontTx/>
              <a:buChar char="•"/>
            </a:pPr>
            <a:r>
              <a:rPr lang="en-US" altLang="en-US" sz="2000">
                <a:latin typeface="Times New Roman" pitchFamily="18" charset="0"/>
              </a:rPr>
              <a:t> or, if there were many pagehoppers, PageRank is the expected “crowd size”</a:t>
            </a:r>
          </a:p>
        </p:txBody>
      </p:sp>
      <p:sp>
        <p:nvSpPr>
          <p:cNvPr id="124948" name="Line 20"/>
          <p:cNvSpPr>
            <a:spLocks noChangeShapeType="1"/>
          </p:cNvSpPr>
          <p:nvPr/>
        </p:nvSpPr>
        <p:spPr bwMode="auto">
          <a:xfrm>
            <a:off x="1219200" y="1905000"/>
            <a:ext cx="83820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49" name="Line 21"/>
          <p:cNvSpPr>
            <a:spLocks noChangeShapeType="1"/>
          </p:cNvSpPr>
          <p:nvPr/>
        </p:nvSpPr>
        <p:spPr bwMode="auto">
          <a:xfrm flipH="1">
            <a:off x="1905000" y="5715000"/>
            <a:ext cx="1524000" cy="914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50" name="Line 22"/>
          <p:cNvSpPr>
            <a:spLocks noChangeShapeType="1"/>
          </p:cNvSpPr>
          <p:nvPr/>
        </p:nvSpPr>
        <p:spPr bwMode="auto">
          <a:xfrm flipV="1">
            <a:off x="2971800" y="1981200"/>
            <a:ext cx="914400" cy="685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51" name="Line 23"/>
          <p:cNvSpPr>
            <a:spLocks noChangeShapeType="1"/>
          </p:cNvSpPr>
          <p:nvPr/>
        </p:nvSpPr>
        <p:spPr bwMode="auto">
          <a:xfrm flipH="1" flipV="1">
            <a:off x="1752600" y="5029200"/>
            <a:ext cx="152400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52" name="Line 24"/>
          <p:cNvSpPr>
            <a:spLocks noChangeShapeType="1"/>
          </p:cNvSpPr>
          <p:nvPr/>
        </p:nvSpPr>
        <p:spPr bwMode="auto">
          <a:xfrm>
            <a:off x="2971800" y="3200400"/>
            <a:ext cx="381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53" name="AutoShape 25"/>
          <p:cNvSpPr>
            <a:spLocks noChangeArrowheads="1"/>
          </p:cNvSpPr>
          <p:nvPr/>
        </p:nvSpPr>
        <p:spPr bwMode="auto">
          <a:xfrm>
            <a:off x="5105400" y="1905000"/>
            <a:ext cx="304800" cy="304800"/>
          </a:xfrm>
          <a:prstGeom prst="smileyFace">
            <a:avLst>
              <a:gd name="adj" fmla="val 4653"/>
            </a:avLst>
          </a:prstGeom>
          <a:solidFill>
            <a:srgbClr val="008000">
              <a:alpha val="30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54" name="AutoShape 26"/>
          <p:cNvSpPr>
            <a:spLocks noChangeArrowheads="1"/>
          </p:cNvSpPr>
          <p:nvPr/>
        </p:nvSpPr>
        <p:spPr bwMode="auto">
          <a:xfrm>
            <a:off x="5486400" y="3657600"/>
            <a:ext cx="304800" cy="304800"/>
          </a:xfrm>
          <a:prstGeom prst="smileyFace">
            <a:avLst>
              <a:gd name="adj" fmla="val 4653"/>
            </a:avLst>
          </a:prstGeom>
          <a:solidFill>
            <a:srgbClr val="008000">
              <a:alpha val="30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55" name="AutoShape 27"/>
          <p:cNvSpPr>
            <a:spLocks noChangeArrowheads="1"/>
          </p:cNvSpPr>
          <p:nvPr/>
        </p:nvSpPr>
        <p:spPr bwMode="auto">
          <a:xfrm>
            <a:off x="3886200" y="3810000"/>
            <a:ext cx="304800" cy="304800"/>
          </a:xfrm>
          <a:prstGeom prst="smileyFace">
            <a:avLst>
              <a:gd name="adj" fmla="val 4653"/>
            </a:avLst>
          </a:prstGeom>
          <a:solidFill>
            <a:srgbClr val="008000">
              <a:alpha val="30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56" name="AutoShape 28"/>
          <p:cNvSpPr>
            <a:spLocks noChangeArrowheads="1"/>
          </p:cNvSpPr>
          <p:nvPr/>
        </p:nvSpPr>
        <p:spPr bwMode="auto">
          <a:xfrm>
            <a:off x="4038600" y="5257800"/>
            <a:ext cx="304800" cy="304800"/>
          </a:xfrm>
          <a:prstGeom prst="smileyFace">
            <a:avLst>
              <a:gd name="adj" fmla="val 4653"/>
            </a:avLst>
          </a:prstGeom>
          <a:solidFill>
            <a:srgbClr val="008000">
              <a:alpha val="30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57" name="AutoShape 29"/>
          <p:cNvSpPr>
            <a:spLocks noChangeArrowheads="1"/>
          </p:cNvSpPr>
          <p:nvPr/>
        </p:nvSpPr>
        <p:spPr bwMode="auto">
          <a:xfrm>
            <a:off x="2438400" y="2514600"/>
            <a:ext cx="304800" cy="304800"/>
          </a:xfrm>
          <a:prstGeom prst="smileyFace">
            <a:avLst>
              <a:gd name="adj" fmla="val 4653"/>
            </a:avLst>
          </a:prstGeom>
          <a:solidFill>
            <a:srgbClr val="008000">
              <a:alpha val="30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58" name="AutoShape 30"/>
          <p:cNvSpPr>
            <a:spLocks noChangeArrowheads="1"/>
          </p:cNvSpPr>
          <p:nvPr/>
        </p:nvSpPr>
        <p:spPr bwMode="auto">
          <a:xfrm>
            <a:off x="3581400" y="2743200"/>
            <a:ext cx="304800" cy="304800"/>
          </a:xfrm>
          <a:prstGeom prst="smileyFace">
            <a:avLst>
              <a:gd name="adj" fmla="val 4653"/>
            </a:avLst>
          </a:prstGeom>
          <a:solidFill>
            <a:srgbClr val="008000">
              <a:alpha val="30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59" name="AutoShape 31"/>
          <p:cNvSpPr>
            <a:spLocks noChangeArrowheads="1"/>
          </p:cNvSpPr>
          <p:nvPr/>
        </p:nvSpPr>
        <p:spPr bwMode="auto">
          <a:xfrm>
            <a:off x="3276600" y="3810000"/>
            <a:ext cx="304800" cy="304800"/>
          </a:xfrm>
          <a:prstGeom prst="smileyFace">
            <a:avLst>
              <a:gd name="adj" fmla="val 4653"/>
            </a:avLst>
          </a:prstGeom>
          <a:solidFill>
            <a:srgbClr val="008000">
              <a:alpha val="30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60" name="AutoShape 32"/>
          <p:cNvSpPr>
            <a:spLocks noChangeArrowheads="1"/>
          </p:cNvSpPr>
          <p:nvPr/>
        </p:nvSpPr>
        <p:spPr bwMode="auto">
          <a:xfrm>
            <a:off x="4648200" y="4343400"/>
            <a:ext cx="304800" cy="304800"/>
          </a:xfrm>
          <a:prstGeom prst="smileyFace">
            <a:avLst>
              <a:gd name="adj" fmla="val 4653"/>
            </a:avLst>
          </a:prstGeom>
          <a:solidFill>
            <a:srgbClr val="008000">
              <a:alpha val="30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61" name="AutoShape 33"/>
          <p:cNvSpPr>
            <a:spLocks noChangeArrowheads="1"/>
          </p:cNvSpPr>
          <p:nvPr/>
        </p:nvSpPr>
        <p:spPr bwMode="auto">
          <a:xfrm>
            <a:off x="3657600" y="4419600"/>
            <a:ext cx="304800" cy="304800"/>
          </a:xfrm>
          <a:prstGeom prst="smileyFace">
            <a:avLst>
              <a:gd name="adj" fmla="val 4653"/>
            </a:avLst>
          </a:prstGeom>
          <a:solidFill>
            <a:srgbClr val="008000">
              <a:alpha val="30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62" name="AutoShape 34"/>
          <p:cNvSpPr>
            <a:spLocks noChangeArrowheads="1"/>
          </p:cNvSpPr>
          <p:nvPr/>
        </p:nvSpPr>
        <p:spPr bwMode="auto">
          <a:xfrm>
            <a:off x="2286000" y="3352800"/>
            <a:ext cx="304800" cy="304800"/>
          </a:xfrm>
          <a:prstGeom prst="smileyFace">
            <a:avLst>
              <a:gd name="adj" fmla="val 4653"/>
            </a:avLst>
          </a:prstGeom>
          <a:solidFill>
            <a:srgbClr val="008000">
              <a:alpha val="30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63" name="AutoShape 35"/>
          <p:cNvSpPr>
            <a:spLocks noChangeArrowheads="1"/>
          </p:cNvSpPr>
          <p:nvPr/>
        </p:nvSpPr>
        <p:spPr bwMode="auto">
          <a:xfrm>
            <a:off x="3581400" y="4038600"/>
            <a:ext cx="304800" cy="304800"/>
          </a:xfrm>
          <a:prstGeom prst="smileyFace">
            <a:avLst>
              <a:gd name="adj" fmla="val 4653"/>
            </a:avLst>
          </a:prstGeom>
          <a:solidFill>
            <a:srgbClr val="008000">
              <a:alpha val="30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64" name="AutoShape 36"/>
          <p:cNvSpPr>
            <a:spLocks noChangeArrowheads="1"/>
          </p:cNvSpPr>
          <p:nvPr/>
        </p:nvSpPr>
        <p:spPr bwMode="auto">
          <a:xfrm>
            <a:off x="3505200" y="5181600"/>
            <a:ext cx="304800" cy="304800"/>
          </a:xfrm>
          <a:prstGeom prst="smileyFace">
            <a:avLst>
              <a:gd name="adj" fmla="val 4653"/>
            </a:avLst>
          </a:prstGeom>
          <a:solidFill>
            <a:srgbClr val="008000">
              <a:alpha val="30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65" name="AutoShape 37"/>
          <p:cNvSpPr>
            <a:spLocks noChangeArrowheads="1"/>
          </p:cNvSpPr>
          <p:nvPr/>
        </p:nvSpPr>
        <p:spPr bwMode="auto">
          <a:xfrm>
            <a:off x="1600200" y="4495800"/>
            <a:ext cx="304800" cy="304800"/>
          </a:xfrm>
          <a:prstGeom prst="smileyFace">
            <a:avLst>
              <a:gd name="adj" fmla="val 4653"/>
            </a:avLst>
          </a:prstGeom>
          <a:solidFill>
            <a:srgbClr val="008000">
              <a:alpha val="30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66" name="AutoShape 38"/>
          <p:cNvSpPr>
            <a:spLocks noChangeArrowheads="1"/>
          </p:cNvSpPr>
          <p:nvPr/>
        </p:nvSpPr>
        <p:spPr bwMode="auto">
          <a:xfrm>
            <a:off x="2667000" y="4191000"/>
            <a:ext cx="304800" cy="304800"/>
          </a:xfrm>
          <a:prstGeom prst="smileyFace">
            <a:avLst>
              <a:gd name="adj" fmla="val 4653"/>
            </a:avLst>
          </a:prstGeom>
          <a:solidFill>
            <a:srgbClr val="008000">
              <a:alpha val="30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67" name="AutoShape 39"/>
          <p:cNvSpPr>
            <a:spLocks noChangeArrowheads="1"/>
          </p:cNvSpPr>
          <p:nvPr/>
        </p:nvSpPr>
        <p:spPr bwMode="auto">
          <a:xfrm>
            <a:off x="1219200" y="5029200"/>
            <a:ext cx="304800" cy="304800"/>
          </a:xfrm>
          <a:prstGeom prst="smileyFace">
            <a:avLst>
              <a:gd name="adj" fmla="val 4653"/>
            </a:avLst>
          </a:prstGeom>
          <a:solidFill>
            <a:srgbClr val="008000">
              <a:alpha val="30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68" name="AutoShape 40"/>
          <p:cNvSpPr>
            <a:spLocks noChangeArrowheads="1"/>
          </p:cNvSpPr>
          <p:nvPr/>
        </p:nvSpPr>
        <p:spPr bwMode="auto">
          <a:xfrm>
            <a:off x="2971800" y="4343400"/>
            <a:ext cx="304800" cy="304800"/>
          </a:xfrm>
          <a:prstGeom prst="smileyFace">
            <a:avLst>
              <a:gd name="adj" fmla="val 4653"/>
            </a:avLst>
          </a:prstGeom>
          <a:solidFill>
            <a:srgbClr val="008000">
              <a:alpha val="30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69" name="AutoShape 41"/>
          <p:cNvSpPr>
            <a:spLocks noChangeArrowheads="1"/>
          </p:cNvSpPr>
          <p:nvPr/>
        </p:nvSpPr>
        <p:spPr bwMode="auto">
          <a:xfrm>
            <a:off x="4191000" y="5562600"/>
            <a:ext cx="304800" cy="304800"/>
          </a:xfrm>
          <a:prstGeom prst="smileyFace">
            <a:avLst>
              <a:gd name="adj" fmla="val 4653"/>
            </a:avLst>
          </a:prstGeom>
          <a:solidFill>
            <a:srgbClr val="008000">
              <a:alpha val="30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70" name="AutoShape 42"/>
          <p:cNvSpPr>
            <a:spLocks noChangeArrowheads="1"/>
          </p:cNvSpPr>
          <p:nvPr/>
        </p:nvSpPr>
        <p:spPr bwMode="auto">
          <a:xfrm>
            <a:off x="3276600" y="4191000"/>
            <a:ext cx="304800" cy="304800"/>
          </a:xfrm>
          <a:prstGeom prst="smileyFace">
            <a:avLst>
              <a:gd name="adj" fmla="val 4653"/>
            </a:avLst>
          </a:prstGeom>
          <a:solidFill>
            <a:srgbClr val="008000">
              <a:alpha val="30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34169428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Evaluation</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928043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a:t>Evaluation</a:t>
            </a:r>
          </a:p>
        </p:txBody>
      </p:sp>
      <p:sp>
        <p:nvSpPr>
          <p:cNvPr id="4099" name="Rectangle 3"/>
          <p:cNvSpPr>
            <a:spLocks noGrp="1" noChangeArrowheads="1"/>
          </p:cNvSpPr>
          <p:nvPr>
            <p:ph type="body" idx="1"/>
          </p:nvPr>
        </p:nvSpPr>
        <p:spPr/>
        <p:txBody>
          <a:bodyPr/>
          <a:lstStyle/>
          <a:p>
            <a:r>
              <a:rPr lang="en-US" altLang="en-US" dirty="0"/>
              <a:t>Why evaluate ?</a:t>
            </a:r>
          </a:p>
          <a:p>
            <a:pPr lvl="1"/>
            <a:r>
              <a:rPr lang="en-US" altLang="en-US" dirty="0"/>
              <a:t>“Quality”</a:t>
            </a:r>
          </a:p>
          <a:p>
            <a:r>
              <a:rPr lang="en-US" altLang="en-US" dirty="0"/>
              <a:t>What to evaluate ?</a:t>
            </a:r>
          </a:p>
          <a:p>
            <a:pPr lvl="1"/>
            <a:r>
              <a:rPr lang="en-US" altLang="en-US" dirty="0"/>
              <a:t>Qualitative vs. quantitative measures</a:t>
            </a:r>
          </a:p>
          <a:p>
            <a:r>
              <a:rPr lang="en-US" altLang="en-US" dirty="0"/>
              <a:t>How to evaluate ?</a:t>
            </a:r>
          </a:p>
          <a:p>
            <a:pPr lvl="1"/>
            <a:r>
              <a:rPr lang="en-US" altLang="en-US" dirty="0"/>
              <a:t>Experimental design; result analysis</a:t>
            </a:r>
          </a:p>
          <a:p>
            <a:pPr lvl="1"/>
            <a:r>
              <a:rPr lang="en-US" altLang="en-US" dirty="0"/>
              <a:t>Measures</a:t>
            </a:r>
          </a:p>
          <a:p>
            <a:pPr marL="0" indent="0">
              <a:buNone/>
            </a:pPr>
            <a:endParaRPr lang="en-US" altLang="en-US" dirty="0"/>
          </a:p>
        </p:txBody>
      </p:sp>
    </p:spTree>
    <p:extLst>
      <p:ext uri="{BB962C8B-B14F-4D97-AF65-F5344CB8AC3E}">
        <p14:creationId xmlns:p14="http://schemas.microsoft.com/office/powerpoint/2010/main" val="27274981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en-US" sz="3500"/>
              <a:t>Evaluation:</a:t>
            </a:r>
            <a:br>
              <a:rPr lang="en-US" altLang="en-US" sz="3500"/>
            </a:br>
            <a:r>
              <a:rPr lang="en-US" altLang="en-US" sz="3500"/>
              <a:t>IR specific vs. non-specific</a:t>
            </a:r>
          </a:p>
        </p:txBody>
      </p:sp>
      <p:sp>
        <p:nvSpPr>
          <p:cNvPr id="94211" name="Rectangle 3"/>
          <p:cNvSpPr>
            <a:spLocks noGrp="1" noChangeArrowheads="1"/>
          </p:cNvSpPr>
          <p:nvPr>
            <p:ph type="body" idx="1"/>
          </p:nvPr>
        </p:nvSpPr>
        <p:spPr>
          <a:xfrm>
            <a:off x="228600" y="1524000"/>
            <a:ext cx="8763000" cy="4648200"/>
          </a:xfrm>
        </p:spPr>
        <p:txBody>
          <a:bodyPr/>
          <a:lstStyle/>
          <a:p>
            <a:pPr>
              <a:lnSpc>
                <a:spcPct val="90000"/>
              </a:lnSpc>
            </a:pPr>
            <a:r>
              <a:rPr lang="en-US" altLang="en-US"/>
              <a:t>IR-specific evaluation</a:t>
            </a:r>
          </a:p>
          <a:p>
            <a:pPr lvl="1">
              <a:lnSpc>
                <a:spcPct val="90000"/>
              </a:lnSpc>
            </a:pPr>
            <a:r>
              <a:rPr lang="en-US" altLang="en-US"/>
              <a:t>Systemic</a:t>
            </a:r>
          </a:p>
          <a:p>
            <a:pPr lvl="2">
              <a:lnSpc>
                <a:spcPct val="90000"/>
              </a:lnSpc>
            </a:pPr>
            <a:r>
              <a:rPr lang="en-US" altLang="en-US"/>
              <a:t>Quality of search engine</a:t>
            </a:r>
          </a:p>
          <a:p>
            <a:pPr lvl="2">
              <a:lnSpc>
                <a:spcPct val="90000"/>
              </a:lnSpc>
            </a:pPr>
            <a:r>
              <a:rPr lang="en-US" altLang="en-US"/>
              <a:t>Influence of various modelling decisions (stopword removal, stemming, indexing, weighting scheme, …)</a:t>
            </a:r>
          </a:p>
          <a:p>
            <a:pPr lvl="1">
              <a:lnSpc>
                <a:spcPct val="90000"/>
              </a:lnSpc>
            </a:pPr>
            <a:r>
              <a:rPr lang="en-US" altLang="en-US"/>
              <a:t>Interaction</a:t>
            </a:r>
          </a:p>
          <a:p>
            <a:pPr lvl="2">
              <a:lnSpc>
                <a:spcPct val="90000"/>
              </a:lnSpc>
            </a:pPr>
            <a:r>
              <a:rPr lang="en-US" altLang="en-US"/>
              <a:t>Support for query formulation</a:t>
            </a:r>
          </a:p>
          <a:p>
            <a:pPr lvl="2">
              <a:lnSpc>
                <a:spcPct val="90000"/>
              </a:lnSpc>
            </a:pPr>
            <a:r>
              <a:rPr lang="en-US" altLang="en-US"/>
              <a:t>Support for exploration of search output</a:t>
            </a:r>
          </a:p>
          <a:p>
            <a:pPr>
              <a:lnSpc>
                <a:spcPct val="90000"/>
              </a:lnSpc>
            </a:pPr>
            <a:r>
              <a:rPr lang="en-US" altLang="en-US"/>
              <a:t>Non-specific evaluation</a:t>
            </a:r>
          </a:p>
          <a:p>
            <a:pPr lvl="1">
              <a:lnSpc>
                <a:spcPct val="90000"/>
              </a:lnSpc>
            </a:pPr>
            <a:r>
              <a:rPr lang="en-US" altLang="en-US"/>
              <a:t>Task-oriented evaluation</a:t>
            </a:r>
          </a:p>
          <a:p>
            <a:pPr lvl="2">
              <a:lnSpc>
                <a:spcPct val="90000"/>
              </a:lnSpc>
            </a:pPr>
            <a:r>
              <a:rPr lang="en-US" altLang="en-US"/>
              <a:t>Usefulness, usability</a:t>
            </a:r>
          </a:p>
          <a:p>
            <a:pPr lvl="2">
              <a:lnSpc>
                <a:spcPct val="90000"/>
              </a:lnSpc>
            </a:pPr>
            <a:r>
              <a:rPr lang="en-US" altLang="en-US"/>
              <a:t>Task completion, user satisfaction</a:t>
            </a:r>
          </a:p>
        </p:txBody>
      </p:sp>
    </p:spTree>
    <p:extLst>
      <p:ext uri="{BB962C8B-B14F-4D97-AF65-F5344CB8AC3E}">
        <p14:creationId xmlns:p14="http://schemas.microsoft.com/office/powerpoint/2010/main" val="17014768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en-US" sz="3500"/>
              <a:t>Task-oriented evaluation</a:t>
            </a:r>
            <a:br>
              <a:rPr lang="en-US" altLang="en-US" sz="3500"/>
            </a:br>
            <a:r>
              <a:rPr lang="en-US" altLang="en-US" sz="3500"/>
              <a:t>(non-IR specific)</a:t>
            </a:r>
          </a:p>
        </p:txBody>
      </p:sp>
      <p:sp>
        <p:nvSpPr>
          <p:cNvPr id="95235" name="Rectangle 3"/>
          <p:cNvSpPr>
            <a:spLocks noGrp="1" noChangeArrowheads="1"/>
          </p:cNvSpPr>
          <p:nvPr>
            <p:ph type="body" idx="1"/>
          </p:nvPr>
        </p:nvSpPr>
        <p:spPr>
          <a:xfrm>
            <a:off x="152400" y="1671638"/>
            <a:ext cx="8763000" cy="4957762"/>
          </a:xfrm>
        </p:spPr>
        <p:txBody>
          <a:bodyPr/>
          <a:lstStyle/>
          <a:p>
            <a:pPr>
              <a:buFont typeface="Symbol" pitchFamily="18" charset="2"/>
              <a:buChar char="·"/>
            </a:pPr>
            <a:r>
              <a:rPr lang="en-US" altLang="en-US"/>
              <a:t>Time to complete a task</a:t>
            </a:r>
          </a:p>
          <a:p>
            <a:pPr>
              <a:buFont typeface="Symbol" pitchFamily="18" charset="2"/>
              <a:buChar char="·"/>
            </a:pPr>
            <a:r>
              <a:rPr lang="en-US" altLang="en-US"/>
              <a:t>Time to complete a task after a specified time away from the product</a:t>
            </a:r>
          </a:p>
          <a:p>
            <a:pPr>
              <a:buFont typeface="Symbol" pitchFamily="18" charset="2"/>
              <a:buChar char="·"/>
            </a:pPr>
            <a:r>
              <a:rPr lang="en-US" altLang="en-US"/>
              <a:t>Number and type of errors per task</a:t>
            </a:r>
          </a:p>
          <a:p>
            <a:pPr>
              <a:buFont typeface="Symbol" pitchFamily="18" charset="2"/>
              <a:buChar char="·"/>
            </a:pPr>
            <a:r>
              <a:rPr lang="en-US" altLang="en-US"/>
              <a:t>Number of errors per unit of time</a:t>
            </a:r>
          </a:p>
          <a:p>
            <a:pPr>
              <a:buFont typeface="Symbol" pitchFamily="18" charset="2"/>
              <a:buChar char="·"/>
            </a:pPr>
            <a:r>
              <a:rPr lang="en-US" altLang="en-US"/>
              <a:t>Number of navigations to online help or manuals</a:t>
            </a:r>
          </a:p>
          <a:p>
            <a:pPr>
              <a:buFont typeface="Symbol" pitchFamily="18" charset="2"/>
              <a:buChar char="·"/>
            </a:pPr>
            <a:r>
              <a:rPr lang="en-US" altLang="en-US"/>
              <a:t>Number of users making a particular error</a:t>
            </a:r>
          </a:p>
          <a:p>
            <a:pPr>
              <a:buFont typeface="Symbol" pitchFamily="18" charset="2"/>
              <a:buChar char="·"/>
            </a:pPr>
            <a:r>
              <a:rPr lang="en-US" altLang="en-US"/>
              <a:t>Number of users completing task successfully</a:t>
            </a:r>
          </a:p>
        </p:txBody>
      </p:sp>
    </p:spTree>
    <p:extLst>
      <p:ext uri="{BB962C8B-B14F-4D97-AF65-F5344CB8AC3E}">
        <p14:creationId xmlns:p14="http://schemas.microsoft.com/office/powerpoint/2010/main" val="13402083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sz="3500"/>
              <a:t>Evaluation:</a:t>
            </a:r>
            <a:br>
              <a:rPr lang="en-US" altLang="en-US" sz="3500"/>
            </a:br>
            <a:r>
              <a:rPr lang="en-US" altLang="en-US" sz="3500"/>
              <a:t>Qualitative vs. Quantitative</a:t>
            </a:r>
          </a:p>
        </p:txBody>
      </p:sp>
      <p:sp>
        <p:nvSpPr>
          <p:cNvPr id="96259" name="Rectangle 3"/>
          <p:cNvSpPr>
            <a:spLocks noGrp="1" noChangeArrowheads="1"/>
          </p:cNvSpPr>
          <p:nvPr>
            <p:ph type="body" idx="1"/>
          </p:nvPr>
        </p:nvSpPr>
        <p:spPr>
          <a:xfrm>
            <a:off x="228600" y="1447800"/>
            <a:ext cx="8763000" cy="5257800"/>
          </a:xfrm>
        </p:spPr>
        <p:txBody>
          <a:bodyPr/>
          <a:lstStyle/>
          <a:p>
            <a:pPr>
              <a:lnSpc>
                <a:spcPct val="90000"/>
              </a:lnSpc>
            </a:pPr>
            <a:r>
              <a:rPr lang="en-US" altLang="en-US" sz="2600" dirty="0"/>
              <a:t>Qualitative:</a:t>
            </a:r>
          </a:p>
          <a:p>
            <a:pPr lvl="1">
              <a:lnSpc>
                <a:spcPct val="90000"/>
              </a:lnSpc>
            </a:pPr>
            <a:r>
              <a:rPr lang="en-US" altLang="en-US" sz="2200" dirty="0"/>
              <a:t>Heuristic evaluation, expert reviews, cognitive walkthroughs </a:t>
            </a:r>
            <a:r>
              <a:rPr lang="en-US" altLang="en-US" sz="2200" dirty="0" err="1" smtClean="0"/>
              <a:t>etc</a:t>
            </a:r>
            <a:endParaRPr lang="en-US" altLang="en-US" sz="2200" dirty="0" smtClean="0"/>
          </a:p>
          <a:p>
            <a:pPr lvl="2">
              <a:lnSpc>
                <a:spcPct val="90000"/>
              </a:lnSpc>
            </a:pPr>
            <a:r>
              <a:rPr lang="en-US" altLang="en-US" sz="1900" dirty="0" smtClean="0"/>
              <a:t>preferred </a:t>
            </a:r>
            <a:r>
              <a:rPr lang="en-US" altLang="en-US" sz="1900" dirty="0"/>
              <a:t>if the purpose of the study is to establish the usability of a system;</a:t>
            </a:r>
          </a:p>
          <a:p>
            <a:pPr lvl="1">
              <a:lnSpc>
                <a:spcPct val="90000"/>
              </a:lnSpc>
            </a:pPr>
            <a:r>
              <a:rPr lang="en-US" altLang="en-US" sz="2200" dirty="0"/>
              <a:t>Naturalistic/ethnographic </a:t>
            </a:r>
            <a:r>
              <a:rPr lang="en-US" altLang="en-US" sz="2200" dirty="0" smtClean="0"/>
              <a:t>studies</a:t>
            </a:r>
          </a:p>
          <a:p>
            <a:pPr lvl="2">
              <a:lnSpc>
                <a:spcPct val="90000"/>
              </a:lnSpc>
            </a:pPr>
            <a:r>
              <a:rPr lang="en-US" altLang="en-US" sz="1900" dirty="0" smtClean="0"/>
              <a:t>preferred </a:t>
            </a:r>
            <a:r>
              <a:rPr lang="en-US" altLang="en-US" sz="1900" dirty="0"/>
              <a:t>if the purpose of the study is to capture the behavior or preferences of a group of people in a certain setting.</a:t>
            </a:r>
          </a:p>
          <a:p>
            <a:pPr lvl="1">
              <a:lnSpc>
                <a:spcPct val="90000"/>
              </a:lnSpc>
            </a:pPr>
            <a:endParaRPr lang="en-US" altLang="en-US" sz="2200" dirty="0"/>
          </a:p>
          <a:p>
            <a:pPr>
              <a:lnSpc>
                <a:spcPct val="90000"/>
              </a:lnSpc>
            </a:pPr>
            <a:r>
              <a:rPr lang="en-US" altLang="en-US" sz="2600" dirty="0"/>
              <a:t>Quantitative studies:</a:t>
            </a:r>
          </a:p>
          <a:p>
            <a:pPr lvl="1">
              <a:lnSpc>
                <a:spcPct val="90000"/>
              </a:lnSpc>
            </a:pPr>
            <a:r>
              <a:rPr lang="en-US" altLang="en-US" sz="2200" dirty="0"/>
              <a:t>Systematic studies can produce invaluable insight into the effect of various parameters, mathematical models, interaction models, or even of interface elements such as the query formulation mechanism or the layout of the search results</a:t>
            </a:r>
          </a:p>
          <a:p>
            <a:pPr lvl="1">
              <a:lnSpc>
                <a:spcPct val="90000"/>
              </a:lnSpc>
            </a:pPr>
            <a:r>
              <a:rPr lang="en-US" altLang="en-US" sz="2200" dirty="0"/>
              <a:t>Control over experimental variables, repeatability, </a:t>
            </a:r>
            <a:r>
              <a:rPr lang="en-US" altLang="en-US" sz="2200" dirty="0" err="1"/>
              <a:t>observability</a:t>
            </a:r>
            <a:endParaRPr lang="en-US" altLang="en-US" sz="2200" dirty="0"/>
          </a:p>
        </p:txBody>
      </p:sp>
    </p:spTree>
    <p:extLst>
      <p:ext uri="{BB962C8B-B14F-4D97-AF65-F5344CB8AC3E}">
        <p14:creationId xmlns:p14="http://schemas.microsoft.com/office/powerpoint/2010/main" val="1403775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304800" y="76200"/>
            <a:ext cx="7315200" cy="1143000"/>
          </a:xfrm>
        </p:spPr>
        <p:txBody>
          <a:bodyPr/>
          <a:lstStyle/>
          <a:p>
            <a:r>
              <a:rPr lang="en-US" altLang="en-US" sz="3600" dirty="0"/>
              <a:t>Laboratory vs. operational settings</a:t>
            </a:r>
          </a:p>
        </p:txBody>
      </p:sp>
      <p:sp>
        <p:nvSpPr>
          <p:cNvPr id="84995" name="Rectangle 3"/>
          <p:cNvSpPr>
            <a:spLocks noGrp="1" noChangeArrowheads="1"/>
          </p:cNvSpPr>
          <p:nvPr>
            <p:ph type="body" idx="1"/>
          </p:nvPr>
        </p:nvSpPr>
        <p:spPr>
          <a:xfrm>
            <a:off x="152400" y="1968500"/>
            <a:ext cx="8455025" cy="4660900"/>
          </a:xfrm>
        </p:spPr>
        <p:txBody>
          <a:bodyPr/>
          <a:lstStyle/>
          <a:p>
            <a:pPr>
              <a:lnSpc>
                <a:spcPct val="90000"/>
              </a:lnSpc>
            </a:pPr>
            <a:r>
              <a:rPr lang="en-US" altLang="en-US" sz="2600"/>
              <a:t>Laboratory</a:t>
            </a:r>
          </a:p>
          <a:p>
            <a:pPr lvl="1">
              <a:lnSpc>
                <a:spcPct val="90000"/>
              </a:lnSpc>
            </a:pPr>
            <a:r>
              <a:rPr lang="en-US" altLang="en-US" sz="2200"/>
              <a:t>Typically only one or several components of the system are evaluated</a:t>
            </a:r>
          </a:p>
          <a:p>
            <a:pPr lvl="1">
              <a:lnSpc>
                <a:spcPct val="90000"/>
              </a:lnSpc>
            </a:pPr>
            <a:r>
              <a:rPr lang="en-US" altLang="en-US" sz="2200"/>
              <a:t>Assumptions are made about the other components</a:t>
            </a:r>
          </a:p>
          <a:p>
            <a:pPr lvl="1">
              <a:lnSpc>
                <a:spcPct val="90000"/>
              </a:lnSpc>
            </a:pPr>
            <a:r>
              <a:rPr lang="en-US" altLang="en-US" sz="2200"/>
              <a:t>User behavior is typically simulated (software)</a:t>
            </a:r>
          </a:p>
          <a:p>
            <a:pPr lvl="1">
              <a:lnSpc>
                <a:spcPct val="90000"/>
              </a:lnSpc>
            </a:pPr>
            <a:r>
              <a:rPr lang="en-US" altLang="en-US" sz="2200"/>
              <a:t>Control over experimental variables, repeatability, observability</a:t>
            </a:r>
          </a:p>
          <a:p>
            <a:pPr>
              <a:lnSpc>
                <a:spcPct val="90000"/>
              </a:lnSpc>
            </a:pPr>
            <a:endParaRPr lang="en-US" altLang="en-US" sz="2600"/>
          </a:p>
          <a:p>
            <a:pPr>
              <a:lnSpc>
                <a:spcPct val="90000"/>
              </a:lnSpc>
            </a:pPr>
            <a:r>
              <a:rPr lang="en-US" altLang="en-US" sz="2600"/>
              <a:t>Operational </a:t>
            </a:r>
          </a:p>
          <a:p>
            <a:pPr lvl="1">
              <a:lnSpc>
                <a:spcPct val="90000"/>
              </a:lnSpc>
            </a:pPr>
            <a:r>
              <a:rPr lang="en-US" altLang="en-US" sz="2200"/>
              <a:t>More or less “real” users</a:t>
            </a:r>
          </a:p>
          <a:p>
            <a:pPr lvl="1">
              <a:lnSpc>
                <a:spcPct val="90000"/>
              </a:lnSpc>
            </a:pPr>
            <a:r>
              <a:rPr lang="en-US" altLang="en-US" sz="2200"/>
              <a:t>Real or inferred information needs</a:t>
            </a:r>
          </a:p>
          <a:p>
            <a:pPr lvl="1">
              <a:lnSpc>
                <a:spcPct val="90000"/>
              </a:lnSpc>
            </a:pPr>
            <a:r>
              <a:rPr lang="en-US" altLang="en-US" sz="2200"/>
              <a:t>Realism</a:t>
            </a:r>
          </a:p>
        </p:txBody>
      </p:sp>
    </p:spTree>
    <p:extLst>
      <p:ext uri="{BB962C8B-B14F-4D97-AF65-F5344CB8AC3E}">
        <p14:creationId xmlns:p14="http://schemas.microsoft.com/office/powerpoint/2010/main" val="23402351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t>What is Information Retrieval ?</a:t>
            </a:r>
          </a:p>
        </p:txBody>
      </p:sp>
      <p:sp>
        <p:nvSpPr>
          <p:cNvPr id="39939" name="Rectangle 3"/>
          <p:cNvSpPr>
            <a:spLocks noGrp="1" noChangeArrowheads="1"/>
          </p:cNvSpPr>
          <p:nvPr>
            <p:ph type="body" idx="1"/>
          </p:nvPr>
        </p:nvSpPr>
        <p:spPr>
          <a:xfrm>
            <a:off x="152400" y="1785938"/>
            <a:ext cx="8839200" cy="4462462"/>
          </a:xfrm>
        </p:spPr>
        <p:txBody>
          <a:bodyPr/>
          <a:lstStyle/>
          <a:p>
            <a:r>
              <a:rPr lang="en-US" altLang="en-US" b="1" dirty="0"/>
              <a:t>The process of actively seeking out information relevant to a topic of </a:t>
            </a:r>
            <a:r>
              <a:rPr lang="en-US" altLang="en-US" b="1" dirty="0" smtClean="0"/>
              <a:t>interest</a:t>
            </a:r>
            <a:endParaRPr lang="en-US" altLang="en-US" dirty="0"/>
          </a:p>
          <a:p>
            <a:pPr marL="742950" lvl="1" indent="-285750"/>
            <a:r>
              <a:rPr lang="en-US" altLang="en-US" dirty="0"/>
              <a:t>Typically it refers to the automatic (rather than “manual”) retrieval of documents</a:t>
            </a:r>
          </a:p>
          <a:p>
            <a:pPr marL="1143000" lvl="2" indent="-228600"/>
            <a:r>
              <a:rPr lang="en-US" altLang="en-US" dirty="0"/>
              <a:t>Information Retrieval System (IRS</a:t>
            </a:r>
            <a:r>
              <a:rPr lang="en-US" altLang="en-US" dirty="0" smtClean="0"/>
              <a:t>)</a:t>
            </a:r>
          </a:p>
          <a:p>
            <a:pPr marL="1143000" lvl="2" indent="-228600"/>
            <a:r>
              <a:rPr lang="en-US" altLang="en-US" dirty="0" smtClean="0"/>
              <a:t>Search Engine</a:t>
            </a:r>
            <a:endParaRPr lang="en-US" altLang="en-US" dirty="0"/>
          </a:p>
          <a:p>
            <a:pPr marL="742950" lvl="1" indent="-285750"/>
            <a:endParaRPr lang="en-US" altLang="en-US" dirty="0"/>
          </a:p>
          <a:p>
            <a:pPr marL="742950" lvl="1" indent="-285750"/>
            <a:r>
              <a:rPr lang="en-US" altLang="en-US" dirty="0"/>
              <a:t>“Document” is the generic term for an information holder (book, chapter, article, webpage, </a:t>
            </a:r>
            <a:r>
              <a:rPr lang="en-US" altLang="en-US" dirty="0" err="1"/>
              <a:t>etc</a:t>
            </a:r>
            <a:r>
              <a:rPr lang="en-US" altLang="en-US" dirty="0"/>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8600" y="122238"/>
            <a:ext cx="7772400" cy="944562"/>
          </a:xfrm>
        </p:spPr>
        <p:txBody>
          <a:bodyPr/>
          <a:lstStyle/>
          <a:p>
            <a:r>
              <a:rPr lang="en-US" altLang="en-US" sz="3500">
                <a:cs typeface="Times New Roman" pitchFamily="18" charset="0"/>
              </a:rPr>
              <a:t>The traditional (lab) IR experiment</a:t>
            </a:r>
          </a:p>
        </p:txBody>
      </p:sp>
      <p:sp>
        <p:nvSpPr>
          <p:cNvPr id="19459" name="Rectangle 3"/>
          <p:cNvSpPr>
            <a:spLocks noGrp="1" noChangeArrowheads="1"/>
          </p:cNvSpPr>
          <p:nvPr>
            <p:ph type="body" idx="1"/>
          </p:nvPr>
        </p:nvSpPr>
        <p:spPr>
          <a:xfrm>
            <a:off x="152400" y="1447800"/>
            <a:ext cx="8839200" cy="5105400"/>
          </a:xfrm>
        </p:spPr>
        <p:txBody>
          <a:bodyPr/>
          <a:lstStyle/>
          <a:p>
            <a:pPr>
              <a:lnSpc>
                <a:spcPct val="80000"/>
              </a:lnSpc>
            </a:pPr>
            <a:r>
              <a:rPr lang="en-US" altLang="en-US" sz="2600" dirty="0">
                <a:latin typeface="Times New Roman" pitchFamily="18" charset="0"/>
                <a:cs typeface="Times New Roman" pitchFamily="18" charset="0"/>
              </a:rPr>
              <a:t>The </a:t>
            </a:r>
            <a:r>
              <a:rPr lang="en-US" altLang="en-US" sz="2600" dirty="0" err="1">
                <a:latin typeface="Times New Roman" pitchFamily="18" charset="0"/>
                <a:cs typeface="Times New Roman" pitchFamily="18" charset="0"/>
              </a:rPr>
              <a:t>Cranfield</a:t>
            </a:r>
            <a:r>
              <a:rPr lang="en-US" altLang="en-US" sz="2600" dirty="0">
                <a:latin typeface="Times New Roman" pitchFamily="18" charset="0"/>
                <a:cs typeface="Times New Roman" pitchFamily="18" charset="0"/>
              </a:rPr>
              <a:t> paradigm proposed by </a:t>
            </a:r>
            <a:r>
              <a:rPr lang="en-US" altLang="en-US" sz="2600" dirty="0" err="1">
                <a:latin typeface="Times New Roman" pitchFamily="18" charset="0"/>
                <a:cs typeface="Times New Roman" pitchFamily="18" charset="0"/>
              </a:rPr>
              <a:t>Cleverdon</a:t>
            </a:r>
            <a:endParaRPr lang="en-US" altLang="en-US" sz="2600" dirty="0">
              <a:latin typeface="Times New Roman" pitchFamily="18" charset="0"/>
              <a:cs typeface="Times New Roman" pitchFamily="18" charset="0"/>
            </a:endParaRPr>
          </a:p>
          <a:p>
            <a:pPr lvl="1">
              <a:lnSpc>
                <a:spcPct val="80000"/>
              </a:lnSpc>
            </a:pPr>
            <a:r>
              <a:rPr lang="en-US" altLang="en-US" sz="2200" dirty="0">
                <a:latin typeface="Times New Roman" pitchFamily="18" charset="0"/>
                <a:cs typeface="Times New Roman" pitchFamily="18" charset="0"/>
              </a:rPr>
              <a:t>Used in </a:t>
            </a:r>
            <a:r>
              <a:rPr lang="en-US" altLang="en-US" sz="2200" dirty="0" smtClean="0">
                <a:latin typeface="Times New Roman" pitchFamily="18" charset="0"/>
                <a:cs typeface="Times New Roman" pitchFamily="18" charset="0"/>
              </a:rPr>
              <a:t>TREC (</a:t>
            </a:r>
            <a:r>
              <a:rPr lang="en-US" altLang="en-US" sz="2200" dirty="0" smtClean="0">
                <a:latin typeface="Times New Roman" pitchFamily="18" charset="0"/>
                <a:cs typeface="Times New Roman" pitchFamily="18" charset="0"/>
                <a:hlinkClick r:id="rId2"/>
              </a:rPr>
              <a:t>http://trec.nist.gov/</a:t>
            </a:r>
            <a:r>
              <a:rPr lang="en-US" altLang="en-US" sz="2200" dirty="0" smtClean="0">
                <a:latin typeface="Times New Roman" pitchFamily="18" charset="0"/>
                <a:cs typeface="Times New Roman" pitchFamily="18" charset="0"/>
              </a:rPr>
              <a:t>)</a:t>
            </a:r>
            <a:endParaRPr lang="en-US" altLang="en-US" sz="2200" dirty="0">
              <a:latin typeface="Times New Roman" pitchFamily="18" charset="0"/>
              <a:cs typeface="Times New Roman" pitchFamily="18" charset="0"/>
            </a:endParaRPr>
          </a:p>
          <a:p>
            <a:pPr>
              <a:lnSpc>
                <a:spcPct val="80000"/>
              </a:lnSpc>
              <a:buFont typeface="Wingdings" pitchFamily="2" charset="2"/>
              <a:buNone/>
            </a:pPr>
            <a:endParaRPr lang="en-US" altLang="en-US" sz="2600" dirty="0">
              <a:cs typeface="Times New Roman" pitchFamily="18" charset="0"/>
            </a:endParaRPr>
          </a:p>
          <a:p>
            <a:pPr>
              <a:lnSpc>
                <a:spcPct val="80000"/>
              </a:lnSpc>
            </a:pPr>
            <a:r>
              <a:rPr lang="en-US" altLang="en-US" sz="2600" dirty="0">
                <a:cs typeface="Times New Roman" pitchFamily="18" charset="0"/>
              </a:rPr>
              <a:t>To start you will need:</a:t>
            </a:r>
          </a:p>
          <a:p>
            <a:pPr lvl="1">
              <a:lnSpc>
                <a:spcPct val="80000"/>
              </a:lnSpc>
            </a:pPr>
            <a:r>
              <a:rPr lang="en-US" altLang="en-US" sz="2200" dirty="0">
                <a:cs typeface="Times New Roman" pitchFamily="18" charset="0"/>
              </a:rPr>
              <a:t>An IR system (or two)</a:t>
            </a:r>
          </a:p>
          <a:p>
            <a:pPr lvl="1">
              <a:lnSpc>
                <a:spcPct val="80000"/>
              </a:lnSpc>
            </a:pPr>
            <a:r>
              <a:rPr lang="en-US" altLang="en-US" sz="2200" dirty="0">
                <a:cs typeface="Times New Roman" pitchFamily="18" charset="0"/>
              </a:rPr>
              <a:t>A collection of documents</a:t>
            </a:r>
          </a:p>
          <a:p>
            <a:pPr lvl="2">
              <a:lnSpc>
                <a:spcPct val="80000"/>
              </a:lnSpc>
            </a:pPr>
            <a:r>
              <a:rPr lang="en-US" altLang="en-US" sz="1600" b="1" dirty="0">
                <a:hlinkClick r:id="rId3"/>
              </a:rPr>
              <a:t>www.dcs.gla.ac.uk/idom/ir_resources/test_collections</a:t>
            </a:r>
            <a:endParaRPr lang="en-US" altLang="en-US" dirty="0">
              <a:cs typeface="Times New Roman" pitchFamily="18" charset="0"/>
            </a:endParaRPr>
          </a:p>
          <a:p>
            <a:pPr lvl="1">
              <a:lnSpc>
                <a:spcPct val="80000"/>
              </a:lnSpc>
            </a:pPr>
            <a:r>
              <a:rPr lang="en-US" altLang="en-US" sz="2200" dirty="0">
                <a:cs typeface="Times New Roman" pitchFamily="18" charset="0"/>
              </a:rPr>
              <a:t>A collection of requests/topics</a:t>
            </a:r>
          </a:p>
          <a:p>
            <a:pPr lvl="1">
              <a:lnSpc>
                <a:spcPct val="80000"/>
              </a:lnSpc>
            </a:pPr>
            <a:r>
              <a:rPr lang="en-US" altLang="en-US" sz="2200" dirty="0">
                <a:cs typeface="Times New Roman" pitchFamily="18" charset="0"/>
              </a:rPr>
              <a:t>Relevance </a:t>
            </a:r>
            <a:r>
              <a:rPr lang="en-US" altLang="en-US" sz="2200" dirty="0" smtClean="0">
                <a:cs typeface="Times New Roman" pitchFamily="18" charset="0"/>
              </a:rPr>
              <a:t>judgments</a:t>
            </a:r>
            <a:endParaRPr lang="en-US" altLang="en-US" sz="2200" dirty="0">
              <a:cs typeface="Times New Roman" pitchFamily="18" charset="0"/>
            </a:endParaRPr>
          </a:p>
          <a:p>
            <a:pPr>
              <a:lnSpc>
                <a:spcPct val="80000"/>
              </a:lnSpc>
            </a:pPr>
            <a:endParaRPr lang="en-US" altLang="en-US" sz="2600" dirty="0">
              <a:cs typeface="Times New Roman" pitchFamily="18" charset="0"/>
            </a:endParaRPr>
          </a:p>
          <a:p>
            <a:pPr>
              <a:lnSpc>
                <a:spcPct val="80000"/>
              </a:lnSpc>
            </a:pPr>
            <a:r>
              <a:rPr lang="en-US" altLang="en-US" sz="2600" dirty="0">
                <a:cs typeface="Times New Roman" pitchFamily="18" charset="0"/>
              </a:rPr>
              <a:t>Then you run your experiment:</a:t>
            </a:r>
          </a:p>
          <a:p>
            <a:pPr lvl="1">
              <a:lnSpc>
                <a:spcPct val="80000"/>
              </a:lnSpc>
            </a:pPr>
            <a:r>
              <a:rPr lang="en-US" altLang="en-US" sz="2200" dirty="0">
                <a:cs typeface="Times New Roman" pitchFamily="18" charset="0"/>
              </a:rPr>
              <a:t>Input the documents</a:t>
            </a:r>
          </a:p>
          <a:p>
            <a:pPr lvl="1">
              <a:lnSpc>
                <a:spcPct val="80000"/>
              </a:lnSpc>
            </a:pPr>
            <a:r>
              <a:rPr lang="en-US" altLang="en-US" sz="2200" dirty="0">
                <a:cs typeface="Times New Roman" pitchFamily="18" charset="0"/>
              </a:rPr>
              <a:t>Put each request to the system</a:t>
            </a:r>
          </a:p>
          <a:p>
            <a:pPr lvl="1">
              <a:lnSpc>
                <a:spcPct val="80000"/>
              </a:lnSpc>
            </a:pPr>
            <a:r>
              <a:rPr lang="en-US" altLang="en-US" sz="2200" dirty="0">
                <a:cs typeface="Times New Roman" pitchFamily="18" charset="0"/>
              </a:rPr>
              <a:t>Collect the output</a:t>
            </a:r>
          </a:p>
        </p:txBody>
      </p:sp>
    </p:spTree>
    <p:extLst>
      <p:ext uri="{BB962C8B-B14F-4D97-AF65-F5344CB8AC3E}">
        <p14:creationId xmlns:p14="http://schemas.microsoft.com/office/powerpoint/2010/main" val="27668175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500"/>
              <a:t>Retrieval effectiveness</a:t>
            </a:r>
            <a:endParaRPr lang="en-US" altLang="en-US"/>
          </a:p>
        </p:txBody>
      </p:sp>
      <p:sp>
        <p:nvSpPr>
          <p:cNvPr id="2" name="Content Placeholder 1"/>
          <p:cNvSpPr>
            <a:spLocks noGrp="1"/>
          </p:cNvSpPr>
          <p:nvPr>
            <p:ph idx="1"/>
          </p:nvPr>
        </p:nvSpPr>
        <p:spPr>
          <a:xfrm>
            <a:off x="152400" y="1371600"/>
            <a:ext cx="8839200" cy="1143001"/>
          </a:xfrm>
        </p:spPr>
        <p:txBody>
          <a:bodyPr/>
          <a:lstStyle/>
          <a:p>
            <a:r>
              <a:rPr lang="en-US" dirty="0" smtClean="0"/>
              <a:t>Computed per request/topic, then averaged</a:t>
            </a:r>
          </a:p>
          <a:p>
            <a:r>
              <a:rPr lang="en-US" dirty="0" smtClean="0"/>
              <a:t>Traditionally, the output is a set, not a ranked list</a:t>
            </a:r>
            <a:endParaRPr lang="en-US" dirty="0"/>
          </a:p>
        </p:txBody>
      </p:sp>
      <p:sp>
        <p:nvSpPr>
          <p:cNvPr id="23555" name="Oval 3"/>
          <p:cNvSpPr>
            <a:spLocks noChangeArrowheads="1"/>
          </p:cNvSpPr>
          <p:nvPr/>
        </p:nvSpPr>
        <p:spPr bwMode="auto">
          <a:xfrm>
            <a:off x="2133600" y="2819400"/>
            <a:ext cx="4876800" cy="1828800"/>
          </a:xfrm>
          <a:prstGeom prst="ellipse">
            <a:avLst/>
          </a:prstGeom>
          <a:noFill/>
          <a:ln w="38100">
            <a:solidFill>
              <a:srgbClr val="FFCC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6" name="Oval 4"/>
          <p:cNvSpPr>
            <a:spLocks noChangeArrowheads="1"/>
          </p:cNvSpPr>
          <p:nvPr/>
        </p:nvSpPr>
        <p:spPr bwMode="auto">
          <a:xfrm rot="-1673343">
            <a:off x="1371600" y="3733800"/>
            <a:ext cx="4495800" cy="1828800"/>
          </a:xfrm>
          <a:prstGeom prst="ellipse">
            <a:avLst/>
          </a:prstGeom>
          <a:noFill/>
          <a:ln w="38100">
            <a:solidFill>
              <a:schemeClr va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p>
        </p:txBody>
      </p:sp>
      <p:sp>
        <p:nvSpPr>
          <p:cNvPr id="23557" name="Text Box 5"/>
          <p:cNvSpPr txBox="1">
            <a:spLocks noChangeArrowheads="1"/>
          </p:cNvSpPr>
          <p:nvPr/>
        </p:nvSpPr>
        <p:spPr bwMode="auto">
          <a:xfrm>
            <a:off x="2133600" y="5334000"/>
            <a:ext cx="1187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solidFill>
                  <a:schemeClr val="hlink"/>
                </a:solidFill>
              </a:rPr>
              <a:t>Relevant</a:t>
            </a:r>
            <a:endParaRPr lang="en-US" altLang="en-US" sz="2400"/>
          </a:p>
        </p:txBody>
      </p:sp>
      <p:sp>
        <p:nvSpPr>
          <p:cNvPr id="23558" name="Text Box 6"/>
          <p:cNvSpPr txBox="1">
            <a:spLocks noChangeArrowheads="1"/>
          </p:cNvSpPr>
          <p:nvPr/>
        </p:nvSpPr>
        <p:spPr bwMode="auto">
          <a:xfrm>
            <a:off x="5562600" y="3276600"/>
            <a:ext cx="1584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000">
                <a:solidFill>
                  <a:srgbClr val="FFCC99"/>
                </a:solidFill>
              </a:rPr>
              <a:t>Retrieved</a:t>
            </a:r>
            <a:endParaRPr lang="en-US" altLang="en-US" sz="2400">
              <a:solidFill>
                <a:srgbClr val="FFCC99"/>
              </a:solidFill>
            </a:endParaRPr>
          </a:p>
        </p:txBody>
      </p:sp>
      <p:sp>
        <p:nvSpPr>
          <p:cNvPr id="23559" name="Rectangle 7"/>
          <p:cNvSpPr>
            <a:spLocks noChangeArrowheads="1"/>
          </p:cNvSpPr>
          <p:nvPr/>
        </p:nvSpPr>
        <p:spPr bwMode="auto">
          <a:xfrm>
            <a:off x="838200" y="2667000"/>
            <a:ext cx="6858000" cy="37338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0" name="Text Box 8"/>
          <p:cNvSpPr txBox="1">
            <a:spLocks noChangeArrowheads="1"/>
          </p:cNvSpPr>
          <p:nvPr/>
        </p:nvSpPr>
        <p:spPr bwMode="auto">
          <a:xfrm>
            <a:off x="914400" y="2667000"/>
            <a:ext cx="1208088" cy="45720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a:latin typeface="Times New Roman" pitchFamily="18" charset="0"/>
              </a:rPr>
              <a:t>All docs</a:t>
            </a:r>
          </a:p>
        </p:txBody>
      </p:sp>
    </p:spTree>
    <p:extLst>
      <p:ext uri="{BB962C8B-B14F-4D97-AF65-F5344CB8AC3E}">
        <p14:creationId xmlns:p14="http://schemas.microsoft.com/office/powerpoint/2010/main" val="21492848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68300" y="1219200"/>
            <a:ext cx="3810000" cy="1295400"/>
          </a:xfrm>
          <a:prstGeom prst="rect">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9" name="Rectangle 3"/>
          <p:cNvSpPr>
            <a:spLocks noGrp="1" noChangeArrowheads="1"/>
          </p:cNvSpPr>
          <p:nvPr>
            <p:ph type="title"/>
          </p:nvPr>
        </p:nvSpPr>
        <p:spPr>
          <a:xfrm>
            <a:off x="685800" y="0"/>
            <a:ext cx="7391400" cy="1143000"/>
          </a:xfrm>
        </p:spPr>
        <p:txBody>
          <a:bodyPr/>
          <a:lstStyle/>
          <a:p>
            <a:r>
              <a:rPr lang="en-US" altLang="en-US" sz="2400"/>
              <a:t>Most common measures of IR effectiveness:</a:t>
            </a:r>
            <a:br>
              <a:rPr lang="en-US" altLang="en-US" sz="2400"/>
            </a:br>
            <a:r>
              <a:rPr lang="en-US" altLang="en-US" sz="3500"/>
              <a:t>Precision and Recall</a:t>
            </a:r>
            <a:endParaRPr lang="en-US" altLang="en-US"/>
          </a:p>
        </p:txBody>
      </p:sp>
      <p:sp>
        <p:nvSpPr>
          <p:cNvPr id="24580" name="Oval 4"/>
          <p:cNvSpPr>
            <a:spLocks noChangeArrowheads="1"/>
          </p:cNvSpPr>
          <p:nvPr/>
        </p:nvSpPr>
        <p:spPr bwMode="auto">
          <a:xfrm>
            <a:off x="2133600" y="2819400"/>
            <a:ext cx="4876800" cy="1828800"/>
          </a:xfrm>
          <a:prstGeom prst="ellipse">
            <a:avLst/>
          </a:prstGeom>
          <a:noFill/>
          <a:ln w="38100">
            <a:solidFill>
              <a:srgbClr val="FFCC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1" name="Oval 5"/>
          <p:cNvSpPr>
            <a:spLocks noChangeArrowheads="1"/>
          </p:cNvSpPr>
          <p:nvPr/>
        </p:nvSpPr>
        <p:spPr bwMode="auto">
          <a:xfrm rot="-1673343">
            <a:off x="1371600" y="3733800"/>
            <a:ext cx="4495800" cy="1828800"/>
          </a:xfrm>
          <a:prstGeom prst="ellipse">
            <a:avLst/>
          </a:prstGeom>
          <a:noFill/>
          <a:ln w="38100">
            <a:solidFill>
              <a:schemeClr va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p>
        </p:txBody>
      </p:sp>
      <p:sp>
        <p:nvSpPr>
          <p:cNvPr id="24582" name="Text Box 6"/>
          <p:cNvSpPr txBox="1">
            <a:spLocks noChangeArrowheads="1"/>
          </p:cNvSpPr>
          <p:nvPr/>
        </p:nvSpPr>
        <p:spPr bwMode="auto">
          <a:xfrm>
            <a:off x="2133600" y="5334000"/>
            <a:ext cx="1187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solidFill>
                  <a:schemeClr val="hlink"/>
                </a:solidFill>
              </a:rPr>
              <a:t>Relevant</a:t>
            </a:r>
            <a:endParaRPr lang="en-US" altLang="en-US" sz="2400"/>
          </a:p>
        </p:txBody>
      </p:sp>
      <p:sp>
        <p:nvSpPr>
          <p:cNvPr id="24583" name="Text Box 7"/>
          <p:cNvSpPr txBox="1">
            <a:spLocks noChangeArrowheads="1"/>
          </p:cNvSpPr>
          <p:nvPr/>
        </p:nvSpPr>
        <p:spPr bwMode="auto">
          <a:xfrm>
            <a:off x="5562600" y="3276600"/>
            <a:ext cx="1584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000" dirty="0">
                <a:solidFill>
                  <a:srgbClr val="FFCC99"/>
                </a:solidFill>
              </a:rPr>
              <a:t>Retrieved</a:t>
            </a:r>
            <a:endParaRPr lang="en-US" altLang="en-US" sz="2400" dirty="0">
              <a:solidFill>
                <a:srgbClr val="FFCC99"/>
              </a:solidFill>
            </a:endParaRPr>
          </a:p>
        </p:txBody>
      </p:sp>
      <p:sp>
        <p:nvSpPr>
          <p:cNvPr id="24584" name="Rectangle 8"/>
          <p:cNvSpPr>
            <a:spLocks noChangeArrowheads="1"/>
          </p:cNvSpPr>
          <p:nvPr/>
        </p:nvSpPr>
        <p:spPr bwMode="auto">
          <a:xfrm>
            <a:off x="5105400" y="1219200"/>
            <a:ext cx="3733800" cy="1295400"/>
          </a:xfrm>
          <a:prstGeom prst="rect">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4585" name="Object 9"/>
          <p:cNvGraphicFramePr>
            <a:graphicFrameLocks noChangeAspect="1"/>
          </p:cNvGraphicFramePr>
          <p:nvPr/>
        </p:nvGraphicFramePr>
        <p:xfrm>
          <a:off x="5194300" y="1371600"/>
          <a:ext cx="3556000" cy="863600"/>
        </p:xfrm>
        <a:graphic>
          <a:graphicData uri="http://schemas.openxmlformats.org/presentationml/2006/ole">
            <mc:AlternateContent xmlns:mc="http://schemas.openxmlformats.org/markup-compatibility/2006">
              <mc:Choice xmlns:v="urn:schemas-microsoft-com:vml" Requires="v">
                <p:oleObj spid="_x0000_s79890" name="Equation" r:id="rId3" imgW="1726920" imgH="419040" progId="Equation.3">
                  <p:embed/>
                </p:oleObj>
              </mc:Choice>
              <mc:Fallback>
                <p:oleObj name="Equation" r:id="rId3" imgW="172692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4300" y="1371600"/>
                        <a:ext cx="3556000" cy="8636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6" name="Object 10"/>
          <p:cNvGraphicFramePr>
            <a:graphicFrameLocks noChangeAspect="1"/>
          </p:cNvGraphicFramePr>
          <p:nvPr/>
        </p:nvGraphicFramePr>
        <p:xfrm>
          <a:off x="463550" y="1447800"/>
          <a:ext cx="3478213" cy="863600"/>
        </p:xfrm>
        <a:graphic>
          <a:graphicData uri="http://schemas.openxmlformats.org/presentationml/2006/ole">
            <mc:AlternateContent xmlns:mc="http://schemas.openxmlformats.org/markup-compatibility/2006">
              <mc:Choice xmlns:v="urn:schemas-microsoft-com:vml" Requires="v">
                <p:oleObj spid="_x0000_s79891" name="Equation" r:id="rId5" imgW="1688760" imgH="419040" progId="Equation.3">
                  <p:embed/>
                </p:oleObj>
              </mc:Choice>
              <mc:Fallback>
                <p:oleObj name="Equation" r:id="rId5" imgW="168876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550" y="1447800"/>
                        <a:ext cx="3478213"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7" name="Rectangle 11"/>
          <p:cNvSpPr>
            <a:spLocks noChangeArrowheads="1"/>
          </p:cNvSpPr>
          <p:nvPr/>
        </p:nvSpPr>
        <p:spPr bwMode="auto">
          <a:xfrm>
            <a:off x="838200" y="2590800"/>
            <a:ext cx="6858000" cy="3810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8" name="Text Box 12"/>
          <p:cNvSpPr txBox="1">
            <a:spLocks noChangeArrowheads="1"/>
          </p:cNvSpPr>
          <p:nvPr/>
        </p:nvSpPr>
        <p:spPr bwMode="auto">
          <a:xfrm>
            <a:off x="914400" y="2743200"/>
            <a:ext cx="1208088" cy="45720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a:latin typeface="Times New Roman" pitchFamily="18" charset="0"/>
              </a:rPr>
              <a:t>All docs</a:t>
            </a:r>
          </a:p>
        </p:txBody>
      </p:sp>
    </p:spTree>
    <p:extLst>
      <p:ext uri="{BB962C8B-B14F-4D97-AF65-F5344CB8AC3E}">
        <p14:creationId xmlns:p14="http://schemas.microsoft.com/office/powerpoint/2010/main" val="37045550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sz="3500"/>
              <a:t>Why Precision and Recall?</a:t>
            </a:r>
          </a:p>
        </p:txBody>
      </p:sp>
      <p:sp>
        <p:nvSpPr>
          <p:cNvPr id="25603" name="Rectangle 3"/>
          <p:cNvSpPr>
            <a:spLocks noGrp="1" noChangeArrowheads="1"/>
          </p:cNvSpPr>
          <p:nvPr>
            <p:ph type="body" idx="4294967295"/>
          </p:nvPr>
        </p:nvSpPr>
        <p:spPr>
          <a:xfrm>
            <a:off x="152400" y="1806575"/>
            <a:ext cx="8763000" cy="4822825"/>
          </a:xfrm>
        </p:spPr>
        <p:txBody>
          <a:bodyPr/>
          <a:lstStyle/>
          <a:p>
            <a:pPr marL="609600" indent="-609600"/>
            <a:r>
              <a:rPr lang="en-US" altLang="en-US" sz="2600"/>
              <a:t>Get as much good stuff while at the same time getting as little junk as possible.</a:t>
            </a:r>
          </a:p>
          <a:p>
            <a:pPr marL="609600" indent="-609600"/>
            <a:endParaRPr lang="en-US" altLang="en-US" sz="2600">
              <a:cs typeface="Times New Roman" pitchFamily="18" charset="0"/>
            </a:endParaRPr>
          </a:p>
          <a:p>
            <a:pPr marL="609600" indent="-609600"/>
            <a:r>
              <a:rPr lang="en-US" altLang="en-US" sz="2600">
                <a:cs typeface="Times New Roman" pitchFamily="18" charset="0"/>
              </a:rPr>
              <a:t>The function of the system is:</a:t>
            </a:r>
          </a:p>
          <a:p>
            <a:pPr marL="990600" lvl="1" indent="-646113"/>
            <a:r>
              <a:rPr lang="en-US" altLang="en-US" sz="2200">
                <a:cs typeface="Times New Roman" pitchFamily="18" charset="0"/>
              </a:rPr>
              <a:t>To retrieve relevant documents</a:t>
            </a:r>
          </a:p>
          <a:p>
            <a:pPr marL="990600" lvl="1" indent="-646113"/>
            <a:r>
              <a:rPr lang="en-US" altLang="en-US" sz="2200">
                <a:cs typeface="Times New Roman" pitchFamily="18" charset="0"/>
              </a:rPr>
              <a:t>Not to retrieve non-relevant documents </a:t>
            </a:r>
          </a:p>
        </p:txBody>
      </p:sp>
    </p:spTree>
    <p:extLst>
      <p:ext uri="{BB962C8B-B14F-4D97-AF65-F5344CB8AC3E}">
        <p14:creationId xmlns:p14="http://schemas.microsoft.com/office/powerpoint/2010/main" val="25411460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sz="3500"/>
              <a:t>Retrieved vs. Relevant Documents</a:t>
            </a:r>
            <a:endParaRPr lang="en-US" altLang="en-US"/>
          </a:p>
        </p:txBody>
      </p:sp>
      <p:sp>
        <p:nvSpPr>
          <p:cNvPr id="26627" name="Oval 3"/>
          <p:cNvSpPr>
            <a:spLocks noChangeArrowheads="1"/>
          </p:cNvSpPr>
          <p:nvPr/>
        </p:nvSpPr>
        <p:spPr bwMode="auto">
          <a:xfrm rot="-1673343">
            <a:off x="1371600" y="3733800"/>
            <a:ext cx="4495800" cy="1828800"/>
          </a:xfrm>
          <a:prstGeom prst="ellipse">
            <a:avLst/>
          </a:prstGeom>
          <a:noFill/>
          <a:ln w="38100">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p>
        </p:txBody>
      </p:sp>
      <p:sp>
        <p:nvSpPr>
          <p:cNvPr id="26628" name="Text Box 4"/>
          <p:cNvSpPr txBox="1">
            <a:spLocks noChangeArrowheads="1"/>
          </p:cNvSpPr>
          <p:nvPr/>
        </p:nvSpPr>
        <p:spPr bwMode="auto">
          <a:xfrm>
            <a:off x="2133600" y="5334000"/>
            <a:ext cx="1187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33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solidFill>
                  <a:srgbClr val="FF3300"/>
                </a:solidFill>
              </a:rPr>
              <a:t>Relevant</a:t>
            </a:r>
            <a:endParaRPr lang="en-US" altLang="en-US" sz="2400">
              <a:solidFill>
                <a:srgbClr val="FF3300"/>
              </a:solidFill>
            </a:endParaRPr>
          </a:p>
        </p:txBody>
      </p:sp>
      <p:sp>
        <p:nvSpPr>
          <p:cNvPr id="26629" name="Oval 5"/>
          <p:cNvSpPr>
            <a:spLocks noChangeArrowheads="1"/>
          </p:cNvSpPr>
          <p:nvPr/>
        </p:nvSpPr>
        <p:spPr bwMode="auto">
          <a:xfrm>
            <a:off x="5029200" y="3733800"/>
            <a:ext cx="304800" cy="304800"/>
          </a:xfrm>
          <a:prstGeom prst="ellipse">
            <a:avLst/>
          </a:prstGeom>
          <a:solidFill>
            <a:srgbClr val="FFCC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solidFill>
                <a:srgbClr val="FFCC99"/>
              </a:solidFill>
              <a:latin typeface="Times New Roman" pitchFamily="18" charset="0"/>
            </a:endParaRPr>
          </a:p>
        </p:txBody>
      </p:sp>
      <p:sp>
        <p:nvSpPr>
          <p:cNvPr id="26630" name="Text Box 6"/>
          <p:cNvSpPr txBox="1">
            <a:spLocks noChangeArrowheads="1"/>
          </p:cNvSpPr>
          <p:nvPr/>
        </p:nvSpPr>
        <p:spPr bwMode="auto">
          <a:xfrm>
            <a:off x="838200" y="1828800"/>
            <a:ext cx="4581525" cy="45720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a:latin typeface="Times New Roman" pitchFamily="18" charset="0"/>
              </a:rPr>
              <a:t>Very high precision, very low recall</a:t>
            </a:r>
          </a:p>
        </p:txBody>
      </p:sp>
      <p:sp>
        <p:nvSpPr>
          <p:cNvPr id="26631" name="Rectangle 7"/>
          <p:cNvSpPr>
            <a:spLocks noChangeArrowheads="1"/>
          </p:cNvSpPr>
          <p:nvPr/>
        </p:nvSpPr>
        <p:spPr bwMode="auto">
          <a:xfrm>
            <a:off x="838200" y="2590800"/>
            <a:ext cx="6858000" cy="3810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7"/>
          <p:cNvSpPr txBox="1">
            <a:spLocks noChangeArrowheads="1"/>
          </p:cNvSpPr>
          <p:nvPr/>
        </p:nvSpPr>
        <p:spPr bwMode="auto">
          <a:xfrm>
            <a:off x="4776209" y="4047067"/>
            <a:ext cx="1584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000" dirty="0"/>
              <a:t>Retrieved</a:t>
            </a:r>
            <a:endParaRPr lang="en-US" altLang="en-US" sz="2400" dirty="0"/>
          </a:p>
        </p:txBody>
      </p:sp>
    </p:spTree>
    <p:extLst>
      <p:ext uri="{BB962C8B-B14F-4D97-AF65-F5344CB8AC3E}">
        <p14:creationId xmlns:p14="http://schemas.microsoft.com/office/powerpoint/2010/main" val="29038134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z="3500"/>
              <a:t>Retrieved vs. Relevant Documents</a:t>
            </a:r>
            <a:endParaRPr lang="en-US" altLang="en-US"/>
          </a:p>
        </p:txBody>
      </p:sp>
      <p:sp>
        <p:nvSpPr>
          <p:cNvPr id="28675" name="Text Box 3"/>
          <p:cNvSpPr txBox="1">
            <a:spLocks noChangeArrowheads="1"/>
          </p:cNvSpPr>
          <p:nvPr/>
        </p:nvSpPr>
        <p:spPr bwMode="auto">
          <a:xfrm>
            <a:off x="2133600" y="5334000"/>
            <a:ext cx="1187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solidFill>
                  <a:srgbClr val="FF3300"/>
                </a:solidFill>
              </a:rPr>
              <a:t>Relevant</a:t>
            </a:r>
            <a:endParaRPr lang="en-US" altLang="en-US" sz="2400">
              <a:solidFill>
                <a:srgbClr val="FF3300"/>
              </a:solidFill>
            </a:endParaRPr>
          </a:p>
        </p:txBody>
      </p:sp>
      <p:sp>
        <p:nvSpPr>
          <p:cNvPr id="28676" name="Oval 4"/>
          <p:cNvSpPr>
            <a:spLocks noChangeArrowheads="1"/>
          </p:cNvSpPr>
          <p:nvPr/>
        </p:nvSpPr>
        <p:spPr bwMode="auto">
          <a:xfrm flipV="1">
            <a:off x="1219200" y="2895600"/>
            <a:ext cx="6096000" cy="2438400"/>
          </a:xfrm>
          <a:prstGeom prst="ellipse">
            <a:avLst/>
          </a:prstGeom>
          <a:solidFill>
            <a:srgbClr val="FFCC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7" name="Text Box 5"/>
          <p:cNvSpPr txBox="1">
            <a:spLocks noChangeArrowheads="1"/>
          </p:cNvSpPr>
          <p:nvPr/>
        </p:nvSpPr>
        <p:spPr bwMode="auto">
          <a:xfrm>
            <a:off x="838200" y="1828800"/>
            <a:ext cx="3811588" cy="45720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a:latin typeface="Times New Roman" pitchFamily="18" charset="0"/>
              </a:rPr>
              <a:t>High recall, but low precision</a:t>
            </a:r>
          </a:p>
        </p:txBody>
      </p:sp>
      <p:sp>
        <p:nvSpPr>
          <p:cNvPr id="28678" name="Rectangle 6"/>
          <p:cNvSpPr>
            <a:spLocks noChangeArrowheads="1"/>
          </p:cNvSpPr>
          <p:nvPr/>
        </p:nvSpPr>
        <p:spPr bwMode="auto">
          <a:xfrm>
            <a:off x="838200" y="2590800"/>
            <a:ext cx="6858000" cy="3810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9" name="Oval 7"/>
          <p:cNvSpPr>
            <a:spLocks noChangeArrowheads="1"/>
          </p:cNvSpPr>
          <p:nvPr/>
        </p:nvSpPr>
        <p:spPr bwMode="auto">
          <a:xfrm rot="-1673343">
            <a:off x="1371600" y="3733800"/>
            <a:ext cx="4495800" cy="1828800"/>
          </a:xfrm>
          <a:prstGeom prst="ellipse">
            <a:avLst/>
          </a:prstGeom>
          <a:noFill/>
          <a:ln w="38100">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p>
        </p:txBody>
      </p:sp>
      <p:sp>
        <p:nvSpPr>
          <p:cNvPr id="8" name="Text Box 7"/>
          <p:cNvSpPr txBox="1">
            <a:spLocks noChangeArrowheads="1"/>
          </p:cNvSpPr>
          <p:nvPr/>
        </p:nvSpPr>
        <p:spPr bwMode="auto">
          <a:xfrm>
            <a:off x="5730875" y="4245504"/>
            <a:ext cx="1584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000" dirty="0"/>
              <a:t>Retrieved</a:t>
            </a:r>
            <a:endParaRPr lang="en-US" altLang="en-US" sz="2400" dirty="0"/>
          </a:p>
        </p:txBody>
      </p:sp>
    </p:spTree>
    <p:extLst>
      <p:ext uri="{BB962C8B-B14F-4D97-AF65-F5344CB8AC3E}">
        <p14:creationId xmlns:p14="http://schemas.microsoft.com/office/powerpoint/2010/main" val="16966799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Oval 2"/>
          <p:cNvSpPr>
            <a:spLocks noChangeArrowheads="1"/>
          </p:cNvSpPr>
          <p:nvPr/>
        </p:nvSpPr>
        <p:spPr bwMode="auto">
          <a:xfrm rot="-1673343">
            <a:off x="1524000" y="3886200"/>
            <a:ext cx="4495800" cy="1828800"/>
          </a:xfrm>
          <a:prstGeom prst="ellipse">
            <a:avLst/>
          </a:prstGeom>
          <a:solidFill>
            <a:srgbClr val="FFCC99"/>
          </a:solidFill>
          <a:ln>
            <a:noFill/>
          </a:ln>
          <a:effectLst/>
          <a:extLst>
            <a:ext uri="{91240B29-F687-4F45-9708-019B960494DF}">
              <a14:hiddenLine xmlns:a14="http://schemas.microsoft.com/office/drawing/2010/main" w="38100">
                <a:solidFill>
                  <a:schemeClr val="hlink"/>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p>
        </p:txBody>
      </p:sp>
      <p:sp>
        <p:nvSpPr>
          <p:cNvPr id="29699" name="Rectangle 3"/>
          <p:cNvSpPr>
            <a:spLocks noGrp="1" noChangeArrowheads="1"/>
          </p:cNvSpPr>
          <p:nvPr>
            <p:ph type="title"/>
          </p:nvPr>
        </p:nvSpPr>
        <p:spPr/>
        <p:txBody>
          <a:bodyPr/>
          <a:lstStyle/>
          <a:p>
            <a:r>
              <a:rPr lang="en-US" altLang="en-US" sz="3500"/>
              <a:t>Retrieved vs. Relevant Documents</a:t>
            </a:r>
            <a:endParaRPr lang="en-US" altLang="en-US"/>
          </a:p>
        </p:txBody>
      </p:sp>
      <p:sp>
        <p:nvSpPr>
          <p:cNvPr id="29700" name="Oval 4"/>
          <p:cNvSpPr>
            <a:spLocks noChangeArrowheads="1"/>
          </p:cNvSpPr>
          <p:nvPr/>
        </p:nvSpPr>
        <p:spPr bwMode="auto">
          <a:xfrm rot="-1673343">
            <a:off x="1371600" y="3733800"/>
            <a:ext cx="4495800" cy="1828800"/>
          </a:xfrm>
          <a:prstGeom prst="ellipse">
            <a:avLst/>
          </a:prstGeom>
          <a:noFill/>
          <a:ln w="38100">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p>
        </p:txBody>
      </p:sp>
      <p:sp>
        <p:nvSpPr>
          <p:cNvPr id="29701" name="Text Box 5"/>
          <p:cNvSpPr txBox="1">
            <a:spLocks noChangeArrowheads="1"/>
          </p:cNvSpPr>
          <p:nvPr/>
        </p:nvSpPr>
        <p:spPr bwMode="auto">
          <a:xfrm>
            <a:off x="1171094" y="4108450"/>
            <a:ext cx="1187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dirty="0">
                <a:solidFill>
                  <a:srgbClr val="FF3300"/>
                </a:solidFill>
              </a:rPr>
              <a:t>Relevant</a:t>
            </a:r>
            <a:endParaRPr lang="en-US" altLang="en-US" sz="2400" dirty="0">
              <a:solidFill>
                <a:srgbClr val="FF3300"/>
              </a:solidFill>
            </a:endParaRPr>
          </a:p>
        </p:txBody>
      </p:sp>
      <p:sp>
        <p:nvSpPr>
          <p:cNvPr id="29702" name="Text Box 6"/>
          <p:cNvSpPr txBox="1">
            <a:spLocks noChangeArrowheads="1"/>
          </p:cNvSpPr>
          <p:nvPr/>
        </p:nvSpPr>
        <p:spPr bwMode="auto">
          <a:xfrm>
            <a:off x="838200" y="1828800"/>
            <a:ext cx="4529138" cy="45720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a:latin typeface="Times New Roman" pitchFamily="18" charset="0"/>
              </a:rPr>
              <a:t>High precision, high recall (at last!)</a:t>
            </a:r>
          </a:p>
        </p:txBody>
      </p:sp>
      <p:sp>
        <p:nvSpPr>
          <p:cNvPr id="29703" name="Rectangle 7"/>
          <p:cNvSpPr>
            <a:spLocks noChangeArrowheads="1"/>
          </p:cNvSpPr>
          <p:nvPr/>
        </p:nvSpPr>
        <p:spPr bwMode="auto">
          <a:xfrm>
            <a:off x="838200" y="2590800"/>
            <a:ext cx="6858000" cy="3810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7"/>
          <p:cNvSpPr txBox="1">
            <a:spLocks noChangeArrowheads="1"/>
          </p:cNvSpPr>
          <p:nvPr/>
        </p:nvSpPr>
        <p:spPr bwMode="auto">
          <a:xfrm>
            <a:off x="5241876" y="4409545"/>
            <a:ext cx="1584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000" dirty="0"/>
              <a:t>Retrieved</a:t>
            </a:r>
            <a:endParaRPr lang="en-US" altLang="en-US" sz="2400" dirty="0"/>
          </a:p>
        </p:txBody>
      </p:sp>
    </p:spTree>
    <p:extLst>
      <p:ext uri="{BB962C8B-B14F-4D97-AF65-F5344CB8AC3E}">
        <p14:creationId xmlns:p14="http://schemas.microsoft.com/office/powerpoint/2010/main" val="3591144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solidFill>
                  <a:schemeClr val="tx1"/>
                </a:solidFill>
                <a:cs typeface="Times New Roman" pitchFamily="18" charset="0"/>
              </a:rPr>
              <a:t>Ranked output</a:t>
            </a:r>
          </a:p>
        </p:txBody>
      </p:sp>
      <p:sp>
        <p:nvSpPr>
          <p:cNvPr id="48131" name="Rectangle 3"/>
          <p:cNvSpPr>
            <a:spLocks noGrp="1" noChangeArrowheads="1"/>
          </p:cNvSpPr>
          <p:nvPr>
            <p:ph type="body" idx="1"/>
          </p:nvPr>
        </p:nvSpPr>
        <p:spPr>
          <a:xfrm>
            <a:off x="152400" y="1665288"/>
            <a:ext cx="8763000" cy="4964112"/>
          </a:xfrm>
        </p:spPr>
        <p:txBody>
          <a:bodyPr/>
          <a:lstStyle/>
          <a:p>
            <a:r>
              <a:rPr lang="en-US" altLang="en-US">
                <a:cs typeface="Times New Roman" pitchFamily="18" charset="0"/>
              </a:rPr>
              <a:t>Plot recall against precision</a:t>
            </a:r>
          </a:p>
          <a:p>
            <a:pPr lvl="1"/>
            <a:r>
              <a:rPr lang="en-US" altLang="en-US">
                <a:cs typeface="Times New Roman" pitchFamily="18" charset="0"/>
              </a:rPr>
              <a:t>Precision/recall at different score thresholds</a:t>
            </a:r>
          </a:p>
          <a:p>
            <a:pPr lvl="1"/>
            <a:r>
              <a:rPr lang="en-US" altLang="en-US">
                <a:cs typeface="Times New Roman" pitchFamily="18" charset="0"/>
              </a:rPr>
              <a:t>Precision at different recall levels (10%, 20%…)</a:t>
            </a:r>
          </a:p>
          <a:p>
            <a:pPr lvl="1"/>
            <a:r>
              <a:rPr lang="en-US" altLang="en-US">
                <a:cs typeface="Times New Roman" pitchFamily="18" charset="0"/>
              </a:rPr>
              <a:t>Precision at different document cutoffs (5, 10, 20…)</a:t>
            </a:r>
          </a:p>
          <a:p>
            <a:pPr lvl="1"/>
            <a:r>
              <a:rPr lang="en-US" altLang="en-US">
                <a:cs typeface="Times New Roman" pitchFamily="18" charset="0"/>
              </a:rPr>
              <a:t>Calculate average precision at different recall levels (various methods)</a:t>
            </a:r>
          </a:p>
          <a:p>
            <a:pPr lvl="1"/>
            <a:r>
              <a:rPr lang="en-US" altLang="en-US">
                <a:cs typeface="Times New Roman" pitchFamily="18" charset="0"/>
              </a:rPr>
              <a:t>R-precision = precision after R documents, R being the number of relevant documents in the collection</a:t>
            </a:r>
          </a:p>
        </p:txBody>
      </p:sp>
    </p:spTree>
    <p:extLst>
      <p:ext uri="{BB962C8B-B14F-4D97-AF65-F5344CB8AC3E}">
        <p14:creationId xmlns:p14="http://schemas.microsoft.com/office/powerpoint/2010/main" val="23744450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28600" y="122238"/>
            <a:ext cx="7772400" cy="698500"/>
          </a:xfrm>
        </p:spPr>
        <p:txBody>
          <a:bodyPr/>
          <a:lstStyle/>
          <a:p>
            <a:r>
              <a:rPr lang="en-US" altLang="en-US"/>
              <a:t>Ranked output – R-P curve</a:t>
            </a:r>
          </a:p>
        </p:txBody>
      </p:sp>
      <p:sp>
        <p:nvSpPr>
          <p:cNvPr id="52227" name="Rectangle 3"/>
          <p:cNvSpPr>
            <a:spLocks noGrp="1" noChangeArrowheads="1"/>
          </p:cNvSpPr>
          <p:nvPr>
            <p:ph type="body" idx="1"/>
          </p:nvPr>
        </p:nvSpPr>
        <p:spPr>
          <a:xfrm>
            <a:off x="0" y="838200"/>
            <a:ext cx="8991600" cy="533400"/>
          </a:xfrm>
        </p:spPr>
        <p:txBody>
          <a:bodyPr/>
          <a:lstStyle/>
          <a:p>
            <a:r>
              <a:rPr lang="en-US" altLang="en-US" sz="1700"/>
              <a:t>Assume that the known relevant docs are: {3, 5, 9, 25, 39, 44, 56, 71, 89, 123}</a:t>
            </a:r>
          </a:p>
        </p:txBody>
      </p:sp>
      <p:graphicFrame>
        <p:nvGraphicFramePr>
          <p:cNvPr id="52515" name="Group 291"/>
          <p:cNvGraphicFramePr>
            <a:graphicFrameLocks noGrp="1"/>
          </p:cNvGraphicFramePr>
          <p:nvPr/>
        </p:nvGraphicFramePr>
        <p:xfrm>
          <a:off x="1295400" y="1447800"/>
          <a:ext cx="6248400" cy="5364480"/>
        </p:xfrm>
        <a:graphic>
          <a:graphicData uri="http://schemas.openxmlformats.org/drawingml/2006/table">
            <a:tbl>
              <a:tblPr/>
              <a:tblGrid>
                <a:gridCol w="2082800"/>
                <a:gridCol w="2082800"/>
                <a:gridCol w="2082800"/>
              </a:tblGrid>
              <a:tr h="319088">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1600" b="1" i="0" u="none" strike="noStrike" cap="none" normalizeH="0" baseline="0" smtClean="0">
                          <a:ln>
                            <a:noFill/>
                          </a:ln>
                          <a:solidFill>
                            <a:schemeClr val="tx1"/>
                          </a:solidFill>
                          <a:effectLst/>
                          <a:latin typeface="Arial" charset="0"/>
                        </a:rPr>
                        <a:t>Order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1600" b="1" i="0" u="none" strike="noStrike" cap="none" normalizeH="0" baseline="0" smtClean="0">
                          <a:ln>
                            <a:noFill/>
                          </a:ln>
                          <a:solidFill>
                            <a:schemeClr val="tx1"/>
                          </a:solidFill>
                          <a:effectLst/>
                          <a:latin typeface="Arial" charset="0"/>
                        </a:rPr>
                        <a:t>Recall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1600" b="1" i="0" u="none" strike="noStrike" cap="none" normalizeH="0" baseline="0" smtClean="0">
                          <a:ln>
                            <a:noFill/>
                          </a:ln>
                          <a:solidFill>
                            <a:schemeClr val="tx1"/>
                          </a:solidFill>
                          <a:effectLst/>
                          <a:latin typeface="Arial" charset="0"/>
                        </a:rPr>
                        <a:t>Precision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1925">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1600" b="1" i="0" u="none" strike="noStrike" cap="none" normalizeH="0" baseline="0" smtClean="0">
                          <a:ln>
                            <a:noFill/>
                          </a:ln>
                          <a:solidFill>
                            <a:schemeClr val="tx1"/>
                          </a:solidFill>
                          <a:effectLst/>
                          <a:latin typeface="Arial" charset="0"/>
                        </a:rPr>
                        <a:t>1. 123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1600" b="1"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1600" b="1" i="0" u="none" strike="noStrike" cap="none" normalizeH="0" baseline="0" smtClean="0">
                          <a:ln>
                            <a:noFill/>
                          </a:ln>
                          <a:solidFill>
                            <a:schemeClr val="tx1"/>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1600" b="1" i="0" u="none" strike="noStrike" cap="none" normalizeH="0" baseline="0" smtClean="0">
                          <a:ln>
                            <a:noFill/>
                          </a:ln>
                          <a:solidFill>
                            <a:schemeClr val="tx1"/>
                          </a:solidFill>
                          <a:effectLst/>
                          <a:latin typeface="Arial" charset="0"/>
                        </a:rPr>
                        <a:t>2. 84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1600" b="1" i="0" u="none" strike="noStrike" cap="none" normalizeH="0" baseline="0" smtClean="0">
                          <a:ln>
                            <a:noFill/>
                          </a:ln>
                          <a:solidFill>
                            <a:schemeClr val="tx1"/>
                          </a:solidFill>
                          <a:effectLst/>
                          <a:latin typeface="Arial" charset="0"/>
                        </a:rPr>
                        <a:t>3. 56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1600" b="1" i="0" u="none" strike="noStrike" cap="none" normalizeH="0" baseline="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1600" b="1" i="0" u="none" strike="noStrike" cap="none" normalizeH="0" baseline="0" smtClean="0">
                          <a:ln>
                            <a:noFill/>
                          </a:ln>
                          <a:solidFill>
                            <a:schemeClr val="tx1"/>
                          </a:solidFill>
                          <a:effectLst/>
                          <a:latin typeface="Arial" charset="0"/>
                        </a:rPr>
                        <a:t>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1600" b="1" i="0" u="none" strike="noStrike" cap="none" normalizeH="0" baseline="0" smtClean="0">
                          <a:ln>
                            <a:noFill/>
                          </a:ln>
                          <a:solidFill>
                            <a:schemeClr val="tx1"/>
                          </a:solidFill>
                          <a:effectLst/>
                          <a:latin typeface="Arial" charset="0"/>
                        </a:rPr>
                        <a:t>4. 6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1600" b="1" i="0" u="none" strike="noStrike" cap="none" normalizeH="0" baseline="0" smtClean="0">
                          <a:ln>
                            <a:noFill/>
                          </a:ln>
                          <a:solidFill>
                            <a:schemeClr val="tx1"/>
                          </a:solidFill>
                          <a:effectLst/>
                          <a:latin typeface="Arial" charset="0"/>
                        </a:rPr>
                        <a:t>5. 8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1600" b="1" i="0" u="none" strike="noStrike" cap="none" normalizeH="0" baseline="0" smtClean="0">
                          <a:ln>
                            <a:noFill/>
                          </a:ln>
                          <a:solidFill>
                            <a:schemeClr val="tx1"/>
                          </a:solidFill>
                          <a:effectLst/>
                          <a:latin typeface="Arial" charset="0"/>
                        </a:rPr>
                        <a:t>6. 9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1600" b="1" i="0" u="none" strike="noStrike" cap="none" normalizeH="0" baseline="0" smtClean="0">
                          <a:ln>
                            <a:noFill/>
                          </a:ln>
                          <a:solidFill>
                            <a:schemeClr val="tx1"/>
                          </a:solidFill>
                          <a:effectLst/>
                          <a:latin typeface="Arial"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1600" b="1" i="0" u="none" strike="noStrike" cap="none" normalizeH="0" baseline="0" smtClean="0">
                          <a:ln>
                            <a:noFill/>
                          </a:ln>
                          <a:solidFill>
                            <a:schemeClr val="tx1"/>
                          </a:solidFill>
                          <a:effectLst/>
                          <a:latin typeface="Arial"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1600" b="1" i="0" u="none" strike="noStrike" cap="none" normalizeH="0" baseline="0" smtClean="0">
                          <a:ln>
                            <a:noFill/>
                          </a:ln>
                          <a:solidFill>
                            <a:schemeClr val="tx1"/>
                          </a:solidFill>
                          <a:effectLst/>
                          <a:latin typeface="Arial" charset="0"/>
                        </a:rPr>
                        <a:t>7. 511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1600" b="1" i="0" u="none" strike="noStrike" cap="none" normalizeH="0" baseline="0" smtClean="0">
                          <a:ln>
                            <a:noFill/>
                          </a:ln>
                          <a:solidFill>
                            <a:schemeClr val="tx1"/>
                          </a:solidFill>
                          <a:effectLst/>
                          <a:latin typeface="Arial" charset="0"/>
                        </a:rPr>
                        <a:t>8. 129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1600" b="1" i="0" u="none" strike="noStrike" cap="none" normalizeH="0" baseline="0" smtClean="0">
                          <a:ln>
                            <a:noFill/>
                          </a:ln>
                          <a:solidFill>
                            <a:schemeClr val="tx1"/>
                          </a:solidFill>
                          <a:effectLst/>
                          <a:latin typeface="Arial" charset="0"/>
                        </a:rPr>
                        <a:t>9. 187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1600" b="1" i="0" u="none" strike="noStrike" cap="none" normalizeH="0" baseline="0" smtClean="0">
                          <a:ln>
                            <a:noFill/>
                          </a:ln>
                          <a:solidFill>
                            <a:schemeClr val="tx1"/>
                          </a:solidFill>
                          <a:effectLst/>
                          <a:latin typeface="Arial" charset="0"/>
                        </a:rPr>
                        <a:t>10. 25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1600" b="1" i="0" u="none" strike="noStrike" cap="none" normalizeH="0" baseline="0" smtClean="0">
                          <a:ln>
                            <a:noFill/>
                          </a:ln>
                          <a:solidFill>
                            <a:schemeClr val="tx1"/>
                          </a:solidFill>
                          <a:effectLst/>
                          <a:latin typeface="Arial"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1600" b="1" i="0" u="none" strike="noStrike" cap="none" normalizeH="0" baseline="0" smtClean="0">
                          <a:ln>
                            <a:noFill/>
                          </a:ln>
                          <a:solidFill>
                            <a:schemeClr val="tx1"/>
                          </a:solidFill>
                          <a:effectLst/>
                          <a:latin typeface="Arial" charset="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1600" b="1" i="0" u="none" strike="noStrike" cap="none" normalizeH="0" baseline="0" smtClean="0">
                          <a:ln>
                            <a:noFill/>
                          </a:ln>
                          <a:solidFill>
                            <a:schemeClr val="tx1"/>
                          </a:solidFill>
                          <a:effectLst/>
                          <a:latin typeface="Arial" charset="0"/>
                        </a:rPr>
                        <a:t>11. 38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1600" b="1" i="0" u="none" strike="noStrike" cap="none" normalizeH="0" baseline="0" smtClean="0">
                          <a:ln>
                            <a:noFill/>
                          </a:ln>
                          <a:solidFill>
                            <a:schemeClr val="tx1"/>
                          </a:solidFill>
                          <a:effectLst/>
                          <a:latin typeface="Arial" charset="0"/>
                        </a:rPr>
                        <a:t>12. 48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1600" b="1" i="0" u="none" strike="noStrike" cap="none" normalizeH="0" baseline="0" smtClean="0">
                          <a:ln>
                            <a:noFill/>
                          </a:ln>
                          <a:solidFill>
                            <a:schemeClr val="tx1"/>
                          </a:solidFill>
                          <a:effectLst/>
                          <a:latin typeface="Arial" charset="0"/>
                        </a:rPr>
                        <a:t>13. 250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1600" b="1" i="0" u="none" strike="noStrike" cap="none" normalizeH="0" baseline="0" smtClean="0">
                          <a:ln>
                            <a:noFill/>
                          </a:ln>
                          <a:solidFill>
                            <a:schemeClr val="tx1"/>
                          </a:solidFill>
                          <a:effectLst/>
                          <a:latin typeface="Arial" charset="0"/>
                        </a:rPr>
                        <a:t>14. 113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alt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1600" b="1" i="0" u="none" strike="noStrike" cap="none" normalizeH="0" baseline="0" smtClean="0">
                          <a:ln>
                            <a:noFill/>
                          </a:ln>
                          <a:solidFill>
                            <a:schemeClr val="tx1"/>
                          </a:solidFill>
                          <a:effectLst/>
                          <a:latin typeface="Arial" charset="0"/>
                        </a:rPr>
                        <a:t>15. 3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1600" b="1" i="0" u="none" strike="noStrike" cap="none" normalizeH="0" baseline="0" smtClean="0">
                          <a:ln>
                            <a:noFill/>
                          </a:ln>
                          <a:solidFill>
                            <a:schemeClr val="tx1"/>
                          </a:solidFill>
                          <a:effectLst/>
                          <a:latin typeface="Arial"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itchFamily="2" charset="2"/>
                        <a:defRPr sz="2600">
                          <a:solidFill>
                            <a:schemeClr val="tx1"/>
                          </a:solidFill>
                          <a:latin typeface="Arial" charset="0"/>
                        </a:defRPr>
                      </a:lvl1pPr>
                      <a:lvl2pPr indent="-112713">
                        <a:spcBef>
                          <a:spcPct val="20000"/>
                        </a:spcBef>
                        <a:buClr>
                          <a:schemeClr val="accent2"/>
                        </a:buClr>
                        <a:buSzPct val="70000"/>
                        <a:buFont typeface="Wingdings" pitchFamily="2" charset="2"/>
                        <a:defRPr sz="2200">
                          <a:solidFill>
                            <a:schemeClr val="tx1"/>
                          </a:solidFill>
                          <a:latin typeface="Arial" charset="0"/>
                        </a:defRPr>
                      </a:lvl2pPr>
                      <a:lvl3pPr indent="-220663">
                        <a:spcBef>
                          <a:spcPct val="20000"/>
                        </a:spcBef>
                        <a:buClr>
                          <a:schemeClr val="accent1"/>
                        </a:buClr>
                        <a:buSzPct val="70000"/>
                        <a:buFont typeface="Wingdings" pitchFamily="2" charset="2"/>
                        <a:defRPr sz="2100">
                          <a:solidFill>
                            <a:schemeClr val="tx1"/>
                          </a:solidFill>
                          <a:latin typeface="Arial" charset="0"/>
                        </a:defRPr>
                      </a:lvl3pPr>
                      <a:lvl4pPr indent="-382588">
                        <a:spcBef>
                          <a:spcPct val="20000"/>
                        </a:spcBef>
                        <a:buClr>
                          <a:schemeClr val="tx2"/>
                        </a:buClr>
                        <a:buSzPct val="75000"/>
                        <a:buFont typeface="Wingdings" pitchFamily="2" charset="2"/>
                        <a:defRPr>
                          <a:solidFill>
                            <a:schemeClr val="tx1"/>
                          </a:solidFill>
                          <a:latin typeface="Arial" charset="0"/>
                        </a:defRPr>
                      </a:lvl4pPr>
                      <a:lvl5pPr indent="-546100">
                        <a:spcBef>
                          <a:spcPct val="20000"/>
                        </a:spcBef>
                        <a:buClr>
                          <a:schemeClr val="folHlink"/>
                        </a:buClr>
                        <a:buSzPct val="80000"/>
                        <a:buFont typeface="Wingdings" pitchFamily="2" charset="2"/>
                        <a:defRPr>
                          <a:solidFill>
                            <a:schemeClr val="tx1"/>
                          </a:solidFill>
                          <a:latin typeface="Arial" charset="0"/>
                        </a:defRPr>
                      </a:lvl5pPr>
                      <a:lvl6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indent="-546100"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en-US" sz="1600" b="1" i="0" u="none" strike="noStrike" cap="none" normalizeH="0" baseline="0" smtClean="0">
                          <a:ln>
                            <a:noFill/>
                          </a:ln>
                          <a:solidFill>
                            <a:schemeClr val="tx1"/>
                          </a:solidFill>
                          <a:effectLst/>
                          <a:latin typeface="Arial"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504439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a:t>Ranked retrieval – R-P plot</a:t>
            </a:r>
          </a:p>
        </p:txBody>
      </p:sp>
      <p:sp>
        <p:nvSpPr>
          <p:cNvPr id="75779" name="Rectangle 3"/>
          <p:cNvSpPr>
            <a:spLocks noGrp="1" noChangeArrowheads="1"/>
          </p:cNvSpPr>
          <p:nvPr>
            <p:ph type="body" idx="1"/>
          </p:nvPr>
        </p:nvSpPr>
        <p:spPr>
          <a:xfrm>
            <a:off x="0" y="1447800"/>
            <a:ext cx="8461375" cy="838200"/>
          </a:xfrm>
        </p:spPr>
        <p:txBody>
          <a:bodyPr/>
          <a:lstStyle/>
          <a:p>
            <a:pPr>
              <a:lnSpc>
                <a:spcPct val="80000"/>
              </a:lnSpc>
            </a:pPr>
            <a:r>
              <a:rPr lang="en-US" altLang="en-US" sz="2600"/>
              <a:t>How many relevant documents were retrieved ?</a:t>
            </a:r>
          </a:p>
          <a:p>
            <a:pPr>
              <a:lnSpc>
                <a:spcPct val="80000"/>
              </a:lnSpc>
            </a:pPr>
            <a:r>
              <a:rPr lang="en-US" altLang="en-US" sz="2600"/>
              <a:t>Fill in the top of the R-P table.</a:t>
            </a:r>
          </a:p>
        </p:txBody>
      </p:sp>
      <p:pic>
        <p:nvPicPr>
          <p:cNvPr id="75780" name="Picture 4" descr="fig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438400"/>
            <a:ext cx="7696200" cy="4211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629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28600" y="152400"/>
            <a:ext cx="8686800" cy="914400"/>
          </a:xfrm>
        </p:spPr>
        <p:txBody>
          <a:bodyPr/>
          <a:lstStyle/>
          <a:p>
            <a:r>
              <a:rPr lang="en-US" altLang="en-US"/>
              <a:t>IR in practice</a:t>
            </a:r>
            <a:endParaRPr lang="en-US" altLang="en-US" sz="2600"/>
          </a:p>
        </p:txBody>
      </p:sp>
      <p:sp>
        <p:nvSpPr>
          <p:cNvPr id="40963" name="Rectangle 3"/>
          <p:cNvSpPr>
            <a:spLocks noGrp="1" noChangeArrowheads="1"/>
          </p:cNvSpPr>
          <p:nvPr>
            <p:ph type="body" idx="1"/>
          </p:nvPr>
        </p:nvSpPr>
        <p:spPr>
          <a:xfrm>
            <a:off x="228600" y="1371600"/>
            <a:ext cx="8610600" cy="5257800"/>
          </a:xfrm>
        </p:spPr>
        <p:txBody>
          <a:bodyPr/>
          <a:lstStyle/>
          <a:p>
            <a:pPr>
              <a:lnSpc>
                <a:spcPct val="90000"/>
              </a:lnSpc>
            </a:pPr>
            <a:r>
              <a:rPr lang="en-US" altLang="en-US" sz="2600" dirty="0"/>
              <a:t>Information Retrieval is a research and market - driven theoretical and experimental inter-disciplinary effort</a:t>
            </a:r>
          </a:p>
          <a:p>
            <a:pPr marL="742950" lvl="1" indent="-285750">
              <a:lnSpc>
                <a:spcPct val="90000"/>
              </a:lnSpc>
            </a:pPr>
            <a:r>
              <a:rPr lang="en-US" altLang="en-US" sz="2200" dirty="0"/>
              <a:t>The focus is on different aspects of the information–seeking process, depending on the researcher’s background or interest:</a:t>
            </a:r>
          </a:p>
          <a:p>
            <a:pPr marL="1143000" lvl="2" indent="-228600">
              <a:lnSpc>
                <a:spcPct val="90000"/>
              </a:lnSpc>
            </a:pPr>
            <a:r>
              <a:rPr lang="en-US" altLang="en-US" sz="2100" dirty="0"/>
              <a:t>Computer scientist – fast and accurate search engine</a:t>
            </a:r>
          </a:p>
          <a:p>
            <a:pPr marL="1143000" lvl="2" indent="-228600">
              <a:lnSpc>
                <a:spcPct val="90000"/>
              </a:lnSpc>
            </a:pPr>
            <a:r>
              <a:rPr lang="en-US" altLang="en-US" sz="2100" dirty="0"/>
              <a:t>Librarian – organization and indexing of information</a:t>
            </a:r>
          </a:p>
          <a:p>
            <a:pPr marL="1143000" lvl="2" indent="-228600">
              <a:lnSpc>
                <a:spcPct val="90000"/>
              </a:lnSpc>
            </a:pPr>
            <a:r>
              <a:rPr lang="en-US" altLang="en-US" sz="2100" dirty="0"/>
              <a:t>Cognitive scientist – the process in the searcher’s mind</a:t>
            </a:r>
          </a:p>
          <a:p>
            <a:pPr marL="1143000" lvl="2" indent="-228600">
              <a:lnSpc>
                <a:spcPct val="90000"/>
              </a:lnSpc>
            </a:pPr>
            <a:r>
              <a:rPr lang="en-US" altLang="en-US" sz="2100" dirty="0"/>
              <a:t>Philosopher – w</a:t>
            </a:r>
            <a:r>
              <a:rPr lang="en-US" altLang="en-US" sz="2100" dirty="0" smtClean="0"/>
              <a:t>hat is relevancy?</a:t>
            </a:r>
            <a:endParaRPr lang="en-US" altLang="en-US" sz="2100" dirty="0"/>
          </a:p>
          <a:p>
            <a:pPr marL="1143000" lvl="2" indent="-228600">
              <a:lnSpc>
                <a:spcPct val="90000"/>
              </a:lnSpc>
            </a:pPr>
            <a:r>
              <a:rPr lang="en-US" altLang="en-US" sz="2100" dirty="0"/>
              <a:t>…</a:t>
            </a:r>
          </a:p>
          <a:p>
            <a:pPr marL="742950" lvl="1" indent="-285750">
              <a:lnSpc>
                <a:spcPct val="90000"/>
              </a:lnSpc>
            </a:pPr>
            <a:r>
              <a:rPr lang="en-US" altLang="en-US" sz="2200" dirty="0"/>
              <a:t>Progress influenced by advances in Computational Linguistics, Information Visualization, Cognitive Psychology, HCI, </a:t>
            </a:r>
            <a:r>
              <a:rPr lang="en-US" altLang="en-US" sz="2200" dirty="0" smtClean="0"/>
              <a:t>“Data Science” …</a:t>
            </a:r>
            <a:endParaRPr lang="en-US" altLang="en-US" sz="2200" dirty="0"/>
          </a:p>
          <a:p>
            <a:pPr>
              <a:lnSpc>
                <a:spcPct val="90000"/>
              </a:lnSpc>
            </a:pPr>
            <a:r>
              <a:rPr lang="en-US" altLang="en-US" sz="2600" dirty="0"/>
              <a:t>Experimental vs. operational </a:t>
            </a:r>
            <a:r>
              <a:rPr lang="en-US" altLang="en-US" sz="2600" dirty="0" smtClean="0"/>
              <a:t>systems</a:t>
            </a:r>
            <a:endParaRPr lang="en-US" altLang="en-US" sz="26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en-US"/>
              <a:t>R-P plots</a:t>
            </a:r>
          </a:p>
        </p:txBody>
      </p:sp>
      <p:sp>
        <p:nvSpPr>
          <p:cNvPr id="76803" name="Rectangle 3"/>
          <p:cNvSpPr>
            <a:spLocks noGrp="1" noChangeArrowheads="1"/>
          </p:cNvSpPr>
          <p:nvPr>
            <p:ph type="body" idx="1"/>
          </p:nvPr>
        </p:nvSpPr>
        <p:spPr>
          <a:xfrm>
            <a:off x="152400" y="1295400"/>
            <a:ext cx="8459788" cy="533400"/>
          </a:xfrm>
        </p:spPr>
        <p:txBody>
          <a:bodyPr/>
          <a:lstStyle/>
          <a:p>
            <a:pPr>
              <a:lnSpc>
                <a:spcPct val="90000"/>
              </a:lnSpc>
            </a:pPr>
            <a:r>
              <a:rPr lang="en-US" altLang="en-US"/>
              <a:t>Interpret the blue case.</a:t>
            </a:r>
          </a:p>
        </p:txBody>
      </p:sp>
      <p:pic>
        <p:nvPicPr>
          <p:cNvPr id="76804" name="Picture 4" descr="fig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81200"/>
            <a:ext cx="8153400" cy="4579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5083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sz="3500"/>
              <a:t>R-P curves – interpolation and averaging</a:t>
            </a:r>
          </a:p>
        </p:txBody>
      </p:sp>
      <p:sp>
        <p:nvSpPr>
          <p:cNvPr id="77827" name="Rectangle 3"/>
          <p:cNvSpPr>
            <a:spLocks noGrp="1" noChangeArrowheads="1"/>
          </p:cNvSpPr>
          <p:nvPr>
            <p:ph type="body" idx="1"/>
          </p:nvPr>
        </p:nvSpPr>
        <p:spPr>
          <a:xfrm>
            <a:off x="152400" y="1219200"/>
            <a:ext cx="8308975" cy="979488"/>
          </a:xfrm>
        </p:spPr>
        <p:txBody>
          <a:bodyPr/>
          <a:lstStyle/>
          <a:p>
            <a:pPr>
              <a:lnSpc>
                <a:spcPct val="90000"/>
              </a:lnSpc>
            </a:pPr>
            <a:r>
              <a:rPr lang="en-US" altLang="en-US"/>
              <a:t>Multiple queries, fixed recall levels</a:t>
            </a:r>
          </a:p>
          <a:p>
            <a:pPr marL="742950" lvl="1" indent="-285750">
              <a:lnSpc>
                <a:spcPct val="90000"/>
              </a:lnSpc>
            </a:pPr>
            <a:r>
              <a:rPr lang="en-US" altLang="en-US"/>
              <a:t>(3 points, 11 points)</a:t>
            </a:r>
          </a:p>
        </p:txBody>
      </p:sp>
      <p:pic>
        <p:nvPicPr>
          <p:cNvPr id="77828" name="Picture 4" descr="fig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38400"/>
            <a:ext cx="7424738" cy="4240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6384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990600" y="3124200"/>
            <a:ext cx="6019800" cy="3505200"/>
          </a:xfrm>
          <a:prstGeom prst="rect">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39" name="Rectangle 3"/>
          <p:cNvSpPr>
            <a:spLocks noGrp="1" noChangeArrowheads="1"/>
          </p:cNvSpPr>
          <p:nvPr>
            <p:ph type="title"/>
          </p:nvPr>
        </p:nvSpPr>
        <p:spPr/>
        <p:txBody>
          <a:bodyPr/>
          <a:lstStyle/>
          <a:p>
            <a:r>
              <a:rPr lang="en-US" altLang="en-US" sz="3500"/>
              <a:t>Precision/Recall Curves</a:t>
            </a:r>
          </a:p>
        </p:txBody>
      </p:sp>
      <p:sp>
        <p:nvSpPr>
          <p:cNvPr id="116740" name="Rectangle 4"/>
          <p:cNvSpPr>
            <a:spLocks noGrp="1" noChangeArrowheads="1"/>
          </p:cNvSpPr>
          <p:nvPr>
            <p:ph type="body" idx="4294967295"/>
          </p:nvPr>
        </p:nvSpPr>
        <p:spPr/>
        <p:txBody>
          <a:bodyPr/>
          <a:lstStyle/>
          <a:p>
            <a:r>
              <a:rPr lang="en-US" altLang="en-US" sz="2100"/>
              <a:t>There is a tradeoff between Precision and Recall</a:t>
            </a:r>
          </a:p>
          <a:p>
            <a:r>
              <a:rPr lang="en-US" altLang="en-US" sz="2100"/>
              <a:t>So measure Precision at different levels of Recall</a:t>
            </a:r>
          </a:p>
          <a:p>
            <a:r>
              <a:rPr lang="en-US" altLang="en-US" sz="2100"/>
              <a:t>Note: this is an AVERAGE over MANY queries</a:t>
            </a:r>
            <a:endParaRPr lang="en-US" altLang="en-US" sz="2600"/>
          </a:p>
        </p:txBody>
      </p:sp>
      <p:cxnSp>
        <p:nvCxnSpPr>
          <p:cNvPr id="116741" name="AutoShape 5"/>
          <p:cNvCxnSpPr>
            <a:cxnSpLocks noChangeShapeType="1"/>
          </p:cNvCxnSpPr>
          <p:nvPr/>
        </p:nvCxnSpPr>
        <p:spPr bwMode="auto">
          <a:xfrm>
            <a:off x="2819400" y="3581400"/>
            <a:ext cx="0" cy="2286000"/>
          </a:xfrm>
          <a:prstGeom prst="straightConnector1">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742" name="AutoShape 6"/>
          <p:cNvCxnSpPr>
            <a:cxnSpLocks noChangeShapeType="1"/>
          </p:cNvCxnSpPr>
          <p:nvPr/>
        </p:nvCxnSpPr>
        <p:spPr bwMode="auto">
          <a:xfrm>
            <a:off x="2819400" y="5867400"/>
            <a:ext cx="2743200"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6743" name="Freeform 7"/>
          <p:cNvSpPr>
            <a:spLocks/>
          </p:cNvSpPr>
          <p:nvPr/>
        </p:nvSpPr>
        <p:spPr bwMode="auto">
          <a:xfrm>
            <a:off x="3048000" y="3962400"/>
            <a:ext cx="1981200" cy="1676400"/>
          </a:xfrm>
          <a:custGeom>
            <a:avLst/>
            <a:gdLst>
              <a:gd name="T0" fmla="*/ 0 w 1248"/>
              <a:gd name="T1" fmla="*/ 0 h 1056"/>
              <a:gd name="T2" fmla="*/ 144 w 1248"/>
              <a:gd name="T3" fmla="*/ 336 h 1056"/>
              <a:gd name="T4" fmla="*/ 576 w 1248"/>
              <a:gd name="T5" fmla="*/ 816 h 1056"/>
              <a:gd name="T6" fmla="*/ 1248 w 1248"/>
              <a:gd name="T7" fmla="*/ 1056 h 1056"/>
            </a:gdLst>
            <a:ahLst/>
            <a:cxnLst>
              <a:cxn ang="0">
                <a:pos x="T0" y="T1"/>
              </a:cxn>
              <a:cxn ang="0">
                <a:pos x="T2" y="T3"/>
              </a:cxn>
              <a:cxn ang="0">
                <a:pos x="T4" y="T5"/>
              </a:cxn>
              <a:cxn ang="0">
                <a:pos x="T6" y="T7"/>
              </a:cxn>
            </a:cxnLst>
            <a:rect l="0" t="0" r="r" b="b"/>
            <a:pathLst>
              <a:path w="1248" h="1056">
                <a:moveTo>
                  <a:pt x="0" y="0"/>
                </a:moveTo>
                <a:cubicBezTo>
                  <a:pt x="24" y="100"/>
                  <a:pt x="48" y="200"/>
                  <a:pt x="144" y="336"/>
                </a:cubicBezTo>
                <a:cubicBezTo>
                  <a:pt x="240" y="472"/>
                  <a:pt x="392" y="696"/>
                  <a:pt x="576" y="816"/>
                </a:cubicBezTo>
                <a:cubicBezTo>
                  <a:pt x="760" y="936"/>
                  <a:pt x="1004" y="996"/>
                  <a:pt x="1248" y="1056"/>
                </a:cubicBezTo>
              </a:path>
            </a:pathLst>
          </a:custGeom>
          <a:noFill/>
          <a:ln w="19050" cap="flat"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44" name="Text Box 8"/>
          <p:cNvSpPr txBox="1">
            <a:spLocks noChangeArrowheads="1"/>
          </p:cNvSpPr>
          <p:nvPr/>
        </p:nvSpPr>
        <p:spPr bwMode="auto">
          <a:xfrm>
            <a:off x="1066800" y="3733800"/>
            <a:ext cx="1406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a:t>precision</a:t>
            </a:r>
          </a:p>
        </p:txBody>
      </p:sp>
      <p:sp>
        <p:nvSpPr>
          <p:cNvPr id="116745" name="Text Box 9"/>
          <p:cNvSpPr txBox="1">
            <a:spLocks noChangeArrowheads="1"/>
          </p:cNvSpPr>
          <p:nvPr/>
        </p:nvSpPr>
        <p:spPr bwMode="auto">
          <a:xfrm>
            <a:off x="3733800" y="58674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a:t>recall</a:t>
            </a:r>
          </a:p>
        </p:txBody>
      </p:sp>
      <p:sp>
        <p:nvSpPr>
          <p:cNvPr id="116746" name="Text Box 10"/>
          <p:cNvSpPr txBox="1">
            <a:spLocks noChangeArrowheads="1"/>
          </p:cNvSpPr>
          <p:nvPr/>
        </p:nvSpPr>
        <p:spPr bwMode="auto">
          <a:xfrm>
            <a:off x="4267200" y="52578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t>x</a:t>
            </a:r>
            <a:endParaRPr lang="en-US" altLang="en-US" sz="3600"/>
          </a:p>
        </p:txBody>
      </p:sp>
      <p:sp>
        <p:nvSpPr>
          <p:cNvPr id="116747" name="Text Box 11"/>
          <p:cNvSpPr txBox="1">
            <a:spLocks noChangeArrowheads="1"/>
          </p:cNvSpPr>
          <p:nvPr/>
        </p:nvSpPr>
        <p:spPr bwMode="auto">
          <a:xfrm>
            <a:off x="3048000" y="41148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t>x</a:t>
            </a:r>
            <a:endParaRPr lang="en-US" altLang="en-US" sz="3600"/>
          </a:p>
        </p:txBody>
      </p:sp>
      <p:sp>
        <p:nvSpPr>
          <p:cNvPr id="116748" name="Text Box 12"/>
          <p:cNvSpPr txBox="1">
            <a:spLocks noChangeArrowheads="1"/>
          </p:cNvSpPr>
          <p:nvPr/>
        </p:nvSpPr>
        <p:spPr bwMode="auto">
          <a:xfrm>
            <a:off x="3352800" y="46482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t>x</a:t>
            </a:r>
            <a:endParaRPr lang="en-US" altLang="en-US" sz="3600"/>
          </a:p>
        </p:txBody>
      </p:sp>
      <p:sp>
        <p:nvSpPr>
          <p:cNvPr id="116749" name="Text Box 13"/>
          <p:cNvSpPr txBox="1">
            <a:spLocks noChangeArrowheads="1"/>
          </p:cNvSpPr>
          <p:nvPr/>
        </p:nvSpPr>
        <p:spPr bwMode="auto">
          <a:xfrm>
            <a:off x="4800600" y="54102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t>x</a:t>
            </a:r>
            <a:endParaRPr lang="en-US" altLang="en-US" sz="3600"/>
          </a:p>
        </p:txBody>
      </p:sp>
    </p:spTree>
    <p:extLst>
      <p:ext uri="{BB962C8B-B14F-4D97-AF65-F5344CB8AC3E}">
        <p14:creationId xmlns:p14="http://schemas.microsoft.com/office/powerpoint/2010/main" val="39648002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t>Problems with P-R plots</a:t>
            </a:r>
          </a:p>
        </p:txBody>
      </p:sp>
      <p:sp>
        <p:nvSpPr>
          <p:cNvPr id="79875" name="Rectangle 3"/>
          <p:cNvSpPr>
            <a:spLocks noGrp="1" noChangeArrowheads="1"/>
          </p:cNvSpPr>
          <p:nvPr>
            <p:ph type="body" idx="1"/>
          </p:nvPr>
        </p:nvSpPr>
        <p:spPr>
          <a:xfrm>
            <a:off x="152400" y="1524000"/>
            <a:ext cx="8535988" cy="1538288"/>
          </a:xfrm>
        </p:spPr>
        <p:txBody>
          <a:bodyPr/>
          <a:lstStyle/>
          <a:p>
            <a:pPr>
              <a:lnSpc>
                <a:spcPct val="90000"/>
              </a:lnSpc>
            </a:pPr>
            <a:r>
              <a:rPr lang="en-US" altLang="en-US" dirty="0"/>
              <a:t>Difficult to compare many systems</a:t>
            </a:r>
          </a:p>
          <a:p>
            <a:pPr>
              <a:lnSpc>
                <a:spcPct val="90000"/>
              </a:lnSpc>
            </a:pPr>
            <a:r>
              <a:rPr lang="en-US" altLang="en-US" dirty="0"/>
              <a:t>Difficult to do statistical analysis</a:t>
            </a:r>
          </a:p>
          <a:p>
            <a:pPr>
              <a:lnSpc>
                <a:spcPct val="90000"/>
              </a:lnSpc>
            </a:pPr>
            <a:r>
              <a:rPr lang="en-US" altLang="en-US" dirty="0"/>
              <a:t>Difficult to observe ‘funny’ </a:t>
            </a:r>
            <a:r>
              <a:rPr lang="en-US" altLang="en-US" dirty="0" err="1"/>
              <a:t>behaviour</a:t>
            </a:r>
            <a:endParaRPr lang="en-US" altLang="en-US" dirty="0"/>
          </a:p>
        </p:txBody>
      </p:sp>
      <p:grpSp>
        <p:nvGrpSpPr>
          <p:cNvPr id="79876" name="Group 4"/>
          <p:cNvGrpSpPr>
            <a:grpSpLocks/>
          </p:cNvGrpSpPr>
          <p:nvPr/>
        </p:nvGrpSpPr>
        <p:grpSpPr bwMode="auto">
          <a:xfrm>
            <a:off x="1524000" y="3048000"/>
            <a:ext cx="6172200" cy="3810000"/>
            <a:chOff x="960" y="624"/>
            <a:chExt cx="3888" cy="3456"/>
          </a:xfrm>
        </p:grpSpPr>
        <p:pic>
          <p:nvPicPr>
            <p:cNvPr id="79877"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 y="758"/>
              <a:ext cx="3490" cy="3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878" name="Rectangle 6"/>
            <p:cNvSpPr>
              <a:spLocks noChangeArrowheads="1"/>
            </p:cNvSpPr>
            <p:nvPr/>
          </p:nvSpPr>
          <p:spPr bwMode="auto">
            <a:xfrm>
              <a:off x="960" y="624"/>
              <a:ext cx="3888" cy="2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79" name="Rectangle 7"/>
            <p:cNvSpPr>
              <a:spLocks noChangeArrowheads="1"/>
            </p:cNvSpPr>
            <p:nvPr/>
          </p:nvSpPr>
          <p:spPr bwMode="auto">
            <a:xfrm>
              <a:off x="4560" y="816"/>
              <a:ext cx="96" cy="32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80" name="Rectangle 8"/>
            <p:cNvSpPr>
              <a:spLocks noChangeArrowheads="1"/>
            </p:cNvSpPr>
            <p:nvPr/>
          </p:nvSpPr>
          <p:spPr bwMode="auto">
            <a:xfrm>
              <a:off x="1104" y="3984"/>
              <a:ext cx="3504" cy="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1522258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609600" y="152400"/>
            <a:ext cx="7239000" cy="838200"/>
          </a:xfrm>
        </p:spPr>
        <p:txBody>
          <a:bodyPr/>
          <a:lstStyle/>
          <a:p>
            <a:r>
              <a:rPr lang="en-US" altLang="en-US" sz="3500"/>
              <a:t>Other R/P – related measures</a:t>
            </a:r>
          </a:p>
        </p:txBody>
      </p:sp>
      <p:sp>
        <p:nvSpPr>
          <p:cNvPr id="110595" name="Rectangle 3"/>
          <p:cNvSpPr>
            <a:spLocks noGrp="1" noChangeArrowheads="1"/>
          </p:cNvSpPr>
          <p:nvPr>
            <p:ph type="body" idx="1"/>
          </p:nvPr>
        </p:nvSpPr>
        <p:spPr>
          <a:xfrm>
            <a:off x="228600" y="1447800"/>
            <a:ext cx="8763000" cy="4953000"/>
          </a:xfrm>
        </p:spPr>
        <p:txBody>
          <a:bodyPr/>
          <a:lstStyle/>
          <a:p>
            <a:r>
              <a:rPr lang="en-US" altLang="en-US" sz="2600" dirty="0"/>
              <a:t>Single value effectiveness measures</a:t>
            </a:r>
          </a:p>
          <a:p>
            <a:pPr marL="742950" lvl="1" indent="-285750"/>
            <a:r>
              <a:rPr lang="en-US" altLang="en-US" sz="2200" dirty="0"/>
              <a:t>Average un-interpolated precision (average of precision after each relevant document)</a:t>
            </a:r>
          </a:p>
          <a:p>
            <a:pPr marL="742950" lvl="1" indent="-285750"/>
            <a:r>
              <a:rPr lang="en-US" altLang="en-US" sz="2200" dirty="0">
                <a:cs typeface="Times New Roman" pitchFamily="18" charset="0"/>
              </a:rPr>
              <a:t>Precision at different document cutoffs (5, 10, 20…)</a:t>
            </a:r>
          </a:p>
          <a:p>
            <a:pPr marL="742950" lvl="1" indent="-285750"/>
            <a:r>
              <a:rPr lang="en-US" altLang="en-US" sz="2200" dirty="0"/>
              <a:t>R-precision (precision at R documents; R = number of relevant documents for a certain topic)</a:t>
            </a:r>
          </a:p>
          <a:p>
            <a:r>
              <a:rPr lang="en-US" altLang="en-US" sz="2600" dirty="0"/>
              <a:t>Application measures – make sense for a certain application / task; e.g. P@10 for Web IR</a:t>
            </a:r>
          </a:p>
          <a:p>
            <a:pPr marL="742950" lvl="1" indent="-285750"/>
            <a:r>
              <a:rPr lang="en-US" altLang="en-US" sz="2200" dirty="0" err="1"/>
              <a:t>Disadv</a:t>
            </a:r>
            <a:r>
              <a:rPr lang="en-US" altLang="en-US" sz="2200" dirty="0"/>
              <a:t>: usually not stable when averaging</a:t>
            </a:r>
          </a:p>
          <a:p>
            <a:r>
              <a:rPr lang="en-US" altLang="en-US" sz="2600" dirty="0"/>
              <a:t>Systemic measures – can be used for tuning a system (stable when averaging); e.g.: R-P, AUP</a:t>
            </a:r>
          </a:p>
          <a:p>
            <a:pPr marL="742950" lvl="1" indent="-285750"/>
            <a:r>
              <a:rPr lang="en-US" altLang="en-US" sz="2200" dirty="0"/>
              <a:t>No direct </a:t>
            </a:r>
            <a:r>
              <a:rPr lang="en-US" altLang="en-US" sz="2200" dirty="0" smtClean="0"/>
              <a:t>application</a:t>
            </a:r>
            <a:endParaRPr lang="en-US" altLang="en-US" sz="2200" dirty="0"/>
          </a:p>
        </p:txBody>
      </p:sp>
    </p:spTree>
    <p:extLst>
      <p:ext uri="{BB962C8B-B14F-4D97-AF65-F5344CB8AC3E}">
        <p14:creationId xmlns:p14="http://schemas.microsoft.com/office/powerpoint/2010/main" val="37902416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4648200" y="2438400"/>
            <a:ext cx="3505200" cy="1828800"/>
          </a:xfrm>
          <a:prstGeom prst="rect">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7" name="Rectangle 3"/>
          <p:cNvSpPr>
            <a:spLocks noChangeArrowheads="1"/>
          </p:cNvSpPr>
          <p:nvPr/>
        </p:nvSpPr>
        <p:spPr bwMode="auto">
          <a:xfrm>
            <a:off x="685800" y="2438400"/>
            <a:ext cx="3505200" cy="1524000"/>
          </a:xfrm>
          <a:prstGeom prst="rect">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8" name="Rectangle 4"/>
          <p:cNvSpPr>
            <a:spLocks noGrp="1" noChangeArrowheads="1"/>
          </p:cNvSpPr>
          <p:nvPr>
            <p:ph type="title"/>
          </p:nvPr>
        </p:nvSpPr>
        <p:spPr/>
        <p:txBody>
          <a:bodyPr/>
          <a:lstStyle/>
          <a:p>
            <a:r>
              <a:rPr lang="en-US" altLang="en-US" sz="3500"/>
              <a:t>The E-Measure</a:t>
            </a:r>
          </a:p>
        </p:txBody>
      </p:sp>
      <p:sp>
        <p:nvSpPr>
          <p:cNvPr id="36869" name="Rectangle 5"/>
          <p:cNvSpPr>
            <a:spLocks noGrp="1" noChangeArrowheads="1"/>
          </p:cNvSpPr>
          <p:nvPr>
            <p:ph type="body" idx="4294967295"/>
          </p:nvPr>
        </p:nvSpPr>
        <p:spPr>
          <a:xfrm>
            <a:off x="609600" y="1371600"/>
            <a:ext cx="7773988" cy="4184650"/>
          </a:xfrm>
        </p:spPr>
        <p:txBody>
          <a:bodyPr/>
          <a:lstStyle/>
          <a:p>
            <a:pPr>
              <a:buFont typeface="Wingdings" pitchFamily="2" charset="2"/>
              <a:buNone/>
            </a:pPr>
            <a:r>
              <a:rPr lang="en-US" altLang="en-US" sz="2600"/>
              <a:t>Combine Precision and Recall into one number </a:t>
            </a:r>
            <a:r>
              <a:rPr lang="en-US" altLang="en-US" sz="1900"/>
              <a:t>(van Rijsbergen 79)</a:t>
            </a:r>
            <a:endParaRPr lang="en-US" altLang="en-US" sz="2600"/>
          </a:p>
          <a:p>
            <a:endParaRPr lang="en-US" altLang="en-US" sz="2600"/>
          </a:p>
          <a:p>
            <a:endParaRPr lang="en-US" altLang="en-US" sz="2600"/>
          </a:p>
        </p:txBody>
      </p:sp>
      <p:graphicFrame>
        <p:nvGraphicFramePr>
          <p:cNvPr id="36870" name="Object 6"/>
          <p:cNvGraphicFramePr>
            <a:graphicFrameLocks noChangeAspect="1"/>
          </p:cNvGraphicFramePr>
          <p:nvPr/>
        </p:nvGraphicFramePr>
        <p:xfrm>
          <a:off x="1066800" y="2438400"/>
          <a:ext cx="2130425" cy="1411288"/>
        </p:xfrm>
        <a:graphic>
          <a:graphicData uri="http://schemas.openxmlformats.org/presentationml/2006/ole">
            <mc:AlternateContent xmlns:mc="http://schemas.openxmlformats.org/markup-compatibility/2006">
              <mc:Choice xmlns:v="urn:schemas-microsoft-com:vml" Requires="v">
                <p:oleObj spid="_x0000_s80912" name="Equation" r:id="rId3" imgW="939600" imgH="622080" progId="Equation.3">
                  <p:embed/>
                </p:oleObj>
              </mc:Choice>
              <mc:Fallback>
                <p:oleObj name="Equation" r:id="rId3" imgW="939600" imgH="622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438400"/>
                        <a:ext cx="2130425" cy="1411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1" name="Text Box 7"/>
          <p:cNvSpPr txBox="1">
            <a:spLocks noChangeArrowheads="1"/>
          </p:cNvSpPr>
          <p:nvPr/>
        </p:nvSpPr>
        <p:spPr bwMode="auto">
          <a:xfrm>
            <a:off x="1143000" y="4038600"/>
            <a:ext cx="62579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a:t>P = precision</a:t>
            </a:r>
          </a:p>
          <a:p>
            <a:pPr eaLnBrk="0" hangingPunct="0"/>
            <a:r>
              <a:rPr lang="en-US" altLang="en-US" sz="2400"/>
              <a:t>R = recall</a:t>
            </a:r>
          </a:p>
          <a:p>
            <a:pPr eaLnBrk="0" hangingPunct="0"/>
            <a:r>
              <a:rPr lang="en-US" altLang="en-US" sz="2400"/>
              <a:t>b  = measure of relative importance of P or R</a:t>
            </a:r>
          </a:p>
          <a:p>
            <a:pPr eaLnBrk="0" hangingPunct="0"/>
            <a:endParaRPr lang="en-US" altLang="en-US" sz="2400"/>
          </a:p>
          <a:p>
            <a:pPr eaLnBrk="0" hangingPunct="0"/>
            <a:r>
              <a:rPr lang="en-US" altLang="en-US" sz="2400"/>
              <a:t>For example,</a:t>
            </a:r>
          </a:p>
          <a:p>
            <a:pPr eaLnBrk="0" hangingPunct="0"/>
            <a:r>
              <a:rPr lang="en-US" altLang="en-US" sz="2400"/>
              <a:t>b = 0.5  means user is twice as interested in </a:t>
            </a:r>
          </a:p>
          <a:p>
            <a:pPr eaLnBrk="0" hangingPunct="0"/>
            <a:r>
              <a:rPr lang="en-US" altLang="en-US" sz="2400"/>
              <a:t>	  precision as recall</a:t>
            </a:r>
          </a:p>
        </p:txBody>
      </p:sp>
      <p:graphicFrame>
        <p:nvGraphicFramePr>
          <p:cNvPr id="36872" name="Object 8"/>
          <p:cNvGraphicFramePr>
            <a:graphicFrameLocks noChangeAspect="1"/>
          </p:cNvGraphicFramePr>
          <p:nvPr/>
        </p:nvGraphicFramePr>
        <p:xfrm>
          <a:off x="4724400" y="2362200"/>
          <a:ext cx="3352800" cy="1868488"/>
        </p:xfrm>
        <a:graphic>
          <a:graphicData uri="http://schemas.openxmlformats.org/presentationml/2006/ole">
            <mc:AlternateContent xmlns:mc="http://schemas.openxmlformats.org/markup-compatibility/2006">
              <mc:Choice xmlns:v="urn:schemas-microsoft-com:vml" Requires="v">
                <p:oleObj spid="_x0000_s80913" name="Equation" r:id="rId5" imgW="1549080" imgH="863280" progId="Equation.3">
                  <p:embed/>
                </p:oleObj>
              </mc:Choice>
              <mc:Fallback>
                <p:oleObj name="Equation" r:id="rId5" imgW="1549080" imgH="8632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2362200"/>
                        <a:ext cx="3352800" cy="186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052249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228600" y="228600"/>
            <a:ext cx="7696200" cy="1066800"/>
          </a:xfrm>
        </p:spPr>
        <p:txBody>
          <a:bodyPr/>
          <a:lstStyle/>
          <a:p>
            <a:r>
              <a:rPr lang="en-US" altLang="en-US" sz="3600" dirty="0"/>
              <a:t>Other forms of</a:t>
            </a:r>
            <a:br>
              <a:rPr lang="en-US" altLang="en-US" sz="3600" dirty="0"/>
            </a:br>
            <a:r>
              <a:rPr lang="en-US" altLang="en-US" sz="3600" dirty="0"/>
              <a:t>Recall and Precision</a:t>
            </a:r>
          </a:p>
        </p:txBody>
      </p:sp>
      <p:sp>
        <p:nvSpPr>
          <p:cNvPr id="74755" name="Rectangle 3"/>
          <p:cNvSpPr>
            <a:spLocks noGrp="1" noChangeArrowheads="1"/>
          </p:cNvSpPr>
          <p:nvPr>
            <p:ph type="body" idx="1"/>
          </p:nvPr>
        </p:nvSpPr>
        <p:spPr>
          <a:xfrm>
            <a:off x="152400" y="1803400"/>
            <a:ext cx="8763000" cy="4826000"/>
          </a:xfrm>
        </p:spPr>
        <p:txBody>
          <a:bodyPr/>
          <a:lstStyle/>
          <a:p>
            <a:r>
              <a:rPr lang="en-US" altLang="en-US" sz="2600"/>
              <a:t>Relative</a:t>
            </a:r>
          </a:p>
          <a:p>
            <a:pPr marL="742950" lvl="1" indent="-285750"/>
            <a:r>
              <a:rPr lang="en-US" altLang="en-US" sz="2200"/>
              <a:t>Based on the known relevant documents</a:t>
            </a:r>
          </a:p>
          <a:p>
            <a:r>
              <a:rPr lang="en-US" altLang="en-US" sz="2600"/>
              <a:t>Aspectual / instantial</a:t>
            </a:r>
          </a:p>
          <a:p>
            <a:pPr marL="742950" lvl="1" indent="-285750"/>
            <a:r>
              <a:rPr lang="en-US" altLang="en-US" sz="2200"/>
              <a:t>Instance recall = the fraction of total instances for the topic that are covered by the retrieved documents</a:t>
            </a:r>
          </a:p>
          <a:p>
            <a:pPr marL="742950" lvl="1" indent="-285750"/>
            <a:r>
              <a:rPr lang="en-US" altLang="en-US" sz="2200"/>
              <a:t>Instance precision = the fraction of the submitted documents which contain one or more instances</a:t>
            </a:r>
          </a:p>
          <a:p>
            <a:pPr marL="742950" lvl="1" indent="-285750"/>
            <a:r>
              <a:rPr lang="en-US" altLang="en-US" sz="2200"/>
              <a:t>Example of relevance judgements:</a:t>
            </a:r>
          </a:p>
          <a:p>
            <a:pPr marL="1143000" lvl="2" indent="-228600">
              <a:buFont typeface="Wingdings" pitchFamily="2" charset="2"/>
              <a:buNone/>
            </a:pPr>
            <a:r>
              <a:rPr lang="en-US" altLang="en-US" sz="2100" b="1">
                <a:latin typeface="Arial Unicode MS" pitchFamily="34" charset="-128"/>
              </a:rPr>
              <a:t>408i	FT921-10549	011000000000000000000000</a:t>
            </a:r>
          </a:p>
          <a:p>
            <a:pPr marL="1143000" lvl="2" indent="-228600">
              <a:buFont typeface="Wingdings" pitchFamily="2" charset="2"/>
              <a:buNone/>
            </a:pPr>
            <a:r>
              <a:rPr lang="en-US" altLang="en-US" sz="2100" b="1">
                <a:latin typeface="Arial Unicode MS" pitchFamily="34" charset="-128"/>
              </a:rPr>
              <a:t>408i	FT921-409	011110000000000000000000</a:t>
            </a:r>
          </a:p>
          <a:p>
            <a:pPr marL="1143000" lvl="2" indent="-228600">
              <a:buFont typeface="Wingdings" pitchFamily="2" charset="2"/>
              <a:buNone/>
            </a:pPr>
            <a:r>
              <a:rPr lang="en-US" altLang="en-US" sz="2100" b="1">
                <a:latin typeface="Arial Unicode MS" pitchFamily="34" charset="-128"/>
              </a:rPr>
              <a:t>…</a:t>
            </a:r>
          </a:p>
        </p:txBody>
      </p:sp>
    </p:spTree>
    <p:extLst>
      <p:ext uri="{BB962C8B-B14F-4D97-AF65-F5344CB8AC3E}">
        <p14:creationId xmlns:p14="http://schemas.microsoft.com/office/powerpoint/2010/main" val="21164268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NDCG</a:t>
            </a:r>
            <a:endParaRPr lang="en-GB" dirty="0"/>
          </a:p>
        </p:txBody>
      </p:sp>
      <p:sp>
        <p:nvSpPr>
          <p:cNvPr id="3" name="Content Placeholder 2"/>
          <p:cNvSpPr>
            <a:spLocks noGrp="1"/>
          </p:cNvSpPr>
          <p:nvPr>
            <p:ph idx="1"/>
          </p:nvPr>
        </p:nvSpPr>
        <p:spPr/>
        <p:txBody>
          <a:bodyPr/>
          <a:lstStyle/>
          <a:p>
            <a:r>
              <a:rPr lang="en-US" dirty="0" smtClean="0"/>
              <a:t>Judgments are multi-level e.g. 0,1,2,3</a:t>
            </a:r>
          </a:p>
          <a:p>
            <a:r>
              <a:rPr lang="en-US" b="1" dirty="0" smtClean="0"/>
              <a:t>Gain</a:t>
            </a:r>
            <a:r>
              <a:rPr lang="en-US" dirty="0" smtClean="0"/>
              <a:t> for each label.  G(0)=0 G(1)=1 G(2)=2 G(3)=4</a:t>
            </a:r>
          </a:p>
          <a:p>
            <a:r>
              <a:rPr lang="en-US" b="1" dirty="0" smtClean="0"/>
              <a:t>Discount</a:t>
            </a:r>
            <a:r>
              <a:rPr lang="en-US" dirty="0" smtClean="0"/>
              <a:t> function for how much we care about each </a:t>
            </a:r>
            <a:r>
              <a:rPr lang="en-US" dirty="0" smtClean="0"/>
              <a:t>rank</a:t>
            </a:r>
          </a:p>
          <a:p>
            <a:pPr lvl="1"/>
            <a:r>
              <a:rPr lang="en-US" dirty="0" smtClean="0"/>
              <a:t>linear vs. exponential</a:t>
            </a:r>
            <a:r>
              <a:rPr lang="en-GB" dirty="0"/>
              <a:t> </a:t>
            </a:r>
            <a:r>
              <a:rPr lang="en-GB" dirty="0" smtClean="0"/>
              <a:t>vs. </a:t>
            </a:r>
            <a:r>
              <a:rPr lang="en-GB" dirty="0" err="1" smtClean="0"/>
              <a:t>etc</a:t>
            </a:r>
            <a:endParaRPr lang="en-US" dirty="0" smtClean="0"/>
          </a:p>
          <a:p>
            <a:r>
              <a:rPr lang="en-US" b="1" dirty="0" smtClean="0"/>
              <a:t>Cumulative</a:t>
            </a:r>
            <a:r>
              <a:rPr lang="en-US" dirty="0" smtClean="0"/>
              <a:t> over ranks.  DCG = sum( G * D )</a:t>
            </a:r>
          </a:p>
          <a:p>
            <a:r>
              <a:rPr lang="en-US" b="1" dirty="0" smtClean="0"/>
              <a:t>Normalized</a:t>
            </a:r>
            <a:r>
              <a:rPr lang="en-US" dirty="0" smtClean="0"/>
              <a:t> according to max possible </a:t>
            </a:r>
            <a:r>
              <a:rPr lang="en-US" dirty="0" smtClean="0"/>
              <a:t>DCG</a:t>
            </a:r>
          </a:p>
        </p:txBody>
      </p:sp>
      <p:sp>
        <p:nvSpPr>
          <p:cNvPr id="4" name="Slide Number Placeholder 3"/>
          <p:cNvSpPr>
            <a:spLocks noGrp="1"/>
          </p:cNvSpPr>
          <p:nvPr>
            <p:ph type="sldNum" sz="quarter" idx="12"/>
          </p:nvPr>
        </p:nvSpPr>
        <p:spPr/>
        <p:txBody>
          <a:bodyPr/>
          <a:lstStyle/>
          <a:p>
            <a:fld id="{B1C67CA8-F3E8-4478-B5D5-8F2D5B34E022}" type="slidenum">
              <a:rPr lang="en-GB" smtClean="0"/>
              <a:pPr/>
              <a:t>67</a:t>
            </a:fld>
            <a:endParaRPr lang="en-GB" dirty="0"/>
          </a:p>
        </p:txBody>
      </p:sp>
    </p:spTree>
    <p:extLst>
      <p:ext uri="{BB962C8B-B14F-4D97-AF65-F5344CB8AC3E}">
        <p14:creationId xmlns:p14="http://schemas.microsoft.com/office/powerpoint/2010/main" val="3418315226"/>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Other things to look at: failures</a:t>
            </a:r>
            <a:endParaRPr lang="en-US" sz="3600" dirty="0"/>
          </a:p>
        </p:txBody>
      </p:sp>
      <p:sp>
        <p:nvSpPr>
          <p:cNvPr id="4" name="Content Placeholder 3"/>
          <p:cNvSpPr>
            <a:spLocks noGrp="1"/>
          </p:cNvSpPr>
          <p:nvPr>
            <p:ph idx="1"/>
          </p:nvPr>
        </p:nvSpPr>
        <p:spPr/>
        <p:txBody>
          <a:bodyPr>
            <a:normAutofit/>
          </a:bodyPr>
          <a:lstStyle/>
          <a:p>
            <a:r>
              <a:rPr lang="en-US" sz="3600" dirty="0"/>
              <a:t>Zero hits</a:t>
            </a:r>
          </a:p>
          <a:p>
            <a:r>
              <a:rPr lang="en-US" sz="3600" dirty="0" smtClean="0"/>
              <a:t>Low </a:t>
            </a:r>
            <a:r>
              <a:rPr lang="en-US" sz="3600" dirty="0"/>
              <a:t>query CTR</a:t>
            </a:r>
          </a:p>
          <a:p>
            <a:r>
              <a:rPr lang="en-US" sz="3600" dirty="0" smtClean="0"/>
              <a:t>High </a:t>
            </a:r>
            <a:r>
              <a:rPr lang="en-US" sz="3600" dirty="0"/>
              <a:t>search exit rate</a:t>
            </a:r>
          </a:p>
          <a:p>
            <a:r>
              <a:rPr lang="en-US" sz="3600" dirty="0" smtClean="0"/>
              <a:t>Irrelevant </a:t>
            </a:r>
            <a:r>
              <a:rPr lang="en-US" sz="3600" dirty="0"/>
              <a:t>results</a:t>
            </a:r>
          </a:p>
          <a:p>
            <a:r>
              <a:rPr lang="en-US" sz="3600" dirty="0" smtClean="0"/>
              <a:t>Over </a:t>
            </a:r>
            <a:r>
              <a:rPr lang="en-US" sz="3600" dirty="0"/>
              <a:t>N refinements</a:t>
            </a:r>
          </a:p>
        </p:txBody>
      </p:sp>
    </p:spTree>
    <p:extLst>
      <p:ext uri="{BB962C8B-B14F-4D97-AF65-F5344CB8AC3E}">
        <p14:creationId xmlns:p14="http://schemas.microsoft.com/office/powerpoint/2010/main" val="29908941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en-US" sz="3500"/>
              <a:t>Measures and dimensions of evaluation</a:t>
            </a:r>
          </a:p>
        </p:txBody>
      </p:sp>
      <p:graphicFrame>
        <p:nvGraphicFramePr>
          <p:cNvPr id="109571" name="Group 3"/>
          <p:cNvGraphicFramePr>
            <a:graphicFrameLocks noGrp="1"/>
          </p:cNvGraphicFramePr>
          <p:nvPr>
            <p:ph idx="1"/>
          </p:nvPr>
        </p:nvGraphicFramePr>
        <p:xfrm>
          <a:off x="228600" y="1600200"/>
          <a:ext cx="8763000" cy="4800601"/>
        </p:xfrm>
        <a:graphic>
          <a:graphicData uri="http://schemas.openxmlformats.org/drawingml/2006/table">
            <a:tbl>
              <a:tblPr/>
              <a:tblGrid>
                <a:gridCol w="1887538"/>
                <a:gridCol w="3384550"/>
                <a:gridCol w="3490912"/>
              </a:tblGrid>
              <a:tr h="631825">
                <a:tc>
                  <a:txBody>
                    <a:bodyPr/>
                    <a:lstStyle>
                      <a:lvl1pPr marL="342900" indent="-342900">
                        <a:spcBef>
                          <a:spcPct val="20000"/>
                        </a:spcBef>
                        <a:buClr>
                          <a:schemeClr val="tx2"/>
                        </a:buClr>
                        <a:buSzPct val="70000"/>
                        <a:buFont typeface="Wingdings" pitchFamily="2" charset="2"/>
                        <a:defRPr sz="2600">
                          <a:solidFill>
                            <a:schemeClr val="tx1"/>
                          </a:solidFill>
                          <a:latin typeface="Arial" charset="0"/>
                        </a:defRPr>
                      </a:lvl1pPr>
                      <a:lvl2pPr marL="692150" indent="-347663">
                        <a:spcBef>
                          <a:spcPct val="20000"/>
                        </a:spcBef>
                        <a:buClr>
                          <a:schemeClr val="accent2"/>
                        </a:buClr>
                        <a:buSzPct val="70000"/>
                        <a:buFont typeface="Wingdings" pitchFamily="2" charset="2"/>
                        <a:defRPr sz="2200">
                          <a:solidFill>
                            <a:schemeClr val="tx1"/>
                          </a:solidFill>
                          <a:latin typeface="Arial" charset="0"/>
                        </a:defRPr>
                      </a:lvl2pPr>
                      <a:lvl3pPr marL="987425" indent="-293688">
                        <a:spcBef>
                          <a:spcPct val="20000"/>
                        </a:spcBef>
                        <a:buClr>
                          <a:schemeClr val="accent1"/>
                        </a:buClr>
                        <a:buSzPct val="70000"/>
                        <a:buFont typeface="Wingdings" pitchFamily="2" charset="2"/>
                        <a:defRPr sz="2100">
                          <a:solidFill>
                            <a:schemeClr val="tx1"/>
                          </a:solidFill>
                          <a:latin typeface="Arial" charset="0"/>
                        </a:defRPr>
                      </a:lvl3pPr>
                      <a:lvl4pPr marL="1281113" indent="-292100">
                        <a:spcBef>
                          <a:spcPct val="20000"/>
                        </a:spcBef>
                        <a:buClr>
                          <a:schemeClr val="tx2"/>
                        </a:buClr>
                        <a:buSzPct val="75000"/>
                        <a:buFont typeface="Wingdings" pitchFamily="2" charset="2"/>
                        <a:defRPr>
                          <a:solidFill>
                            <a:schemeClr val="tx1"/>
                          </a:solidFill>
                          <a:latin typeface="Arial" charset="0"/>
                        </a:defRPr>
                      </a:lvl4pPr>
                      <a:lvl5pPr marL="1598613" indent="-315913">
                        <a:spcBef>
                          <a:spcPct val="20000"/>
                        </a:spcBef>
                        <a:buClr>
                          <a:schemeClr val="folHlink"/>
                        </a:buClr>
                        <a:buSzPct val="80000"/>
                        <a:buFont typeface="Wingdings" pitchFamily="2" charset="2"/>
                        <a:defRPr>
                          <a:solidFill>
                            <a:schemeClr val="tx1"/>
                          </a:solidFill>
                          <a:latin typeface="Arial" charset="0"/>
                        </a:defRPr>
                      </a:lvl5pPr>
                      <a:lvl6pPr marL="20558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marL="25130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marL="29702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marL="34274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cs typeface="Times New Roman" pitchFamily="18" charset="0"/>
                        </a:rPr>
                        <a:t>Task Specificity</a:t>
                      </a:r>
                      <a:endParaRPr kumimoji="0" lang="en-US" alt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buClr>
                          <a:schemeClr val="tx2"/>
                        </a:buClr>
                        <a:buSzPct val="70000"/>
                        <a:buFont typeface="Wingdings" pitchFamily="2" charset="2"/>
                        <a:defRPr sz="2600">
                          <a:solidFill>
                            <a:schemeClr val="tx1"/>
                          </a:solidFill>
                          <a:latin typeface="Arial" charset="0"/>
                        </a:defRPr>
                      </a:lvl1pPr>
                      <a:lvl2pPr marL="692150" indent="-347663">
                        <a:spcBef>
                          <a:spcPct val="20000"/>
                        </a:spcBef>
                        <a:buClr>
                          <a:schemeClr val="accent2"/>
                        </a:buClr>
                        <a:buSzPct val="70000"/>
                        <a:buFont typeface="Wingdings" pitchFamily="2" charset="2"/>
                        <a:defRPr sz="2200">
                          <a:solidFill>
                            <a:schemeClr val="tx1"/>
                          </a:solidFill>
                          <a:latin typeface="Arial" charset="0"/>
                        </a:defRPr>
                      </a:lvl2pPr>
                      <a:lvl3pPr marL="987425" indent="-293688">
                        <a:spcBef>
                          <a:spcPct val="20000"/>
                        </a:spcBef>
                        <a:buClr>
                          <a:schemeClr val="accent1"/>
                        </a:buClr>
                        <a:buSzPct val="70000"/>
                        <a:buFont typeface="Wingdings" pitchFamily="2" charset="2"/>
                        <a:defRPr sz="2100">
                          <a:solidFill>
                            <a:schemeClr val="tx1"/>
                          </a:solidFill>
                          <a:latin typeface="Arial" charset="0"/>
                        </a:defRPr>
                      </a:lvl3pPr>
                      <a:lvl4pPr marL="1281113" indent="-292100">
                        <a:spcBef>
                          <a:spcPct val="20000"/>
                        </a:spcBef>
                        <a:buClr>
                          <a:schemeClr val="tx2"/>
                        </a:buClr>
                        <a:buSzPct val="75000"/>
                        <a:buFont typeface="Wingdings" pitchFamily="2" charset="2"/>
                        <a:defRPr>
                          <a:solidFill>
                            <a:schemeClr val="tx1"/>
                          </a:solidFill>
                          <a:latin typeface="Arial" charset="0"/>
                        </a:defRPr>
                      </a:lvl4pPr>
                      <a:lvl5pPr marL="1598613" indent="-315913">
                        <a:spcBef>
                          <a:spcPct val="20000"/>
                        </a:spcBef>
                        <a:buClr>
                          <a:schemeClr val="folHlink"/>
                        </a:buClr>
                        <a:buSzPct val="80000"/>
                        <a:buFont typeface="Wingdings" pitchFamily="2" charset="2"/>
                        <a:defRPr>
                          <a:solidFill>
                            <a:schemeClr val="tx1"/>
                          </a:solidFill>
                          <a:latin typeface="Arial" charset="0"/>
                        </a:defRPr>
                      </a:lvl5pPr>
                      <a:lvl6pPr marL="20558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marL="25130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marL="29702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marL="34274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cs typeface="Times New Roman" pitchFamily="18" charset="0"/>
                        </a:rPr>
                        <a:t>General</a:t>
                      </a:r>
                      <a:endParaRPr kumimoji="0" lang="en-US" alt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marL="342900" indent="-342900">
                        <a:spcBef>
                          <a:spcPct val="20000"/>
                        </a:spcBef>
                        <a:buClr>
                          <a:schemeClr val="tx2"/>
                        </a:buClr>
                        <a:buSzPct val="70000"/>
                        <a:buFont typeface="Wingdings" pitchFamily="2" charset="2"/>
                        <a:defRPr sz="2600">
                          <a:solidFill>
                            <a:schemeClr val="tx1"/>
                          </a:solidFill>
                          <a:latin typeface="Arial" charset="0"/>
                        </a:defRPr>
                      </a:lvl1pPr>
                      <a:lvl2pPr marL="692150" indent="-347663">
                        <a:spcBef>
                          <a:spcPct val="20000"/>
                        </a:spcBef>
                        <a:buClr>
                          <a:schemeClr val="accent2"/>
                        </a:buClr>
                        <a:buSzPct val="70000"/>
                        <a:buFont typeface="Wingdings" pitchFamily="2" charset="2"/>
                        <a:defRPr sz="2200">
                          <a:solidFill>
                            <a:schemeClr val="tx1"/>
                          </a:solidFill>
                          <a:latin typeface="Arial" charset="0"/>
                        </a:defRPr>
                      </a:lvl2pPr>
                      <a:lvl3pPr marL="987425" indent="-293688">
                        <a:spcBef>
                          <a:spcPct val="20000"/>
                        </a:spcBef>
                        <a:buClr>
                          <a:schemeClr val="accent1"/>
                        </a:buClr>
                        <a:buSzPct val="70000"/>
                        <a:buFont typeface="Wingdings" pitchFamily="2" charset="2"/>
                        <a:defRPr sz="2100">
                          <a:solidFill>
                            <a:schemeClr val="tx1"/>
                          </a:solidFill>
                          <a:latin typeface="Arial" charset="0"/>
                        </a:defRPr>
                      </a:lvl3pPr>
                      <a:lvl4pPr marL="1281113" indent="-292100">
                        <a:spcBef>
                          <a:spcPct val="20000"/>
                        </a:spcBef>
                        <a:buClr>
                          <a:schemeClr val="tx2"/>
                        </a:buClr>
                        <a:buSzPct val="75000"/>
                        <a:buFont typeface="Wingdings" pitchFamily="2" charset="2"/>
                        <a:defRPr>
                          <a:solidFill>
                            <a:schemeClr val="tx1"/>
                          </a:solidFill>
                          <a:latin typeface="Arial" charset="0"/>
                        </a:defRPr>
                      </a:lvl4pPr>
                      <a:lvl5pPr marL="1598613" indent="-315913">
                        <a:spcBef>
                          <a:spcPct val="20000"/>
                        </a:spcBef>
                        <a:buClr>
                          <a:schemeClr val="folHlink"/>
                        </a:buClr>
                        <a:buSzPct val="80000"/>
                        <a:buFont typeface="Wingdings" pitchFamily="2" charset="2"/>
                        <a:defRPr>
                          <a:solidFill>
                            <a:schemeClr val="tx1"/>
                          </a:solidFill>
                          <a:latin typeface="Arial" charset="0"/>
                        </a:defRPr>
                      </a:lvl5pPr>
                      <a:lvl6pPr marL="20558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marL="25130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marL="29702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marL="34274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cs typeface="Times New Roman" pitchFamily="18" charset="0"/>
                        </a:rPr>
                        <a:t>Task-specific</a:t>
                      </a:r>
                      <a:endParaRPr kumimoji="0" lang="en-US" alt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9413">
                <a:tc>
                  <a:txBody>
                    <a:bodyPr/>
                    <a:lstStyle>
                      <a:lvl1pPr marL="342900" indent="-342900">
                        <a:spcBef>
                          <a:spcPct val="20000"/>
                        </a:spcBef>
                        <a:buClr>
                          <a:schemeClr val="tx2"/>
                        </a:buClr>
                        <a:buSzPct val="70000"/>
                        <a:buFont typeface="Wingdings" pitchFamily="2" charset="2"/>
                        <a:defRPr sz="2600">
                          <a:solidFill>
                            <a:schemeClr val="tx1"/>
                          </a:solidFill>
                          <a:latin typeface="Arial" charset="0"/>
                        </a:defRPr>
                      </a:lvl1pPr>
                      <a:lvl2pPr marL="692150" indent="-347663">
                        <a:spcBef>
                          <a:spcPct val="20000"/>
                        </a:spcBef>
                        <a:buClr>
                          <a:schemeClr val="accent2"/>
                        </a:buClr>
                        <a:buSzPct val="70000"/>
                        <a:buFont typeface="Wingdings" pitchFamily="2" charset="2"/>
                        <a:defRPr sz="2200">
                          <a:solidFill>
                            <a:schemeClr val="tx1"/>
                          </a:solidFill>
                          <a:latin typeface="Arial" charset="0"/>
                        </a:defRPr>
                      </a:lvl2pPr>
                      <a:lvl3pPr marL="987425" indent="-293688">
                        <a:spcBef>
                          <a:spcPct val="20000"/>
                        </a:spcBef>
                        <a:buClr>
                          <a:schemeClr val="accent1"/>
                        </a:buClr>
                        <a:buSzPct val="70000"/>
                        <a:buFont typeface="Wingdings" pitchFamily="2" charset="2"/>
                        <a:defRPr sz="2100">
                          <a:solidFill>
                            <a:schemeClr val="tx1"/>
                          </a:solidFill>
                          <a:latin typeface="Arial" charset="0"/>
                        </a:defRPr>
                      </a:lvl3pPr>
                      <a:lvl4pPr marL="1281113" indent="-292100">
                        <a:spcBef>
                          <a:spcPct val="20000"/>
                        </a:spcBef>
                        <a:buClr>
                          <a:schemeClr val="tx2"/>
                        </a:buClr>
                        <a:buSzPct val="75000"/>
                        <a:buFont typeface="Wingdings" pitchFamily="2" charset="2"/>
                        <a:defRPr>
                          <a:solidFill>
                            <a:schemeClr val="tx1"/>
                          </a:solidFill>
                          <a:latin typeface="Arial" charset="0"/>
                        </a:defRPr>
                      </a:lvl4pPr>
                      <a:lvl5pPr marL="1598613" indent="-315913">
                        <a:spcBef>
                          <a:spcPct val="20000"/>
                        </a:spcBef>
                        <a:buClr>
                          <a:schemeClr val="folHlink"/>
                        </a:buClr>
                        <a:buSzPct val="80000"/>
                        <a:buFont typeface="Wingdings" pitchFamily="2" charset="2"/>
                        <a:defRPr>
                          <a:solidFill>
                            <a:schemeClr val="tx1"/>
                          </a:solidFill>
                          <a:latin typeface="Arial" charset="0"/>
                        </a:defRPr>
                      </a:lvl5pPr>
                      <a:lvl6pPr marL="20558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marL="25130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marL="29702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marL="34274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cs typeface="Times New Roman" pitchFamily="18" charset="0"/>
                        </a:rPr>
                        <a:t>Interactivity</a:t>
                      </a:r>
                      <a:endParaRPr kumimoji="0" lang="en-US" alt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r>
              <a:tr h="1641475">
                <a:tc>
                  <a:txBody>
                    <a:bodyPr/>
                    <a:lstStyle>
                      <a:lvl1pPr marL="342900" indent="-342900">
                        <a:spcBef>
                          <a:spcPct val="20000"/>
                        </a:spcBef>
                        <a:buClr>
                          <a:schemeClr val="tx2"/>
                        </a:buClr>
                        <a:buSzPct val="70000"/>
                        <a:buFont typeface="Wingdings" pitchFamily="2" charset="2"/>
                        <a:defRPr sz="2600">
                          <a:solidFill>
                            <a:schemeClr val="tx1"/>
                          </a:solidFill>
                          <a:latin typeface="Arial" charset="0"/>
                        </a:defRPr>
                      </a:lvl1pPr>
                      <a:lvl2pPr marL="692150" indent="-347663">
                        <a:spcBef>
                          <a:spcPct val="20000"/>
                        </a:spcBef>
                        <a:buClr>
                          <a:schemeClr val="accent2"/>
                        </a:buClr>
                        <a:buSzPct val="70000"/>
                        <a:buFont typeface="Wingdings" pitchFamily="2" charset="2"/>
                        <a:defRPr sz="2200">
                          <a:solidFill>
                            <a:schemeClr val="tx1"/>
                          </a:solidFill>
                          <a:latin typeface="Arial" charset="0"/>
                        </a:defRPr>
                      </a:lvl2pPr>
                      <a:lvl3pPr marL="987425" indent="-293688">
                        <a:spcBef>
                          <a:spcPct val="20000"/>
                        </a:spcBef>
                        <a:buClr>
                          <a:schemeClr val="accent1"/>
                        </a:buClr>
                        <a:buSzPct val="70000"/>
                        <a:buFont typeface="Wingdings" pitchFamily="2" charset="2"/>
                        <a:defRPr sz="2100">
                          <a:solidFill>
                            <a:schemeClr val="tx1"/>
                          </a:solidFill>
                          <a:latin typeface="Arial" charset="0"/>
                        </a:defRPr>
                      </a:lvl3pPr>
                      <a:lvl4pPr marL="1281113" indent="-292100">
                        <a:spcBef>
                          <a:spcPct val="20000"/>
                        </a:spcBef>
                        <a:buClr>
                          <a:schemeClr val="tx2"/>
                        </a:buClr>
                        <a:buSzPct val="75000"/>
                        <a:buFont typeface="Wingdings" pitchFamily="2" charset="2"/>
                        <a:defRPr>
                          <a:solidFill>
                            <a:schemeClr val="tx1"/>
                          </a:solidFill>
                          <a:latin typeface="Arial" charset="0"/>
                        </a:defRPr>
                      </a:lvl4pPr>
                      <a:lvl5pPr marL="1598613" indent="-315913">
                        <a:spcBef>
                          <a:spcPct val="20000"/>
                        </a:spcBef>
                        <a:buClr>
                          <a:schemeClr val="folHlink"/>
                        </a:buClr>
                        <a:buSzPct val="80000"/>
                        <a:buFont typeface="Wingdings" pitchFamily="2" charset="2"/>
                        <a:defRPr>
                          <a:solidFill>
                            <a:schemeClr val="tx1"/>
                          </a:solidFill>
                          <a:latin typeface="Arial" charset="0"/>
                        </a:defRPr>
                      </a:lvl5pPr>
                      <a:lvl6pPr marL="20558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marL="25130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marL="29702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marL="34274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cs typeface="Times New Roman" pitchFamily="18" charset="0"/>
                        </a:rPr>
                        <a:t>Non-interactive</a:t>
                      </a: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 (laboratory evaluation of the retrieval algorithm)</a:t>
                      </a:r>
                      <a:endParaRPr kumimoji="0" lang="en-US" alt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buSzPct val="70000"/>
                        <a:buFont typeface="Wingdings" pitchFamily="2" charset="2"/>
                        <a:defRPr sz="2600">
                          <a:solidFill>
                            <a:schemeClr val="tx1"/>
                          </a:solidFill>
                          <a:latin typeface="Arial" charset="0"/>
                        </a:defRPr>
                      </a:lvl1pPr>
                      <a:lvl2pPr marL="692150" indent="-347663">
                        <a:spcBef>
                          <a:spcPct val="20000"/>
                        </a:spcBef>
                        <a:buClr>
                          <a:schemeClr val="accent2"/>
                        </a:buClr>
                        <a:buSzPct val="70000"/>
                        <a:buFont typeface="Wingdings" pitchFamily="2" charset="2"/>
                        <a:defRPr sz="2200">
                          <a:solidFill>
                            <a:schemeClr val="tx1"/>
                          </a:solidFill>
                          <a:latin typeface="Arial" charset="0"/>
                        </a:defRPr>
                      </a:lvl2pPr>
                      <a:lvl3pPr marL="987425" indent="-293688">
                        <a:spcBef>
                          <a:spcPct val="20000"/>
                        </a:spcBef>
                        <a:buClr>
                          <a:schemeClr val="accent1"/>
                        </a:buClr>
                        <a:buSzPct val="70000"/>
                        <a:buFont typeface="Wingdings" pitchFamily="2" charset="2"/>
                        <a:defRPr sz="2100">
                          <a:solidFill>
                            <a:schemeClr val="tx1"/>
                          </a:solidFill>
                          <a:latin typeface="Arial" charset="0"/>
                        </a:defRPr>
                      </a:lvl3pPr>
                      <a:lvl4pPr marL="1281113" indent="-292100">
                        <a:spcBef>
                          <a:spcPct val="20000"/>
                        </a:spcBef>
                        <a:buClr>
                          <a:schemeClr val="tx2"/>
                        </a:buClr>
                        <a:buSzPct val="75000"/>
                        <a:buFont typeface="Wingdings" pitchFamily="2" charset="2"/>
                        <a:defRPr>
                          <a:solidFill>
                            <a:schemeClr val="tx1"/>
                          </a:solidFill>
                          <a:latin typeface="Arial" charset="0"/>
                        </a:defRPr>
                      </a:lvl4pPr>
                      <a:lvl5pPr marL="1598613" indent="-315913">
                        <a:spcBef>
                          <a:spcPct val="20000"/>
                        </a:spcBef>
                        <a:buClr>
                          <a:schemeClr val="folHlink"/>
                        </a:buClr>
                        <a:buSzPct val="80000"/>
                        <a:buFont typeface="Wingdings" pitchFamily="2" charset="2"/>
                        <a:defRPr>
                          <a:solidFill>
                            <a:schemeClr val="tx1"/>
                          </a:solidFill>
                          <a:latin typeface="Arial" charset="0"/>
                        </a:defRPr>
                      </a:lvl5pPr>
                      <a:lvl6pPr marL="20558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marL="25130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marL="29702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marL="34274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cs typeface="Times New Roman" pitchFamily="18" charset="0"/>
                        </a:rPr>
                        <a:t>Effectiveness</a:t>
                      </a: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 Recall, Precision, E, F, Expected search length</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cs typeface="Times New Roman" pitchFamily="18" charset="0"/>
                        </a:rPr>
                        <a:t>Efficiency</a:t>
                      </a: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 Time and space complexity</a:t>
                      </a:r>
                      <a:endParaRPr kumimoji="0" lang="en-US" alt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buSzPct val="70000"/>
                        <a:buFont typeface="Wingdings" pitchFamily="2" charset="2"/>
                        <a:defRPr sz="2600">
                          <a:solidFill>
                            <a:schemeClr val="tx1"/>
                          </a:solidFill>
                          <a:latin typeface="Arial" charset="0"/>
                        </a:defRPr>
                      </a:lvl1pPr>
                      <a:lvl2pPr marL="692150" indent="-347663">
                        <a:spcBef>
                          <a:spcPct val="20000"/>
                        </a:spcBef>
                        <a:buClr>
                          <a:schemeClr val="accent2"/>
                        </a:buClr>
                        <a:buSzPct val="70000"/>
                        <a:buFont typeface="Wingdings" pitchFamily="2" charset="2"/>
                        <a:defRPr sz="2200">
                          <a:solidFill>
                            <a:schemeClr val="tx1"/>
                          </a:solidFill>
                          <a:latin typeface="Arial" charset="0"/>
                        </a:defRPr>
                      </a:lvl2pPr>
                      <a:lvl3pPr marL="987425" indent="-293688">
                        <a:spcBef>
                          <a:spcPct val="20000"/>
                        </a:spcBef>
                        <a:buClr>
                          <a:schemeClr val="accent1"/>
                        </a:buClr>
                        <a:buSzPct val="70000"/>
                        <a:buFont typeface="Wingdings" pitchFamily="2" charset="2"/>
                        <a:defRPr sz="2100">
                          <a:solidFill>
                            <a:schemeClr val="tx1"/>
                          </a:solidFill>
                          <a:latin typeface="Arial" charset="0"/>
                        </a:defRPr>
                      </a:lvl3pPr>
                      <a:lvl4pPr marL="1281113" indent="-292100">
                        <a:spcBef>
                          <a:spcPct val="20000"/>
                        </a:spcBef>
                        <a:buClr>
                          <a:schemeClr val="tx2"/>
                        </a:buClr>
                        <a:buSzPct val="75000"/>
                        <a:buFont typeface="Wingdings" pitchFamily="2" charset="2"/>
                        <a:defRPr>
                          <a:solidFill>
                            <a:schemeClr val="tx1"/>
                          </a:solidFill>
                          <a:latin typeface="Arial" charset="0"/>
                        </a:defRPr>
                      </a:lvl4pPr>
                      <a:lvl5pPr marL="1598613" indent="-315913">
                        <a:spcBef>
                          <a:spcPct val="20000"/>
                        </a:spcBef>
                        <a:buClr>
                          <a:schemeClr val="folHlink"/>
                        </a:buClr>
                        <a:buSzPct val="80000"/>
                        <a:buFont typeface="Wingdings" pitchFamily="2" charset="2"/>
                        <a:defRPr>
                          <a:solidFill>
                            <a:schemeClr val="tx1"/>
                          </a:solidFill>
                          <a:latin typeface="Arial" charset="0"/>
                        </a:defRPr>
                      </a:lvl5pPr>
                      <a:lvl6pPr marL="20558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marL="25130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marL="29702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marL="34274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cs typeface="Times New Roman" pitchFamily="18" charset="0"/>
                        </a:rPr>
                        <a:t>Question answering</a:t>
                      </a: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 mean reciprocal rank (MRR)</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cs typeface="Times New Roman" pitchFamily="18" charset="0"/>
                        </a:rPr>
                        <a:t>Filtering</a:t>
                      </a: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 utility</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cs typeface="Times New Roman" pitchFamily="18" charset="0"/>
                        </a:rPr>
                        <a:t>Topic distillation</a:t>
                      </a: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 coverage and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accuracy</a:t>
                      </a:r>
                      <a:endParaRPr kumimoji="0" lang="en-US" alt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47888">
                <a:tc>
                  <a:txBody>
                    <a:bodyPr/>
                    <a:lstStyle>
                      <a:lvl1pPr marL="342900" indent="-342900">
                        <a:spcBef>
                          <a:spcPct val="20000"/>
                        </a:spcBef>
                        <a:buClr>
                          <a:schemeClr val="tx2"/>
                        </a:buClr>
                        <a:buSzPct val="70000"/>
                        <a:buFont typeface="Wingdings" pitchFamily="2" charset="2"/>
                        <a:defRPr sz="2600">
                          <a:solidFill>
                            <a:schemeClr val="tx1"/>
                          </a:solidFill>
                          <a:latin typeface="Arial" charset="0"/>
                        </a:defRPr>
                      </a:lvl1pPr>
                      <a:lvl2pPr marL="692150" indent="-347663">
                        <a:spcBef>
                          <a:spcPct val="20000"/>
                        </a:spcBef>
                        <a:buClr>
                          <a:schemeClr val="accent2"/>
                        </a:buClr>
                        <a:buSzPct val="70000"/>
                        <a:buFont typeface="Wingdings" pitchFamily="2" charset="2"/>
                        <a:defRPr sz="2200">
                          <a:solidFill>
                            <a:schemeClr val="tx1"/>
                          </a:solidFill>
                          <a:latin typeface="Arial" charset="0"/>
                        </a:defRPr>
                      </a:lvl2pPr>
                      <a:lvl3pPr marL="987425" indent="-293688">
                        <a:spcBef>
                          <a:spcPct val="20000"/>
                        </a:spcBef>
                        <a:buClr>
                          <a:schemeClr val="accent1"/>
                        </a:buClr>
                        <a:buSzPct val="70000"/>
                        <a:buFont typeface="Wingdings" pitchFamily="2" charset="2"/>
                        <a:defRPr sz="2100">
                          <a:solidFill>
                            <a:schemeClr val="tx1"/>
                          </a:solidFill>
                          <a:latin typeface="Arial" charset="0"/>
                        </a:defRPr>
                      </a:lvl3pPr>
                      <a:lvl4pPr marL="1281113" indent="-292100">
                        <a:spcBef>
                          <a:spcPct val="20000"/>
                        </a:spcBef>
                        <a:buClr>
                          <a:schemeClr val="tx2"/>
                        </a:buClr>
                        <a:buSzPct val="75000"/>
                        <a:buFont typeface="Wingdings" pitchFamily="2" charset="2"/>
                        <a:defRPr>
                          <a:solidFill>
                            <a:schemeClr val="tx1"/>
                          </a:solidFill>
                          <a:latin typeface="Arial" charset="0"/>
                        </a:defRPr>
                      </a:lvl4pPr>
                      <a:lvl5pPr marL="1598613" indent="-315913">
                        <a:spcBef>
                          <a:spcPct val="20000"/>
                        </a:spcBef>
                        <a:buClr>
                          <a:schemeClr val="folHlink"/>
                        </a:buClr>
                        <a:buSzPct val="80000"/>
                        <a:buFont typeface="Wingdings" pitchFamily="2" charset="2"/>
                        <a:defRPr>
                          <a:solidFill>
                            <a:schemeClr val="tx1"/>
                          </a:solidFill>
                          <a:latin typeface="Arial" charset="0"/>
                        </a:defRPr>
                      </a:lvl5pPr>
                      <a:lvl6pPr marL="20558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marL="25130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marL="29702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marL="34274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cs typeface="Times New Roman" pitchFamily="18" charset="0"/>
                        </a:rPr>
                        <a:t>Interactive</a:t>
                      </a:r>
                      <a:endPar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(evaluation of the interaction process and outcome)</a:t>
                      </a:r>
                      <a:endParaRPr kumimoji="0" lang="en-US" alt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buSzPct val="70000"/>
                        <a:buFont typeface="Wingdings" pitchFamily="2" charset="2"/>
                        <a:defRPr sz="2600">
                          <a:solidFill>
                            <a:schemeClr val="tx1"/>
                          </a:solidFill>
                          <a:latin typeface="Arial" charset="0"/>
                        </a:defRPr>
                      </a:lvl1pPr>
                      <a:lvl2pPr marL="692150" indent="-347663">
                        <a:spcBef>
                          <a:spcPct val="20000"/>
                        </a:spcBef>
                        <a:buClr>
                          <a:schemeClr val="accent2"/>
                        </a:buClr>
                        <a:buSzPct val="70000"/>
                        <a:buFont typeface="Wingdings" pitchFamily="2" charset="2"/>
                        <a:defRPr sz="2200">
                          <a:solidFill>
                            <a:schemeClr val="tx1"/>
                          </a:solidFill>
                          <a:latin typeface="Arial" charset="0"/>
                        </a:defRPr>
                      </a:lvl2pPr>
                      <a:lvl3pPr marL="987425" indent="-293688">
                        <a:spcBef>
                          <a:spcPct val="20000"/>
                        </a:spcBef>
                        <a:buClr>
                          <a:schemeClr val="accent1"/>
                        </a:buClr>
                        <a:buSzPct val="70000"/>
                        <a:buFont typeface="Wingdings" pitchFamily="2" charset="2"/>
                        <a:defRPr sz="2100">
                          <a:solidFill>
                            <a:schemeClr val="tx1"/>
                          </a:solidFill>
                          <a:latin typeface="Arial" charset="0"/>
                        </a:defRPr>
                      </a:lvl3pPr>
                      <a:lvl4pPr marL="1281113" indent="-292100">
                        <a:spcBef>
                          <a:spcPct val="20000"/>
                        </a:spcBef>
                        <a:buClr>
                          <a:schemeClr val="tx2"/>
                        </a:buClr>
                        <a:buSzPct val="75000"/>
                        <a:buFont typeface="Wingdings" pitchFamily="2" charset="2"/>
                        <a:defRPr>
                          <a:solidFill>
                            <a:schemeClr val="tx1"/>
                          </a:solidFill>
                          <a:latin typeface="Arial" charset="0"/>
                        </a:defRPr>
                      </a:lvl4pPr>
                      <a:lvl5pPr marL="1598613" indent="-315913">
                        <a:spcBef>
                          <a:spcPct val="20000"/>
                        </a:spcBef>
                        <a:buClr>
                          <a:schemeClr val="folHlink"/>
                        </a:buClr>
                        <a:buSzPct val="80000"/>
                        <a:buFont typeface="Wingdings" pitchFamily="2" charset="2"/>
                        <a:defRPr>
                          <a:solidFill>
                            <a:schemeClr val="tx1"/>
                          </a:solidFill>
                          <a:latin typeface="Arial" charset="0"/>
                        </a:defRPr>
                      </a:lvl5pPr>
                      <a:lvl6pPr marL="20558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marL="25130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marL="29702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marL="34274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cs typeface="Times New Roman" pitchFamily="18" charset="0"/>
                        </a:rPr>
                        <a:t>User satisfaction</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cs typeface="Times New Roman" pitchFamily="18" charset="0"/>
                        </a:rPr>
                        <a:t>User effort</a:t>
                      </a: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 (clicks, iterations, scrolling, documents seen, viewed or read)</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cs typeface="Times New Roman" pitchFamily="18" charset="0"/>
                        </a:rPr>
                        <a:t>Effectiveness</a:t>
                      </a: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 Expected search length, Precision at N seen</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cs typeface="Times New Roman" pitchFamily="18" charset="0"/>
                        </a:rPr>
                        <a:t>Efficiency</a:t>
                      </a: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 Time to complete task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2"/>
                        </a:buClr>
                        <a:buSzPct val="70000"/>
                        <a:buFont typeface="Wingdings" pitchFamily="2" charset="2"/>
                        <a:defRPr sz="2600">
                          <a:solidFill>
                            <a:schemeClr val="tx1"/>
                          </a:solidFill>
                          <a:latin typeface="Arial" charset="0"/>
                        </a:defRPr>
                      </a:lvl1pPr>
                      <a:lvl2pPr marL="692150" indent="-347663">
                        <a:spcBef>
                          <a:spcPct val="20000"/>
                        </a:spcBef>
                        <a:buClr>
                          <a:schemeClr val="accent2"/>
                        </a:buClr>
                        <a:buSzPct val="70000"/>
                        <a:buFont typeface="Wingdings" pitchFamily="2" charset="2"/>
                        <a:defRPr sz="2200">
                          <a:solidFill>
                            <a:schemeClr val="tx1"/>
                          </a:solidFill>
                          <a:latin typeface="Arial" charset="0"/>
                        </a:defRPr>
                      </a:lvl2pPr>
                      <a:lvl3pPr marL="987425" indent="-293688">
                        <a:spcBef>
                          <a:spcPct val="20000"/>
                        </a:spcBef>
                        <a:buClr>
                          <a:schemeClr val="accent1"/>
                        </a:buClr>
                        <a:buSzPct val="70000"/>
                        <a:buFont typeface="Wingdings" pitchFamily="2" charset="2"/>
                        <a:defRPr sz="2100">
                          <a:solidFill>
                            <a:schemeClr val="tx1"/>
                          </a:solidFill>
                          <a:latin typeface="Arial" charset="0"/>
                        </a:defRPr>
                      </a:lvl3pPr>
                      <a:lvl4pPr marL="1281113" indent="-292100">
                        <a:spcBef>
                          <a:spcPct val="20000"/>
                        </a:spcBef>
                        <a:buClr>
                          <a:schemeClr val="tx2"/>
                        </a:buClr>
                        <a:buSzPct val="75000"/>
                        <a:buFont typeface="Wingdings" pitchFamily="2" charset="2"/>
                        <a:defRPr>
                          <a:solidFill>
                            <a:schemeClr val="tx1"/>
                          </a:solidFill>
                          <a:latin typeface="Arial" charset="0"/>
                        </a:defRPr>
                      </a:lvl4pPr>
                      <a:lvl5pPr marL="1598613" indent="-315913">
                        <a:spcBef>
                          <a:spcPct val="20000"/>
                        </a:spcBef>
                        <a:buClr>
                          <a:schemeClr val="folHlink"/>
                        </a:buClr>
                        <a:buSzPct val="80000"/>
                        <a:buFont typeface="Wingdings" pitchFamily="2" charset="2"/>
                        <a:defRPr>
                          <a:solidFill>
                            <a:schemeClr val="tx1"/>
                          </a:solidFill>
                          <a:latin typeface="Arial" charset="0"/>
                        </a:defRPr>
                      </a:lvl5pPr>
                      <a:lvl6pPr marL="20558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6pPr>
                      <a:lvl7pPr marL="25130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7pPr>
                      <a:lvl8pPr marL="29702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8pPr>
                      <a:lvl9pPr marL="3427413" indent="-315913" fontAlgn="base">
                        <a:spcBef>
                          <a:spcPct val="20000"/>
                        </a:spcBef>
                        <a:spcAft>
                          <a:spcPct val="0"/>
                        </a:spcAft>
                        <a:buClr>
                          <a:schemeClr val="folHlink"/>
                        </a:buClr>
                        <a:buSzPct val="80000"/>
                        <a:buFont typeface="Wingdings" pitchFamily="2" charset="2"/>
                        <a:defRPr>
                          <a:solidFill>
                            <a:schemeClr val="tx1"/>
                          </a:solidFill>
                          <a:latin typeface="Arial"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cs typeface="Times New Roman" pitchFamily="18" charset="0"/>
                        </a:rPr>
                        <a:t>Aspect retrieval</a:t>
                      </a: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 Aspectual recall, number of saved documents</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cs typeface="Times New Roman" pitchFamily="18" charset="0"/>
                        </a:rPr>
                        <a:t>Question answering</a:t>
                      </a: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 completeness and correctness of answer</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Times New Roman" pitchFamily="18" charset="0"/>
                          <a:cs typeface="Times New Roman" pitchFamily="18" charset="0"/>
                        </a:rPr>
                        <a:t>Topic distillation</a:t>
                      </a: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 coverage and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New Roman" pitchFamily="18" charset="0"/>
                          <a:cs typeface="Times New Roman" pitchFamily="18" charset="0"/>
                        </a:rPr>
                        <a:t>accuracy</a:t>
                      </a:r>
                      <a:endParaRPr kumimoji="0" lang="en-US" altLang="en-U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77959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28600" y="228600"/>
            <a:ext cx="7772400" cy="685800"/>
          </a:xfrm>
        </p:spPr>
        <p:txBody>
          <a:bodyPr/>
          <a:lstStyle/>
          <a:p>
            <a:r>
              <a:rPr lang="en-US" altLang="en-US"/>
              <a:t>The stages of IR</a:t>
            </a:r>
          </a:p>
        </p:txBody>
      </p:sp>
      <p:grpSp>
        <p:nvGrpSpPr>
          <p:cNvPr id="44052" name="Group 20"/>
          <p:cNvGrpSpPr>
            <a:grpSpLocks/>
          </p:cNvGrpSpPr>
          <p:nvPr/>
        </p:nvGrpSpPr>
        <p:grpSpPr bwMode="auto">
          <a:xfrm>
            <a:off x="228600" y="2362200"/>
            <a:ext cx="8626475" cy="3581400"/>
            <a:chOff x="134" y="960"/>
            <a:chExt cx="5434" cy="2256"/>
          </a:xfrm>
        </p:grpSpPr>
        <p:sp>
          <p:nvSpPr>
            <p:cNvPr id="44035" name="AutoShape 3"/>
            <p:cNvSpPr>
              <a:spLocks noChangeArrowheads="1"/>
            </p:cNvSpPr>
            <p:nvPr/>
          </p:nvSpPr>
          <p:spPr bwMode="auto">
            <a:xfrm>
              <a:off x="2640" y="1584"/>
              <a:ext cx="1968" cy="1536"/>
            </a:xfrm>
            <a:prstGeom prst="triangle">
              <a:avLst>
                <a:gd name="adj" fmla="val 50000"/>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Times New Roman" pitchFamily="18" charset="0"/>
                </a:rPr>
                <a:t>Indexed</a:t>
              </a:r>
            </a:p>
            <a:p>
              <a:pPr algn="ctr"/>
              <a:r>
                <a:rPr lang="en-US" altLang="en-US" sz="2400">
                  <a:latin typeface="Times New Roman" pitchFamily="18" charset="0"/>
                </a:rPr>
                <a:t>and structured</a:t>
              </a:r>
            </a:p>
            <a:p>
              <a:pPr algn="ctr"/>
              <a:r>
                <a:rPr lang="en-US" altLang="en-US" sz="2400">
                  <a:latin typeface="Times New Roman" pitchFamily="18" charset="0"/>
                </a:rPr>
                <a:t>information</a:t>
              </a:r>
            </a:p>
          </p:txBody>
        </p:sp>
        <p:grpSp>
          <p:nvGrpSpPr>
            <p:cNvPr id="44050" name="Group 18"/>
            <p:cNvGrpSpPr>
              <a:grpSpLocks/>
            </p:cNvGrpSpPr>
            <p:nvPr/>
          </p:nvGrpSpPr>
          <p:grpSpPr bwMode="auto">
            <a:xfrm>
              <a:off x="4080" y="1248"/>
              <a:ext cx="1488" cy="1834"/>
              <a:chOff x="4080" y="1248"/>
              <a:chExt cx="1488" cy="1834"/>
            </a:xfrm>
          </p:grpSpPr>
          <p:sp>
            <p:nvSpPr>
              <p:cNvPr id="44043" name="AutoShape 11"/>
              <p:cNvSpPr>
                <a:spLocks noChangeArrowheads="1"/>
              </p:cNvSpPr>
              <p:nvPr/>
            </p:nvSpPr>
            <p:spPr bwMode="auto">
              <a:xfrm rot="-1311805">
                <a:off x="4080" y="1248"/>
                <a:ext cx="1200" cy="96"/>
              </a:xfrm>
              <a:prstGeom prst="leftArrow">
                <a:avLst>
                  <a:gd name="adj1" fmla="val 50000"/>
                  <a:gd name="adj2" fmla="val 3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4" name="AutoShape 12"/>
              <p:cNvSpPr>
                <a:spLocks noChangeArrowheads="1"/>
              </p:cNvSpPr>
              <p:nvPr/>
            </p:nvSpPr>
            <p:spPr bwMode="auto">
              <a:xfrm rot="-997642">
                <a:off x="4272" y="1680"/>
                <a:ext cx="1200" cy="96"/>
              </a:xfrm>
              <a:prstGeom prst="leftArrow">
                <a:avLst>
                  <a:gd name="adj1" fmla="val 50000"/>
                  <a:gd name="adj2" fmla="val 3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5" name="AutoShape 13"/>
              <p:cNvSpPr>
                <a:spLocks noChangeArrowheads="1"/>
              </p:cNvSpPr>
              <p:nvPr/>
            </p:nvSpPr>
            <p:spPr bwMode="auto">
              <a:xfrm rot="-397446">
                <a:off x="4464" y="2160"/>
                <a:ext cx="1104" cy="103"/>
              </a:xfrm>
              <a:prstGeom prst="leftArrow">
                <a:avLst>
                  <a:gd name="adj1" fmla="val 50000"/>
                  <a:gd name="adj2" fmla="val 26796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6" name="Text Box 14"/>
              <p:cNvSpPr txBox="1">
                <a:spLocks noChangeArrowheads="1"/>
              </p:cNvSpPr>
              <p:nvPr/>
            </p:nvSpPr>
            <p:spPr bwMode="auto">
              <a:xfrm>
                <a:off x="4704" y="2448"/>
                <a:ext cx="851"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Times New Roman" pitchFamily="18" charset="0"/>
                  </a:rPr>
                  <a:t>Retrieval</a:t>
                </a:r>
              </a:p>
              <a:p>
                <a:pPr>
                  <a:buFontTx/>
                  <a:buChar char="•"/>
                </a:pPr>
                <a:r>
                  <a:rPr lang="en-US" altLang="en-US" sz="2000">
                    <a:latin typeface="Times New Roman" pitchFamily="18" charset="0"/>
                  </a:rPr>
                  <a:t> Searching</a:t>
                </a:r>
              </a:p>
              <a:p>
                <a:pPr>
                  <a:buFontTx/>
                  <a:buChar char="•"/>
                </a:pPr>
                <a:r>
                  <a:rPr lang="en-US" altLang="en-US" sz="2000">
                    <a:latin typeface="Times New Roman" pitchFamily="18" charset="0"/>
                  </a:rPr>
                  <a:t> Browsing</a:t>
                </a:r>
              </a:p>
            </p:txBody>
          </p:sp>
        </p:grpSp>
        <p:grpSp>
          <p:nvGrpSpPr>
            <p:cNvPr id="44051" name="Group 19"/>
            <p:cNvGrpSpPr>
              <a:grpSpLocks/>
            </p:cNvGrpSpPr>
            <p:nvPr/>
          </p:nvGrpSpPr>
          <p:grpSpPr bwMode="auto">
            <a:xfrm>
              <a:off x="2208" y="1920"/>
              <a:ext cx="799" cy="720"/>
              <a:chOff x="2208" y="1920"/>
              <a:chExt cx="799" cy="720"/>
            </a:xfrm>
          </p:grpSpPr>
          <p:sp>
            <p:nvSpPr>
              <p:cNvPr id="44042" name="AutoShape 10"/>
              <p:cNvSpPr>
                <a:spLocks noChangeArrowheads="1"/>
              </p:cNvSpPr>
              <p:nvPr/>
            </p:nvSpPr>
            <p:spPr bwMode="auto">
              <a:xfrm>
                <a:off x="2208" y="2352"/>
                <a:ext cx="672" cy="288"/>
              </a:xfrm>
              <a:prstGeom prst="notchedRightArrow">
                <a:avLst>
                  <a:gd name="adj1" fmla="val 50000"/>
                  <a:gd name="adj2" fmla="val 58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7" name="Text Box 15"/>
              <p:cNvSpPr txBox="1">
                <a:spLocks noChangeArrowheads="1"/>
              </p:cNvSpPr>
              <p:nvPr/>
            </p:nvSpPr>
            <p:spPr bwMode="auto">
              <a:xfrm>
                <a:off x="2208" y="1920"/>
                <a:ext cx="79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Times New Roman" pitchFamily="18" charset="0"/>
                  </a:rPr>
                  <a:t>Indexing,</a:t>
                </a:r>
              </a:p>
              <a:p>
                <a:r>
                  <a:rPr lang="en-US" altLang="en-US" sz="2000">
                    <a:latin typeface="Times New Roman" pitchFamily="18" charset="0"/>
                  </a:rPr>
                  <a:t>organizing</a:t>
                </a:r>
              </a:p>
            </p:txBody>
          </p:sp>
        </p:grpSp>
        <p:grpSp>
          <p:nvGrpSpPr>
            <p:cNvPr id="44049" name="Group 17"/>
            <p:cNvGrpSpPr>
              <a:grpSpLocks/>
            </p:cNvGrpSpPr>
            <p:nvPr/>
          </p:nvGrpSpPr>
          <p:grpSpPr bwMode="auto">
            <a:xfrm>
              <a:off x="134" y="960"/>
              <a:ext cx="2170" cy="2256"/>
              <a:chOff x="134" y="960"/>
              <a:chExt cx="2170" cy="2256"/>
            </a:xfrm>
          </p:grpSpPr>
          <p:sp>
            <p:nvSpPr>
              <p:cNvPr id="44036" name="Freeform 4"/>
              <p:cNvSpPr>
                <a:spLocks/>
              </p:cNvSpPr>
              <p:nvPr/>
            </p:nvSpPr>
            <p:spPr bwMode="auto">
              <a:xfrm>
                <a:off x="1056" y="1104"/>
                <a:ext cx="1248" cy="1848"/>
              </a:xfrm>
              <a:custGeom>
                <a:avLst/>
                <a:gdLst>
                  <a:gd name="T0" fmla="*/ 368 w 1248"/>
                  <a:gd name="T1" fmla="*/ 304 h 1848"/>
                  <a:gd name="T2" fmla="*/ 1136 w 1248"/>
                  <a:gd name="T3" fmla="*/ 160 h 1848"/>
                  <a:gd name="T4" fmla="*/ 1040 w 1248"/>
                  <a:gd name="T5" fmla="*/ 1264 h 1848"/>
                  <a:gd name="T6" fmla="*/ 752 w 1248"/>
                  <a:gd name="T7" fmla="*/ 1792 h 1848"/>
                  <a:gd name="T8" fmla="*/ 176 w 1248"/>
                  <a:gd name="T9" fmla="*/ 1600 h 1848"/>
                  <a:gd name="T10" fmla="*/ 32 w 1248"/>
                  <a:gd name="T11" fmla="*/ 832 h 1848"/>
                  <a:gd name="T12" fmla="*/ 368 w 1248"/>
                  <a:gd name="T13" fmla="*/ 304 h 1848"/>
                </a:gdLst>
                <a:ahLst/>
                <a:cxnLst>
                  <a:cxn ang="0">
                    <a:pos x="T0" y="T1"/>
                  </a:cxn>
                  <a:cxn ang="0">
                    <a:pos x="T2" y="T3"/>
                  </a:cxn>
                  <a:cxn ang="0">
                    <a:pos x="T4" y="T5"/>
                  </a:cxn>
                  <a:cxn ang="0">
                    <a:pos x="T6" y="T7"/>
                  </a:cxn>
                  <a:cxn ang="0">
                    <a:pos x="T8" y="T9"/>
                  </a:cxn>
                  <a:cxn ang="0">
                    <a:pos x="T10" y="T11"/>
                  </a:cxn>
                  <a:cxn ang="0">
                    <a:pos x="T12" y="T13"/>
                  </a:cxn>
                </a:cxnLst>
                <a:rect l="0" t="0" r="r" b="b"/>
                <a:pathLst>
                  <a:path w="1248" h="1848">
                    <a:moveTo>
                      <a:pt x="368" y="304"/>
                    </a:moveTo>
                    <a:cubicBezTo>
                      <a:pt x="552" y="192"/>
                      <a:pt x="1024" y="0"/>
                      <a:pt x="1136" y="160"/>
                    </a:cubicBezTo>
                    <a:cubicBezTo>
                      <a:pt x="1248" y="320"/>
                      <a:pt x="1104" y="992"/>
                      <a:pt x="1040" y="1264"/>
                    </a:cubicBezTo>
                    <a:cubicBezTo>
                      <a:pt x="976" y="1536"/>
                      <a:pt x="896" y="1736"/>
                      <a:pt x="752" y="1792"/>
                    </a:cubicBezTo>
                    <a:cubicBezTo>
                      <a:pt x="608" y="1848"/>
                      <a:pt x="296" y="1760"/>
                      <a:pt x="176" y="1600"/>
                    </a:cubicBezTo>
                    <a:cubicBezTo>
                      <a:pt x="56" y="1440"/>
                      <a:pt x="0" y="1048"/>
                      <a:pt x="32" y="832"/>
                    </a:cubicBezTo>
                    <a:cubicBezTo>
                      <a:pt x="64" y="616"/>
                      <a:pt x="184" y="416"/>
                      <a:pt x="368" y="304"/>
                    </a:cubicBezTo>
                    <a:close/>
                  </a:path>
                </a:pathLst>
              </a:custGeom>
              <a:solidFill>
                <a:srgbClr val="66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7" name="Text Box 5"/>
              <p:cNvSpPr txBox="1">
                <a:spLocks noChangeArrowheads="1"/>
              </p:cNvSpPr>
              <p:nvPr/>
            </p:nvSpPr>
            <p:spPr bwMode="auto">
              <a:xfrm>
                <a:off x="1104" y="1824"/>
                <a:ext cx="10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itchFamily="18" charset="0"/>
                  </a:rPr>
                  <a:t>Information</a:t>
                </a:r>
              </a:p>
            </p:txBody>
          </p:sp>
          <p:sp>
            <p:nvSpPr>
              <p:cNvPr id="44038" name="AutoShape 6"/>
              <p:cNvSpPr>
                <a:spLocks noChangeArrowheads="1"/>
              </p:cNvSpPr>
              <p:nvPr/>
            </p:nvSpPr>
            <p:spPr bwMode="auto">
              <a:xfrm rot="1568468">
                <a:off x="576" y="960"/>
                <a:ext cx="864" cy="96"/>
              </a:xfrm>
              <a:prstGeom prst="rightArrow">
                <a:avLst>
                  <a:gd name="adj1" fmla="val 50000"/>
                  <a:gd name="adj2" fmla="val 2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AutoShape 7"/>
              <p:cNvSpPr>
                <a:spLocks noChangeArrowheads="1"/>
              </p:cNvSpPr>
              <p:nvPr/>
            </p:nvSpPr>
            <p:spPr bwMode="auto">
              <a:xfrm rot="1046879">
                <a:off x="144" y="1488"/>
                <a:ext cx="864" cy="96"/>
              </a:xfrm>
              <a:prstGeom prst="rightArrow">
                <a:avLst>
                  <a:gd name="adj1" fmla="val 50000"/>
                  <a:gd name="adj2" fmla="val 2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0" name="AutoShape 8"/>
              <p:cNvSpPr>
                <a:spLocks noChangeArrowheads="1"/>
              </p:cNvSpPr>
              <p:nvPr/>
            </p:nvSpPr>
            <p:spPr bwMode="auto">
              <a:xfrm rot="-1139231">
                <a:off x="192" y="2400"/>
                <a:ext cx="864" cy="96"/>
              </a:xfrm>
              <a:prstGeom prst="rightArrow">
                <a:avLst>
                  <a:gd name="adj1" fmla="val 50000"/>
                  <a:gd name="adj2" fmla="val 2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1" name="AutoShape 9"/>
              <p:cNvSpPr>
                <a:spLocks noChangeArrowheads="1"/>
              </p:cNvSpPr>
              <p:nvPr/>
            </p:nvSpPr>
            <p:spPr bwMode="auto">
              <a:xfrm rot="-2358715">
                <a:off x="528" y="3120"/>
                <a:ext cx="864" cy="96"/>
              </a:xfrm>
              <a:prstGeom prst="rightArrow">
                <a:avLst>
                  <a:gd name="adj1" fmla="val 50000"/>
                  <a:gd name="adj2" fmla="val 2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8" name="Text Box 16"/>
              <p:cNvSpPr txBox="1">
                <a:spLocks noChangeArrowheads="1"/>
              </p:cNvSpPr>
              <p:nvPr/>
            </p:nvSpPr>
            <p:spPr bwMode="auto">
              <a:xfrm>
                <a:off x="134" y="1881"/>
                <a:ext cx="6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Times New Roman" pitchFamily="18" charset="0"/>
                  </a:rPr>
                  <a:t>Creation</a:t>
                </a:r>
              </a:p>
            </p:txBody>
          </p:sp>
        </p:gr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Online/operational </a:t>
            </a:r>
            <a:r>
              <a:rPr lang="en-US" dirty="0" smtClean="0"/>
              <a:t>evaluation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Measures the response of a system (change) on user behavior</a:t>
            </a:r>
          </a:p>
          <a:p>
            <a:pPr lvl="1"/>
            <a:r>
              <a:rPr lang="en-US" dirty="0" smtClean="0"/>
              <a:t>Take a log sample, annotate user actions, interpret behavior, infer reasons for behavior – qualitative</a:t>
            </a:r>
          </a:p>
          <a:p>
            <a:pPr lvl="1"/>
            <a:r>
              <a:rPr lang="en-US" dirty="0" smtClean="0"/>
              <a:t>Compute &amp; compare statistics derived from user behavior – quantitative</a:t>
            </a:r>
          </a:p>
          <a:p>
            <a:pPr lvl="2"/>
            <a:r>
              <a:rPr lang="en-US" dirty="0" smtClean="0"/>
              <a:t>Click-through analysis</a:t>
            </a:r>
          </a:p>
          <a:p>
            <a:pPr lvl="3"/>
            <a:r>
              <a:rPr lang="en-US" dirty="0" smtClean="0"/>
              <a:t>Click counts, click skips, click positions, dwell time</a:t>
            </a:r>
          </a:p>
          <a:p>
            <a:pPr lvl="2"/>
            <a:r>
              <a:rPr lang="en-US" dirty="0" smtClean="0"/>
              <a:t>Based on some model of expected user behavior for certain classes of queries</a:t>
            </a:r>
          </a:p>
          <a:p>
            <a:pPr lvl="2"/>
            <a:r>
              <a:rPr lang="en-US" dirty="0" smtClean="0"/>
              <a:t>A/B testing – users randomly assigned to a number of treatments; treatments are compared statistically (means, distribution (STDEV)), with user-based data points</a:t>
            </a:r>
          </a:p>
          <a:p>
            <a:pPr lvl="2"/>
            <a:r>
              <a:rPr lang="en-US" dirty="0" smtClean="0"/>
              <a:t>Deep-diving on</a:t>
            </a:r>
          </a:p>
          <a:p>
            <a:pPr lvl="3"/>
            <a:r>
              <a:rPr lang="en-US" dirty="0" smtClean="0"/>
              <a:t>Bad results</a:t>
            </a:r>
          </a:p>
          <a:p>
            <a:pPr lvl="3"/>
            <a:r>
              <a:rPr lang="en-US" dirty="0" smtClean="0"/>
              <a:t>Cases where online and offline evaluation give conflicting results</a:t>
            </a:r>
            <a:endParaRPr lang="en-US" dirty="0"/>
          </a:p>
        </p:txBody>
      </p:sp>
    </p:spTree>
    <p:extLst>
      <p:ext uri="{BB962C8B-B14F-4D97-AF65-F5344CB8AC3E}">
        <p14:creationId xmlns:p14="http://schemas.microsoft.com/office/powerpoint/2010/main" val="41300267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vs. lab evaluation</a:t>
            </a:r>
            <a:endParaRPr lang="en-US" dirty="0"/>
          </a:p>
        </p:txBody>
      </p:sp>
      <p:sp>
        <p:nvSpPr>
          <p:cNvPr id="3" name="Content Placeholder 2"/>
          <p:cNvSpPr>
            <a:spLocks noGrp="1"/>
          </p:cNvSpPr>
          <p:nvPr>
            <p:ph idx="1"/>
          </p:nvPr>
        </p:nvSpPr>
        <p:spPr>
          <a:xfrm>
            <a:off x="152400" y="1371600"/>
            <a:ext cx="8839200" cy="4800600"/>
          </a:xfrm>
        </p:spPr>
        <p:txBody>
          <a:bodyPr/>
          <a:lstStyle/>
          <a:p>
            <a:r>
              <a:rPr lang="en-US" dirty="0" smtClean="0"/>
              <a:t>Lab evaluation</a:t>
            </a:r>
          </a:p>
          <a:p>
            <a:pPr lvl="1"/>
            <a:r>
              <a:rPr lang="en-US" sz="2400" dirty="0" smtClean="0"/>
              <a:t>The traditional way, developed over years, refined in TREC experiments; well understood metrics</a:t>
            </a:r>
          </a:p>
          <a:p>
            <a:pPr lvl="1"/>
            <a:r>
              <a:rPr lang="en-US" sz="2400" dirty="0" smtClean="0"/>
              <a:t>Expensive to set up and maintain</a:t>
            </a:r>
          </a:p>
          <a:p>
            <a:pPr lvl="1"/>
            <a:r>
              <a:rPr lang="en-US" sz="2400" dirty="0" smtClean="0"/>
              <a:t>Judgments not completely reliable (3</a:t>
            </a:r>
            <a:r>
              <a:rPr lang="en-US" sz="2400" baseline="30000" dirty="0" smtClean="0"/>
              <a:t>rd</a:t>
            </a:r>
            <a:r>
              <a:rPr lang="en-US" sz="2400" dirty="0" smtClean="0"/>
              <a:t> party)</a:t>
            </a:r>
          </a:p>
          <a:p>
            <a:r>
              <a:rPr lang="en-US" dirty="0" smtClean="0"/>
              <a:t>Online evaluation</a:t>
            </a:r>
          </a:p>
          <a:p>
            <a:pPr lvl="1"/>
            <a:r>
              <a:rPr lang="en-US" sz="2400" dirty="0" smtClean="0"/>
              <a:t>Interpretation of user activity based on logs</a:t>
            </a:r>
          </a:p>
          <a:p>
            <a:pPr lvl="2"/>
            <a:r>
              <a:rPr lang="en-US" sz="2200" dirty="0" smtClean="0"/>
              <a:t>Not reliable, but it is accepted that clicks are associated with relevance -&gt; click-through rate (CTR)</a:t>
            </a:r>
          </a:p>
          <a:p>
            <a:pPr lvl="1"/>
            <a:r>
              <a:rPr lang="en-US" sz="2400" dirty="0" smtClean="0"/>
              <a:t>No generally-accepted metrics (except CTR)</a:t>
            </a:r>
          </a:p>
          <a:p>
            <a:pPr lvl="2"/>
            <a:r>
              <a:rPr lang="en-US" sz="2200" dirty="0" smtClean="0"/>
              <a:t>Lab metrics can be adopted, with clicks interpreted as R</a:t>
            </a:r>
          </a:p>
          <a:p>
            <a:pPr lvl="2"/>
            <a:r>
              <a:rPr lang="en-US" sz="2200" dirty="0" smtClean="0"/>
              <a:t>Trying to mirror business (clicks, visits, time spent, </a:t>
            </a:r>
            <a:r>
              <a:rPr lang="en-US" sz="2200" dirty="0" err="1" smtClean="0"/>
              <a:t>etc</a:t>
            </a:r>
            <a:r>
              <a:rPr lang="en-US" sz="2200" dirty="0" smtClean="0"/>
              <a:t>)</a:t>
            </a:r>
            <a:endParaRPr lang="en-US" sz="2200" dirty="0"/>
          </a:p>
        </p:txBody>
      </p:sp>
    </p:spTree>
    <p:extLst>
      <p:ext uri="{BB962C8B-B14F-4D97-AF65-F5344CB8AC3E}">
        <p14:creationId xmlns:p14="http://schemas.microsoft.com/office/powerpoint/2010/main" val="32432249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A/B </a:t>
            </a:r>
            <a:r>
              <a:rPr lang="en-US" dirty="0" smtClean="0"/>
              <a:t>Testing</a:t>
            </a:r>
            <a:endParaRPr lang="en-US" dirty="0"/>
          </a:p>
        </p:txBody>
      </p:sp>
      <p:sp>
        <p:nvSpPr>
          <p:cNvPr id="3" name="Subtitle 2"/>
          <p:cNvSpPr>
            <a:spLocks noGrp="1"/>
          </p:cNvSpPr>
          <p:nvPr>
            <p:ph type="subTitle" idx="1"/>
          </p:nvPr>
        </p:nvSpPr>
        <p:spPr>
          <a:xfrm>
            <a:off x="838200" y="3429000"/>
            <a:ext cx="6400800" cy="2514600"/>
          </a:xfrm>
        </p:spPr>
        <p:txBody>
          <a:bodyPr/>
          <a:lstStyle/>
          <a:p>
            <a:endParaRPr lang="en-US" dirty="0"/>
          </a:p>
        </p:txBody>
      </p:sp>
    </p:spTree>
    <p:extLst>
      <p:ext uri="{BB962C8B-B14F-4D97-AF65-F5344CB8AC3E}">
        <p14:creationId xmlns:p14="http://schemas.microsoft.com/office/powerpoint/2010/main" val="2318144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Trumps Opinions</a:t>
            </a:r>
            <a:endParaRPr lang="en-US" dirty="0"/>
          </a:p>
        </p:txBody>
      </p:sp>
      <p:sp>
        <p:nvSpPr>
          <p:cNvPr id="3" name="Content Placeholder 2"/>
          <p:cNvSpPr>
            <a:spLocks noGrp="1"/>
          </p:cNvSpPr>
          <p:nvPr>
            <p:ph sz="quarter" idx="1"/>
          </p:nvPr>
        </p:nvSpPr>
        <p:spPr>
          <a:xfrm>
            <a:off x="228600" y="1447800"/>
            <a:ext cx="8537448" cy="5105400"/>
          </a:xfrm>
        </p:spPr>
        <p:txBody>
          <a:bodyPr>
            <a:normAutofit fontScale="85000" lnSpcReduction="10000"/>
          </a:bodyPr>
          <a:lstStyle/>
          <a:p>
            <a:r>
              <a:rPr lang="en-US" sz="3600" dirty="0" smtClean="0"/>
              <a:t>Our intuitions are often wrong ... </a:t>
            </a:r>
          </a:p>
          <a:p>
            <a:pPr lvl="1"/>
            <a:r>
              <a:rPr lang="en-US" dirty="0" smtClean="0"/>
              <a:t>Ideas </a:t>
            </a:r>
            <a:r>
              <a:rPr lang="en-US" dirty="0" smtClean="0"/>
              <a:t>fail that we believe in passionately. </a:t>
            </a:r>
          </a:p>
          <a:p>
            <a:pPr lvl="1"/>
            <a:r>
              <a:rPr lang="en-US" dirty="0" smtClean="0"/>
              <a:t>Things often have unanticipated consequences … good and bad.  </a:t>
            </a:r>
          </a:p>
          <a:p>
            <a:pPr lvl="1"/>
            <a:r>
              <a:rPr lang="en-US" dirty="0" smtClean="0"/>
              <a:t>What we think matters a lot …  sometimes doesn’t.</a:t>
            </a:r>
          </a:p>
          <a:p>
            <a:pPr lvl="1"/>
            <a:r>
              <a:rPr lang="en-US" dirty="0" smtClean="0"/>
              <a:t>Example: job alerts</a:t>
            </a:r>
          </a:p>
          <a:p>
            <a:pPr marL="344487" lvl="1" indent="0">
              <a:buNone/>
            </a:pPr>
            <a:endParaRPr lang="en-US" dirty="0" smtClean="0"/>
          </a:p>
          <a:p>
            <a:r>
              <a:rPr lang="en-US" sz="3600" dirty="0" smtClean="0"/>
              <a:t>Let the data drive decisions…</a:t>
            </a:r>
          </a:p>
          <a:p>
            <a:pPr lvl="1"/>
            <a:endParaRPr lang="en-US" dirty="0" smtClean="0"/>
          </a:p>
          <a:p>
            <a:pPr lvl="1"/>
            <a:r>
              <a:rPr lang="en-US" dirty="0" smtClean="0"/>
              <a:t>What customers </a:t>
            </a:r>
            <a:r>
              <a:rPr lang="en-US" i="1" dirty="0" smtClean="0"/>
              <a:t>say</a:t>
            </a:r>
            <a:r>
              <a:rPr lang="en-US" dirty="0" smtClean="0"/>
              <a:t> they do is not always the same as what they </a:t>
            </a:r>
            <a:r>
              <a:rPr lang="en-US" i="1" dirty="0" smtClean="0"/>
              <a:t>do</a:t>
            </a:r>
            <a:r>
              <a:rPr lang="en-US" dirty="0" smtClean="0"/>
              <a:t>. </a:t>
            </a:r>
          </a:p>
          <a:p>
            <a:pPr lvl="1"/>
            <a:r>
              <a:rPr lang="en-US" dirty="0" smtClean="0"/>
              <a:t>It’s faster to gather data to find out what really happens. </a:t>
            </a:r>
          </a:p>
          <a:p>
            <a:pPr lvl="1"/>
            <a:r>
              <a:rPr lang="en-US" dirty="0" smtClean="0"/>
              <a:t>Measuring things </a:t>
            </a:r>
            <a:r>
              <a:rPr lang="en-US" i="1" dirty="0" smtClean="0"/>
              <a:t>forces</a:t>
            </a:r>
            <a:r>
              <a:rPr lang="en-US" dirty="0" smtClean="0"/>
              <a:t> you to decide what really matters.</a:t>
            </a:r>
          </a:p>
          <a:p>
            <a:pPr>
              <a:buNone/>
            </a:pPr>
            <a:endParaRPr lang="en-US" dirty="0" smtClean="0"/>
          </a:p>
        </p:txBody>
      </p:sp>
    </p:spTree>
    <p:extLst>
      <p:ext uri="{BB962C8B-B14F-4D97-AF65-F5344CB8AC3E}">
        <p14:creationId xmlns:p14="http://schemas.microsoft.com/office/powerpoint/2010/main" val="28410363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hape 214017"/>
          <p:cNvSpPr>
            <a:spLocks noGrp="1" noChangeArrowheads="1"/>
          </p:cNvSpPr>
          <p:nvPr>
            <p:ph type="title"/>
          </p:nvPr>
        </p:nvSpPr>
        <p:spPr/>
        <p:txBody>
          <a:bodyPr>
            <a:normAutofit/>
          </a:bodyPr>
          <a:lstStyle/>
          <a:p>
            <a:r>
              <a:rPr lang="en-US" dirty="0" smtClean="0"/>
              <a:t>A/B Testing 101</a:t>
            </a:r>
          </a:p>
        </p:txBody>
      </p:sp>
      <p:sp>
        <p:nvSpPr>
          <p:cNvPr id="18434" name="Shape 5120"/>
          <p:cNvSpPr>
            <a:spLocks noGrp="1"/>
          </p:cNvSpPr>
          <p:nvPr>
            <p:ph type="sldNum" sz="quarter" idx="12"/>
          </p:nvPr>
        </p:nvSpPr>
        <p:spPr/>
        <p:txBody>
          <a:bodyPr>
            <a:normAutofit/>
          </a:bodyPr>
          <a:lstStyle/>
          <a:p>
            <a:fld id="{6F910C4E-0AA7-4301-B13A-A2E4828520DD}" type="slidenum">
              <a:rPr lang="en-US" smtClean="0"/>
              <a:pPr/>
              <a:t>74</a:t>
            </a:fld>
            <a:endParaRPr lang="en-US" smtClean="0"/>
          </a:p>
        </p:txBody>
      </p:sp>
      <p:sp>
        <p:nvSpPr>
          <p:cNvPr id="18436" name="Shape 214018"/>
          <p:cNvSpPr>
            <a:spLocks noGrp="1" noChangeArrowheads="1"/>
          </p:cNvSpPr>
          <p:nvPr>
            <p:ph sz="quarter" idx="1"/>
          </p:nvPr>
        </p:nvSpPr>
        <p:spPr>
          <a:xfrm>
            <a:off x="381000" y="1524000"/>
            <a:ext cx="8385048" cy="4572000"/>
          </a:xfrm>
        </p:spPr>
        <p:txBody>
          <a:bodyPr>
            <a:normAutofit fontScale="70000" lnSpcReduction="20000"/>
          </a:bodyPr>
          <a:lstStyle/>
          <a:p>
            <a:r>
              <a:rPr lang="en-US" dirty="0" smtClean="0"/>
              <a:t>User randomly sees A or B version:</a:t>
            </a:r>
          </a:p>
          <a:p>
            <a:pPr lvl="2"/>
            <a:endParaRPr lang="en-US" dirty="0" smtClean="0"/>
          </a:p>
          <a:p>
            <a:pPr lvl="2">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Measure </a:t>
            </a:r>
            <a:r>
              <a:rPr lang="en-US" dirty="0" smtClean="0"/>
              <a:t>results on metric(s) of interest for A/B groups</a:t>
            </a:r>
          </a:p>
          <a:p>
            <a:pPr lvl="1"/>
            <a:r>
              <a:rPr lang="en-US" dirty="0" smtClean="0"/>
              <a:t>Randomization ensures that you only see </a:t>
            </a:r>
            <a:r>
              <a:rPr lang="en-US" i="1" dirty="0" smtClean="0"/>
              <a:t>treatment </a:t>
            </a:r>
            <a:r>
              <a:rPr lang="en-US" dirty="0" smtClean="0"/>
              <a:t>effect (what changed)</a:t>
            </a:r>
          </a:p>
          <a:p>
            <a:pPr lvl="2"/>
            <a:r>
              <a:rPr lang="en-US" dirty="0" smtClean="0"/>
              <a:t>Or random noise (more on stats later…)</a:t>
            </a:r>
          </a:p>
          <a:p>
            <a:r>
              <a:rPr lang="en-US" dirty="0" smtClean="0"/>
              <a:t>Controlled experiments are </a:t>
            </a:r>
            <a:r>
              <a:rPr lang="en-US" b="1" dirty="0" smtClean="0"/>
              <a:t>gold</a:t>
            </a:r>
            <a:r>
              <a:rPr lang="en-US" dirty="0" smtClean="0"/>
              <a:t> </a:t>
            </a:r>
            <a:r>
              <a:rPr lang="en-US" b="1" dirty="0" smtClean="0"/>
              <a:t>standard</a:t>
            </a:r>
            <a:r>
              <a:rPr lang="en-US" dirty="0" smtClean="0"/>
              <a:t> in science. </a:t>
            </a:r>
          </a:p>
          <a:p>
            <a:pPr lvl="1"/>
            <a:r>
              <a:rPr lang="en-US" dirty="0" smtClean="0"/>
              <a:t>Because you can detect causality not just correlation.</a:t>
            </a:r>
          </a:p>
        </p:txBody>
      </p:sp>
      <p:sp>
        <p:nvSpPr>
          <p:cNvPr id="12" name="TextBox 11"/>
          <p:cNvSpPr txBox="1"/>
          <p:nvPr/>
        </p:nvSpPr>
        <p:spPr>
          <a:xfrm>
            <a:off x="1624614" y="3486834"/>
            <a:ext cx="2517612" cy="646331"/>
          </a:xfrm>
          <a:prstGeom prst="rect">
            <a:avLst/>
          </a:prstGeom>
          <a:noFill/>
        </p:spPr>
        <p:txBody>
          <a:bodyPr wrap="none" rtlCol="0">
            <a:spAutoFit/>
          </a:bodyPr>
          <a:lstStyle/>
          <a:p>
            <a:pPr algn="ctr"/>
            <a:r>
              <a:rPr lang="en-US" b="1" dirty="0" smtClean="0"/>
              <a:t>A: Control </a:t>
            </a:r>
          </a:p>
          <a:p>
            <a:pPr algn="ctr"/>
            <a:r>
              <a:rPr lang="en-US" b="1" dirty="0" smtClean="0"/>
              <a:t>(usually current version)</a:t>
            </a:r>
          </a:p>
        </p:txBody>
      </p:sp>
      <p:sp>
        <p:nvSpPr>
          <p:cNvPr id="13" name="TextBox 12"/>
          <p:cNvSpPr txBox="1"/>
          <p:nvPr/>
        </p:nvSpPr>
        <p:spPr>
          <a:xfrm>
            <a:off x="4953000" y="3488313"/>
            <a:ext cx="1441227" cy="646331"/>
          </a:xfrm>
          <a:prstGeom prst="rect">
            <a:avLst/>
          </a:prstGeom>
          <a:noFill/>
        </p:spPr>
        <p:txBody>
          <a:bodyPr wrap="none" rtlCol="0">
            <a:spAutoFit/>
          </a:bodyPr>
          <a:lstStyle/>
          <a:p>
            <a:pPr algn="ctr"/>
            <a:r>
              <a:rPr lang="en-US" b="1" dirty="0" smtClean="0"/>
              <a:t>B: Treatment </a:t>
            </a:r>
          </a:p>
          <a:p>
            <a:pPr algn="ctr"/>
            <a:r>
              <a:rPr lang="en-US" b="1" dirty="0" smtClean="0"/>
              <a:t>(new idea)</a:t>
            </a:r>
          </a:p>
        </p:txBody>
      </p:sp>
      <p:pic>
        <p:nvPicPr>
          <p:cNvPr id="19" name="Picture 4"/>
          <p:cNvPicPr>
            <a:picLocks noChangeAspect="1" noChangeArrowheads="1"/>
          </p:cNvPicPr>
          <p:nvPr/>
        </p:nvPicPr>
        <p:blipFill>
          <a:blip r:embed="rId2" cstate="print"/>
          <a:srcRect/>
          <a:stretch>
            <a:fillRect/>
          </a:stretch>
        </p:blipFill>
        <p:spPr bwMode="auto">
          <a:xfrm>
            <a:off x="1752600" y="1981200"/>
            <a:ext cx="1870710" cy="1449705"/>
          </a:xfrm>
          <a:prstGeom prst="rect">
            <a:avLst/>
          </a:prstGeom>
          <a:noFill/>
          <a:ln w="9525">
            <a:noFill/>
            <a:miter lim="800000"/>
            <a:headEnd/>
            <a:tailEnd/>
          </a:ln>
          <a:effectLst/>
        </p:spPr>
      </p:pic>
      <p:pic>
        <p:nvPicPr>
          <p:cNvPr id="20" name="Picture 5"/>
          <p:cNvPicPr>
            <a:picLocks noChangeAspect="1" noChangeArrowheads="1"/>
          </p:cNvPicPr>
          <p:nvPr/>
        </p:nvPicPr>
        <p:blipFill>
          <a:blip r:embed="rId3" cstate="print"/>
          <a:srcRect/>
          <a:stretch>
            <a:fillRect/>
          </a:stretch>
        </p:blipFill>
        <p:spPr bwMode="auto">
          <a:xfrm>
            <a:off x="4638927" y="1981199"/>
            <a:ext cx="1870710" cy="1449705"/>
          </a:xfrm>
          <a:prstGeom prst="rect">
            <a:avLst/>
          </a:prstGeom>
          <a:noFill/>
          <a:ln w="9525">
            <a:noFill/>
            <a:miter lim="800000"/>
            <a:headEnd/>
            <a:tailEnd/>
          </a:ln>
          <a:effectLst/>
        </p:spPr>
      </p:pic>
    </p:spTree>
    <p:extLst>
      <p:ext uri="{BB962C8B-B14F-4D97-AF65-F5344CB8AC3E}">
        <p14:creationId xmlns:p14="http://schemas.microsoft.com/office/powerpoint/2010/main" val="350043432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US" sz="3600" dirty="0" smtClean="0"/>
              <a:t>Treatment/bucket assignment</a:t>
            </a:r>
            <a:endParaRPr lang="en-US" sz="3600" dirty="0"/>
          </a:p>
        </p:txBody>
      </p:sp>
      <p:sp>
        <p:nvSpPr>
          <p:cNvPr id="6147" name="Rectangle 3"/>
          <p:cNvSpPr>
            <a:spLocks noGrp="1" noChangeArrowheads="1"/>
          </p:cNvSpPr>
          <p:nvPr>
            <p:ph idx="1"/>
          </p:nvPr>
        </p:nvSpPr>
        <p:spPr>
          <a:xfrm>
            <a:off x="152400" y="1343114"/>
            <a:ext cx="8839200" cy="1781086"/>
          </a:xfrm>
        </p:spPr>
        <p:txBody>
          <a:bodyPr>
            <a:normAutofit fontScale="92500"/>
          </a:bodyPr>
          <a:lstStyle/>
          <a:p>
            <a:pPr>
              <a:lnSpc>
                <a:spcPct val="90000"/>
              </a:lnSpc>
            </a:pPr>
            <a:r>
              <a:rPr lang="en-US" sz="2400" dirty="0" smtClean="0"/>
              <a:t>Unit of comparison – interaction vs. user vs</a:t>
            </a:r>
            <a:r>
              <a:rPr lang="en-US" sz="2400" dirty="0" smtClean="0"/>
              <a:t>. session</a:t>
            </a:r>
            <a:endParaRPr lang="en-US" sz="2400" dirty="0" smtClean="0"/>
          </a:p>
          <a:p>
            <a:pPr>
              <a:lnSpc>
                <a:spcPct val="90000"/>
              </a:lnSpc>
            </a:pPr>
            <a:r>
              <a:rPr lang="en-US" sz="2400" dirty="0" smtClean="0"/>
              <a:t>A treatment is assigned, and the service is configured specifically for that treatment </a:t>
            </a:r>
          </a:p>
          <a:p>
            <a:pPr>
              <a:lnSpc>
                <a:spcPct val="90000"/>
              </a:lnSpc>
            </a:pPr>
            <a:r>
              <a:rPr lang="en-US" sz="2400" dirty="0" smtClean="0"/>
              <a:t>Consistency - treatment ID is stored in user cookie, or can be re-generated in a deterministic way (pseudo-randomization)</a:t>
            </a:r>
            <a:r>
              <a:rPr lang="en-US" sz="1400" dirty="0" smtClean="0"/>
              <a:t>	</a:t>
            </a:r>
          </a:p>
          <a:p>
            <a:pPr>
              <a:lnSpc>
                <a:spcPct val="90000"/>
              </a:lnSpc>
              <a:buFontTx/>
              <a:buChar char="-"/>
            </a:pPr>
            <a:endParaRPr lang="en-US" sz="1400" dirty="0"/>
          </a:p>
        </p:txBody>
      </p:sp>
      <p:grpSp>
        <p:nvGrpSpPr>
          <p:cNvPr id="2" name="Group 1"/>
          <p:cNvGrpSpPr/>
          <p:nvPr/>
        </p:nvGrpSpPr>
        <p:grpSpPr>
          <a:xfrm>
            <a:off x="1429242" y="3276600"/>
            <a:ext cx="6724158" cy="3381455"/>
            <a:chOff x="330416" y="2057400"/>
            <a:chExt cx="6832384" cy="3952220"/>
          </a:xfrm>
        </p:grpSpPr>
        <p:sp>
          <p:nvSpPr>
            <p:cNvPr id="6149" name="Rectangle 5"/>
            <p:cNvSpPr>
              <a:spLocks noChangeArrowheads="1"/>
            </p:cNvSpPr>
            <p:nvPr/>
          </p:nvSpPr>
          <p:spPr bwMode="auto">
            <a:xfrm>
              <a:off x="762000" y="4724400"/>
              <a:ext cx="1600200" cy="685800"/>
            </a:xfrm>
            <a:prstGeom prst="rect">
              <a:avLst/>
            </a:prstGeom>
            <a:noFill/>
            <a:ln w="9525">
              <a:solidFill>
                <a:schemeClr val="tx1"/>
              </a:solidFill>
              <a:miter lim="800000"/>
              <a:headEnd/>
              <a:tailEnd/>
            </a:ln>
            <a:effectLst/>
          </p:spPr>
          <p:txBody>
            <a:bodyPr wrap="none" anchor="ctr"/>
            <a:lstStyle/>
            <a:p>
              <a:endParaRPr lang="en-US"/>
            </a:p>
          </p:txBody>
        </p:sp>
        <p:sp>
          <p:nvSpPr>
            <p:cNvPr id="6150" name="Rectangle 6"/>
            <p:cNvSpPr>
              <a:spLocks noChangeArrowheads="1"/>
            </p:cNvSpPr>
            <p:nvPr/>
          </p:nvSpPr>
          <p:spPr bwMode="auto">
            <a:xfrm>
              <a:off x="2362200" y="4724400"/>
              <a:ext cx="1600200" cy="685800"/>
            </a:xfrm>
            <a:prstGeom prst="rect">
              <a:avLst/>
            </a:prstGeom>
            <a:solidFill>
              <a:srgbClr val="00FF00"/>
            </a:solidFill>
            <a:ln w="9525">
              <a:solidFill>
                <a:schemeClr val="tx1"/>
              </a:solidFill>
              <a:miter lim="800000"/>
              <a:headEnd/>
              <a:tailEnd/>
            </a:ln>
            <a:effectLst/>
          </p:spPr>
          <p:txBody>
            <a:bodyPr wrap="none" anchor="ctr"/>
            <a:lstStyle/>
            <a:p>
              <a:endParaRPr lang="en-US"/>
            </a:p>
          </p:txBody>
        </p:sp>
        <p:sp>
          <p:nvSpPr>
            <p:cNvPr id="6151" name="Rectangle 7"/>
            <p:cNvSpPr>
              <a:spLocks noChangeArrowheads="1"/>
            </p:cNvSpPr>
            <p:nvPr/>
          </p:nvSpPr>
          <p:spPr bwMode="auto">
            <a:xfrm>
              <a:off x="3962400" y="4724400"/>
              <a:ext cx="1600200" cy="685800"/>
            </a:xfrm>
            <a:prstGeom prst="rect">
              <a:avLst/>
            </a:prstGeom>
            <a:solidFill>
              <a:srgbClr val="FFFF00"/>
            </a:solidFill>
            <a:ln w="9525">
              <a:solidFill>
                <a:schemeClr val="tx1"/>
              </a:solidFill>
              <a:miter lim="800000"/>
              <a:headEnd/>
              <a:tailEnd/>
            </a:ln>
            <a:effectLst/>
          </p:spPr>
          <p:txBody>
            <a:bodyPr wrap="none" anchor="ctr"/>
            <a:lstStyle/>
            <a:p>
              <a:endParaRPr lang="en-US"/>
            </a:p>
          </p:txBody>
        </p:sp>
        <p:sp>
          <p:nvSpPr>
            <p:cNvPr id="6152" name="Rectangle 8"/>
            <p:cNvSpPr>
              <a:spLocks noChangeArrowheads="1"/>
            </p:cNvSpPr>
            <p:nvPr/>
          </p:nvSpPr>
          <p:spPr bwMode="auto">
            <a:xfrm>
              <a:off x="5562600" y="4724400"/>
              <a:ext cx="1600200" cy="6858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6161" name="Line 17"/>
            <p:cNvSpPr>
              <a:spLocks noChangeShapeType="1"/>
            </p:cNvSpPr>
            <p:nvPr/>
          </p:nvSpPr>
          <p:spPr bwMode="auto">
            <a:xfrm>
              <a:off x="1066800" y="3733800"/>
              <a:ext cx="381000" cy="990600"/>
            </a:xfrm>
            <a:prstGeom prst="line">
              <a:avLst/>
            </a:prstGeom>
            <a:noFill/>
            <a:ln w="9525">
              <a:solidFill>
                <a:schemeClr val="tx1"/>
              </a:solidFill>
              <a:round/>
              <a:headEnd/>
              <a:tailEnd type="triangle" w="med" len="med"/>
            </a:ln>
            <a:effectLst/>
          </p:spPr>
          <p:txBody>
            <a:bodyPr/>
            <a:lstStyle/>
            <a:p>
              <a:endParaRPr lang="en-US"/>
            </a:p>
          </p:txBody>
        </p:sp>
        <p:sp>
          <p:nvSpPr>
            <p:cNvPr id="6162" name="Line 18"/>
            <p:cNvSpPr>
              <a:spLocks noChangeShapeType="1"/>
            </p:cNvSpPr>
            <p:nvPr/>
          </p:nvSpPr>
          <p:spPr bwMode="auto">
            <a:xfrm flipH="1">
              <a:off x="1752600" y="3352800"/>
              <a:ext cx="152400" cy="1371600"/>
            </a:xfrm>
            <a:prstGeom prst="line">
              <a:avLst/>
            </a:prstGeom>
            <a:noFill/>
            <a:ln w="9525">
              <a:solidFill>
                <a:schemeClr val="tx1"/>
              </a:solidFill>
              <a:round/>
              <a:headEnd/>
              <a:tailEnd type="triangle" w="med" len="med"/>
            </a:ln>
            <a:effectLst/>
          </p:spPr>
          <p:txBody>
            <a:bodyPr/>
            <a:lstStyle/>
            <a:p>
              <a:endParaRPr lang="en-US"/>
            </a:p>
          </p:txBody>
        </p:sp>
        <p:sp>
          <p:nvSpPr>
            <p:cNvPr id="6166" name="Line 22"/>
            <p:cNvSpPr>
              <a:spLocks noChangeShapeType="1"/>
            </p:cNvSpPr>
            <p:nvPr/>
          </p:nvSpPr>
          <p:spPr bwMode="auto">
            <a:xfrm>
              <a:off x="2971800" y="3657600"/>
              <a:ext cx="228600" cy="1066800"/>
            </a:xfrm>
            <a:prstGeom prst="line">
              <a:avLst/>
            </a:prstGeom>
            <a:noFill/>
            <a:ln w="9525">
              <a:solidFill>
                <a:schemeClr val="tx1"/>
              </a:solidFill>
              <a:round/>
              <a:headEnd/>
              <a:tailEnd type="triangle" w="med" len="med"/>
            </a:ln>
            <a:effectLst/>
          </p:spPr>
          <p:txBody>
            <a:bodyPr/>
            <a:lstStyle/>
            <a:p>
              <a:endParaRPr lang="en-US"/>
            </a:p>
          </p:txBody>
        </p:sp>
        <p:sp>
          <p:nvSpPr>
            <p:cNvPr id="6168" name="Line 24"/>
            <p:cNvSpPr>
              <a:spLocks noChangeShapeType="1"/>
            </p:cNvSpPr>
            <p:nvPr/>
          </p:nvSpPr>
          <p:spPr bwMode="auto">
            <a:xfrm>
              <a:off x="4343400" y="3733800"/>
              <a:ext cx="381000" cy="990600"/>
            </a:xfrm>
            <a:prstGeom prst="line">
              <a:avLst/>
            </a:prstGeom>
            <a:noFill/>
            <a:ln w="9525">
              <a:solidFill>
                <a:schemeClr val="tx1"/>
              </a:solidFill>
              <a:round/>
              <a:headEnd/>
              <a:tailEnd type="triangle" w="med" len="med"/>
            </a:ln>
            <a:effectLst/>
          </p:spPr>
          <p:txBody>
            <a:bodyPr/>
            <a:lstStyle/>
            <a:p>
              <a:endParaRPr lang="en-US"/>
            </a:p>
          </p:txBody>
        </p:sp>
        <p:sp>
          <p:nvSpPr>
            <p:cNvPr id="6169" name="Line 25"/>
            <p:cNvSpPr>
              <a:spLocks noChangeShapeType="1"/>
            </p:cNvSpPr>
            <p:nvPr/>
          </p:nvSpPr>
          <p:spPr bwMode="auto">
            <a:xfrm>
              <a:off x="5943600" y="3810000"/>
              <a:ext cx="457200" cy="914400"/>
            </a:xfrm>
            <a:prstGeom prst="line">
              <a:avLst/>
            </a:prstGeom>
            <a:noFill/>
            <a:ln w="9525">
              <a:solidFill>
                <a:schemeClr val="tx1"/>
              </a:solidFill>
              <a:round/>
              <a:headEnd/>
              <a:tailEnd type="triangle" w="med" len="med"/>
            </a:ln>
            <a:effectLst/>
          </p:spPr>
          <p:txBody>
            <a:bodyPr/>
            <a:lstStyle/>
            <a:p>
              <a:endParaRPr lang="en-US"/>
            </a:p>
          </p:txBody>
        </p:sp>
        <p:sp>
          <p:nvSpPr>
            <p:cNvPr id="6170" name="Text Box 26"/>
            <p:cNvSpPr txBox="1">
              <a:spLocks noChangeArrowheads="1"/>
            </p:cNvSpPr>
            <p:nvPr/>
          </p:nvSpPr>
          <p:spPr bwMode="auto">
            <a:xfrm>
              <a:off x="330416" y="2474913"/>
              <a:ext cx="1422184" cy="369332"/>
            </a:xfrm>
            <a:prstGeom prst="rect">
              <a:avLst/>
            </a:prstGeom>
            <a:noFill/>
            <a:ln w="9525">
              <a:noFill/>
              <a:miter lim="800000"/>
              <a:headEnd/>
              <a:tailEnd/>
            </a:ln>
            <a:effectLst/>
          </p:spPr>
          <p:txBody>
            <a:bodyPr wrap="none">
              <a:spAutoFit/>
            </a:bodyPr>
            <a:lstStyle/>
            <a:p>
              <a:r>
                <a:rPr lang="en-US" dirty="0" err="1" smtClean="0"/>
                <a:t>UserID</a:t>
              </a:r>
              <a:r>
                <a:rPr lang="en-US" dirty="0" smtClean="0"/>
                <a:t>=987</a:t>
              </a:r>
              <a:endParaRPr lang="en-US" dirty="0"/>
            </a:p>
          </p:txBody>
        </p:sp>
        <p:sp>
          <p:nvSpPr>
            <p:cNvPr id="6171" name="Text Box 27"/>
            <p:cNvSpPr txBox="1">
              <a:spLocks noChangeArrowheads="1"/>
            </p:cNvSpPr>
            <p:nvPr/>
          </p:nvSpPr>
          <p:spPr bwMode="auto">
            <a:xfrm>
              <a:off x="1447800" y="2057400"/>
              <a:ext cx="1422184" cy="369332"/>
            </a:xfrm>
            <a:prstGeom prst="rect">
              <a:avLst/>
            </a:prstGeom>
            <a:noFill/>
            <a:ln w="9525">
              <a:noFill/>
              <a:miter lim="800000"/>
              <a:headEnd/>
              <a:tailEnd/>
            </a:ln>
            <a:effectLst/>
          </p:spPr>
          <p:txBody>
            <a:bodyPr wrap="none">
              <a:spAutoFit/>
            </a:bodyPr>
            <a:lstStyle/>
            <a:p>
              <a:r>
                <a:rPr lang="en-US" dirty="0" err="1" smtClean="0"/>
                <a:t>UserID</a:t>
              </a:r>
              <a:r>
                <a:rPr lang="en-US" dirty="0" smtClean="0"/>
                <a:t>=888</a:t>
              </a:r>
              <a:endParaRPr lang="en-US" dirty="0"/>
            </a:p>
          </p:txBody>
        </p:sp>
        <p:sp>
          <p:nvSpPr>
            <p:cNvPr id="6172" name="Text Box 28"/>
            <p:cNvSpPr txBox="1">
              <a:spLocks noChangeArrowheads="1"/>
            </p:cNvSpPr>
            <p:nvPr/>
          </p:nvSpPr>
          <p:spPr bwMode="auto">
            <a:xfrm>
              <a:off x="2438400" y="2362200"/>
              <a:ext cx="1422184" cy="369332"/>
            </a:xfrm>
            <a:prstGeom prst="rect">
              <a:avLst/>
            </a:prstGeom>
            <a:noFill/>
            <a:ln w="9525">
              <a:noFill/>
              <a:miter lim="800000"/>
              <a:headEnd/>
              <a:tailEnd/>
            </a:ln>
            <a:effectLst/>
          </p:spPr>
          <p:txBody>
            <a:bodyPr wrap="none">
              <a:spAutoFit/>
            </a:bodyPr>
            <a:lstStyle/>
            <a:p>
              <a:r>
                <a:rPr lang="en-US" dirty="0" err="1" smtClean="0"/>
                <a:t>UserID</a:t>
              </a:r>
              <a:r>
                <a:rPr lang="en-US" dirty="0" smtClean="0"/>
                <a:t>=678</a:t>
              </a:r>
              <a:endParaRPr lang="en-US" dirty="0"/>
            </a:p>
          </p:txBody>
        </p:sp>
        <p:sp>
          <p:nvSpPr>
            <p:cNvPr id="6173" name="Text Box 29"/>
            <p:cNvSpPr txBox="1">
              <a:spLocks noChangeArrowheads="1"/>
            </p:cNvSpPr>
            <p:nvPr/>
          </p:nvSpPr>
          <p:spPr bwMode="auto">
            <a:xfrm>
              <a:off x="3810000" y="2438400"/>
              <a:ext cx="1387944" cy="369332"/>
            </a:xfrm>
            <a:prstGeom prst="rect">
              <a:avLst/>
            </a:prstGeom>
            <a:noFill/>
            <a:ln w="9525">
              <a:noFill/>
              <a:miter lim="800000"/>
              <a:headEnd/>
              <a:tailEnd/>
            </a:ln>
            <a:effectLst/>
          </p:spPr>
          <p:txBody>
            <a:bodyPr wrap="none">
              <a:spAutoFit/>
            </a:bodyPr>
            <a:lstStyle/>
            <a:p>
              <a:r>
                <a:rPr lang="en-US" dirty="0" err="1" smtClean="0"/>
                <a:t>UserID</a:t>
              </a:r>
              <a:r>
                <a:rPr lang="en-US" dirty="0" smtClean="0"/>
                <a:t>=111</a:t>
              </a:r>
              <a:endParaRPr lang="en-US" dirty="0"/>
            </a:p>
          </p:txBody>
        </p:sp>
        <p:sp>
          <p:nvSpPr>
            <p:cNvPr id="6174" name="Text Box 30"/>
            <p:cNvSpPr txBox="1">
              <a:spLocks noChangeArrowheads="1"/>
            </p:cNvSpPr>
            <p:nvPr/>
          </p:nvSpPr>
          <p:spPr bwMode="auto">
            <a:xfrm>
              <a:off x="5257800" y="2514600"/>
              <a:ext cx="1422184" cy="369332"/>
            </a:xfrm>
            <a:prstGeom prst="rect">
              <a:avLst/>
            </a:prstGeom>
            <a:noFill/>
            <a:ln w="9525">
              <a:noFill/>
              <a:miter lim="800000"/>
              <a:headEnd/>
              <a:tailEnd/>
            </a:ln>
            <a:effectLst/>
          </p:spPr>
          <p:txBody>
            <a:bodyPr wrap="none">
              <a:spAutoFit/>
            </a:bodyPr>
            <a:lstStyle/>
            <a:p>
              <a:r>
                <a:rPr lang="en-US" dirty="0" err="1" smtClean="0"/>
                <a:t>UserID</a:t>
              </a:r>
              <a:r>
                <a:rPr lang="en-US" dirty="0" smtClean="0"/>
                <a:t>=777</a:t>
              </a:r>
              <a:endParaRPr lang="en-US" dirty="0"/>
            </a:p>
          </p:txBody>
        </p:sp>
        <p:sp>
          <p:nvSpPr>
            <p:cNvPr id="6176" name="Text Box 32"/>
            <p:cNvSpPr txBox="1">
              <a:spLocks noChangeArrowheads="1"/>
            </p:cNvSpPr>
            <p:nvPr/>
          </p:nvSpPr>
          <p:spPr bwMode="auto">
            <a:xfrm>
              <a:off x="914400" y="5486400"/>
              <a:ext cx="1191095" cy="523220"/>
            </a:xfrm>
            <a:prstGeom prst="rect">
              <a:avLst/>
            </a:prstGeom>
            <a:noFill/>
            <a:ln w="9525">
              <a:noFill/>
              <a:miter lim="800000"/>
              <a:headEnd/>
              <a:tailEnd/>
            </a:ln>
            <a:effectLst/>
          </p:spPr>
          <p:txBody>
            <a:bodyPr wrap="none">
              <a:spAutoFit/>
            </a:bodyPr>
            <a:lstStyle/>
            <a:p>
              <a:r>
                <a:rPr lang="en-US" sz="1400" dirty="0" smtClean="0"/>
                <a:t>Treatment </a:t>
              </a:r>
              <a:r>
                <a:rPr lang="en-US" sz="1400" dirty="0" smtClean="0"/>
                <a:t>0 </a:t>
              </a:r>
              <a:endParaRPr lang="en-US" sz="1400" dirty="0"/>
            </a:p>
            <a:p>
              <a:r>
                <a:rPr lang="en-US" sz="1400" dirty="0" smtClean="0"/>
                <a:t>(Default)</a:t>
              </a:r>
              <a:endParaRPr lang="en-US" sz="1400" dirty="0"/>
            </a:p>
          </p:txBody>
        </p:sp>
        <p:sp>
          <p:nvSpPr>
            <p:cNvPr id="6177" name="Text Box 33"/>
            <p:cNvSpPr txBox="1">
              <a:spLocks noChangeArrowheads="1"/>
            </p:cNvSpPr>
            <p:nvPr/>
          </p:nvSpPr>
          <p:spPr bwMode="auto">
            <a:xfrm>
              <a:off x="2590800" y="5562600"/>
              <a:ext cx="1075103" cy="307777"/>
            </a:xfrm>
            <a:prstGeom prst="rect">
              <a:avLst/>
            </a:prstGeom>
            <a:noFill/>
            <a:ln w="9525">
              <a:noFill/>
              <a:miter lim="800000"/>
              <a:headEnd/>
              <a:tailEnd/>
            </a:ln>
            <a:effectLst/>
          </p:spPr>
          <p:txBody>
            <a:bodyPr wrap="none">
              <a:spAutoFit/>
            </a:bodyPr>
            <a:lstStyle/>
            <a:p>
              <a:r>
                <a:rPr lang="en-US" sz="1400" dirty="0" smtClean="0"/>
                <a:t>Treatment </a:t>
              </a:r>
              <a:r>
                <a:rPr lang="en-US" sz="1400" dirty="0"/>
                <a:t>1</a:t>
              </a:r>
            </a:p>
          </p:txBody>
        </p:sp>
        <p:sp>
          <p:nvSpPr>
            <p:cNvPr id="6178" name="Text Box 34"/>
            <p:cNvSpPr txBox="1">
              <a:spLocks noChangeArrowheads="1"/>
            </p:cNvSpPr>
            <p:nvPr/>
          </p:nvSpPr>
          <p:spPr bwMode="auto">
            <a:xfrm>
              <a:off x="4267200" y="5562600"/>
              <a:ext cx="1143000" cy="307777"/>
            </a:xfrm>
            <a:prstGeom prst="rect">
              <a:avLst/>
            </a:prstGeom>
            <a:noFill/>
            <a:ln w="9525">
              <a:noFill/>
              <a:miter lim="800000"/>
              <a:headEnd/>
              <a:tailEnd/>
            </a:ln>
            <a:effectLst/>
          </p:spPr>
          <p:txBody>
            <a:bodyPr>
              <a:spAutoFit/>
            </a:bodyPr>
            <a:lstStyle/>
            <a:p>
              <a:r>
                <a:rPr lang="en-US" sz="1400" dirty="0" smtClean="0"/>
                <a:t>Treatment </a:t>
              </a:r>
              <a:r>
                <a:rPr lang="en-US" sz="1400" dirty="0"/>
                <a:t>2</a:t>
              </a:r>
            </a:p>
          </p:txBody>
        </p:sp>
        <p:sp>
          <p:nvSpPr>
            <p:cNvPr id="6179" name="Text Box 35"/>
            <p:cNvSpPr txBox="1">
              <a:spLocks noChangeArrowheads="1"/>
            </p:cNvSpPr>
            <p:nvPr/>
          </p:nvSpPr>
          <p:spPr bwMode="auto">
            <a:xfrm>
              <a:off x="5791200" y="5562600"/>
              <a:ext cx="1075103" cy="307777"/>
            </a:xfrm>
            <a:prstGeom prst="rect">
              <a:avLst/>
            </a:prstGeom>
            <a:noFill/>
            <a:ln w="9525">
              <a:noFill/>
              <a:miter lim="800000"/>
              <a:headEnd/>
              <a:tailEnd/>
            </a:ln>
            <a:effectLst/>
          </p:spPr>
          <p:txBody>
            <a:bodyPr wrap="none">
              <a:spAutoFit/>
            </a:bodyPr>
            <a:lstStyle/>
            <a:p>
              <a:r>
                <a:rPr lang="en-US" sz="1400" dirty="0" smtClean="0"/>
                <a:t>Treatment </a:t>
              </a:r>
              <a:r>
                <a:rPr lang="en-US" sz="1400" dirty="0"/>
                <a:t>3</a:t>
              </a:r>
            </a:p>
          </p:txBody>
        </p:sp>
        <p:sp>
          <p:nvSpPr>
            <p:cNvPr id="6180" name="AutoShape 36"/>
            <p:cNvSpPr>
              <a:spLocks noChangeArrowheads="1"/>
            </p:cNvSpPr>
            <p:nvPr/>
          </p:nvSpPr>
          <p:spPr bwMode="auto">
            <a:xfrm>
              <a:off x="685800" y="2819400"/>
              <a:ext cx="685800" cy="838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6181" name="AutoShape 37"/>
            <p:cNvSpPr>
              <a:spLocks noChangeArrowheads="1"/>
            </p:cNvSpPr>
            <p:nvPr/>
          </p:nvSpPr>
          <p:spPr bwMode="auto">
            <a:xfrm>
              <a:off x="1600200" y="2438400"/>
              <a:ext cx="685800" cy="838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6182" name="AutoShape 38"/>
            <p:cNvSpPr>
              <a:spLocks noChangeArrowheads="1"/>
            </p:cNvSpPr>
            <p:nvPr/>
          </p:nvSpPr>
          <p:spPr bwMode="auto">
            <a:xfrm>
              <a:off x="2590800" y="2743200"/>
              <a:ext cx="685800" cy="838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6183" name="AutoShape 39"/>
            <p:cNvSpPr>
              <a:spLocks noChangeArrowheads="1"/>
            </p:cNvSpPr>
            <p:nvPr/>
          </p:nvSpPr>
          <p:spPr bwMode="auto">
            <a:xfrm>
              <a:off x="3962400" y="2895600"/>
              <a:ext cx="685800" cy="838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sp>
          <p:nvSpPr>
            <p:cNvPr id="6184" name="AutoShape 40"/>
            <p:cNvSpPr>
              <a:spLocks noChangeArrowheads="1"/>
            </p:cNvSpPr>
            <p:nvPr/>
          </p:nvSpPr>
          <p:spPr bwMode="auto">
            <a:xfrm>
              <a:off x="5486400" y="2895600"/>
              <a:ext cx="685800" cy="838200"/>
            </a:xfrm>
            <a:prstGeom prst="smileyFace">
              <a:avLst>
                <a:gd name="adj" fmla="val 4653"/>
              </a:avLst>
            </a:prstGeom>
            <a:solidFill>
              <a:schemeClr val="accent1"/>
            </a:solidFill>
            <a:ln w="9525">
              <a:solidFill>
                <a:schemeClr val="tx1"/>
              </a:solidFill>
              <a:round/>
              <a:headEnd/>
              <a:tailEnd/>
            </a:ln>
            <a:effectLst/>
          </p:spPr>
          <p:txBody>
            <a:bodyPr wrap="none" anchor="ctr"/>
            <a:lstStyle/>
            <a:p>
              <a:endParaRPr lang="en-US"/>
            </a:p>
          </p:txBody>
        </p:sp>
      </p:grpSp>
    </p:spTree>
    <p:extLst>
      <p:ext uri="{BB962C8B-B14F-4D97-AF65-F5344CB8AC3E}">
        <p14:creationId xmlns:p14="http://schemas.microsoft.com/office/powerpoint/2010/main" val="233532085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Designing Experiments: Principles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15896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Your Experiment: Why?</a:t>
            </a:r>
            <a:endParaRPr lang="en-US" dirty="0"/>
          </a:p>
        </p:txBody>
      </p:sp>
      <p:sp>
        <p:nvSpPr>
          <p:cNvPr id="5" name="Content Placeholder 4"/>
          <p:cNvSpPr>
            <a:spLocks noGrp="1"/>
          </p:cNvSpPr>
          <p:nvPr>
            <p:ph sz="quarter" idx="1"/>
          </p:nvPr>
        </p:nvSpPr>
        <p:spPr/>
        <p:txBody>
          <a:bodyPr>
            <a:normAutofit/>
          </a:bodyPr>
          <a:lstStyle/>
          <a:p>
            <a:r>
              <a:rPr lang="en-US" dirty="0" smtClean="0"/>
              <a:t>Good experiments have clear objectives.</a:t>
            </a:r>
          </a:p>
          <a:p>
            <a:pPr lvl="1"/>
            <a:r>
              <a:rPr lang="en-US" dirty="0" smtClean="0"/>
              <a:t>What do you anticipate learning?</a:t>
            </a:r>
          </a:p>
          <a:p>
            <a:pPr lvl="1"/>
            <a:r>
              <a:rPr lang="en-US" dirty="0" smtClean="0"/>
              <a:t>What will you do differently as a result? </a:t>
            </a:r>
          </a:p>
          <a:p>
            <a:r>
              <a:rPr lang="en-US" dirty="0" smtClean="0"/>
              <a:t>Most common reason to run search experiments:</a:t>
            </a:r>
          </a:p>
          <a:p>
            <a:pPr lvl="1"/>
            <a:r>
              <a:rPr lang="en-US" b="1" dirty="0" smtClean="0"/>
              <a:t>Exploration</a:t>
            </a:r>
            <a:r>
              <a:rPr lang="en-US" dirty="0" smtClean="0"/>
              <a:t>: Gather data to understand something</a:t>
            </a:r>
          </a:p>
          <a:p>
            <a:pPr lvl="1"/>
            <a:r>
              <a:rPr lang="en-US" b="1" dirty="0" smtClean="0"/>
              <a:t>Optimization</a:t>
            </a:r>
            <a:r>
              <a:rPr lang="en-US" dirty="0" smtClean="0"/>
              <a:t>: Which variation is better? </a:t>
            </a:r>
          </a:p>
          <a:p>
            <a:pPr lvl="1"/>
            <a:r>
              <a:rPr lang="en-US" b="1" dirty="0" smtClean="0"/>
              <a:t>Verification</a:t>
            </a:r>
            <a:r>
              <a:rPr lang="en-US" dirty="0" smtClean="0"/>
              <a:t>: Does a change have no unexpected impact?</a:t>
            </a:r>
          </a:p>
        </p:txBody>
      </p:sp>
    </p:spTree>
    <p:extLst>
      <p:ext uri="{BB962C8B-B14F-4D97-AF65-F5344CB8AC3E}">
        <p14:creationId xmlns:p14="http://schemas.microsoft.com/office/powerpoint/2010/main" val="29126251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Your Experiment: What?</a:t>
            </a:r>
            <a:endParaRPr lang="en-US" dirty="0"/>
          </a:p>
        </p:txBody>
      </p:sp>
      <p:sp>
        <p:nvSpPr>
          <p:cNvPr id="5" name="Content Placeholder 4"/>
          <p:cNvSpPr>
            <a:spLocks noGrp="1"/>
          </p:cNvSpPr>
          <p:nvPr>
            <p:ph sz="quarter" idx="1"/>
          </p:nvPr>
        </p:nvSpPr>
        <p:spPr/>
        <p:txBody>
          <a:bodyPr>
            <a:normAutofit/>
          </a:bodyPr>
          <a:lstStyle/>
          <a:p>
            <a:r>
              <a:rPr lang="en-US" dirty="0" smtClean="0"/>
              <a:t>What is done during the experiment?</a:t>
            </a:r>
          </a:p>
          <a:p>
            <a:pPr lvl="1"/>
            <a:r>
              <a:rPr lang="en-US" dirty="0" smtClean="0"/>
              <a:t>The only difference between treatment should be what you want to change. </a:t>
            </a:r>
          </a:p>
          <a:p>
            <a:pPr lvl="1"/>
            <a:r>
              <a:rPr lang="en-US" dirty="0" smtClean="0"/>
              <a:t>Eliminate extraneous differences or you will learn less. </a:t>
            </a:r>
          </a:p>
          <a:p>
            <a:r>
              <a:rPr lang="en-US" dirty="0" smtClean="0"/>
              <a:t>What do I measure? </a:t>
            </a:r>
          </a:p>
          <a:p>
            <a:pPr lvl="1"/>
            <a:r>
              <a:rPr lang="en-US" dirty="0" smtClean="0"/>
              <a:t>Define the metrics, as few as possible, that capture how you will know the effect of treatment on users. </a:t>
            </a:r>
          </a:p>
          <a:p>
            <a:pPr lvl="1"/>
            <a:r>
              <a:rPr lang="en-US" dirty="0" smtClean="0"/>
              <a:t>But measure more to find </a:t>
            </a:r>
            <a:r>
              <a:rPr lang="en-US" i="1" dirty="0" smtClean="0"/>
              <a:t>unintended</a:t>
            </a:r>
            <a:r>
              <a:rPr lang="en-US" dirty="0" smtClean="0"/>
              <a:t> consequences. </a:t>
            </a:r>
          </a:p>
          <a:p>
            <a:pPr lvl="2"/>
            <a:r>
              <a:rPr lang="en-US" dirty="0" smtClean="0"/>
              <a:t>Could be either good or bad. </a:t>
            </a:r>
          </a:p>
        </p:txBody>
      </p:sp>
    </p:spTree>
    <p:extLst>
      <p:ext uri="{BB962C8B-B14F-4D97-AF65-F5344CB8AC3E}">
        <p14:creationId xmlns:p14="http://schemas.microsoft.com/office/powerpoint/2010/main" val="32767249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mtClean="0"/>
              <a:t>Your Experiment: Setting Expectations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Good experiments start with clear hypotheses.</a:t>
            </a:r>
          </a:p>
          <a:p>
            <a:pPr lvl="1"/>
            <a:r>
              <a:rPr lang="en-US" b="1" dirty="0" smtClean="0"/>
              <a:t>Directionality</a:t>
            </a:r>
            <a:r>
              <a:rPr lang="en-US" dirty="0" smtClean="0"/>
              <a:t>: Predict expected direction of change for metrics.</a:t>
            </a:r>
          </a:p>
          <a:p>
            <a:pPr lvl="1"/>
            <a:r>
              <a:rPr lang="en-US" b="1" dirty="0" smtClean="0"/>
              <a:t>Magnitude</a:t>
            </a:r>
            <a:r>
              <a:rPr lang="en-US" dirty="0" smtClean="0"/>
              <a:t>: Estimate magnitude of expected changes. </a:t>
            </a:r>
          </a:p>
          <a:p>
            <a:pPr lvl="1"/>
            <a:endParaRPr lang="en-US" dirty="0" smtClean="0"/>
          </a:p>
          <a:p>
            <a:r>
              <a:rPr lang="en-US" dirty="0" smtClean="0"/>
              <a:t>This forces you to think about what your experiment is trying to achieve (see clear goal). </a:t>
            </a:r>
          </a:p>
          <a:p>
            <a:endParaRPr lang="en-US" dirty="0" smtClean="0"/>
          </a:p>
          <a:p>
            <a:r>
              <a:rPr lang="en-US" dirty="0" smtClean="0"/>
              <a:t>Well crafted hypotheses </a:t>
            </a:r>
            <a:r>
              <a:rPr lang="en-US" b="1" dirty="0" smtClean="0"/>
              <a:t>have to </a:t>
            </a:r>
            <a:r>
              <a:rPr lang="en-US" dirty="0" smtClean="0"/>
              <a:t>contain the measure of success.</a:t>
            </a:r>
          </a:p>
          <a:p>
            <a:endParaRPr lang="en-US" dirty="0" smtClean="0"/>
          </a:p>
          <a:p>
            <a:r>
              <a:rPr lang="en-US" dirty="0" smtClean="0"/>
              <a:t>Avoids </a:t>
            </a:r>
            <a:r>
              <a:rPr lang="en-US" dirty="0" smtClean="0">
                <a:hlinkClick r:id="rId3"/>
              </a:rPr>
              <a:t>hindsight bias</a:t>
            </a:r>
            <a:r>
              <a:rPr lang="en-US" dirty="0" smtClean="0"/>
              <a:t> (a.k.a. “I told you so”)</a:t>
            </a:r>
          </a:p>
          <a:p>
            <a:endParaRPr lang="en-US" dirty="0" smtClean="0"/>
          </a:p>
          <a:p>
            <a:pPr>
              <a:buNone/>
            </a:pPr>
            <a:r>
              <a:rPr lang="en-US" dirty="0" smtClean="0"/>
              <a:t>		</a:t>
            </a:r>
          </a:p>
          <a:p>
            <a:endParaRPr lang="en-US" dirty="0" smtClean="0"/>
          </a:p>
        </p:txBody>
      </p:sp>
      <p:sp>
        <p:nvSpPr>
          <p:cNvPr id="7" name="TextBox 6"/>
          <p:cNvSpPr txBox="1"/>
          <p:nvPr/>
        </p:nvSpPr>
        <p:spPr>
          <a:xfrm>
            <a:off x="1143000" y="5486400"/>
            <a:ext cx="6734541"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i="1" dirty="0" smtClean="0"/>
              <a:t>Anything seems commonplace, once explained. </a:t>
            </a:r>
            <a:r>
              <a:rPr lang="en-US" sz="2400" dirty="0" smtClean="0"/>
              <a:t/>
            </a:r>
            <a:br>
              <a:rPr lang="en-US" sz="2400" dirty="0" smtClean="0"/>
            </a:br>
            <a:r>
              <a:rPr lang="en-US" sz="2400" dirty="0" smtClean="0"/>
              <a:t>		- Dr. Watson to </a:t>
            </a:r>
            <a:r>
              <a:rPr lang="en-US" sz="2400" dirty="0" smtClean="0"/>
              <a:t>Sherlock Holmes</a:t>
            </a:r>
            <a:endParaRPr lang="en-US" sz="2400" dirty="0"/>
          </a:p>
        </p:txBody>
      </p:sp>
    </p:spTree>
    <p:extLst>
      <p:ext uri="{BB962C8B-B14F-4D97-AF65-F5344CB8AC3E}">
        <p14:creationId xmlns:p14="http://schemas.microsoft.com/office/powerpoint/2010/main" val="3900669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152400"/>
            <a:ext cx="7772400" cy="914400"/>
          </a:xfrm>
        </p:spPr>
        <p:txBody>
          <a:bodyPr/>
          <a:lstStyle/>
          <a:p>
            <a:r>
              <a:rPr lang="en-US" altLang="en-US"/>
              <a:t>The formalized IR process</a:t>
            </a:r>
          </a:p>
        </p:txBody>
      </p:sp>
      <p:sp>
        <p:nvSpPr>
          <p:cNvPr id="46083" name="Text Box 3"/>
          <p:cNvSpPr txBox="1">
            <a:spLocks noChangeArrowheads="1"/>
          </p:cNvSpPr>
          <p:nvPr/>
        </p:nvSpPr>
        <p:spPr bwMode="auto">
          <a:xfrm>
            <a:off x="457200" y="2514600"/>
            <a:ext cx="3182938" cy="463550"/>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itchFamily="18" charset="0"/>
              </a:rPr>
              <a:t>Collection of documents</a:t>
            </a:r>
          </a:p>
        </p:txBody>
      </p:sp>
      <p:sp>
        <p:nvSpPr>
          <p:cNvPr id="46084" name="Text Box 4"/>
          <p:cNvSpPr txBox="1">
            <a:spLocks noChangeArrowheads="1"/>
          </p:cNvSpPr>
          <p:nvPr/>
        </p:nvSpPr>
        <p:spPr bwMode="auto">
          <a:xfrm>
            <a:off x="1295400" y="1371600"/>
            <a:ext cx="1538288"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itchFamily="18" charset="0"/>
              </a:rPr>
              <a:t>Real world</a:t>
            </a:r>
          </a:p>
        </p:txBody>
      </p:sp>
      <p:sp>
        <p:nvSpPr>
          <p:cNvPr id="46085" name="Text Box 5"/>
          <p:cNvSpPr txBox="1">
            <a:spLocks noChangeArrowheads="1"/>
          </p:cNvSpPr>
          <p:nvPr/>
        </p:nvSpPr>
        <p:spPr bwMode="auto">
          <a:xfrm>
            <a:off x="381000" y="3657600"/>
            <a:ext cx="3381375" cy="466725"/>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itchFamily="18" charset="0"/>
              </a:rPr>
              <a:t>Document representations</a:t>
            </a:r>
          </a:p>
        </p:txBody>
      </p:sp>
      <p:sp>
        <p:nvSpPr>
          <p:cNvPr id="46086" name="Text Box 6"/>
          <p:cNvSpPr txBox="1">
            <a:spLocks noChangeArrowheads="1"/>
          </p:cNvSpPr>
          <p:nvPr/>
        </p:nvSpPr>
        <p:spPr bwMode="auto">
          <a:xfrm>
            <a:off x="5638800" y="3657600"/>
            <a:ext cx="955675" cy="466725"/>
          </a:xfrm>
          <a:prstGeom prst="rect">
            <a:avLst/>
          </a:prstGeom>
          <a:solidFill>
            <a:srgbClr val="66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itchFamily="18" charset="0"/>
              </a:rPr>
              <a:t>Query</a:t>
            </a:r>
          </a:p>
        </p:txBody>
      </p:sp>
      <p:sp>
        <p:nvSpPr>
          <p:cNvPr id="46087" name="Text Box 7"/>
          <p:cNvSpPr txBox="1">
            <a:spLocks noChangeArrowheads="1"/>
          </p:cNvSpPr>
          <p:nvPr/>
        </p:nvSpPr>
        <p:spPr bwMode="auto">
          <a:xfrm>
            <a:off x="4953000" y="2514600"/>
            <a:ext cx="22987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itchFamily="18" charset="0"/>
              </a:rPr>
              <a:t>Information need</a:t>
            </a:r>
          </a:p>
        </p:txBody>
      </p:sp>
      <p:sp>
        <p:nvSpPr>
          <p:cNvPr id="46088" name="Text Box 8"/>
          <p:cNvSpPr txBox="1">
            <a:spLocks noChangeArrowheads="1"/>
          </p:cNvSpPr>
          <p:nvPr/>
        </p:nvSpPr>
        <p:spPr bwMode="auto">
          <a:xfrm>
            <a:off x="4114800" y="1371600"/>
            <a:ext cx="39751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itchFamily="18" charset="0"/>
              </a:rPr>
              <a:t>Anomalous state of knowledge</a:t>
            </a:r>
          </a:p>
        </p:txBody>
      </p:sp>
      <p:sp>
        <p:nvSpPr>
          <p:cNvPr id="46089" name="AutoShape 9"/>
          <p:cNvSpPr>
            <a:spLocks noChangeArrowheads="1"/>
          </p:cNvSpPr>
          <p:nvPr/>
        </p:nvSpPr>
        <p:spPr bwMode="auto">
          <a:xfrm>
            <a:off x="3048000" y="4724400"/>
            <a:ext cx="1981200" cy="457200"/>
          </a:xfrm>
          <a:prstGeom prst="roundRect">
            <a:avLst>
              <a:gd name="adj" fmla="val 16667"/>
            </a:avLst>
          </a:prstGeom>
          <a:solidFill>
            <a:srgbClr val="66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latin typeface="Times New Roman" pitchFamily="18" charset="0"/>
              </a:rPr>
              <a:t>Matching</a:t>
            </a:r>
          </a:p>
        </p:txBody>
      </p:sp>
      <p:sp>
        <p:nvSpPr>
          <p:cNvPr id="46090" name="Text Box 10"/>
          <p:cNvSpPr txBox="1">
            <a:spLocks noChangeArrowheads="1"/>
          </p:cNvSpPr>
          <p:nvPr/>
        </p:nvSpPr>
        <p:spPr bwMode="auto">
          <a:xfrm>
            <a:off x="3505200" y="5791200"/>
            <a:ext cx="1090613"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itchFamily="18" charset="0"/>
              </a:rPr>
              <a:t>Results</a:t>
            </a:r>
          </a:p>
        </p:txBody>
      </p:sp>
      <p:cxnSp>
        <p:nvCxnSpPr>
          <p:cNvPr id="46091" name="AutoShape 11"/>
          <p:cNvCxnSpPr>
            <a:cxnSpLocks noChangeShapeType="1"/>
            <a:stCxn id="46083" idx="2"/>
            <a:endCxn id="46085" idx="0"/>
          </p:cNvCxnSpPr>
          <p:nvPr/>
        </p:nvCxnSpPr>
        <p:spPr bwMode="auto">
          <a:xfrm>
            <a:off x="2049463" y="2978150"/>
            <a:ext cx="22225" cy="6794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092" name="AutoShape 12"/>
          <p:cNvCxnSpPr>
            <a:cxnSpLocks noChangeShapeType="1"/>
            <a:stCxn id="46087" idx="2"/>
            <a:endCxn id="46086" idx="0"/>
          </p:cNvCxnSpPr>
          <p:nvPr/>
        </p:nvCxnSpPr>
        <p:spPr bwMode="auto">
          <a:xfrm>
            <a:off x="6102350" y="2981325"/>
            <a:ext cx="14288" cy="6762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093" name="AutoShape 13"/>
          <p:cNvCxnSpPr>
            <a:cxnSpLocks noChangeShapeType="1"/>
            <a:stCxn id="46084" idx="2"/>
            <a:endCxn id="46083" idx="0"/>
          </p:cNvCxnSpPr>
          <p:nvPr/>
        </p:nvCxnSpPr>
        <p:spPr bwMode="auto">
          <a:xfrm flipH="1">
            <a:off x="2049463" y="1838325"/>
            <a:ext cx="15875" cy="6762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094" name="AutoShape 14"/>
          <p:cNvCxnSpPr>
            <a:cxnSpLocks noChangeShapeType="1"/>
            <a:stCxn id="46088" idx="2"/>
            <a:endCxn id="46087" idx="0"/>
          </p:cNvCxnSpPr>
          <p:nvPr/>
        </p:nvCxnSpPr>
        <p:spPr bwMode="auto">
          <a:xfrm>
            <a:off x="6102350" y="1838325"/>
            <a:ext cx="0" cy="6762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095" name="AutoShape 15"/>
          <p:cNvCxnSpPr>
            <a:cxnSpLocks noChangeShapeType="1"/>
            <a:stCxn id="46085" idx="2"/>
            <a:endCxn id="46089" idx="1"/>
          </p:cNvCxnSpPr>
          <p:nvPr/>
        </p:nvCxnSpPr>
        <p:spPr bwMode="auto">
          <a:xfrm>
            <a:off x="2071688" y="4124325"/>
            <a:ext cx="976312" cy="8286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096" name="AutoShape 16"/>
          <p:cNvCxnSpPr>
            <a:cxnSpLocks noChangeShapeType="1"/>
            <a:stCxn id="46086" idx="2"/>
            <a:endCxn id="46089" idx="3"/>
          </p:cNvCxnSpPr>
          <p:nvPr/>
        </p:nvCxnSpPr>
        <p:spPr bwMode="auto">
          <a:xfrm flipH="1">
            <a:off x="5029200" y="4124325"/>
            <a:ext cx="1087438" cy="8286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097" name="AutoShape 17"/>
          <p:cNvCxnSpPr>
            <a:cxnSpLocks noChangeShapeType="1"/>
            <a:stCxn id="46089" idx="2"/>
            <a:endCxn id="46090" idx="0"/>
          </p:cNvCxnSpPr>
          <p:nvPr/>
        </p:nvCxnSpPr>
        <p:spPr bwMode="auto">
          <a:xfrm>
            <a:off x="4038600" y="5181600"/>
            <a:ext cx="12700"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098" name="Freeform 18"/>
          <p:cNvSpPr>
            <a:spLocks/>
          </p:cNvSpPr>
          <p:nvPr/>
        </p:nvSpPr>
        <p:spPr bwMode="auto">
          <a:xfrm>
            <a:off x="4572000" y="1600200"/>
            <a:ext cx="4114800" cy="4419600"/>
          </a:xfrm>
          <a:custGeom>
            <a:avLst/>
            <a:gdLst>
              <a:gd name="T0" fmla="*/ 0 w 2592"/>
              <a:gd name="T1" fmla="*/ 2784 h 2784"/>
              <a:gd name="T2" fmla="*/ 2592 w 2592"/>
              <a:gd name="T3" fmla="*/ 2784 h 2784"/>
              <a:gd name="T4" fmla="*/ 2592 w 2592"/>
              <a:gd name="T5" fmla="*/ 0 h 2784"/>
              <a:gd name="T6" fmla="*/ 2208 w 2592"/>
              <a:gd name="T7" fmla="*/ 0 h 2784"/>
            </a:gdLst>
            <a:ahLst/>
            <a:cxnLst>
              <a:cxn ang="0">
                <a:pos x="T0" y="T1"/>
              </a:cxn>
              <a:cxn ang="0">
                <a:pos x="T2" y="T3"/>
              </a:cxn>
              <a:cxn ang="0">
                <a:pos x="T4" y="T5"/>
              </a:cxn>
              <a:cxn ang="0">
                <a:pos x="T6" y="T7"/>
              </a:cxn>
            </a:cxnLst>
            <a:rect l="0" t="0" r="r" b="b"/>
            <a:pathLst>
              <a:path w="2592" h="2784">
                <a:moveTo>
                  <a:pt x="0" y="2784"/>
                </a:moveTo>
                <a:lnTo>
                  <a:pt x="2592" y="2784"/>
                </a:lnTo>
                <a:lnTo>
                  <a:pt x="2592" y="0"/>
                </a:lnTo>
                <a:lnTo>
                  <a:pt x="2208" y="0"/>
                </a:ln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9" name="Line 19"/>
          <p:cNvSpPr>
            <a:spLocks noChangeShapeType="1"/>
          </p:cNvSpPr>
          <p:nvPr/>
        </p:nvSpPr>
        <p:spPr bwMode="auto">
          <a:xfrm flipH="1">
            <a:off x="6553200" y="3886200"/>
            <a:ext cx="213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0" name="Line 20"/>
          <p:cNvSpPr>
            <a:spLocks noChangeShapeType="1"/>
          </p:cNvSpPr>
          <p:nvPr/>
        </p:nvSpPr>
        <p:spPr bwMode="auto">
          <a:xfrm flipH="1">
            <a:off x="152400" y="6019800"/>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2" name="Line 22"/>
          <p:cNvSpPr>
            <a:spLocks noChangeShapeType="1"/>
          </p:cNvSpPr>
          <p:nvPr/>
        </p:nvSpPr>
        <p:spPr bwMode="auto">
          <a:xfrm flipV="1">
            <a:off x="152400" y="3886200"/>
            <a:ext cx="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3" name="Line 23"/>
          <p:cNvSpPr>
            <a:spLocks noChangeShapeType="1"/>
          </p:cNvSpPr>
          <p:nvPr/>
        </p:nvSpPr>
        <p:spPr bwMode="auto">
          <a:xfrm>
            <a:off x="152400" y="38862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4" name="Line 24"/>
          <p:cNvSpPr>
            <a:spLocks noChangeShapeType="1"/>
          </p:cNvSpPr>
          <p:nvPr/>
        </p:nvSpPr>
        <p:spPr bwMode="auto">
          <a:xfrm flipH="1">
            <a:off x="7239000" y="2743200"/>
            <a:ext cx="144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Metrics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sz="3400" dirty="0" smtClean="0"/>
              <a:t>Common set of metrics used to evaluate all </a:t>
            </a:r>
            <a:r>
              <a:rPr lang="en-US" sz="3400" dirty="0" smtClean="0"/>
              <a:t>treatments</a:t>
            </a:r>
            <a:endParaRPr lang="en-US" sz="3400" dirty="0" smtClean="0"/>
          </a:p>
          <a:p>
            <a:pPr lvl="1"/>
            <a:r>
              <a:rPr lang="en-US" dirty="0" smtClean="0"/>
              <a:t>Widely applicable across different kinds of features.</a:t>
            </a:r>
          </a:p>
          <a:p>
            <a:pPr lvl="1"/>
            <a:r>
              <a:rPr lang="en-US" dirty="0" smtClean="0"/>
              <a:t>Look for collateral damage – impact on things outside your immediate feature</a:t>
            </a:r>
            <a:r>
              <a:rPr lang="en-US" dirty="0" smtClean="0"/>
              <a:t>.</a:t>
            </a:r>
          </a:p>
          <a:p>
            <a:pPr lvl="1"/>
            <a:r>
              <a:rPr lang="en-US" dirty="0" smtClean="0"/>
              <a:t>Example: Efficiency – query expansion may be detrimental to search speed, affecting user satisfaction and SEO</a:t>
            </a:r>
            <a:endParaRPr lang="en-US" dirty="0" smtClean="0"/>
          </a:p>
          <a:p>
            <a:pPr marL="457200" lvl="1" indent="0">
              <a:buNone/>
            </a:pPr>
            <a:endParaRPr lang="en-US" dirty="0" smtClean="0"/>
          </a:p>
          <a:p>
            <a:r>
              <a:rPr lang="en-US" sz="3400" dirty="0" smtClean="0"/>
              <a:t>Page-level metrics versus user-level metrics</a:t>
            </a:r>
          </a:p>
          <a:p>
            <a:pPr lvl="1"/>
            <a:r>
              <a:rPr lang="en-US" dirty="0" smtClean="0"/>
              <a:t>Page Level: Metrics about user interaction with single page and capture </a:t>
            </a:r>
            <a:r>
              <a:rPr lang="en-US" b="1" dirty="0" smtClean="0"/>
              <a:t>local</a:t>
            </a:r>
            <a:r>
              <a:rPr lang="en-US" dirty="0" smtClean="0"/>
              <a:t> and </a:t>
            </a:r>
            <a:r>
              <a:rPr lang="en-US" b="1" dirty="0" smtClean="0"/>
              <a:t>short-term</a:t>
            </a:r>
            <a:r>
              <a:rPr lang="en-US" dirty="0" smtClean="0"/>
              <a:t> impact. </a:t>
            </a:r>
          </a:p>
          <a:p>
            <a:pPr lvl="2"/>
            <a:r>
              <a:rPr lang="en-US" dirty="0" smtClean="0"/>
              <a:t>Did user click on search result? </a:t>
            </a:r>
          </a:p>
          <a:p>
            <a:pPr lvl="1"/>
            <a:r>
              <a:rPr lang="en-US" dirty="0" smtClean="0"/>
              <a:t>User Level: Look at total user behavior over whole course of experiment. Captures </a:t>
            </a:r>
            <a:r>
              <a:rPr lang="en-US" b="1" dirty="0" smtClean="0"/>
              <a:t>global</a:t>
            </a:r>
            <a:r>
              <a:rPr lang="en-US" dirty="0" smtClean="0"/>
              <a:t> and </a:t>
            </a:r>
            <a:r>
              <a:rPr lang="en-US" b="1" dirty="0" smtClean="0"/>
              <a:t>medium to long-term </a:t>
            </a:r>
            <a:r>
              <a:rPr lang="en-US" dirty="0" smtClean="0"/>
              <a:t>impact. </a:t>
            </a:r>
          </a:p>
          <a:p>
            <a:pPr lvl="2"/>
            <a:r>
              <a:rPr lang="en-US" dirty="0" smtClean="0"/>
              <a:t>Number of days visited by a user</a:t>
            </a:r>
            <a:r>
              <a:rPr lang="en-US" dirty="0" smtClean="0"/>
              <a:t>.</a:t>
            </a:r>
          </a:p>
          <a:p>
            <a:pPr lvl="1"/>
            <a:r>
              <a:rPr lang="en-US" dirty="0" smtClean="0"/>
              <a:t>Examples: dealing with no-result pages; showing low employer ratings with search results</a:t>
            </a:r>
            <a:endParaRPr lang="en-US" dirty="0" smtClean="0">
              <a:hlinkClick r:id="rId2"/>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168071551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543800" cy="914400"/>
          </a:xfrm>
        </p:spPr>
        <p:txBody>
          <a:bodyPr>
            <a:normAutofit fontScale="90000"/>
          </a:bodyPr>
          <a:lstStyle/>
          <a:p>
            <a:r>
              <a:rPr lang="en-US" dirty="0" smtClean="0"/>
              <a:t>Engagement: Voice of the Customer</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Page Level Metrics:</a:t>
            </a:r>
          </a:p>
          <a:p>
            <a:pPr lvl="1"/>
            <a:r>
              <a:rPr lang="en-US" b="1" dirty="0" smtClean="0"/>
              <a:t>Whole Page CTR</a:t>
            </a:r>
            <a:r>
              <a:rPr lang="en-US" dirty="0" smtClean="0"/>
              <a:t>. Did a user engage (i.e. click) on something in a page? </a:t>
            </a:r>
            <a:r>
              <a:rPr lang="en-US" i="1" dirty="0" smtClean="0"/>
              <a:t>Non</a:t>
            </a:r>
            <a:r>
              <a:rPr lang="en-US" dirty="0" smtClean="0"/>
              <a:t>-abandonment.  Want: </a:t>
            </a:r>
            <a:r>
              <a:rPr lang="en-US" i="1" u="sng" dirty="0" smtClean="0"/>
              <a:t>Up</a:t>
            </a:r>
          </a:p>
          <a:p>
            <a:pPr lvl="1"/>
            <a:r>
              <a:rPr lang="en-US" b="1" dirty="0" smtClean="0"/>
              <a:t>Time to First Click</a:t>
            </a:r>
            <a:r>
              <a:rPr lang="en-US" dirty="0" smtClean="0"/>
              <a:t>. How long did it take. Gets at performance (e.g., page load) and UX usability. Want: </a:t>
            </a:r>
            <a:r>
              <a:rPr lang="en-US" i="1" u="sng" dirty="0" smtClean="0"/>
              <a:t>Down</a:t>
            </a:r>
            <a:r>
              <a:rPr lang="en-US" dirty="0" smtClean="0"/>
              <a:t>. </a:t>
            </a:r>
          </a:p>
          <a:p>
            <a:pPr lvl="1"/>
            <a:r>
              <a:rPr lang="en-US" b="1" dirty="0" smtClean="0"/>
              <a:t>No Result Rate</a:t>
            </a:r>
            <a:r>
              <a:rPr lang="en-US" dirty="0" smtClean="0"/>
              <a:t>. Rate of queries returning no results. Want</a:t>
            </a:r>
            <a:r>
              <a:rPr lang="en-US" i="1" dirty="0" smtClean="0"/>
              <a:t>: </a:t>
            </a:r>
            <a:r>
              <a:rPr lang="en-US" i="1" u="sng" dirty="0" smtClean="0"/>
              <a:t>Down</a:t>
            </a:r>
          </a:p>
          <a:p>
            <a:pPr lvl="2"/>
            <a:r>
              <a:rPr lang="en-US" dirty="0" smtClean="0"/>
              <a:t>Any time this goes up, even a fraction of a %, you should figure out why. </a:t>
            </a:r>
          </a:p>
          <a:p>
            <a:r>
              <a:rPr lang="en-US" dirty="0" smtClean="0"/>
              <a:t>User Level Metrics</a:t>
            </a:r>
          </a:p>
          <a:p>
            <a:pPr lvl="1"/>
            <a:r>
              <a:rPr lang="en-US" b="1" dirty="0" smtClean="0"/>
              <a:t>Distinct Queries per User </a:t>
            </a:r>
            <a:r>
              <a:rPr lang="en-US" dirty="0" smtClean="0"/>
              <a:t>(“Query Share”). Want: </a:t>
            </a:r>
            <a:r>
              <a:rPr lang="en-US" i="1" u="sng" dirty="0" smtClean="0"/>
              <a:t>Up</a:t>
            </a:r>
          </a:p>
          <a:p>
            <a:pPr lvl="1"/>
            <a:r>
              <a:rPr lang="en-US" b="1" dirty="0" smtClean="0"/>
              <a:t>Sessions per User</a:t>
            </a:r>
            <a:r>
              <a:rPr lang="en-US" dirty="0" smtClean="0"/>
              <a:t>. How often does a user come back? Want: </a:t>
            </a:r>
            <a:r>
              <a:rPr lang="en-US" i="1" u="sng" dirty="0" smtClean="0"/>
              <a:t>Up</a:t>
            </a:r>
          </a:p>
          <a:p>
            <a:pPr lvl="2"/>
            <a:r>
              <a:rPr lang="en-US" dirty="0" smtClean="0"/>
              <a:t>Very hard to move this metric. Need to run experiment long time.</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40985554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Revenue: Search the Business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Revenue Metrics (the $$) </a:t>
            </a:r>
          </a:p>
          <a:p>
            <a:pPr lvl="1"/>
            <a:r>
              <a:rPr lang="en-US" b="1" dirty="0" smtClean="0"/>
              <a:t>Revenue Per Query</a:t>
            </a:r>
            <a:r>
              <a:rPr lang="en-US" dirty="0" smtClean="0"/>
              <a:t>. Average amount we make per search.</a:t>
            </a:r>
          </a:p>
          <a:p>
            <a:pPr lvl="1"/>
            <a:r>
              <a:rPr lang="en-US" b="1" dirty="0" smtClean="0"/>
              <a:t>Revenue Per User</a:t>
            </a:r>
            <a:r>
              <a:rPr lang="en-US" dirty="0" smtClean="0"/>
              <a:t>. How much we made per user? </a:t>
            </a:r>
          </a:p>
          <a:p>
            <a:r>
              <a:rPr lang="en-US" dirty="0" smtClean="0"/>
              <a:t>Ad Engagement Metrics. Lead to $$ and happy advertisers.</a:t>
            </a:r>
          </a:p>
          <a:p>
            <a:pPr lvl="1"/>
            <a:r>
              <a:rPr lang="en-US" dirty="0" smtClean="0"/>
              <a:t>Ad </a:t>
            </a:r>
            <a:r>
              <a:rPr lang="en-US" dirty="0" err="1" smtClean="0"/>
              <a:t>Clickthrough</a:t>
            </a:r>
            <a:endParaRPr lang="en-US" dirty="0" smtClean="0"/>
          </a:p>
          <a:p>
            <a:pPr lvl="1"/>
            <a:r>
              <a:rPr lang="en-US" dirty="0" smtClean="0"/>
              <a:t>Ad Coverage </a:t>
            </a:r>
          </a:p>
          <a:p>
            <a:r>
              <a:rPr lang="en-US" dirty="0" smtClean="0"/>
              <a:t>Is $$ a tradeoff with user engagement? Ongoing controversy</a:t>
            </a:r>
            <a:r>
              <a:rPr lang="en-US" dirty="0" smtClean="0"/>
              <a:t>…</a:t>
            </a:r>
          </a:p>
          <a:p>
            <a:pPr lvl="1"/>
            <a:r>
              <a:rPr lang="en-US" dirty="0" smtClean="0"/>
              <a:t>Suggested approach: in the long run, improving user satisfaction is more important than increasing revenue</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3775424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Recap from Stats 101*</a:t>
            </a:r>
            <a:endParaRPr lang="en-US" dirty="0"/>
          </a:p>
        </p:txBody>
      </p:sp>
      <p:sp>
        <p:nvSpPr>
          <p:cNvPr id="5" name="Content Placeholder 4"/>
          <p:cNvSpPr>
            <a:spLocks noGrp="1"/>
          </p:cNvSpPr>
          <p:nvPr>
            <p:ph sz="quarter" idx="1"/>
          </p:nvPr>
        </p:nvSpPr>
        <p:spPr>
          <a:xfrm>
            <a:off x="381000" y="1371600"/>
            <a:ext cx="8382000" cy="4754563"/>
          </a:xfrm>
        </p:spPr>
        <p:txBody>
          <a:bodyPr>
            <a:normAutofit fontScale="92500" lnSpcReduction="20000"/>
          </a:bodyPr>
          <a:lstStyle/>
          <a:p>
            <a:r>
              <a:rPr lang="en-US" dirty="0" smtClean="0"/>
              <a:t>Experiment results in a dataset containing observation from the users exposed to A and B for a metric M.</a:t>
            </a:r>
          </a:p>
          <a:p>
            <a:endParaRPr lang="en-US" dirty="0" smtClean="0"/>
          </a:p>
          <a:p>
            <a:r>
              <a:rPr lang="en-US" dirty="0" smtClean="0"/>
              <a:t>We want to test whether there is a statistical difference between A and B</a:t>
            </a:r>
          </a:p>
          <a:p>
            <a:endParaRPr lang="en-US" dirty="0" smtClean="0"/>
          </a:p>
          <a:p>
            <a:r>
              <a:rPr lang="en-US" dirty="0" smtClean="0"/>
              <a:t>The groups will never be exactly the same because:</a:t>
            </a:r>
          </a:p>
          <a:p>
            <a:pPr lvl="1"/>
            <a:r>
              <a:rPr lang="en-US" dirty="0" smtClean="0"/>
              <a:t>We are sampling and samples don’t capture everything.</a:t>
            </a:r>
          </a:p>
          <a:p>
            <a:pPr lvl="1"/>
            <a:r>
              <a:rPr lang="en-US" dirty="0" smtClean="0"/>
              <a:t>The underlying data is inherently variable (i.e. noisy).</a:t>
            </a:r>
          </a:p>
        </p:txBody>
      </p:sp>
    </p:spTree>
    <p:extLst>
      <p:ext uri="{BB962C8B-B14F-4D97-AF65-F5344CB8AC3E}">
        <p14:creationId xmlns:p14="http://schemas.microsoft.com/office/powerpoint/2010/main" val="12947766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a:t>
            </a:r>
            <a:endParaRPr lang="en-US" dirty="0"/>
          </a:p>
        </p:txBody>
      </p:sp>
      <p:sp>
        <p:nvSpPr>
          <p:cNvPr id="3" name="Text Placeholder 2"/>
          <p:cNvSpPr>
            <a:spLocks noGrp="1"/>
          </p:cNvSpPr>
          <p:nvPr>
            <p:ph type="body" idx="1"/>
          </p:nvPr>
        </p:nvSpPr>
        <p:spPr/>
        <p:txBody>
          <a:bodyPr>
            <a:normAutofit/>
          </a:bodyPr>
          <a:lstStyle/>
          <a:p>
            <a:r>
              <a:rPr lang="en-US" dirty="0" smtClean="0"/>
              <a:t>Assume there is no difference between </a:t>
            </a:r>
            <a:r>
              <a:rPr lang="en-US" u="sng" dirty="0" smtClean="0"/>
              <a:t>means</a:t>
            </a:r>
            <a:r>
              <a:rPr lang="en-US" dirty="0" smtClean="0"/>
              <a:t> for the treatment and control. This is the </a:t>
            </a:r>
            <a:r>
              <a:rPr lang="en-US" i="1" dirty="0" smtClean="0"/>
              <a:t>null hypothesis</a:t>
            </a:r>
          </a:p>
          <a:p>
            <a:pPr lvl="2">
              <a:buNone/>
            </a:pPr>
            <a:r>
              <a:rPr lang="en-US" sz="3200" i="1" dirty="0" smtClean="0"/>
              <a:t>	</a:t>
            </a:r>
            <a:r>
              <a:rPr lang="en-US" sz="3200" dirty="0" smtClean="0"/>
              <a:t>H</a:t>
            </a:r>
            <a:r>
              <a:rPr lang="en-US" sz="3200" baseline="-25000" dirty="0" smtClean="0"/>
              <a:t>0</a:t>
            </a:r>
            <a:r>
              <a:rPr lang="en-US" sz="3200" dirty="0" smtClean="0"/>
              <a:t>: </a:t>
            </a:r>
            <a:r>
              <a:rPr lang="en-US" sz="3200" dirty="0" err="1" smtClean="0">
                <a:latin typeface="Symbol" pitchFamily="18" charset="2"/>
              </a:rPr>
              <a:t>m</a:t>
            </a:r>
            <a:r>
              <a:rPr lang="en-US" sz="3200" baseline="-25000" dirty="0" err="1" smtClean="0"/>
              <a:t>T</a:t>
            </a:r>
            <a:r>
              <a:rPr lang="en-US" sz="3200" baseline="-25000" dirty="0" smtClean="0"/>
              <a:t> </a:t>
            </a:r>
            <a:r>
              <a:rPr lang="en-US" sz="3200" dirty="0" smtClean="0"/>
              <a:t>= </a:t>
            </a:r>
            <a:r>
              <a:rPr lang="en-US" sz="3200" dirty="0" err="1" smtClean="0">
                <a:latin typeface="Symbol" pitchFamily="18" charset="2"/>
              </a:rPr>
              <a:t>m</a:t>
            </a:r>
            <a:r>
              <a:rPr lang="en-US" sz="3200" baseline="-25000" dirty="0" err="1" smtClean="0"/>
              <a:t>C</a:t>
            </a:r>
            <a:r>
              <a:rPr lang="en-US" sz="3200" baseline="-25000" dirty="0" smtClean="0"/>
              <a:t>         </a:t>
            </a:r>
            <a:r>
              <a:rPr lang="en-US" sz="3200" dirty="0" smtClean="0"/>
              <a:t>or     H</a:t>
            </a:r>
            <a:r>
              <a:rPr lang="en-US" sz="3200" baseline="-25000" dirty="0" smtClean="0"/>
              <a:t>0</a:t>
            </a:r>
            <a:r>
              <a:rPr lang="en-US" sz="3200" dirty="0" smtClean="0"/>
              <a:t>:</a:t>
            </a:r>
            <a:r>
              <a:rPr lang="en-US" sz="3200" baseline="-25000" dirty="0" smtClean="0"/>
              <a:t> </a:t>
            </a:r>
            <a:r>
              <a:rPr lang="en-US" sz="3200" dirty="0" err="1" smtClean="0">
                <a:latin typeface="Symbol" pitchFamily="18" charset="2"/>
              </a:rPr>
              <a:t>m</a:t>
            </a:r>
            <a:r>
              <a:rPr lang="en-US" sz="3200" baseline="-25000" dirty="0" err="1" smtClean="0"/>
              <a:t>T</a:t>
            </a:r>
            <a:r>
              <a:rPr lang="en-US" sz="3200" dirty="0" smtClean="0"/>
              <a:t> - </a:t>
            </a:r>
            <a:r>
              <a:rPr lang="en-US" sz="3200" dirty="0" err="1" smtClean="0">
                <a:latin typeface="Symbol" pitchFamily="18" charset="2"/>
              </a:rPr>
              <a:t>m</a:t>
            </a:r>
            <a:r>
              <a:rPr lang="en-US" sz="3200" baseline="-25000" dirty="0" err="1" smtClean="0"/>
              <a:t>C</a:t>
            </a:r>
            <a:r>
              <a:rPr lang="en-US" sz="3200" baseline="-25000" dirty="0" smtClean="0"/>
              <a:t>  </a:t>
            </a:r>
            <a:r>
              <a:rPr lang="en-US" sz="3200" dirty="0" smtClean="0"/>
              <a:t>= 0</a:t>
            </a:r>
          </a:p>
          <a:p>
            <a:endParaRPr lang="en-US" dirty="0" smtClean="0"/>
          </a:p>
          <a:p>
            <a:r>
              <a:rPr lang="en-US" dirty="0" smtClean="0"/>
              <a:t>We have to decide between this and the </a:t>
            </a:r>
            <a:r>
              <a:rPr lang="en-US" i="1" dirty="0" smtClean="0"/>
              <a:t>alternative hypothesis</a:t>
            </a:r>
            <a:endParaRPr lang="en-US" dirty="0" smtClean="0"/>
          </a:p>
          <a:p>
            <a:pPr marL="342900" lvl="2" indent="-342900">
              <a:buNone/>
            </a:pPr>
            <a:r>
              <a:rPr lang="en-US" i="1" dirty="0" smtClean="0"/>
              <a:t>	</a:t>
            </a:r>
            <a:r>
              <a:rPr lang="en-US" sz="3200" i="1" dirty="0" smtClean="0"/>
              <a:t>	    </a:t>
            </a:r>
            <a:r>
              <a:rPr lang="en-US" sz="3200" dirty="0" smtClean="0"/>
              <a:t>H</a:t>
            </a:r>
            <a:r>
              <a:rPr lang="en-US" sz="3200" baseline="-25000" dirty="0" smtClean="0"/>
              <a:t>a</a:t>
            </a:r>
            <a:r>
              <a:rPr lang="en-US" sz="3200" dirty="0" smtClean="0"/>
              <a:t>: </a:t>
            </a:r>
            <a:r>
              <a:rPr lang="en-US" sz="3200" dirty="0" err="1" smtClean="0">
                <a:latin typeface="Symbol" pitchFamily="18" charset="2"/>
              </a:rPr>
              <a:t>m</a:t>
            </a:r>
            <a:r>
              <a:rPr lang="en-US" sz="3200" baseline="-25000" dirty="0" err="1" smtClean="0"/>
              <a:t>T</a:t>
            </a:r>
            <a:r>
              <a:rPr lang="en-US" sz="3200" baseline="-25000" dirty="0" smtClean="0"/>
              <a:t> </a:t>
            </a:r>
            <a:r>
              <a:rPr lang="en-US" sz="3200" dirty="0" smtClean="0"/>
              <a:t>≠ </a:t>
            </a:r>
            <a:r>
              <a:rPr lang="en-US" sz="3200" dirty="0" err="1" smtClean="0">
                <a:latin typeface="Symbol" pitchFamily="18" charset="2"/>
              </a:rPr>
              <a:t>m</a:t>
            </a:r>
            <a:r>
              <a:rPr lang="en-US" sz="3200" baseline="-25000" dirty="0" err="1" smtClean="0"/>
              <a:t>C</a:t>
            </a:r>
            <a:r>
              <a:rPr lang="en-US" sz="3200" baseline="-25000" dirty="0" smtClean="0"/>
              <a:t>       </a:t>
            </a:r>
            <a:r>
              <a:rPr lang="en-US" sz="3200" dirty="0" smtClean="0"/>
              <a:t>or     H</a:t>
            </a:r>
            <a:r>
              <a:rPr lang="en-US" sz="3200" baseline="-25000" dirty="0" smtClean="0"/>
              <a:t>a</a:t>
            </a:r>
            <a:r>
              <a:rPr lang="en-US" sz="3200" dirty="0" smtClean="0"/>
              <a:t>:</a:t>
            </a:r>
            <a:r>
              <a:rPr lang="en-US" sz="3200" baseline="-25000" dirty="0" smtClean="0"/>
              <a:t> </a:t>
            </a:r>
            <a:r>
              <a:rPr lang="en-US" sz="3200" dirty="0" err="1" smtClean="0">
                <a:latin typeface="Symbol" pitchFamily="18" charset="2"/>
              </a:rPr>
              <a:t>m</a:t>
            </a:r>
            <a:r>
              <a:rPr lang="en-US" sz="3200" baseline="-25000" dirty="0" err="1" smtClean="0"/>
              <a:t>T</a:t>
            </a:r>
            <a:r>
              <a:rPr lang="en-US" sz="3200" dirty="0" smtClean="0"/>
              <a:t> - </a:t>
            </a:r>
            <a:r>
              <a:rPr lang="en-US" sz="3200" dirty="0" err="1" smtClean="0">
                <a:latin typeface="Symbol" pitchFamily="18" charset="2"/>
              </a:rPr>
              <a:t>m</a:t>
            </a:r>
            <a:r>
              <a:rPr lang="en-US" sz="3200" baseline="-25000" dirty="0" err="1" smtClean="0"/>
              <a:t>C</a:t>
            </a:r>
            <a:r>
              <a:rPr lang="en-US" sz="3200" baseline="-25000" dirty="0" smtClean="0"/>
              <a:t>  </a:t>
            </a:r>
            <a:r>
              <a:rPr lang="en-US" sz="3200" dirty="0" smtClean="0"/>
              <a:t>≠ 0</a:t>
            </a:r>
            <a:endParaRPr lang="en-US" sz="3200" baseline="-25000" dirty="0" smtClean="0"/>
          </a:p>
        </p:txBody>
      </p:sp>
    </p:spTree>
    <p:extLst>
      <p:ext uri="{BB962C8B-B14F-4D97-AF65-F5344CB8AC3E}">
        <p14:creationId xmlns:p14="http://schemas.microsoft.com/office/powerpoint/2010/main" val="240646903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 Analysis Process</a:t>
            </a:r>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151716043"/>
              </p:ext>
            </p:extLst>
          </p:nvPr>
        </p:nvGraphicFramePr>
        <p:xfrm>
          <a:off x="228600" y="1676400"/>
          <a:ext cx="86868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46974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Statistical != Business Significance</a:t>
            </a:r>
          </a:p>
        </p:txBody>
      </p:sp>
      <p:sp>
        <p:nvSpPr>
          <p:cNvPr id="5" name="Content Placeholder 4"/>
          <p:cNvSpPr>
            <a:spLocks noGrp="1"/>
          </p:cNvSpPr>
          <p:nvPr>
            <p:ph sz="quarter" idx="1"/>
          </p:nvPr>
        </p:nvSpPr>
        <p:spPr/>
        <p:txBody>
          <a:bodyPr>
            <a:normAutofit/>
          </a:bodyPr>
          <a:lstStyle/>
          <a:p>
            <a:r>
              <a:rPr lang="en-US" dirty="0" smtClean="0"/>
              <a:t>Metric can be highly statistically significant.</a:t>
            </a:r>
          </a:p>
          <a:p>
            <a:pPr marL="457200" lvl="1" indent="0">
              <a:buNone/>
            </a:pPr>
            <a:endParaRPr lang="en-US" dirty="0" smtClean="0"/>
          </a:p>
          <a:p>
            <a:r>
              <a:rPr lang="en-US" dirty="0" smtClean="0"/>
              <a:t>But </a:t>
            </a:r>
            <a:r>
              <a:rPr lang="en-US" dirty="0"/>
              <a:t>i</a:t>
            </a:r>
            <a:r>
              <a:rPr lang="en-US" dirty="0" smtClean="0"/>
              <a:t>s it significant to the business? </a:t>
            </a:r>
          </a:p>
          <a:p>
            <a:pPr lvl="1"/>
            <a:r>
              <a:rPr lang="en-US" dirty="0" smtClean="0"/>
              <a:t>In this case the ongoing and fixed cost may not justification the small improvement.</a:t>
            </a:r>
          </a:p>
          <a:p>
            <a:pPr lvl="1"/>
            <a:r>
              <a:rPr lang="en-US" dirty="0" smtClean="0"/>
              <a:t>Probably not…</a:t>
            </a:r>
          </a:p>
          <a:p>
            <a:pPr lvl="1">
              <a:buNone/>
            </a:pPr>
            <a:endParaRPr lang="en-US" dirty="0" smtClean="0"/>
          </a:p>
          <a:p>
            <a:pPr lvl="1"/>
            <a:endParaRPr lang="en-US" dirty="0"/>
          </a:p>
        </p:txBody>
      </p:sp>
    </p:spTree>
    <p:extLst>
      <p:ext uri="{BB962C8B-B14F-4D97-AF65-F5344CB8AC3E}">
        <p14:creationId xmlns:p14="http://schemas.microsoft.com/office/powerpoint/2010/main" val="46613823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620000" cy="868363"/>
          </a:xfrm>
        </p:spPr>
        <p:txBody>
          <a:bodyPr>
            <a:noAutofit/>
          </a:bodyPr>
          <a:lstStyle/>
          <a:p>
            <a:r>
              <a:rPr lang="en-US" sz="3200" dirty="0"/>
              <a:t>Recommended </a:t>
            </a:r>
            <a:r>
              <a:rPr lang="en-US" sz="3200" dirty="0" smtClean="0"/>
              <a:t>Reading for A/B testing </a:t>
            </a:r>
            <a:endParaRPr lang="en-US" sz="3200" dirty="0"/>
          </a:p>
        </p:txBody>
      </p:sp>
      <p:sp>
        <p:nvSpPr>
          <p:cNvPr id="3" name="Content Placeholder 2"/>
          <p:cNvSpPr>
            <a:spLocks noGrp="1"/>
          </p:cNvSpPr>
          <p:nvPr>
            <p:ph idx="1"/>
          </p:nvPr>
        </p:nvSpPr>
        <p:spPr>
          <a:xfrm>
            <a:off x="381000" y="1447800"/>
            <a:ext cx="8382000" cy="5029200"/>
          </a:xfrm>
        </p:spPr>
        <p:txBody>
          <a:bodyPr>
            <a:normAutofit fontScale="62500" lnSpcReduction="20000"/>
          </a:bodyPr>
          <a:lstStyle/>
          <a:p>
            <a:pPr>
              <a:buNone/>
            </a:pPr>
            <a:r>
              <a:rPr lang="en-US" b="1" dirty="0"/>
              <a:t>Books:</a:t>
            </a:r>
          </a:p>
          <a:p>
            <a:pPr>
              <a:buNone/>
            </a:pPr>
            <a:r>
              <a:rPr lang="en-US" i="1" dirty="0"/>
              <a:t>Do It Wrong Quickly</a:t>
            </a:r>
            <a:r>
              <a:rPr lang="en-US" dirty="0"/>
              <a:t>, Mike Moran, 2007, IBM Press, 377 pages</a:t>
            </a:r>
          </a:p>
          <a:p>
            <a:pPr>
              <a:buNone/>
            </a:pPr>
            <a:r>
              <a:rPr lang="en-US" i="1" dirty="0"/>
              <a:t>Actionable Web Analytics</a:t>
            </a:r>
            <a:r>
              <a:rPr lang="en-US" dirty="0"/>
              <a:t>, Jason </a:t>
            </a:r>
            <a:r>
              <a:rPr lang="en-US" dirty="0" err="1"/>
              <a:t>Burby</a:t>
            </a:r>
            <a:r>
              <a:rPr lang="en-US" dirty="0"/>
              <a:t> &amp; Shane Atchison, 2007, Wiley Publishing, 256 pages</a:t>
            </a:r>
          </a:p>
          <a:p>
            <a:pPr>
              <a:buNone/>
            </a:pPr>
            <a:r>
              <a:rPr lang="en-US" i="1" dirty="0"/>
              <a:t>Web Analytics – An Hour a Day</a:t>
            </a:r>
            <a:r>
              <a:rPr lang="en-US" dirty="0"/>
              <a:t>, </a:t>
            </a:r>
            <a:r>
              <a:rPr lang="en-US" dirty="0" err="1"/>
              <a:t>Avinash</a:t>
            </a:r>
            <a:r>
              <a:rPr lang="en-US" dirty="0"/>
              <a:t> </a:t>
            </a:r>
            <a:r>
              <a:rPr lang="en-US" dirty="0" err="1"/>
              <a:t>Kaushik</a:t>
            </a:r>
            <a:r>
              <a:rPr lang="en-US" dirty="0"/>
              <a:t>, 2007, Wiley Publishing, 443 pages</a:t>
            </a:r>
          </a:p>
          <a:p>
            <a:pPr>
              <a:buNone/>
            </a:pPr>
            <a:r>
              <a:rPr lang="en-US" i="1" dirty="0"/>
              <a:t>Testing 1-2-3</a:t>
            </a:r>
            <a:r>
              <a:rPr lang="en-US" dirty="0"/>
              <a:t>, Johannes </a:t>
            </a:r>
            <a:r>
              <a:rPr lang="en-US" dirty="0" err="1"/>
              <a:t>Ledolter</a:t>
            </a:r>
            <a:r>
              <a:rPr lang="en-US" dirty="0"/>
              <a:t> and Arthur </a:t>
            </a:r>
            <a:r>
              <a:rPr lang="en-US" dirty="0" err="1"/>
              <a:t>Swersey</a:t>
            </a:r>
            <a:r>
              <a:rPr lang="en-US" dirty="0"/>
              <a:t>, 2007, Stanford University Press, 300 pages</a:t>
            </a:r>
          </a:p>
          <a:p>
            <a:pPr>
              <a:buNone/>
            </a:pPr>
            <a:r>
              <a:rPr lang="en-US" b="1" dirty="0"/>
              <a:t>Articles, weblogs, </a:t>
            </a:r>
            <a:r>
              <a:rPr lang="en-US" b="1" dirty="0" err="1"/>
              <a:t>etc</a:t>
            </a:r>
            <a:r>
              <a:rPr lang="en-US" b="1" dirty="0"/>
              <a:t>:</a:t>
            </a:r>
          </a:p>
          <a:p>
            <a:pPr>
              <a:buNone/>
            </a:pPr>
            <a:r>
              <a:rPr lang="en-US" dirty="0">
                <a:hlinkClick r:id="rId2"/>
              </a:rPr>
              <a:t>http://experiment/training</a:t>
            </a:r>
            <a:r>
              <a:rPr lang="en-US" dirty="0"/>
              <a:t> </a:t>
            </a:r>
          </a:p>
          <a:p>
            <a:pPr>
              <a:buNone/>
            </a:pPr>
            <a:r>
              <a:rPr lang="en-US" dirty="0">
                <a:hlinkClick r:id="rId3" action="ppaction://hlinkfile"/>
              </a:rPr>
              <a:t>Practical Guide to Controlled Experiments on the Web: Listen to Your Customers not to the </a:t>
            </a:r>
            <a:r>
              <a:rPr lang="en-US" dirty="0" err="1">
                <a:hlinkClick r:id="rId3" action="ppaction://hlinkfile"/>
              </a:rPr>
              <a:t>HiPPO</a:t>
            </a:r>
            <a:endParaRPr lang="en-US" b="1" dirty="0"/>
          </a:p>
          <a:p>
            <a:pPr>
              <a:buNone/>
            </a:pPr>
            <a:r>
              <a:rPr lang="en-US" dirty="0">
                <a:hlinkClick r:id="rId4"/>
              </a:rPr>
              <a:t>http://www.webanalyticsassociation.org/</a:t>
            </a:r>
            <a:endParaRPr lang="en-US" dirty="0"/>
          </a:p>
          <a:p>
            <a:pPr>
              <a:buNone/>
            </a:pPr>
            <a:r>
              <a:rPr lang="en-US" dirty="0">
                <a:hlinkClick r:id="rId5"/>
              </a:rPr>
              <a:t>http://www.kaushik.net/avinash/</a:t>
            </a:r>
            <a:endParaRPr lang="en-US" dirty="0"/>
          </a:p>
          <a:p>
            <a:pPr>
              <a:buNone/>
            </a:pPr>
            <a:r>
              <a:rPr lang="en-US" dirty="0">
                <a:hlinkClick r:id="rId6"/>
              </a:rPr>
              <a:t>http://en.wikipedia.org/wiki/Category:Experimental_design</a:t>
            </a:r>
            <a:endParaRPr lang="en-US" dirty="0"/>
          </a:p>
          <a:p>
            <a:pPr>
              <a:buNone/>
            </a:pPr>
            <a:r>
              <a:rPr lang="en-US" dirty="0">
                <a:hlinkClick r:id="rId7"/>
              </a:rPr>
              <a:t>http://en.wikipedia.org/wiki/Multivariable_testing</a:t>
            </a:r>
            <a:endParaRPr lang="en-US" dirty="0"/>
          </a:p>
          <a:p>
            <a:pPr>
              <a:buNone/>
            </a:pPr>
            <a:r>
              <a:rPr lang="en-US" dirty="0">
                <a:hlinkClick r:id="rId6"/>
              </a:rPr>
              <a:t>http://sharepoint/sites/ExP/default.aspx</a:t>
            </a:r>
            <a:endParaRPr lang="en-US" dirty="0"/>
          </a:p>
          <a:p>
            <a:pPr marL="0" indent="0">
              <a:buNone/>
            </a:pPr>
            <a:endParaRPr lang="en-US" dirty="0"/>
          </a:p>
        </p:txBody>
      </p:sp>
      <p:pic>
        <p:nvPicPr>
          <p:cNvPr id="4" name="Picture 3" descr="doItWrongQuickly.jpg"/>
          <p:cNvPicPr>
            <a:picLocks noChangeAspect="1"/>
          </p:cNvPicPr>
          <p:nvPr/>
        </p:nvPicPr>
        <p:blipFill>
          <a:blip r:embed="rId8" cstate="print"/>
          <a:stretch>
            <a:fillRect/>
          </a:stretch>
        </p:blipFill>
        <p:spPr>
          <a:xfrm>
            <a:off x="7696200" y="228600"/>
            <a:ext cx="1207558" cy="1600200"/>
          </a:xfrm>
          <a:prstGeom prst="rect">
            <a:avLst/>
          </a:prstGeom>
        </p:spPr>
      </p:pic>
    </p:spTree>
    <p:extLst>
      <p:ext uri="{BB962C8B-B14F-4D97-AF65-F5344CB8AC3E}">
        <p14:creationId xmlns:p14="http://schemas.microsoft.com/office/powerpoint/2010/main" val="16908694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Search and</a:t>
            </a:r>
            <a:br>
              <a:rPr lang="en-US" dirty="0" smtClean="0"/>
            </a:br>
            <a:r>
              <a:rPr lang="en-US" dirty="0" smtClean="0"/>
              <a:t>Data Science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270936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vs. prediction</a:t>
            </a:r>
            <a:endParaRPr lang="en-US" dirty="0"/>
          </a:p>
        </p:txBody>
      </p:sp>
      <p:sp>
        <p:nvSpPr>
          <p:cNvPr id="3" name="Content Placeholder 2"/>
          <p:cNvSpPr>
            <a:spLocks noGrp="1"/>
          </p:cNvSpPr>
          <p:nvPr>
            <p:ph idx="1"/>
          </p:nvPr>
        </p:nvSpPr>
        <p:spPr>
          <a:xfrm>
            <a:off x="152400" y="1371600"/>
            <a:ext cx="8839200" cy="5410200"/>
          </a:xfrm>
        </p:spPr>
        <p:txBody>
          <a:bodyPr/>
          <a:lstStyle/>
          <a:p>
            <a:r>
              <a:rPr lang="en-US" dirty="0" smtClean="0"/>
              <a:t>Evaluation data becomes training data</a:t>
            </a:r>
          </a:p>
          <a:p>
            <a:pPr lvl="1"/>
            <a:r>
              <a:rPr lang="en-US" dirty="0" smtClean="0"/>
              <a:t>Record of metrics (output)</a:t>
            </a:r>
          </a:p>
          <a:p>
            <a:pPr lvl="1"/>
            <a:r>
              <a:rPr lang="en-US" dirty="0" smtClean="0"/>
              <a:t>Records of parameters (input)</a:t>
            </a:r>
          </a:p>
          <a:p>
            <a:r>
              <a:rPr lang="en-US" dirty="0" smtClean="0"/>
              <a:t>Build predictive model</a:t>
            </a:r>
          </a:p>
          <a:p>
            <a:pPr lvl="1"/>
            <a:r>
              <a:rPr lang="en-US" dirty="0" smtClean="0"/>
              <a:t>Use Machine Learning (e.g. regression) to learn the effect of various parameters on the metrics</a:t>
            </a:r>
          </a:p>
          <a:p>
            <a:r>
              <a:rPr lang="en-US" dirty="0" smtClean="0"/>
              <a:t>Use and refine model</a:t>
            </a:r>
          </a:p>
          <a:p>
            <a:pPr lvl="1"/>
            <a:r>
              <a:rPr lang="en-US" dirty="0" smtClean="0"/>
              <a:t>Exploration vs. exploitation (multi-armed bandit)</a:t>
            </a:r>
          </a:p>
          <a:p>
            <a:pPr lvl="2"/>
            <a:r>
              <a:rPr lang="en-US" dirty="0" smtClean="0"/>
              <a:t>Need to have more variability in input data; need more A/B test data for statistical significance</a:t>
            </a:r>
          </a:p>
          <a:p>
            <a:pPr lvl="2"/>
            <a:r>
              <a:rPr lang="en-US" dirty="0" smtClean="0"/>
              <a:t>Want to take advantage of the model, and adopt the best set of parameters</a:t>
            </a:r>
            <a:endParaRPr lang="en-US" dirty="0"/>
          </a:p>
        </p:txBody>
      </p:sp>
    </p:spTree>
    <p:extLst>
      <p:ext uri="{BB962C8B-B14F-4D97-AF65-F5344CB8AC3E}">
        <p14:creationId xmlns:p14="http://schemas.microsoft.com/office/powerpoint/2010/main" val="1652626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Documents</a:t>
            </a:r>
          </a:p>
        </p:txBody>
      </p:sp>
      <p:sp>
        <p:nvSpPr>
          <p:cNvPr id="34819" name="Rectangle 3"/>
          <p:cNvSpPr>
            <a:spLocks noGrp="1" noChangeArrowheads="1"/>
          </p:cNvSpPr>
          <p:nvPr>
            <p:ph type="body" idx="1"/>
          </p:nvPr>
        </p:nvSpPr>
        <p:spPr/>
        <p:txBody>
          <a:bodyPr/>
          <a:lstStyle/>
          <a:p>
            <a:r>
              <a:rPr lang="en-US" altLang="en-US" sz="2600"/>
              <a:t>“Document” is the generic term for an information holder (book, chapter, article, webpage, etc)</a:t>
            </a:r>
          </a:p>
          <a:p>
            <a:r>
              <a:rPr lang="en-US" altLang="en-US" sz="2600"/>
              <a:t>Traditionally, references to documents were retrieved in batch mode</a:t>
            </a:r>
          </a:p>
          <a:p>
            <a:r>
              <a:rPr lang="en-US" altLang="en-US" sz="2600"/>
              <a:t>In modern days, with more and more information available in electronic form and wide public access to networked computers</a:t>
            </a:r>
          </a:p>
          <a:p>
            <a:pPr lvl="1"/>
            <a:r>
              <a:rPr lang="en-US" altLang="en-US" sz="2200"/>
              <a:t>The retrieval is interactive, so the user can explore a problem domain</a:t>
            </a:r>
          </a:p>
          <a:p>
            <a:pPr lvl="1"/>
            <a:r>
              <a:rPr lang="en-US" altLang="en-US" sz="2200"/>
              <a:t>What is retrieved is at least a surrogate of the document and some form of electronic access (link)</a:t>
            </a:r>
          </a:p>
          <a:p>
            <a:pPr lvl="2"/>
            <a:r>
              <a:rPr lang="en-US" altLang="en-US" sz="2100"/>
              <a:t>The full text document may be available or not</a:t>
            </a:r>
          </a:p>
        </p:txBody>
      </p:sp>
    </p:spTree>
    <p:extLst>
      <p:ext uri="{BB962C8B-B14F-4D97-AF65-F5344CB8AC3E}">
        <p14:creationId xmlns:p14="http://schemas.microsoft.com/office/powerpoint/2010/main" val="7458963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543800" cy="868363"/>
          </a:xfrm>
        </p:spPr>
        <p:txBody>
          <a:bodyPr/>
          <a:lstStyle/>
          <a:p>
            <a:r>
              <a:rPr lang="en-US" sz="3600" dirty="0" smtClean="0"/>
              <a:t>Search in the time of</a:t>
            </a:r>
            <a:br>
              <a:rPr lang="en-US" sz="3600" dirty="0" smtClean="0"/>
            </a:br>
            <a:r>
              <a:rPr lang="en-US" sz="3600" dirty="0" smtClean="0"/>
              <a:t>Data Science / Machine Learning</a:t>
            </a:r>
            <a:endParaRPr lang="en-US" sz="3600" dirty="0"/>
          </a:p>
        </p:txBody>
      </p:sp>
      <p:sp>
        <p:nvSpPr>
          <p:cNvPr id="3" name="Content Placeholder 2"/>
          <p:cNvSpPr>
            <a:spLocks noGrp="1"/>
          </p:cNvSpPr>
          <p:nvPr>
            <p:ph idx="1"/>
          </p:nvPr>
        </p:nvSpPr>
        <p:spPr>
          <a:xfrm>
            <a:off x="152400" y="1447800"/>
            <a:ext cx="8839200" cy="5105400"/>
          </a:xfrm>
        </p:spPr>
        <p:txBody>
          <a:bodyPr/>
          <a:lstStyle/>
          <a:p>
            <a:r>
              <a:rPr lang="en-US" dirty="0" smtClean="0"/>
              <a:t>The “traditional” scoring model are still used, but:</a:t>
            </a:r>
          </a:p>
          <a:p>
            <a:pPr lvl="1"/>
            <a:r>
              <a:rPr lang="en-US" sz="2400" dirty="0" smtClean="0"/>
              <a:t>The “matching” score is combined with other signals</a:t>
            </a:r>
          </a:p>
          <a:p>
            <a:pPr lvl="2"/>
            <a:r>
              <a:rPr lang="en-US" dirty="0" smtClean="0"/>
              <a:t>The relative contribution of different signals is modeled</a:t>
            </a:r>
          </a:p>
          <a:p>
            <a:pPr lvl="1"/>
            <a:r>
              <a:rPr lang="en-US" sz="2400" dirty="0" smtClean="0"/>
              <a:t>The final score is a predicted metric that needs to be optimized (e.g. based on prediction of click)</a:t>
            </a:r>
          </a:p>
          <a:p>
            <a:pPr lvl="1"/>
            <a:r>
              <a:rPr lang="en-US" sz="2400" dirty="0" smtClean="0"/>
              <a:t>The predictive model is continuously updated, based on how well the observed behavior matches predictions</a:t>
            </a:r>
          </a:p>
          <a:p>
            <a:r>
              <a:rPr lang="en-US" dirty="0" smtClean="0"/>
              <a:t>Other functionality is added, based on data analysis</a:t>
            </a:r>
          </a:p>
          <a:p>
            <a:pPr lvl="1"/>
            <a:r>
              <a:rPr lang="en-US" sz="2400" dirty="0" smtClean="0"/>
              <a:t>Spell-correction, auto-complete, synonyms</a:t>
            </a:r>
          </a:p>
          <a:p>
            <a:pPr lvl="1"/>
            <a:r>
              <a:rPr lang="en-US" sz="2400" dirty="0" smtClean="0"/>
              <a:t>Suggested searches, categorization</a:t>
            </a:r>
            <a:endParaRPr lang="en-US" sz="2400" dirty="0"/>
          </a:p>
        </p:txBody>
      </p:sp>
    </p:spTree>
    <p:extLst>
      <p:ext uri="{BB962C8B-B14F-4D97-AF65-F5344CB8AC3E}">
        <p14:creationId xmlns:p14="http://schemas.microsoft.com/office/powerpoint/2010/main" val="20097889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1"/>
            <a:ext cx="7543800" cy="685800"/>
          </a:xfrm>
        </p:spPr>
        <p:txBody>
          <a:bodyPr/>
          <a:lstStyle/>
          <a:p>
            <a:r>
              <a:rPr lang="en-US" sz="3600" dirty="0" smtClean="0"/>
              <a:t>Related entities</a:t>
            </a:r>
            <a:endParaRPr lang="en-US" sz="3600" dirty="0"/>
          </a:p>
        </p:txBody>
      </p:sp>
      <p:sp>
        <p:nvSpPr>
          <p:cNvPr id="3" name="Content Placeholder 2"/>
          <p:cNvSpPr>
            <a:spLocks noGrp="1"/>
          </p:cNvSpPr>
          <p:nvPr>
            <p:ph idx="1"/>
          </p:nvPr>
        </p:nvSpPr>
        <p:spPr>
          <a:xfrm>
            <a:off x="76200" y="1447800"/>
            <a:ext cx="8915400" cy="4800600"/>
          </a:xfrm>
        </p:spPr>
        <p:txBody>
          <a:bodyPr/>
          <a:lstStyle/>
          <a:p>
            <a:r>
              <a:rPr lang="en-US" dirty="0" smtClean="0"/>
              <a:t>Use:</a:t>
            </a:r>
          </a:p>
          <a:p>
            <a:pPr lvl="1"/>
            <a:r>
              <a:rPr lang="en-US" dirty="0" smtClean="0"/>
              <a:t>Explicit: Query suggestions</a:t>
            </a:r>
          </a:p>
          <a:p>
            <a:pPr lvl="1"/>
            <a:r>
              <a:rPr lang="en-US" dirty="0" smtClean="0"/>
              <a:t>Implicit: Query Expansion</a:t>
            </a:r>
          </a:p>
          <a:p>
            <a:pPr lvl="1"/>
            <a:r>
              <a:rPr lang="en-US" dirty="0" smtClean="0"/>
              <a:t>Reporting: Correlations and trends in job market</a:t>
            </a:r>
          </a:p>
          <a:p>
            <a:r>
              <a:rPr lang="en-US" dirty="0" smtClean="0"/>
              <a:t>How:</a:t>
            </a:r>
          </a:p>
          <a:p>
            <a:pPr lvl="1"/>
            <a:r>
              <a:rPr lang="en-US" dirty="0" smtClean="0"/>
              <a:t>Co-occurrence of entities in search sessions</a:t>
            </a:r>
          </a:p>
          <a:p>
            <a:pPr lvl="2"/>
            <a:r>
              <a:rPr lang="en-US" dirty="0" smtClean="0"/>
              <a:t>Users searching for E1 also search for E2 (ordered or not)</a:t>
            </a:r>
          </a:p>
          <a:p>
            <a:pPr lvl="2"/>
            <a:r>
              <a:rPr lang="en-US" dirty="0" smtClean="0"/>
              <a:t>Estimate the likelihood that they are related (e.g. mutual information, lift)</a:t>
            </a:r>
          </a:p>
          <a:p>
            <a:pPr lvl="1"/>
            <a:r>
              <a:rPr lang="en-US" dirty="0" smtClean="0"/>
              <a:t>Results and user behavior after searching for E1 or E2</a:t>
            </a:r>
            <a:endParaRPr lang="en-US" dirty="0"/>
          </a:p>
        </p:txBody>
      </p:sp>
    </p:spTree>
    <p:extLst>
      <p:ext uri="{BB962C8B-B14F-4D97-AF65-F5344CB8AC3E}">
        <p14:creationId xmlns:p14="http://schemas.microsoft.com/office/powerpoint/2010/main" val="2101736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 score</a:t>
            </a:r>
            <a:endParaRPr lang="en-US" dirty="0"/>
          </a:p>
        </p:txBody>
      </p:sp>
      <p:sp>
        <p:nvSpPr>
          <p:cNvPr id="3" name="Content Placeholder 2"/>
          <p:cNvSpPr>
            <a:spLocks noGrp="1"/>
          </p:cNvSpPr>
          <p:nvPr>
            <p:ph idx="1"/>
          </p:nvPr>
        </p:nvSpPr>
        <p:spPr>
          <a:xfrm>
            <a:off x="152400" y="1371600"/>
            <a:ext cx="8839200" cy="5410200"/>
          </a:xfrm>
        </p:spPr>
        <p:txBody>
          <a:bodyPr/>
          <a:lstStyle/>
          <a:p>
            <a:r>
              <a:rPr lang="en-US" dirty="0" smtClean="0"/>
              <a:t>Combination of scores from multiple signals:</a:t>
            </a:r>
          </a:p>
          <a:p>
            <a:pPr lvl="1"/>
            <a:r>
              <a:rPr lang="en-US" dirty="0" smtClean="0"/>
              <a:t>“IR” matching score</a:t>
            </a:r>
          </a:p>
          <a:p>
            <a:pPr lvl="1"/>
            <a:r>
              <a:rPr lang="en-US" dirty="0" smtClean="0"/>
              <a:t>User’s location (explicit or implicit)</a:t>
            </a:r>
          </a:p>
          <a:p>
            <a:pPr lvl="1"/>
            <a:r>
              <a:rPr lang="en-US" dirty="0" smtClean="0"/>
              <a:t>Age/freshness of result</a:t>
            </a:r>
          </a:p>
          <a:p>
            <a:pPr lvl="1"/>
            <a:r>
              <a:rPr lang="en-US" dirty="0" smtClean="0"/>
              <a:t>Inherent quality of result (query-independent)</a:t>
            </a:r>
          </a:p>
          <a:p>
            <a:pPr lvl="2"/>
            <a:r>
              <a:rPr lang="en-US" dirty="0" smtClean="0"/>
              <a:t>E.g. employer rating</a:t>
            </a:r>
          </a:p>
          <a:p>
            <a:pPr lvl="1"/>
            <a:r>
              <a:rPr lang="en-US" dirty="0" smtClean="0"/>
              <a:t>Provenance of results (when visible)</a:t>
            </a:r>
          </a:p>
          <a:p>
            <a:pPr lvl="1"/>
            <a:r>
              <a:rPr lang="en-US" dirty="0" smtClean="0"/>
              <a:t>Business value</a:t>
            </a:r>
          </a:p>
          <a:p>
            <a:r>
              <a:rPr lang="en-US" dirty="0" smtClean="0"/>
              <a:t>Formula</a:t>
            </a:r>
          </a:p>
          <a:p>
            <a:pPr lvl="1"/>
            <a:r>
              <a:rPr lang="en-US" dirty="0" smtClean="0"/>
              <a:t>Additive vs. multiplicative vs. other</a:t>
            </a:r>
          </a:p>
          <a:p>
            <a:r>
              <a:rPr lang="en-US" dirty="0" smtClean="0"/>
              <a:t>Training of formula parameters</a:t>
            </a:r>
          </a:p>
          <a:p>
            <a:pPr lvl="1"/>
            <a:endParaRPr lang="en-US" dirty="0"/>
          </a:p>
        </p:txBody>
      </p:sp>
    </p:spTree>
    <p:extLst>
      <p:ext uri="{BB962C8B-B14F-4D97-AF65-F5344CB8AC3E}">
        <p14:creationId xmlns:p14="http://schemas.microsoft.com/office/powerpoint/2010/main" val="23556422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title categorization</a:t>
            </a:r>
            <a:endParaRPr lang="en-US" dirty="0"/>
          </a:p>
        </p:txBody>
      </p:sp>
      <p:sp>
        <p:nvSpPr>
          <p:cNvPr id="3" name="Content Placeholder 2"/>
          <p:cNvSpPr>
            <a:spLocks noGrp="1"/>
          </p:cNvSpPr>
          <p:nvPr>
            <p:ph idx="1"/>
          </p:nvPr>
        </p:nvSpPr>
        <p:spPr/>
        <p:txBody>
          <a:bodyPr/>
          <a:lstStyle/>
          <a:p>
            <a:r>
              <a:rPr lang="en-US" dirty="0" smtClean="0"/>
              <a:t>Use:</a:t>
            </a:r>
          </a:p>
          <a:p>
            <a:pPr lvl="1"/>
            <a:r>
              <a:rPr lang="en-US" dirty="0" smtClean="0"/>
              <a:t>In the user interface (UI), allow the user to choose</a:t>
            </a:r>
          </a:p>
          <a:p>
            <a:pPr lvl="1"/>
            <a:r>
              <a:rPr lang="en-US" dirty="0" smtClean="0"/>
              <a:t>Validation of related entities</a:t>
            </a:r>
          </a:p>
          <a:p>
            <a:pPr lvl="1"/>
            <a:r>
              <a:rPr lang="en-US" dirty="0" smtClean="0"/>
              <a:t>Filtering/boosting of query expansion candidates</a:t>
            </a:r>
          </a:p>
          <a:p>
            <a:r>
              <a:rPr lang="en-US" dirty="0" smtClean="0"/>
              <a:t>Techniques</a:t>
            </a:r>
          </a:p>
          <a:p>
            <a:pPr lvl="1"/>
            <a:r>
              <a:rPr lang="en-US" dirty="0" smtClean="0"/>
              <a:t>Text categorization</a:t>
            </a:r>
          </a:p>
          <a:p>
            <a:r>
              <a:rPr lang="en-US" dirty="0" smtClean="0"/>
              <a:t>Training data</a:t>
            </a:r>
          </a:p>
          <a:p>
            <a:pPr lvl="1"/>
            <a:r>
              <a:rPr lang="en-US" dirty="0" smtClean="0"/>
              <a:t>Manual annotation</a:t>
            </a:r>
          </a:p>
          <a:p>
            <a:pPr lvl="1"/>
            <a:r>
              <a:rPr lang="en-US" dirty="0" smtClean="0"/>
              <a:t>Public sources (e.g. Bureau of Labor Statistics)</a:t>
            </a:r>
            <a:endParaRPr lang="en-US" dirty="0"/>
          </a:p>
        </p:txBody>
      </p:sp>
    </p:spTree>
    <p:extLst>
      <p:ext uri="{BB962C8B-B14F-4D97-AF65-F5344CB8AC3E}">
        <p14:creationId xmlns:p14="http://schemas.microsoft.com/office/powerpoint/2010/main" val="11204809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understanding</a:t>
            </a:r>
            <a:endParaRPr lang="en-US" dirty="0"/>
          </a:p>
        </p:txBody>
      </p:sp>
      <p:sp>
        <p:nvSpPr>
          <p:cNvPr id="3" name="Content Placeholder 2"/>
          <p:cNvSpPr>
            <a:spLocks noGrp="1"/>
          </p:cNvSpPr>
          <p:nvPr>
            <p:ph idx="1"/>
          </p:nvPr>
        </p:nvSpPr>
        <p:spPr/>
        <p:txBody>
          <a:bodyPr/>
          <a:lstStyle/>
          <a:p>
            <a:r>
              <a:rPr lang="en-US" dirty="0" smtClean="0"/>
              <a:t>Use:</a:t>
            </a:r>
          </a:p>
          <a:p>
            <a:pPr lvl="1"/>
            <a:r>
              <a:rPr lang="en-US" dirty="0" smtClean="0"/>
              <a:t>Interpret the user’s query and identify aspects of it: O (occupation), E (employer), L (location), T (type), K (keywords)</a:t>
            </a:r>
          </a:p>
          <a:p>
            <a:pPr lvl="1"/>
            <a:r>
              <a:rPr lang="en-US" dirty="0" smtClean="0"/>
              <a:t>Match different fields in the index, for better precision</a:t>
            </a:r>
          </a:p>
          <a:p>
            <a:r>
              <a:rPr lang="en-US" dirty="0" smtClean="0"/>
              <a:t>Techniques</a:t>
            </a:r>
          </a:p>
          <a:p>
            <a:pPr lvl="1"/>
            <a:r>
              <a:rPr lang="en-US" dirty="0" smtClean="0"/>
              <a:t>Natural Language Processing</a:t>
            </a:r>
          </a:p>
          <a:p>
            <a:pPr lvl="1"/>
            <a:r>
              <a:rPr lang="en-US" dirty="0" smtClean="0"/>
              <a:t>Entity recognition</a:t>
            </a:r>
          </a:p>
          <a:p>
            <a:r>
              <a:rPr lang="en-US" dirty="0" smtClean="0"/>
              <a:t>Training data?</a:t>
            </a:r>
            <a:endParaRPr lang="en-US" dirty="0"/>
          </a:p>
        </p:txBody>
      </p:sp>
    </p:spTree>
    <p:extLst>
      <p:ext uri="{BB962C8B-B14F-4D97-AF65-F5344CB8AC3E}">
        <p14:creationId xmlns:p14="http://schemas.microsoft.com/office/powerpoint/2010/main" val="16210584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description processing</a:t>
            </a:r>
            <a:endParaRPr lang="en-US" dirty="0"/>
          </a:p>
        </p:txBody>
      </p:sp>
      <p:sp>
        <p:nvSpPr>
          <p:cNvPr id="3" name="Content Placeholder 2"/>
          <p:cNvSpPr>
            <a:spLocks noGrp="1"/>
          </p:cNvSpPr>
          <p:nvPr>
            <p:ph idx="1"/>
          </p:nvPr>
        </p:nvSpPr>
        <p:spPr/>
        <p:txBody>
          <a:bodyPr/>
          <a:lstStyle/>
          <a:p>
            <a:r>
              <a:rPr lang="en-US" dirty="0" smtClean="0"/>
              <a:t>Use:</a:t>
            </a:r>
          </a:p>
          <a:p>
            <a:pPr lvl="1"/>
            <a:r>
              <a:rPr lang="en-US" dirty="0" smtClean="0"/>
              <a:t>Find the actual job description, separate from company description, location description, disclaimers, </a:t>
            </a:r>
            <a:r>
              <a:rPr lang="en-US" dirty="0" err="1" smtClean="0"/>
              <a:t>etc</a:t>
            </a:r>
            <a:endParaRPr lang="en-US" dirty="0" smtClean="0"/>
          </a:p>
          <a:p>
            <a:pPr lvl="1"/>
            <a:r>
              <a:rPr lang="en-US" dirty="0" smtClean="0"/>
              <a:t>Identify attributes of the job description: job title, location, salary, type (full-time), skills or experience required, level of expertise (e.g. entry level)</a:t>
            </a:r>
          </a:p>
          <a:p>
            <a:r>
              <a:rPr lang="en-US" dirty="0" smtClean="0"/>
              <a:t>Techniques</a:t>
            </a:r>
          </a:p>
          <a:p>
            <a:pPr lvl="1"/>
            <a:r>
              <a:rPr lang="en-US" dirty="0" smtClean="0"/>
              <a:t>Document segmentation</a:t>
            </a:r>
          </a:p>
          <a:p>
            <a:pPr lvl="1"/>
            <a:r>
              <a:rPr lang="en-US" dirty="0" smtClean="0"/>
              <a:t>Text extraction / entity recognition</a:t>
            </a:r>
          </a:p>
          <a:p>
            <a:pPr lvl="1"/>
            <a:r>
              <a:rPr lang="en-US" dirty="0" smtClean="0"/>
              <a:t>Natural Language Processing</a:t>
            </a:r>
          </a:p>
          <a:p>
            <a:endParaRPr lang="en-US" dirty="0"/>
          </a:p>
        </p:txBody>
      </p:sp>
    </p:spTree>
    <p:extLst>
      <p:ext uri="{BB962C8B-B14F-4D97-AF65-F5344CB8AC3E}">
        <p14:creationId xmlns:p14="http://schemas.microsoft.com/office/powerpoint/2010/main" val="1896428995"/>
      </p:ext>
    </p:extLst>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3062</TotalTime>
  <Words>4959</Words>
  <Application>Microsoft Office PowerPoint</Application>
  <PresentationFormat>On-screen Show (4:3)</PresentationFormat>
  <Paragraphs>881</Paragraphs>
  <Slides>95</Slides>
  <Notes>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95</vt:i4>
      </vt:variant>
    </vt:vector>
  </HeadingPairs>
  <TitlesOfParts>
    <vt:vector size="100" baseType="lpstr">
      <vt:lpstr>Arial</vt:lpstr>
      <vt:lpstr>Wingdings</vt:lpstr>
      <vt:lpstr>Times New Roman</vt:lpstr>
      <vt:lpstr>Network</vt:lpstr>
      <vt:lpstr>Microsoft Equation 3.0</vt:lpstr>
      <vt:lpstr>Search and Data Science</vt:lpstr>
      <vt:lpstr>Presenter’s credentials</vt:lpstr>
      <vt:lpstr>Agenda</vt:lpstr>
      <vt:lpstr>What is Search/ Information Retrieval</vt:lpstr>
      <vt:lpstr>What is Information Retrieval ?</vt:lpstr>
      <vt:lpstr>IR in practice</vt:lpstr>
      <vt:lpstr>The stages of IR</vt:lpstr>
      <vt:lpstr>The formalized IR process</vt:lpstr>
      <vt:lpstr>Documents</vt:lpstr>
      <vt:lpstr>What do we want from an IRS ?</vt:lpstr>
      <vt:lpstr>The role of an IR system</vt:lpstr>
      <vt:lpstr>Desired features/functionality</vt:lpstr>
      <vt:lpstr>Indexing</vt:lpstr>
      <vt:lpstr>Indexing and searching</vt:lpstr>
      <vt:lpstr>Term significance</vt:lpstr>
      <vt:lpstr>Steps</vt:lpstr>
      <vt:lpstr>Steps of automatic indexing</vt:lpstr>
      <vt:lpstr>Other indexing issues</vt:lpstr>
      <vt:lpstr>Inverted files</vt:lpstr>
      <vt:lpstr>Inverted files</vt:lpstr>
      <vt:lpstr>Indexing and retrieval models</vt:lpstr>
      <vt:lpstr>Heuristics</vt:lpstr>
      <vt:lpstr>Weighting formulae</vt:lpstr>
      <vt:lpstr>Ranked retrieval</vt:lpstr>
      <vt:lpstr>Major ranking models</vt:lpstr>
      <vt:lpstr>Vector space model</vt:lpstr>
      <vt:lpstr>Vector space model</vt:lpstr>
      <vt:lpstr>Cosine similarity</vt:lpstr>
      <vt:lpstr>Probabilistic IR</vt:lpstr>
      <vt:lpstr>Probability Ranking Principle</vt:lpstr>
      <vt:lpstr>Probabilistic models</vt:lpstr>
      <vt:lpstr>Weighting (in probabilistic models)</vt:lpstr>
      <vt:lpstr>(Statistical) Language models</vt:lpstr>
      <vt:lpstr>IR based on LM</vt:lpstr>
      <vt:lpstr>Stochastic Language Models</vt:lpstr>
      <vt:lpstr>Unigram and higher-order models</vt:lpstr>
      <vt:lpstr>Stochastic Language Models</vt:lpstr>
      <vt:lpstr>The fundamental problem of LMs</vt:lpstr>
      <vt:lpstr>Language Models for IR</vt:lpstr>
      <vt:lpstr>Link analysis: Google’s PageRank</vt:lpstr>
      <vt:lpstr>Alternative: Kleinberg’s model</vt:lpstr>
      <vt:lpstr>Google’s PageRank</vt:lpstr>
      <vt:lpstr>Google’s PageRank (Brin &amp; Page, http://www-db.stanford.edu/~backrub/google.html)</vt:lpstr>
      <vt:lpstr>Evaluation</vt:lpstr>
      <vt:lpstr>Evaluation</vt:lpstr>
      <vt:lpstr>Evaluation: IR specific vs. non-specific</vt:lpstr>
      <vt:lpstr>Task-oriented evaluation (non-IR specific)</vt:lpstr>
      <vt:lpstr>Evaluation: Qualitative vs. Quantitative</vt:lpstr>
      <vt:lpstr>Laboratory vs. operational settings</vt:lpstr>
      <vt:lpstr>The traditional (lab) IR experiment</vt:lpstr>
      <vt:lpstr>Retrieval effectiveness</vt:lpstr>
      <vt:lpstr>Most common measures of IR effectiveness: Precision and Recall</vt:lpstr>
      <vt:lpstr>Why Precision and Recall?</vt:lpstr>
      <vt:lpstr>Retrieved vs. Relevant Documents</vt:lpstr>
      <vt:lpstr>Retrieved vs. Relevant Documents</vt:lpstr>
      <vt:lpstr>Retrieved vs. Relevant Documents</vt:lpstr>
      <vt:lpstr>Ranked output</vt:lpstr>
      <vt:lpstr>Ranked output – R-P curve</vt:lpstr>
      <vt:lpstr>Ranked retrieval – R-P plot</vt:lpstr>
      <vt:lpstr>R-P plots</vt:lpstr>
      <vt:lpstr>R-P curves – interpolation and averaging</vt:lpstr>
      <vt:lpstr>Precision/Recall Curves</vt:lpstr>
      <vt:lpstr>Problems with P-R plots</vt:lpstr>
      <vt:lpstr>Other R/P – related measures</vt:lpstr>
      <vt:lpstr>The E-Measure</vt:lpstr>
      <vt:lpstr>Other forms of Recall and Precision</vt:lpstr>
      <vt:lpstr>NDCG</vt:lpstr>
      <vt:lpstr>Other things to look at: failures</vt:lpstr>
      <vt:lpstr>Measures and dimensions of evaluation</vt:lpstr>
      <vt:lpstr>Online/operational evaluation</vt:lpstr>
      <vt:lpstr>Online vs. lab evaluation</vt:lpstr>
      <vt:lpstr>A/B Testing</vt:lpstr>
      <vt:lpstr>Data Trumps Opinions</vt:lpstr>
      <vt:lpstr>A/B Testing 101</vt:lpstr>
      <vt:lpstr>Treatment/bucket assignment</vt:lpstr>
      <vt:lpstr>Designing Experiments: Principles</vt:lpstr>
      <vt:lpstr>Your Experiment: Why?</vt:lpstr>
      <vt:lpstr>Your Experiment: What?</vt:lpstr>
      <vt:lpstr>Your Experiment: Setting Expectations</vt:lpstr>
      <vt:lpstr>Metrics</vt:lpstr>
      <vt:lpstr>Engagement: Voice of the Customer</vt:lpstr>
      <vt:lpstr>Revenue: Search the Business</vt:lpstr>
      <vt:lpstr>Recap from Stats 101*</vt:lpstr>
      <vt:lpstr>Hypothesis Testing</vt:lpstr>
      <vt:lpstr>Basic Analysis Process</vt:lpstr>
      <vt:lpstr>Statistical != Business Significance</vt:lpstr>
      <vt:lpstr>Recommended Reading for A/B testing </vt:lpstr>
      <vt:lpstr>Search and Data Science</vt:lpstr>
      <vt:lpstr>Evaluation vs. prediction</vt:lpstr>
      <vt:lpstr>Search in the time of Data Science / Machine Learning</vt:lpstr>
      <vt:lpstr>Related entities</vt:lpstr>
      <vt:lpstr>Ranking score</vt:lpstr>
      <vt:lpstr>Job title categorization</vt:lpstr>
      <vt:lpstr>Query understanding</vt:lpstr>
      <vt:lpstr>Job description processing</vt:lpstr>
    </vt:vector>
  </TitlesOfParts>
  <Company>Rutgers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muresan</dc:creator>
  <cp:lastModifiedBy>Gheorghe Muresan</cp:lastModifiedBy>
  <cp:revision>49</cp:revision>
  <dcterms:created xsi:type="dcterms:W3CDTF">2004-01-20T01:32:17Z</dcterms:created>
  <dcterms:modified xsi:type="dcterms:W3CDTF">2014-02-12T23:16:41Z</dcterms:modified>
</cp:coreProperties>
</file>