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9" r:id="rId4"/>
    <p:sldId id="260" r:id="rId5"/>
    <p:sldId id="258" r:id="rId6"/>
    <p:sldId id="261" r:id="rId7"/>
    <p:sldId id="272" r:id="rId8"/>
    <p:sldId id="264" r:id="rId9"/>
    <p:sldId id="267" r:id="rId10"/>
    <p:sldId id="274" r:id="rId11"/>
    <p:sldId id="268" r:id="rId12"/>
    <p:sldId id="269" r:id="rId13"/>
    <p:sldId id="266" r:id="rId14"/>
    <p:sldId id="275" r:id="rId15"/>
    <p:sldId id="265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296" autoAdjust="0"/>
  </p:normalViewPr>
  <p:slideViewPr>
    <p:cSldViewPr snapToGrid="0" snapToObjects="1">
      <p:cViewPr varScale="1">
        <p:scale>
          <a:sx n="103" d="100"/>
          <a:sy n="103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3B94-933A-554C-AA7A-1ADD6A3571A8}" type="datetimeFigureOut"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1715-A5C8-2E4C-A50E-F5F00B7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Repeat Shoppers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044044"/>
            <a:ext cx="4038600" cy="3430027"/>
          </a:xfrm>
        </p:spPr>
        <p:txBody>
          <a:bodyPr/>
          <a:lstStyle/>
          <a:p>
            <a:r>
              <a:rPr lang="en-US"/>
              <a:t>Kaggle competition</a:t>
            </a:r>
          </a:p>
          <a:p>
            <a:pPr lvl="1"/>
            <a:r>
              <a:rPr lang="en-US"/>
              <a:t>Supermarket</a:t>
            </a:r>
          </a:p>
          <a:p>
            <a:pPr lvl="1"/>
            <a:r>
              <a:rPr lang="en-US"/>
              <a:t>Coupon for item</a:t>
            </a:r>
          </a:p>
          <a:p>
            <a:pPr lvl="1"/>
            <a:r>
              <a:rPr lang="en-US"/>
              <a:t>Buy it again?</a:t>
            </a:r>
          </a:p>
          <a:p>
            <a:pPr lvl="1"/>
            <a:r>
              <a:rPr lang="en-US"/>
              <a:t>Shopping history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044044"/>
            <a:ext cx="4038600" cy="3430027"/>
          </a:xfrm>
        </p:spPr>
        <p:txBody>
          <a:bodyPr/>
          <a:lstStyle/>
          <a:p>
            <a:r>
              <a:rPr lang="en-US"/>
              <a:t>160,057 shoppers</a:t>
            </a:r>
          </a:p>
          <a:p>
            <a:r>
              <a:rPr lang="en-US"/>
              <a:t>43,438 repeaters</a:t>
            </a:r>
          </a:p>
          <a:p>
            <a:endParaRPr lang="en-US"/>
          </a:p>
          <a:p>
            <a:r>
              <a:rPr lang="en-US"/>
              <a:t>24 offer types</a:t>
            </a:r>
          </a:p>
          <a:p>
            <a:r>
              <a:rPr lang="en-US"/>
              <a:t>1 offer per shopper</a:t>
            </a:r>
          </a:p>
        </p:txBody>
      </p:sp>
    </p:spTree>
    <p:extLst>
      <p:ext uri="{BB962C8B-B14F-4D97-AF65-F5344CB8AC3E}">
        <p14:creationId xmlns:p14="http://schemas.microsoft.com/office/powerpoint/2010/main" val="20820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64"/>
            <a:ext cx="822960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97793"/>
              </p:ext>
            </p:extLst>
          </p:nvPr>
        </p:nvGraphicFramePr>
        <p:xfrm>
          <a:off x="863078" y="2038107"/>
          <a:ext cx="7582754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1715"/>
                <a:gridCol w="1122001"/>
                <a:gridCol w="1122001"/>
                <a:gridCol w="1035693"/>
                <a:gridCol w="3341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ROC:</a:t>
                      </a:r>
                      <a:r>
                        <a:rPr lang="en-US" baseline="0"/>
                        <a:t> AUC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</a:t>
                      </a:r>
                      <a:r>
                        <a:rPr lang="en-US" baseline="0"/>
                        <a:t> scores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Testing scores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83.7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65.4, 66.1, 66.4, 65.1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81.6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65.5, 66.2, 65.3, 64.4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r>
                        <a:rPr lang="en-US" baseline="0"/>
                        <a:t>,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77.5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71.0, 69.7, 68.9, 70.8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6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</a:t>
            </a:r>
          </a:p>
        </p:txBody>
      </p:sp>
      <p:pic>
        <p:nvPicPr>
          <p:cNvPr id="3" name="Picture 2" descr="Screen Shot 2014-06-30 at 1.0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0" y="1417637"/>
            <a:ext cx="6954310" cy="484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227" y="6260518"/>
            <a:ext cx="2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one dot = one category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9343" y="3045260"/>
            <a:ext cx="5005850" cy="1282215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227" y="6260518"/>
            <a:ext cx="2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one dot = one category</a:t>
            </a:r>
          </a:p>
        </p:txBody>
      </p:sp>
      <p:pic>
        <p:nvPicPr>
          <p:cNvPr id="6" name="Picture 5" descr="Screen Shot 2014-06-30 at 1.1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89" y="1577397"/>
            <a:ext cx="6302897" cy="40939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29081" y="2132915"/>
            <a:ext cx="0" cy="260141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9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</a:t>
            </a:r>
          </a:p>
        </p:txBody>
      </p:sp>
      <p:pic>
        <p:nvPicPr>
          <p:cNvPr id="3" name="Picture 2" descr="Screen Shot 2014-06-30 at 12.42.2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1" b="22683"/>
          <a:stretch/>
        </p:blipFill>
        <p:spPr>
          <a:xfrm>
            <a:off x="1012036" y="1864758"/>
            <a:ext cx="2403286" cy="4423025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4648200" y="2589088"/>
            <a:ext cx="4038600" cy="35370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97 categories</a:t>
            </a:r>
          </a:p>
          <a:p>
            <a:pPr lvl="1"/>
            <a:r>
              <a:rPr lang="en-US"/>
              <a:t>number of purchases</a:t>
            </a:r>
          </a:p>
        </p:txBody>
      </p:sp>
    </p:spTree>
    <p:extLst>
      <p:ext uri="{BB962C8B-B14F-4D97-AF65-F5344CB8AC3E}">
        <p14:creationId xmlns:p14="http://schemas.microsoft.com/office/powerpoint/2010/main" val="345383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64"/>
            <a:ext cx="822960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4328"/>
              </p:ext>
            </p:extLst>
          </p:nvPr>
        </p:nvGraphicFramePr>
        <p:xfrm>
          <a:off x="863078" y="2013449"/>
          <a:ext cx="7582754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1715"/>
                <a:gridCol w="1122001"/>
                <a:gridCol w="1122001"/>
                <a:gridCol w="1035693"/>
                <a:gridCol w="3341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ROC:</a:t>
                      </a:r>
                      <a:r>
                        <a:rPr lang="en-US" baseline="0"/>
                        <a:t> AUC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</a:t>
                      </a:r>
                      <a:r>
                        <a:rPr lang="en-US" baseline="0"/>
                        <a:t> scores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Testing scores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83.7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65.4, 66.1, 66.4, 65.1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81.6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65.5, 66.2, 65.3, 64.4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r>
                        <a:rPr lang="en-US" baseline="0"/>
                        <a:t>,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77.5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71.0, 69.7, 68.9, 70.8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72.2, 73.0,</a:t>
                      </a:r>
                      <a:r>
                        <a:rPr lang="en-US" baseline="0"/>
                        <a:t> 73.1, 72.2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73.5, 73.5, 73.5, 72.5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73.6, 73.9, 72.8, 73.5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</a:t>
            </a:r>
          </a:p>
        </p:txBody>
      </p:sp>
      <p:pic>
        <p:nvPicPr>
          <p:cNvPr id="3" name="Picture 2" descr="Screen Shot 2014-06-30 at 12.42.2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3"/>
          <a:stretch/>
        </p:blipFill>
        <p:spPr>
          <a:xfrm>
            <a:off x="457200" y="1766127"/>
            <a:ext cx="3983653" cy="4423025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4648200" y="2589088"/>
            <a:ext cx="4038600" cy="35370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97 categories</a:t>
            </a:r>
          </a:p>
          <a:p>
            <a:pPr lvl="1"/>
            <a:r>
              <a:rPr lang="en-US"/>
              <a:t>number of purchases</a:t>
            </a:r>
          </a:p>
          <a:p>
            <a:pPr lvl="1"/>
            <a:r>
              <a:rPr lang="en-US"/>
              <a:t>total spent</a:t>
            </a:r>
          </a:p>
          <a:p>
            <a:pPr lvl="1"/>
            <a:r>
              <a:rPr lang="en-US"/>
              <a:t>offer category (y/n)</a:t>
            </a:r>
          </a:p>
          <a:p>
            <a:pPr lvl="1"/>
            <a:endParaRPr lang="en-US"/>
          </a:p>
          <a:p>
            <a:r>
              <a:rPr lang="en-US"/>
              <a:t>291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6282" y="2589088"/>
            <a:ext cx="77457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/>
              <a:t>offercat</a:t>
            </a:r>
          </a:p>
        </p:txBody>
      </p:sp>
    </p:spTree>
    <p:extLst>
      <p:ext uri="{BB962C8B-B14F-4D97-AF65-F5344CB8AC3E}">
        <p14:creationId xmlns:p14="http://schemas.microsoft.com/office/powerpoint/2010/main" val="231799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64"/>
            <a:ext cx="822960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14306"/>
              </p:ext>
            </p:extLst>
          </p:nvPr>
        </p:nvGraphicFramePr>
        <p:xfrm>
          <a:off x="863078" y="1298368"/>
          <a:ext cx="7582754" cy="4719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1715"/>
                <a:gridCol w="1122001"/>
                <a:gridCol w="1122001"/>
                <a:gridCol w="1035693"/>
                <a:gridCol w="3341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ROC:</a:t>
                      </a:r>
                      <a:r>
                        <a:rPr lang="en-US" baseline="0"/>
                        <a:t> AUC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</a:t>
                      </a:r>
                      <a:r>
                        <a:rPr lang="en-US" baseline="0"/>
                        <a:t> scores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Testing scores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83.7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65.4, 66.1, 66.4, 65.1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81.6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65.5, 66.2, 65.3, 64.4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r>
                        <a:rPr lang="en-US" baseline="0"/>
                        <a:t>, 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77.5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71.0, 69.7, 68.9, 70.8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72.2, 73.0,</a:t>
                      </a:r>
                      <a:r>
                        <a:rPr lang="en-US" baseline="0"/>
                        <a:t> 73.1, 72.2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73.5, 73.5, 73.5, 72.5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73.6, 73.9, 72.8, 73.5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291*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99.1, 98.9, 98.9, 99.0, 99.0, 99.1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291*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99.2, 98.8, 99.0, 99.4, 99.4, 99.2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291*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98.8, 99.0, 99.4, 99.4, 99.2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291*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98.9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100.0, 99.1, 99.0, 99.0, 99.1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6660" y="6152703"/>
            <a:ext cx="369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97 tuples:  (count, spend, offer flag)</a:t>
            </a:r>
          </a:p>
        </p:txBody>
      </p:sp>
    </p:spTree>
    <p:extLst>
      <p:ext uri="{BB962C8B-B14F-4D97-AF65-F5344CB8AC3E}">
        <p14:creationId xmlns:p14="http://schemas.microsoft.com/office/powerpoint/2010/main" val="248447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Further work</a:t>
            </a:r>
          </a:p>
          <a:p>
            <a:pPr lvl="1"/>
            <a:r>
              <a:rPr lang="en-US"/>
              <a:t>Fully bench model</a:t>
            </a:r>
          </a:p>
          <a:p>
            <a:pPr lvl="1"/>
            <a:r>
              <a:rPr lang="en-US"/>
              <a:t>Dig into underlying patterns</a:t>
            </a:r>
          </a:p>
          <a:p>
            <a:pPr lvl="1"/>
            <a:r>
              <a:rPr lang="en-US"/>
              <a:t>Predict number of repeat purchases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Data volume</a:t>
            </a:r>
          </a:p>
          <a:p>
            <a:pPr lvl="1"/>
            <a:r>
              <a:rPr lang="en-US"/>
              <a:t>Data de-identified</a:t>
            </a:r>
          </a:p>
        </p:txBody>
      </p:sp>
    </p:spTree>
    <p:extLst>
      <p:ext uri="{BB962C8B-B14F-4D97-AF65-F5344CB8AC3E}">
        <p14:creationId xmlns:p14="http://schemas.microsoft.com/office/powerpoint/2010/main" val="311860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43576" y="1967501"/>
            <a:ext cx="6299465" cy="3383280"/>
          </a:xfrm>
        </p:spPr>
        <p:txBody>
          <a:bodyPr/>
          <a:lstStyle/>
          <a:p>
            <a:r>
              <a:rPr lang="en-US"/>
              <a:t>Data tables (CSVs)</a:t>
            </a:r>
          </a:p>
          <a:p>
            <a:pPr lvl="1"/>
            <a:r>
              <a:rPr lang="en-US"/>
              <a:t>H</a:t>
            </a:r>
            <a:r>
              <a:rPr lang="en-US"/>
              <a:t>istory, 6.4 MB</a:t>
            </a:r>
          </a:p>
          <a:p>
            <a:pPr lvl="2"/>
            <a:r>
              <a:rPr lang="en-US"/>
              <a:t>Per shopper:  offer received, repeat behavior</a:t>
            </a:r>
            <a:endParaRPr lang="en-US"/>
          </a:p>
          <a:p>
            <a:pPr lvl="1"/>
            <a:r>
              <a:rPr lang="en-US"/>
              <a:t>O</a:t>
            </a:r>
            <a:r>
              <a:rPr lang="en-US"/>
              <a:t>ffers,  350 kB</a:t>
            </a:r>
          </a:p>
          <a:p>
            <a:pPr lvl="2"/>
            <a:r>
              <a:rPr lang="en-US"/>
              <a:t>Per offer:  specs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/>
              <a:t>ransactions, 21 GB</a:t>
            </a:r>
          </a:p>
          <a:p>
            <a:pPr lvl="2"/>
            <a:r>
              <a:rPr lang="en-US"/>
              <a:t>Per shopper:  1 yr of itemized purchases</a:t>
            </a:r>
          </a:p>
          <a:p>
            <a:endParaRPr lang="en-US"/>
          </a:p>
          <a:p>
            <a:r>
              <a:rPr lang="en-US"/>
              <a:t>De-identified</a:t>
            </a:r>
          </a:p>
        </p:txBody>
      </p:sp>
    </p:spTree>
    <p:extLst>
      <p:ext uri="{BB962C8B-B14F-4D97-AF65-F5344CB8AC3E}">
        <p14:creationId xmlns:p14="http://schemas.microsoft.com/office/powerpoint/2010/main" val="219553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pic>
        <p:nvPicPr>
          <p:cNvPr id="5" name="Picture 4" descr="Screen Shot 2014-06-30 at 12.02.5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/>
          <a:stretch/>
        </p:blipFill>
        <p:spPr>
          <a:xfrm>
            <a:off x="1676845" y="1429967"/>
            <a:ext cx="6578163" cy="2489200"/>
          </a:xfrm>
          <a:prstGeom prst="rect">
            <a:avLst/>
          </a:prstGeom>
        </p:spPr>
      </p:pic>
      <p:pic>
        <p:nvPicPr>
          <p:cNvPr id="7" name="Picture 6" descr="Screen Shot 2014-06-30 at 12.10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93" y="3980812"/>
            <a:ext cx="5600700" cy="238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505396"/>
            <a:ext cx="1047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offers</a:t>
            </a:r>
          </a:p>
          <a:p>
            <a:r>
              <a:rPr lang="en-US"/>
              <a:t>received: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209897"/>
            <a:ext cx="76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offer</a:t>
            </a:r>
          </a:p>
          <a:p>
            <a:r>
              <a:rPr lang="en-US"/>
              <a:t>specs: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845" y="1417638"/>
            <a:ext cx="6578163" cy="2501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8993" y="3994429"/>
            <a:ext cx="6578163" cy="2501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pic>
        <p:nvPicPr>
          <p:cNvPr id="3" name="Picture 2" descr="Screen Shot 2014-06-30 at 12.06.0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19164"/>
          <a:stretch/>
        </p:blipFill>
        <p:spPr>
          <a:xfrm>
            <a:off x="271251" y="2071270"/>
            <a:ext cx="8502857" cy="2287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3982" y="4775979"/>
            <a:ext cx="2469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6371325 rows</a:t>
            </a:r>
          </a:p>
          <a:p>
            <a:pPr algn="ctr"/>
            <a:r>
              <a:rPr lang="en-US"/>
              <a:t>3152 shoppers got offer</a:t>
            </a:r>
          </a:p>
          <a:p>
            <a:pPr algn="ctr"/>
            <a:r>
              <a:rPr lang="en-US"/>
              <a:t>(</a:t>
            </a:r>
            <a:r>
              <a:rPr lang="en-US"/>
              <a:t>5431 shoppers total)</a:t>
            </a:r>
          </a:p>
          <a:p>
            <a:pPr algn="ctr"/>
            <a:endParaRPr lang="en-US"/>
          </a:p>
          <a:p>
            <a:pPr algn="ctr"/>
            <a:r>
              <a:rPr lang="en-US"/>
              <a:t>~1000 rows per shopper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8146" y="4808743"/>
            <a:ext cx="3558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~800 categories</a:t>
            </a:r>
          </a:p>
          <a:p>
            <a:pPr algn="ctr"/>
            <a:r>
              <a:rPr lang="en-US"/>
              <a:t>~16,000 brands</a:t>
            </a:r>
          </a:p>
          <a:p>
            <a:pPr algn="ctr"/>
            <a:endParaRPr lang="en-US"/>
          </a:p>
          <a:p>
            <a:pPr algn="ctr"/>
            <a:r>
              <a:rPr lang="en-US"/>
              <a:t>each category had 1-600 brands</a:t>
            </a:r>
          </a:p>
          <a:p>
            <a:pPr algn="ctr"/>
            <a:r>
              <a:rPr lang="en-US"/>
              <a:t>each brand carried 1-500 categories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91" y="1466685"/>
            <a:ext cx="266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itemized shopping history: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251" y="1947980"/>
            <a:ext cx="8502857" cy="251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309" y="1774982"/>
            <a:ext cx="6792653" cy="4525963"/>
          </a:xfrm>
        </p:spPr>
        <p:txBody>
          <a:bodyPr/>
          <a:lstStyle/>
          <a:p>
            <a:r>
              <a:rPr lang="en-US"/>
              <a:t>Data import</a:t>
            </a:r>
          </a:p>
          <a:p>
            <a:pPr lvl="1"/>
            <a:r>
              <a:rPr lang="en-US"/>
              <a:t>Transactions broken into subgroups</a:t>
            </a:r>
          </a:p>
          <a:p>
            <a:r>
              <a:rPr lang="en-US"/>
              <a:t>Visualization</a:t>
            </a:r>
          </a:p>
          <a:p>
            <a:r>
              <a:rPr lang="en-US"/>
              <a:t>Logistic regression:  predict repeater (0, 1)</a:t>
            </a:r>
          </a:p>
          <a:p>
            <a:pPr lvl="1"/>
            <a:r>
              <a:rPr lang="en-US"/>
              <a:t>First model</a:t>
            </a:r>
          </a:p>
          <a:p>
            <a:pPr lvl="1"/>
            <a:r>
              <a:rPr lang="en-US"/>
              <a:t>Second model</a:t>
            </a:r>
          </a:p>
        </p:txBody>
      </p:sp>
    </p:spTree>
    <p:extLst>
      <p:ext uri="{BB962C8B-B14F-4D97-AF65-F5344CB8AC3E}">
        <p14:creationId xmlns:p14="http://schemas.microsoft.com/office/powerpoint/2010/main" val="64757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model:</a:t>
            </a:r>
            <a:br>
              <a:rPr lang="en-US"/>
            </a:br>
            <a:r>
              <a:rPr lang="en-US"/>
              <a:t>Derived general params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33083"/>
            <a:ext cx="4038600" cy="4525963"/>
          </a:xfrm>
        </p:spPr>
        <p:txBody>
          <a:bodyPr/>
          <a:lstStyle/>
          <a:p>
            <a:r>
              <a:rPr lang="en-US"/>
              <a:t>Features</a:t>
            </a:r>
          </a:p>
          <a:p>
            <a:pPr lvl="1"/>
            <a:r>
              <a:rPr lang="en-US"/>
              <a:t>num purchases</a:t>
            </a:r>
          </a:p>
          <a:p>
            <a:pPr lvl="1"/>
            <a:r>
              <a:rPr lang="en-US"/>
              <a:t>num trips</a:t>
            </a:r>
          </a:p>
          <a:p>
            <a:pPr lvl="1"/>
            <a:r>
              <a:rPr lang="en-US"/>
              <a:t>shopper lifetime</a:t>
            </a:r>
          </a:p>
          <a:p>
            <a:pPr lvl="1"/>
            <a:r>
              <a:rPr lang="en-US"/>
              <a:t>total spend</a:t>
            </a:r>
          </a:p>
          <a:p>
            <a:pPr lvl="1"/>
            <a:r>
              <a:rPr lang="en-US"/>
              <a:t>offer value</a:t>
            </a:r>
          </a:p>
          <a:p>
            <a:pPr lvl="1"/>
            <a:r>
              <a:rPr lang="en-US"/>
              <a:t>offer delay</a:t>
            </a:r>
          </a:p>
          <a:p>
            <a:pPr lvl="1"/>
            <a:r>
              <a:rPr lang="en-US"/>
              <a:t>num category matches</a:t>
            </a:r>
          </a:p>
          <a:p>
            <a:pPr lvl="1"/>
            <a:r>
              <a:rPr lang="en-US"/>
              <a:t>num brand matches</a:t>
            </a:r>
          </a:p>
          <a:p>
            <a:endParaRPr lang="en-US"/>
          </a:p>
        </p:txBody>
      </p:sp>
      <p:pic>
        <p:nvPicPr>
          <p:cNvPr id="8" name="Content Placeholder 5" descr="Screen Shot 2014-06-30 at 12.28.5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304"/>
          <a:stretch/>
        </p:blipFill>
        <p:spPr>
          <a:xfrm>
            <a:off x="4772659" y="3536890"/>
            <a:ext cx="3914141" cy="2650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12371" y="2177630"/>
            <a:ext cx="256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Mean num purchases:  repeaters = 1158,</a:t>
            </a:r>
          </a:p>
          <a:p>
            <a:r>
              <a:rPr lang="en-US"/>
              <a:t>non-repeaters = 1063 </a:t>
            </a:r>
          </a:p>
        </p:txBody>
      </p:sp>
    </p:spTree>
    <p:extLst>
      <p:ext uri="{BB962C8B-B14F-4D97-AF65-F5344CB8AC3E}">
        <p14:creationId xmlns:p14="http://schemas.microsoft.com/office/powerpoint/2010/main" val="32933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Training score:  73.9%</a:t>
            </a:r>
          </a:p>
          <a:p>
            <a:r>
              <a:rPr lang="en-US"/>
              <a:t>Testing score:  74.2%</a:t>
            </a:r>
          </a:p>
          <a:p>
            <a:r>
              <a:rPr lang="en-US"/>
              <a:t>ROC AUC:  .593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Global percent repeaters:  26%</a:t>
            </a:r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  <a:p>
            <a:pPr lvl="1"/>
            <a:r>
              <a:rPr lang="en-US"/>
              <a:t>Raw</a:t>
            </a:r>
          </a:p>
          <a:p>
            <a:pPr lvl="1"/>
            <a:r>
              <a:rPr lang="en-US"/>
              <a:t>Normalized</a:t>
            </a:r>
          </a:p>
          <a:p>
            <a:pPr lvl="1"/>
            <a:r>
              <a:rPr lang="en-US"/>
              <a:t>Regularized</a:t>
            </a:r>
          </a:p>
          <a:p>
            <a:pPr lvl="1"/>
            <a:r>
              <a:rPr lang="en-US"/>
              <a:t>Log transformed</a:t>
            </a:r>
          </a:p>
          <a:p>
            <a:pPr lvl="1"/>
            <a:r>
              <a:rPr lang="en-US"/>
              <a:t>Ranked</a:t>
            </a:r>
          </a:p>
          <a:p>
            <a:r>
              <a:rPr lang="en-US"/>
              <a:t>Naive Bayes</a:t>
            </a:r>
          </a:p>
          <a:p>
            <a:pPr lvl="1"/>
            <a:r>
              <a:rPr lang="en-US"/>
              <a:t>Multinomial</a:t>
            </a:r>
          </a:p>
        </p:txBody>
      </p:sp>
    </p:spTree>
    <p:extLst>
      <p:ext uri="{BB962C8B-B14F-4D97-AF65-F5344CB8AC3E}">
        <p14:creationId xmlns:p14="http://schemas.microsoft.com/office/powerpoint/2010/main" val="280781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model:</a:t>
            </a:r>
            <a:br>
              <a:rPr lang="en-US"/>
            </a:br>
            <a:r>
              <a:rPr lang="en-US"/>
              <a:t>Vectorized shopper history</a:t>
            </a:r>
          </a:p>
        </p:txBody>
      </p:sp>
      <p:pic>
        <p:nvPicPr>
          <p:cNvPr id="3" name="Picture 2" descr="Screen Shot 2014-06-30 at 12.42.2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1" b="22683"/>
          <a:stretch/>
        </p:blipFill>
        <p:spPr>
          <a:xfrm>
            <a:off x="1012036" y="1864758"/>
            <a:ext cx="2403286" cy="4423025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4648200" y="2589088"/>
            <a:ext cx="4038600" cy="35370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803 categories</a:t>
            </a:r>
          </a:p>
          <a:p>
            <a:pPr lvl="1"/>
            <a:r>
              <a:rPr lang="en-US"/>
              <a:t>number of purchases</a:t>
            </a:r>
          </a:p>
        </p:txBody>
      </p:sp>
    </p:spTree>
    <p:extLst>
      <p:ext uri="{BB962C8B-B14F-4D97-AF65-F5344CB8AC3E}">
        <p14:creationId xmlns:p14="http://schemas.microsoft.com/office/powerpoint/2010/main" val="39756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model</a:t>
            </a:r>
          </a:p>
        </p:txBody>
      </p:sp>
      <p:pic>
        <p:nvPicPr>
          <p:cNvPr id="3" name="Picture 2" descr="Screen Shot 2014-06-30 at 12.59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4"/>
          <a:stretch/>
        </p:blipFill>
        <p:spPr>
          <a:xfrm>
            <a:off x="234264" y="2159457"/>
            <a:ext cx="8347194" cy="33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584</Words>
  <Application>Microsoft Macintosh PowerPoint</Application>
  <PresentationFormat>On-screen Show (4:3)</PresentationFormat>
  <Paragraphs>228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Predicting Repeat Shoppers</vt:lpstr>
      <vt:lpstr>Data</vt:lpstr>
      <vt:lpstr>Database</vt:lpstr>
      <vt:lpstr>Database</vt:lpstr>
      <vt:lpstr>Process</vt:lpstr>
      <vt:lpstr>First model: Derived general params</vt:lpstr>
      <vt:lpstr>First model</vt:lpstr>
      <vt:lpstr>Second model: Vectorized shopper history</vt:lpstr>
      <vt:lpstr>Second model</vt:lpstr>
      <vt:lpstr>Results</vt:lpstr>
      <vt:lpstr>Second model</vt:lpstr>
      <vt:lpstr>Second model</vt:lpstr>
      <vt:lpstr>Second model</vt:lpstr>
      <vt:lpstr>Results</vt:lpstr>
      <vt:lpstr>Second model</vt:lpstr>
      <vt:lpstr>Results</vt:lpstr>
      <vt:lpstr>End notes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Repeat Shoppers</dc:title>
  <dc:subject/>
  <dc:creator>Editor</dc:creator>
  <cp:keywords/>
  <dc:description/>
  <cp:lastModifiedBy>Editor</cp:lastModifiedBy>
  <cp:revision>36</cp:revision>
  <dcterms:created xsi:type="dcterms:W3CDTF">2014-06-30T06:39:44Z</dcterms:created>
  <dcterms:modified xsi:type="dcterms:W3CDTF">2014-07-01T01:51:10Z</dcterms:modified>
  <cp:category/>
</cp:coreProperties>
</file>