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3" r:id="rId3"/>
    <p:sldId id="272" r:id="rId4"/>
    <p:sldId id="273" r:id="rId5"/>
    <p:sldId id="292" r:id="rId6"/>
    <p:sldId id="312" r:id="rId7"/>
    <p:sldId id="297" r:id="rId8"/>
    <p:sldId id="298" r:id="rId9"/>
    <p:sldId id="301" r:id="rId10"/>
    <p:sldId id="305" r:id="rId11"/>
    <p:sldId id="308" r:id="rId12"/>
    <p:sldId id="309" r:id="rId13"/>
    <p:sldId id="294" r:id="rId14"/>
    <p:sldId id="295" r:id="rId15"/>
    <p:sldId id="290" r:id="rId16"/>
    <p:sldId id="291" r:id="rId17"/>
    <p:sldId id="28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FF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29BBAC-2F5B-4304-A31F-888167B7A46F}" type="datetimeFigureOut">
              <a:rPr lang="en-US" smtClean="0"/>
              <a:t>11-Oct-21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C3BEE-E188-45DE-B0CA-674AFA97F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47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lt-LT"/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33713535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lt-LT"/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13472335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lt-LT"/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32418967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lt-LT"/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33260194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lt-LT"/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14120341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lt-LT"/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20005310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lt-LT"/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42097154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lt-LT"/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27638480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lt-LT"/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1955633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3D575-D5D8-4DC6-8057-F56516FCCB88}" type="datetimeFigureOut">
              <a:rPr lang="en-US" smtClean="0"/>
              <a:t>11-Oct-21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95C14-02AE-49B1-B5AA-21131F6F8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701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3D575-D5D8-4DC6-8057-F56516FCCB88}" type="datetimeFigureOut">
              <a:rPr lang="en-US" smtClean="0"/>
              <a:t>11-Oct-21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95C14-02AE-49B1-B5AA-21131F6F8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761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3D575-D5D8-4DC6-8057-F56516FCCB88}" type="datetimeFigureOut">
              <a:rPr lang="en-US" smtClean="0"/>
              <a:t>11-Oct-21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95C14-02AE-49B1-B5AA-21131F6F8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984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3D575-D5D8-4DC6-8057-F56516FCCB88}" type="datetimeFigureOut">
              <a:rPr lang="en-US" smtClean="0"/>
              <a:t>11-Oct-21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95C14-02AE-49B1-B5AA-21131F6F8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182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3D575-D5D8-4DC6-8057-F56516FCCB88}" type="datetimeFigureOut">
              <a:rPr lang="en-US" smtClean="0"/>
              <a:t>11-Oct-21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95C14-02AE-49B1-B5AA-21131F6F8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310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solidFill>
            <a:schemeClr val="accent1">
              <a:lumMod val="20000"/>
              <a:lumOff val="80000"/>
              <a:alpha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solidFill>
            <a:srgbClr val="FFFFD9">
              <a:alpha val="50000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3D575-D5D8-4DC6-8057-F56516FCCB88}" type="datetimeFigureOut">
              <a:rPr lang="en-US" smtClean="0"/>
              <a:t>11-Oct-21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Bases de Dados / Databases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95C14-02AE-49B1-B5AA-21131F6F8B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331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3D575-D5D8-4DC6-8057-F56516FCCB88}" type="datetimeFigureOut">
              <a:rPr lang="en-US" smtClean="0"/>
              <a:t>11-Oct-21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95C14-02AE-49B1-B5AA-21131F6F8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796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3D575-D5D8-4DC6-8057-F56516FCCB88}" type="datetimeFigureOut">
              <a:rPr lang="en-US" smtClean="0"/>
              <a:t>11-Oct-21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95C14-02AE-49B1-B5AA-21131F6F8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445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3D575-D5D8-4DC6-8057-F56516FCCB88}" type="datetimeFigureOut">
              <a:rPr lang="en-US" smtClean="0"/>
              <a:t>11-Oct-21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95C14-02AE-49B1-B5AA-21131F6F8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10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3D575-D5D8-4DC6-8057-F56516FCCB88}" type="datetimeFigureOut">
              <a:rPr lang="en-US" smtClean="0"/>
              <a:t>11-Oct-21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95C14-02AE-49B1-B5AA-21131F6F8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286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3D575-D5D8-4DC6-8057-F56516FCCB88}" type="datetimeFigureOut">
              <a:rPr lang="en-US" smtClean="0"/>
              <a:t>11-Oct-21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95C14-02AE-49B1-B5AA-21131F6F8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42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3D575-D5D8-4DC6-8057-F56516FCCB88}" type="datetimeFigureOut">
              <a:rPr lang="en-US" smtClean="0"/>
              <a:t>11-Oct-21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95C14-02AE-49B1-B5AA-21131F6F8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292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lucid.app/" TargetMode="Externa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Bases de Dados</a:t>
            </a:r>
            <a:br>
              <a:rPr lang="en-US" dirty="0" smtClean="0">
                <a:solidFill>
                  <a:srgbClr val="002060"/>
                </a:solidFill>
              </a:rPr>
            </a:b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Databases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err="1" smtClean="0">
                <a:solidFill>
                  <a:srgbClr val="002060"/>
                </a:solidFill>
              </a:rPr>
              <a:t>Modelo</a:t>
            </a:r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</a:rPr>
              <a:t>relacional</a:t>
            </a:r>
            <a:r>
              <a:rPr lang="en-US" b="1" dirty="0" smtClean="0">
                <a:solidFill>
                  <a:srgbClr val="002060"/>
                </a:solidFill>
              </a:rPr>
              <a:t> de dados, </a:t>
            </a:r>
            <a:r>
              <a:rPr lang="en-US" b="1" dirty="0" err="1" smtClean="0">
                <a:solidFill>
                  <a:srgbClr val="002060"/>
                </a:solidFill>
              </a:rPr>
              <a:t>nível</a:t>
            </a:r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</a:rPr>
              <a:t>lógico</a:t>
            </a:r>
            <a:r>
              <a:rPr lang="en-US" b="1" dirty="0" smtClean="0">
                <a:solidFill>
                  <a:srgbClr val="002060"/>
                </a:solidFill>
              </a:rPr>
              <a:t>, </a:t>
            </a:r>
            <a:r>
              <a:rPr lang="en-US" b="1" dirty="0" err="1" smtClean="0">
                <a:solidFill>
                  <a:srgbClr val="002060"/>
                </a:solidFill>
              </a:rPr>
              <a:t>normalização</a:t>
            </a:r>
            <a:endParaRPr lang="en-US" b="1" dirty="0" smtClean="0">
              <a:solidFill>
                <a:srgbClr val="002060"/>
              </a:solidFill>
            </a:endParaRPr>
          </a:p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Relational data model, logical model, data </a:t>
            </a:r>
            <a:r>
              <a:rPr 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normalisation</a:t>
            </a:r>
            <a:endParaRPr lang="en-US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en-US" i="1" dirty="0" smtClean="0">
                <a:solidFill>
                  <a:schemeClr val="accent6">
                    <a:lumMod val="50000"/>
                  </a:schemeClr>
                </a:solidFill>
              </a:rPr>
              <a:t>Nuno Escudeiro – nfe@isep.ipp.pt</a:t>
            </a:r>
            <a:endParaRPr lang="en-US" i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37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B38808"/>
                </a:solidFill>
                <a:latin typeface="Trebuchet MS" panose="020B0603020202020204" pitchFamily="34" charset="0"/>
              </a:rPr>
              <a:t>Normalização</a:t>
            </a:r>
            <a:r>
              <a:rPr lang="en-US" b="1" dirty="0">
                <a:solidFill>
                  <a:srgbClr val="B38808"/>
                </a:solidFill>
                <a:latin typeface="Trebuchet MS" panose="020B0603020202020204" pitchFamily="34" charset="0"/>
              </a:rPr>
              <a:t>: 3FN</a:t>
            </a:r>
            <a:endParaRPr lang="lt-LT" b="1" dirty="0">
              <a:solidFill>
                <a:srgbClr val="B38808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sz="3600" dirty="0"/>
              <a:t>Uma relação está na 3FN se:</a:t>
            </a:r>
            <a:endParaRPr lang="pt-BR" sz="3200" dirty="0"/>
          </a:p>
          <a:p>
            <a:pPr lvl="1"/>
            <a:r>
              <a:rPr lang="en-US" sz="3200" dirty="0" err="1"/>
              <a:t>Estiver</a:t>
            </a:r>
            <a:r>
              <a:rPr lang="en-US" sz="3200" dirty="0"/>
              <a:t> </a:t>
            </a:r>
            <a:r>
              <a:rPr lang="en-US" sz="3200" dirty="0" err="1"/>
              <a:t>na</a:t>
            </a:r>
            <a:r>
              <a:rPr lang="en-US" sz="3200" dirty="0"/>
              <a:t> 2FN</a:t>
            </a:r>
          </a:p>
          <a:p>
            <a:pPr lvl="1"/>
            <a:r>
              <a:rPr lang="pt-BR" sz="3200" dirty="0"/>
              <a:t>Nenhum dos seus atributos depende funcionalmente de atributos </a:t>
            </a:r>
            <a:r>
              <a:rPr lang="en-US" sz="3200" dirty="0" err="1"/>
              <a:t>não</a:t>
            </a:r>
            <a:r>
              <a:rPr lang="en-US" sz="3200" dirty="0"/>
              <a:t> </a:t>
            </a:r>
            <a:r>
              <a:rPr lang="en-US" sz="3200" dirty="0" err="1"/>
              <a:t>chave</a:t>
            </a:r>
            <a:endParaRPr lang="en-US" sz="3200" dirty="0"/>
          </a:p>
          <a:p>
            <a:pPr lvl="1"/>
            <a:r>
              <a:rPr lang="pt-BR" sz="3200" dirty="0"/>
              <a:t>Nenhum dos atributos que não fazem parte da chave pode ser funcionalmente dependente de qualquer combinação dos restantes, </a:t>
            </a:r>
            <a:r>
              <a:rPr lang="pt-BR" sz="3200" b="1" dirty="0"/>
              <a:t>não existem DF Transitivas</a:t>
            </a:r>
          </a:p>
          <a:p>
            <a:r>
              <a:rPr lang="pt-BR" sz="3600" dirty="0"/>
              <a:t>Cada atributo depende apenas da chave e não de qualquer outro atributo ou conjunto </a:t>
            </a:r>
            <a:r>
              <a:rPr lang="en-US" sz="3600" dirty="0"/>
              <a:t>de </a:t>
            </a:r>
            <a:r>
              <a:rPr lang="en-US" sz="3600" dirty="0" err="1"/>
              <a:t>atributos</a:t>
            </a:r>
            <a:r>
              <a:rPr lang="en-US" sz="3600" dirty="0"/>
              <a:t>, </a:t>
            </a:r>
            <a:r>
              <a:rPr lang="en-US" sz="3600" dirty="0" err="1"/>
              <a:t>não</a:t>
            </a:r>
            <a:r>
              <a:rPr lang="en-US" sz="3600" dirty="0"/>
              <a:t> </a:t>
            </a:r>
            <a:r>
              <a:rPr lang="en-US" sz="3600" dirty="0" err="1"/>
              <a:t>existem</a:t>
            </a:r>
            <a:r>
              <a:rPr lang="en-US" sz="3600" dirty="0"/>
              <a:t> DF </a:t>
            </a:r>
            <a:r>
              <a:rPr lang="en-US" sz="3600" dirty="0" err="1"/>
              <a:t>Transitivas</a:t>
            </a:r>
            <a:endParaRPr lang="pt-BR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7946136" y="5269"/>
            <a:ext cx="4245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Franklin Gothic Medium Cond" panose="020B0606030402020204" pitchFamily="34" charset="0"/>
              </a:rPr>
              <a:t>MODELO RELACIONAL DE DADOS</a:t>
            </a:r>
            <a:endParaRPr lang="lt-LT" sz="1600" dirty="0">
              <a:latin typeface="Franklin Gothic Medium Cond" panose="020B06060304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510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B38808"/>
                </a:solidFill>
                <a:latin typeface="Trebuchet MS" panose="020B0603020202020204" pitchFamily="34" charset="0"/>
              </a:rPr>
              <a:t>Normalização</a:t>
            </a:r>
            <a:r>
              <a:rPr lang="en-US" b="1" dirty="0">
                <a:solidFill>
                  <a:srgbClr val="B38808"/>
                </a:solidFill>
                <a:latin typeface="Trebuchet MS" panose="020B0603020202020204" pitchFamily="34" charset="0"/>
              </a:rPr>
              <a:t>: FNBC (Boyce-</a:t>
            </a:r>
            <a:r>
              <a:rPr lang="en-US" b="1" dirty="0" err="1">
                <a:solidFill>
                  <a:srgbClr val="B38808"/>
                </a:solidFill>
                <a:latin typeface="Trebuchet MS" panose="020B0603020202020204" pitchFamily="34" charset="0"/>
              </a:rPr>
              <a:t>Codd</a:t>
            </a:r>
            <a:r>
              <a:rPr lang="en-US" b="1" dirty="0">
                <a:solidFill>
                  <a:srgbClr val="B38808"/>
                </a:solidFill>
                <a:latin typeface="Trebuchet MS" panose="020B0603020202020204" pitchFamily="34" charset="0"/>
              </a:rPr>
              <a:t>)</a:t>
            </a:r>
            <a:endParaRPr lang="lt-LT" b="1" dirty="0">
              <a:solidFill>
                <a:srgbClr val="B38808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7673"/>
            <a:ext cx="10515600" cy="4351338"/>
          </a:xfrm>
        </p:spPr>
        <p:txBody>
          <a:bodyPr>
            <a:noAutofit/>
          </a:bodyPr>
          <a:lstStyle/>
          <a:p>
            <a:r>
              <a:rPr lang="pt-BR" dirty="0"/>
              <a:t>Uma relação está na forma normal de Boyce-Codd, sse, todos os seus atributos são funcionalmente dependentes da chave, de toda a chave e nada mais do que a chave</a:t>
            </a:r>
          </a:p>
          <a:p>
            <a:pPr marL="0" indent="0">
              <a:buNone/>
            </a:pPr>
            <a:r>
              <a:rPr lang="en-US" sz="2400" dirty="0" err="1"/>
              <a:t>Consideremos</a:t>
            </a:r>
            <a:r>
              <a:rPr lang="en-US" sz="2400" dirty="0"/>
              <a:t> a </a:t>
            </a:r>
            <a:r>
              <a:rPr lang="en-US" sz="2400" dirty="0" err="1"/>
              <a:t>relação</a:t>
            </a:r>
            <a:r>
              <a:rPr lang="en-US" sz="2400" dirty="0"/>
              <a:t>: R = {a, b, c} </a:t>
            </a:r>
            <a:r>
              <a:rPr lang="pt-BR" sz="2400" dirty="0"/>
              <a:t>e as DF em R: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	R: (a, b) 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dirty="0"/>
              <a:t>c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	R: c 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dirty="0"/>
              <a:t>b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/>
              <a:t>R está na 3FN, mas tem uma dependência que invalida a forma normal de Boyce-Codd</a:t>
            </a:r>
          </a:p>
          <a:p>
            <a:r>
              <a:rPr lang="pt-BR" sz="2400" dirty="0"/>
              <a:t>Podia resolver-se criando duas relações:</a:t>
            </a:r>
          </a:p>
          <a:p>
            <a:pPr marL="0" indent="0">
              <a:buNone/>
            </a:pPr>
            <a:r>
              <a:rPr lang="pt-BR" sz="2400" b="1" dirty="0"/>
              <a:t>	R1 = {c, b} </a:t>
            </a:r>
            <a:r>
              <a:rPr lang="pt-BR" sz="2400" dirty="0"/>
              <a:t>correspondente à dependência funcional R: c </a:t>
            </a:r>
            <a:r>
              <a:rPr lang="pt-BR" sz="2400" dirty="0">
                <a:sym typeface="Wingdings" panose="05000000000000000000" pitchFamily="2" charset="2"/>
              </a:rPr>
              <a:t> </a:t>
            </a:r>
            <a:r>
              <a:rPr lang="pt-BR" sz="2400" dirty="0"/>
              <a:t>b</a:t>
            </a:r>
          </a:p>
          <a:p>
            <a:pPr marL="0" indent="0">
              <a:buNone/>
            </a:pPr>
            <a:r>
              <a:rPr lang="pt-BR" sz="2400" b="1" dirty="0"/>
              <a:t>	R2 = {a, c} </a:t>
            </a:r>
            <a:r>
              <a:rPr lang="pt-BR" sz="2400" dirty="0"/>
              <a:t>correspondente à dependência funcional R: (a, b) </a:t>
            </a:r>
            <a:r>
              <a:rPr lang="pt-BR" sz="2400" dirty="0">
                <a:sym typeface="Wingdings" panose="05000000000000000000" pitchFamily="2" charset="2"/>
              </a:rPr>
              <a:t> </a:t>
            </a:r>
            <a:r>
              <a:rPr lang="pt-BR" sz="2400" dirty="0"/>
              <a:t>c</a:t>
            </a:r>
          </a:p>
          <a:p>
            <a:r>
              <a:rPr lang="pt-BR" sz="2400" dirty="0"/>
              <a:t>… mas na verdade perdia-se a dependência funcional R: (a, b) </a:t>
            </a:r>
            <a:r>
              <a:rPr lang="pt-BR" sz="2400" dirty="0">
                <a:sym typeface="Wingdings" panose="05000000000000000000" pitchFamily="2" charset="2"/>
              </a:rPr>
              <a:t> </a:t>
            </a:r>
            <a:r>
              <a:rPr lang="pt-BR" sz="2400" dirty="0"/>
              <a:t>c, que, não se encontrando explicitamente incorporada no modelo relacional, teria que ser </a:t>
            </a:r>
            <a:r>
              <a:rPr lang="en-US" sz="2400" dirty="0" err="1"/>
              <a:t>implementada</a:t>
            </a:r>
            <a:r>
              <a:rPr lang="en-US" sz="2400" dirty="0"/>
              <a:t> no </a:t>
            </a:r>
            <a:r>
              <a:rPr lang="en-US" sz="2400" dirty="0" err="1"/>
              <a:t>nível</a:t>
            </a:r>
            <a:r>
              <a:rPr lang="en-US" sz="2400" dirty="0"/>
              <a:t> </a:t>
            </a:r>
            <a:r>
              <a:rPr lang="en-US" sz="2400" dirty="0" err="1"/>
              <a:t>aplicacional</a:t>
            </a:r>
            <a:r>
              <a:rPr lang="en-US" sz="2400" dirty="0"/>
              <a:t>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946136" y="5269"/>
            <a:ext cx="4245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Franklin Gothic Medium Cond" panose="020B0606030402020204" pitchFamily="34" charset="0"/>
              </a:rPr>
              <a:t>MODELO RELACIONAL DE DADOS</a:t>
            </a:r>
            <a:endParaRPr lang="lt-LT" sz="1600" dirty="0">
              <a:latin typeface="Franklin Gothic Medium Cond" panose="020B06060304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975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B38808"/>
                </a:solidFill>
                <a:latin typeface="Trebuchet MS" panose="020B0603020202020204" pitchFamily="34" charset="0"/>
              </a:rPr>
              <a:t>Normalização</a:t>
            </a:r>
            <a:r>
              <a:rPr lang="en-US" b="1" dirty="0">
                <a:solidFill>
                  <a:srgbClr val="B38808"/>
                </a:solidFill>
                <a:latin typeface="Trebuchet MS" panose="020B0603020202020204" pitchFamily="34" charset="0"/>
              </a:rPr>
              <a:t>: FNBC (Boyce-</a:t>
            </a:r>
            <a:r>
              <a:rPr lang="en-US" b="1" dirty="0" err="1">
                <a:solidFill>
                  <a:srgbClr val="B38808"/>
                </a:solidFill>
                <a:latin typeface="Trebuchet MS" panose="020B0603020202020204" pitchFamily="34" charset="0"/>
              </a:rPr>
              <a:t>Codd</a:t>
            </a:r>
            <a:r>
              <a:rPr lang="en-US" b="1" dirty="0">
                <a:solidFill>
                  <a:srgbClr val="B38808"/>
                </a:solidFill>
                <a:latin typeface="Trebuchet MS" panose="020B0603020202020204" pitchFamily="34" charset="0"/>
              </a:rPr>
              <a:t>)</a:t>
            </a:r>
            <a:endParaRPr lang="lt-LT" b="1" dirty="0">
              <a:solidFill>
                <a:srgbClr val="B38808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7673"/>
            <a:ext cx="10515600" cy="4351338"/>
          </a:xfrm>
        </p:spPr>
        <p:txBody>
          <a:bodyPr>
            <a:noAutofit/>
          </a:bodyPr>
          <a:lstStyle/>
          <a:p>
            <a:r>
              <a:rPr lang="pt-BR" dirty="0"/>
              <a:t>Uma relação está na forma normal de Boyce-Codd, sse, todos os seus atributos são funcionalmente dependentes da chave, de toda a chave e nada mais do que a chave</a:t>
            </a:r>
          </a:p>
          <a:p>
            <a:pPr marL="0" indent="0">
              <a:buNone/>
            </a:pPr>
            <a:r>
              <a:rPr lang="en-US" sz="2400" dirty="0" err="1"/>
              <a:t>Consideremos</a:t>
            </a:r>
            <a:r>
              <a:rPr lang="en-US" sz="2400" dirty="0"/>
              <a:t> a </a:t>
            </a:r>
            <a:r>
              <a:rPr lang="en-US" sz="2400" dirty="0" err="1"/>
              <a:t>relação</a:t>
            </a:r>
            <a:r>
              <a:rPr lang="en-US" sz="2400" dirty="0"/>
              <a:t>: R = {a, b, c} </a:t>
            </a:r>
            <a:r>
              <a:rPr lang="pt-BR" sz="2400" dirty="0"/>
              <a:t>e as DF em R: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	R: (a, b) 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dirty="0"/>
              <a:t>c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	R: c 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dirty="0"/>
              <a:t>b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/>
              <a:t>R está na 3FN, mas tem uma dependência que invalida a forma normal de Boyce-Codd</a:t>
            </a:r>
          </a:p>
          <a:p>
            <a:r>
              <a:rPr lang="pt-BR" b="1" dirty="0"/>
              <a:t>(O ideal seria então) uma solução que, embora mais redundante, mantém todas as DF, ou seja, não normalizar até Boyce-Codd…</a:t>
            </a:r>
          </a:p>
          <a:p>
            <a:pPr marL="0" indent="0">
              <a:buNone/>
            </a:pPr>
            <a:r>
              <a:rPr lang="pt-BR" dirty="0"/>
              <a:t>	R = {a, b, c} e R1 = {c, b}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946136" y="5269"/>
            <a:ext cx="4245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Franklin Gothic Medium Cond" panose="020B0606030402020204" pitchFamily="34" charset="0"/>
              </a:rPr>
              <a:t>MODELO RELACIONAL DE DADOS</a:t>
            </a:r>
            <a:endParaRPr lang="lt-LT" sz="1600" dirty="0">
              <a:latin typeface="Franklin Gothic Medium Cond" panose="020B06060304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0981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65000"/>
            </a:schemeClr>
          </a:solidFill>
          <a:ln w="63500">
            <a:solidFill>
              <a:srgbClr val="0070C0"/>
            </a:solidFill>
          </a:ln>
        </p:spPr>
        <p:txBody>
          <a:bodyPr/>
          <a:lstStyle/>
          <a:p>
            <a:r>
              <a:rPr lang="en-US" sz="4000" b="1" dirty="0" err="1" smtClean="0">
                <a:solidFill>
                  <a:srgbClr val="C00000"/>
                </a:solidFill>
              </a:rPr>
              <a:t>Sumário</a:t>
            </a:r>
            <a:r>
              <a:rPr lang="en-US" sz="4000" b="1" dirty="0" smtClean="0">
                <a:solidFill>
                  <a:srgbClr val="C00000"/>
                </a:solidFill>
              </a:rPr>
              <a:t/>
            </a:r>
            <a:br>
              <a:rPr lang="en-US" sz="4000" b="1" dirty="0" smtClean="0">
                <a:solidFill>
                  <a:srgbClr val="C00000"/>
                </a:solidFill>
              </a:rPr>
            </a:br>
            <a:r>
              <a:rPr lang="en-US" sz="4000" b="1" i="1" dirty="0" smtClean="0">
                <a:solidFill>
                  <a:srgbClr val="7030A0"/>
                </a:solidFill>
              </a:rPr>
              <a:t>Outline</a:t>
            </a:r>
            <a:endParaRPr lang="en-US" b="1" i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effectLst/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>
                    <a:lumMod val="65000"/>
                  </a:schemeClr>
                </a:solidFill>
              </a:rPr>
              <a:t>Esquema relacional</a:t>
            </a:r>
          </a:p>
          <a:p>
            <a:r>
              <a:rPr lang="pt-BR" dirty="0">
                <a:solidFill>
                  <a:schemeClr val="bg1">
                    <a:lumMod val="65000"/>
                  </a:schemeClr>
                </a:solidFill>
              </a:rPr>
              <a:t>Notação: representação por extenso e representação gráfica</a:t>
            </a:r>
          </a:p>
          <a:p>
            <a:r>
              <a:rPr lang="pt-BR" dirty="0">
                <a:solidFill>
                  <a:schemeClr val="bg1">
                    <a:lumMod val="65000"/>
                  </a:schemeClr>
                </a:solidFill>
              </a:rPr>
              <a:t>Normalização (1FN, 2FN, 3FN, FNBC)</a:t>
            </a:r>
          </a:p>
          <a:p>
            <a:r>
              <a:rPr lang="pt-BR" dirty="0">
                <a:solidFill>
                  <a:schemeClr val="bg1">
                    <a:lumMod val="65000"/>
                  </a:schemeClr>
                </a:solidFill>
              </a:rPr>
              <a:t>Chave primária, chave estrangeira</a:t>
            </a:r>
          </a:p>
          <a:p>
            <a:endParaRPr lang="pt-BR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pt-BR" b="1" dirty="0" smtClean="0">
                <a:solidFill>
                  <a:srgbClr val="C00000"/>
                </a:solidFill>
              </a:rPr>
              <a:t>Exercícios, ferramentas</a:t>
            </a:r>
            <a:endParaRPr lang="pt-BR" b="1" dirty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effectLst/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Relational schema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Notation: textual and graphical representations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Data normalization (1NF, 2NF, 3NF, BCNF)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Primary key, foreign key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b="1" dirty="0">
                <a:solidFill>
                  <a:srgbClr val="7030A0"/>
                </a:solidFill>
              </a:rPr>
              <a:t>Exercises, tools</a:t>
            </a:r>
          </a:p>
        </p:txBody>
      </p:sp>
    </p:spTree>
    <p:extLst>
      <p:ext uri="{BB962C8B-B14F-4D97-AF65-F5344CB8AC3E}">
        <p14:creationId xmlns:p14="http://schemas.microsoft.com/office/powerpoint/2010/main" val="185642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 smtClean="0">
                <a:solidFill>
                  <a:srgbClr val="002060"/>
                </a:solidFill>
              </a:rPr>
              <a:t>Ferramentas</a:t>
            </a:r>
            <a:r>
              <a:rPr lang="en-US" sz="4000" dirty="0" smtClean="0">
                <a:solidFill>
                  <a:srgbClr val="002060"/>
                </a:solidFill>
              </a:rPr>
              <a:t/>
            </a:r>
            <a:br>
              <a:rPr lang="en-US" sz="4000" dirty="0" smtClean="0">
                <a:solidFill>
                  <a:srgbClr val="002060"/>
                </a:solidFill>
              </a:rPr>
            </a:br>
            <a:r>
              <a:rPr lang="en-US" sz="40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Tools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effectLst/>
        </p:spPr>
        <p:txBody>
          <a:bodyPr>
            <a:normAutofit/>
          </a:bodyPr>
          <a:lstStyle/>
          <a:p>
            <a:r>
              <a:rPr lang="pt-BR" dirty="0" smtClean="0"/>
              <a:t>Papel e lápis!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lucid.app</a:t>
            </a:r>
            <a:r>
              <a:rPr lang="en-US" dirty="0" smtClean="0"/>
              <a:t> </a:t>
            </a:r>
            <a:endParaRPr lang="pt-BR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effectLst/>
        </p:spPr>
        <p:txBody>
          <a:bodyPr>
            <a:normAutofit/>
          </a:bodyPr>
          <a:lstStyle/>
          <a:p>
            <a:r>
              <a:rPr lang="en-US" dirty="0" smtClean="0"/>
              <a:t>Paper and pencil!</a:t>
            </a:r>
          </a:p>
          <a:p>
            <a:r>
              <a:rPr lang="en-US" dirty="0">
                <a:hlinkClick r:id="rId2"/>
              </a:rPr>
              <a:t>https://lucid.app</a:t>
            </a:r>
            <a:r>
              <a:rPr lang="en-US" dirty="0"/>
              <a:t>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1075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60630"/>
            <a:ext cx="10515600" cy="2825033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r>
              <a:rPr lang="en-US" sz="2000" b="1" dirty="0"/>
              <a:t>Normalize a </a:t>
            </a:r>
            <a:r>
              <a:rPr lang="en-US" sz="2000" b="1" dirty="0" err="1"/>
              <a:t>estrutura</a:t>
            </a:r>
            <a:r>
              <a:rPr lang="en-US" sz="2000" b="1" dirty="0"/>
              <a:t> </a:t>
            </a:r>
            <a:r>
              <a:rPr lang="en-US" sz="2000" b="1" dirty="0" err="1"/>
              <a:t>apresentada</a:t>
            </a:r>
            <a:r>
              <a:rPr lang="en-US" sz="2000" b="1" dirty="0"/>
              <a:t> (3FN</a:t>
            </a:r>
            <a:r>
              <a:rPr lang="en-US" sz="2000" b="1" dirty="0" smtClean="0"/>
              <a:t>); </a:t>
            </a:r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</a:rPr>
              <a:t>Normalize 3NF</a:t>
            </a:r>
            <a:endParaRPr lang="en-US" sz="2000" b="1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pt-BR" sz="2000" dirty="0"/>
              <a:t>Considere a estrutura de dados seguinte, referente ao planeamento de produção de uma fábrica de artigos de plástico. A fábrica está estruturada em secções e cada secção é composta por diferentes centros de trabalho. Uma ordem de produção pode ser realizada em diversos centros de trabalho e utiliza diversas matérias-primas.</a:t>
            </a:r>
          </a:p>
          <a:p>
            <a:pPr marL="0" indent="0">
              <a:buNone/>
            </a:pPr>
            <a:r>
              <a:rPr lang="pt-BR" sz="2000" b="1" i="1" dirty="0"/>
              <a:t>Planeamento de produção </a:t>
            </a:r>
            <a:r>
              <a:rPr lang="pt-BR" sz="2000" i="1" dirty="0"/>
              <a:t>= {ordem_prod, produto, nome_produto, qtd_a_produzir, data_prev_inicio, data_prev_fim, data_real_inicio, data_real_fim, {secção, nome_secção, {centro_trabalho, desc_centro_trabalho}, localização}, {mat_prima, descrição_mp, </a:t>
            </a:r>
            <a:r>
              <a:rPr lang="en-US" sz="2000" i="1" dirty="0" err="1"/>
              <a:t>qtd_mp</a:t>
            </a:r>
            <a:r>
              <a:rPr lang="en-US" sz="2000" i="1" dirty="0"/>
              <a:t>}, </a:t>
            </a:r>
            <a:r>
              <a:rPr lang="en-US" sz="2000" i="1" dirty="0" err="1"/>
              <a:t>percent_execução</a:t>
            </a:r>
            <a:r>
              <a:rPr lang="en-US" sz="2000" i="1" dirty="0"/>
              <a:t>}</a:t>
            </a:r>
            <a:endParaRPr lang="en-US" sz="2400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3914980"/>
            <a:ext cx="10515600" cy="282503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Normalize </a:t>
            </a:r>
            <a:r>
              <a:rPr lang="en-US" sz="2000" b="1" dirty="0" smtClean="0"/>
              <a:t>to the </a:t>
            </a:r>
            <a:r>
              <a:rPr lang="en-US" sz="2000" b="1" dirty="0"/>
              <a:t>3NF</a:t>
            </a:r>
          </a:p>
          <a:p>
            <a:pPr marL="0" indent="0">
              <a:buNone/>
            </a:pPr>
            <a:r>
              <a:rPr lang="en-US" sz="2000" dirty="0"/>
              <a:t>Consider the following data structure for the production planning of a plastic goods factory. The factory is structured in sections and each section is made up of different work centers. A production order can be carried out in several work centers and uses several raw materials.</a:t>
            </a:r>
          </a:p>
          <a:p>
            <a:pPr marL="0" indent="0">
              <a:buNone/>
            </a:pPr>
            <a:r>
              <a:rPr lang="en-US" sz="2000" b="1" dirty="0"/>
              <a:t>Production planning </a:t>
            </a:r>
            <a:r>
              <a:rPr lang="en-US" sz="2000" dirty="0"/>
              <a:t>= {</a:t>
            </a:r>
            <a:r>
              <a:rPr lang="en-US" sz="2000" dirty="0" err="1" smtClean="0"/>
              <a:t>production_order</a:t>
            </a:r>
            <a:r>
              <a:rPr lang="en-US" sz="2000" dirty="0"/>
              <a:t>, product, </a:t>
            </a:r>
            <a:r>
              <a:rPr lang="en-US" sz="2000" dirty="0" err="1"/>
              <a:t>product_name</a:t>
            </a:r>
            <a:r>
              <a:rPr lang="en-US" sz="2000" dirty="0"/>
              <a:t>, </a:t>
            </a:r>
            <a:r>
              <a:rPr lang="en-US" sz="2000" dirty="0" err="1"/>
              <a:t>qty_to_produce</a:t>
            </a:r>
            <a:r>
              <a:rPr lang="en-US" sz="2000" dirty="0"/>
              <a:t>, </a:t>
            </a:r>
            <a:r>
              <a:rPr lang="en-US" sz="2000" dirty="0" err="1" smtClean="0"/>
              <a:t>prev_start_date</a:t>
            </a:r>
            <a:r>
              <a:rPr lang="en-US" sz="2000" dirty="0"/>
              <a:t>, </a:t>
            </a:r>
            <a:r>
              <a:rPr lang="en-US" sz="2000" dirty="0" err="1" smtClean="0"/>
              <a:t>prev_end_date</a:t>
            </a:r>
            <a:r>
              <a:rPr lang="en-US" sz="2000" dirty="0"/>
              <a:t>, </a:t>
            </a:r>
            <a:r>
              <a:rPr lang="en-US" sz="2000" dirty="0" err="1" smtClean="0"/>
              <a:t>actual_start_date</a:t>
            </a:r>
            <a:r>
              <a:rPr lang="en-US" sz="2000" dirty="0"/>
              <a:t>, </a:t>
            </a:r>
            <a:r>
              <a:rPr lang="en-US" sz="2000" dirty="0" err="1"/>
              <a:t>actual_end_date</a:t>
            </a:r>
            <a:r>
              <a:rPr lang="en-US" sz="2000" dirty="0"/>
              <a:t>, {section, </a:t>
            </a:r>
            <a:r>
              <a:rPr lang="en-US" sz="2000" dirty="0" err="1"/>
              <a:t>section_name</a:t>
            </a:r>
            <a:r>
              <a:rPr lang="en-US" sz="2000" dirty="0"/>
              <a:t>, {</a:t>
            </a:r>
            <a:r>
              <a:rPr lang="en-US" sz="2000" dirty="0" err="1"/>
              <a:t>work_center</a:t>
            </a:r>
            <a:r>
              <a:rPr lang="en-US" sz="2000" dirty="0"/>
              <a:t>, </a:t>
            </a:r>
            <a:r>
              <a:rPr lang="en-US" sz="2000" dirty="0" err="1"/>
              <a:t>desc_work_center</a:t>
            </a:r>
            <a:r>
              <a:rPr lang="en-US" sz="2000" dirty="0"/>
              <a:t>}, location}, </a:t>
            </a:r>
            <a:r>
              <a:rPr lang="en-US" sz="2000" dirty="0" smtClean="0"/>
              <a:t>{</a:t>
            </a:r>
            <a:r>
              <a:rPr lang="en-US" sz="2000" dirty="0" err="1" smtClean="0"/>
              <a:t>raw_mat</a:t>
            </a:r>
            <a:r>
              <a:rPr lang="en-US" sz="2000" dirty="0"/>
              <a:t>, </a:t>
            </a:r>
            <a:r>
              <a:rPr lang="en-US" sz="2000" dirty="0" err="1" smtClean="0"/>
              <a:t>description_raw_mat</a:t>
            </a:r>
            <a:r>
              <a:rPr lang="en-US" sz="2000" dirty="0" smtClean="0"/>
              <a:t>, </a:t>
            </a:r>
            <a:r>
              <a:rPr lang="en-US" sz="2000" dirty="0" err="1" smtClean="0"/>
              <a:t>qtt</a:t>
            </a:r>
            <a:r>
              <a:rPr lang="en-US" sz="2000" dirty="0" smtClean="0"/>
              <a:t>}, </a:t>
            </a:r>
            <a:r>
              <a:rPr lang="en-US" sz="2000" dirty="0" err="1" smtClean="0"/>
              <a:t>percent_exec</a:t>
            </a:r>
            <a:r>
              <a:rPr lang="en-US" sz="2000" dirty="0"/>
              <a:t>}</a:t>
            </a:r>
            <a:r>
              <a:rPr lang="en-US" sz="2000" dirty="0" smtClean="0"/>
              <a:t> </a:t>
            </a:r>
            <a:endParaRPr lang="en-US" sz="2400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-283804"/>
            <a:ext cx="10515600" cy="1325563"/>
          </a:xfrm>
        </p:spPr>
        <p:txBody>
          <a:bodyPr/>
          <a:lstStyle/>
          <a:p>
            <a:r>
              <a:rPr lang="en-US" sz="4000" dirty="0" err="1" smtClean="0">
                <a:solidFill>
                  <a:srgbClr val="002060"/>
                </a:solidFill>
              </a:rPr>
              <a:t>Exercício</a:t>
            </a:r>
            <a:r>
              <a:rPr lang="en-US" sz="4000" dirty="0" smtClean="0">
                <a:solidFill>
                  <a:srgbClr val="002060"/>
                </a:solidFill>
              </a:rPr>
              <a:t>, </a:t>
            </a:r>
            <a:r>
              <a:rPr lang="en-US" sz="40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Exercise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751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Autofit/>
          </a:bodyPr>
          <a:lstStyle/>
          <a:p>
            <a:pPr>
              <a:spcBef>
                <a:spcPts val="2400"/>
              </a:spcBef>
            </a:pPr>
            <a:r>
              <a:rPr lang="pt-BR" sz="2000" dirty="0"/>
              <a:t>Desenhe o </a:t>
            </a:r>
            <a:r>
              <a:rPr lang="pt-BR" sz="2000" b="1" dirty="0"/>
              <a:t>diagrama de </a:t>
            </a:r>
            <a:r>
              <a:rPr lang="pt-BR" sz="2000" b="1" dirty="0" smtClean="0"/>
              <a:t>dependências </a:t>
            </a:r>
            <a:r>
              <a:rPr lang="pt-BR" sz="2000" b="1" dirty="0"/>
              <a:t>funcionais </a:t>
            </a:r>
            <a:r>
              <a:rPr lang="pt-BR" sz="2000" dirty="0"/>
              <a:t>e </a:t>
            </a:r>
            <a:r>
              <a:rPr lang="pt-BR" sz="2000" b="1" dirty="0"/>
              <a:t>normalize</a:t>
            </a:r>
            <a:r>
              <a:rPr lang="pt-BR" sz="2000" dirty="0"/>
              <a:t> a estrutura </a:t>
            </a:r>
            <a:r>
              <a:rPr lang="pt-BR" sz="2000" dirty="0" smtClean="0"/>
              <a:t>apresentada</a:t>
            </a:r>
          </a:p>
          <a:p>
            <a:pPr>
              <a:spcBef>
                <a:spcPts val="600"/>
              </a:spcBef>
            </a:pPr>
            <a:r>
              <a:rPr lang="en-US" sz="2000" i="1" dirty="0">
                <a:solidFill>
                  <a:schemeClr val="accent2">
                    <a:lumMod val="50000"/>
                  </a:schemeClr>
                </a:solidFill>
              </a:rPr>
              <a:t>Draw the </a:t>
            </a:r>
            <a:r>
              <a:rPr lang="en-US" sz="2000" b="1" i="1" dirty="0">
                <a:solidFill>
                  <a:schemeClr val="accent2">
                    <a:lumMod val="50000"/>
                  </a:schemeClr>
                </a:solidFill>
              </a:rPr>
              <a:t>functional dependency diagram </a:t>
            </a:r>
            <a:r>
              <a:rPr lang="en-US" sz="2000" i="1" dirty="0">
                <a:solidFill>
                  <a:schemeClr val="accent2">
                    <a:lumMod val="50000"/>
                  </a:schemeClr>
                </a:solidFill>
              </a:rPr>
              <a:t>and </a:t>
            </a:r>
            <a:r>
              <a:rPr lang="en-US" sz="2000" b="1" i="1" dirty="0">
                <a:solidFill>
                  <a:schemeClr val="accent2">
                    <a:lumMod val="50000"/>
                  </a:schemeClr>
                </a:solidFill>
              </a:rPr>
              <a:t>normalize</a:t>
            </a:r>
            <a:r>
              <a:rPr lang="en-US" sz="2000" i="1" dirty="0">
                <a:solidFill>
                  <a:schemeClr val="accent2">
                    <a:lumMod val="50000"/>
                  </a:schemeClr>
                </a:solidFill>
              </a:rPr>
              <a:t> the presented structure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67" y="2581352"/>
            <a:ext cx="11570339" cy="4179112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309468"/>
            <a:ext cx="10515600" cy="1325563"/>
          </a:xfrm>
        </p:spPr>
        <p:txBody>
          <a:bodyPr/>
          <a:lstStyle/>
          <a:p>
            <a:r>
              <a:rPr lang="en-US" sz="4000" dirty="0" err="1" smtClean="0">
                <a:solidFill>
                  <a:srgbClr val="002060"/>
                </a:solidFill>
              </a:rPr>
              <a:t>Exercício</a:t>
            </a:r>
            <a:r>
              <a:rPr lang="en-US" sz="4000" dirty="0" smtClean="0">
                <a:solidFill>
                  <a:srgbClr val="002060"/>
                </a:solidFill>
              </a:rPr>
              <a:t>, </a:t>
            </a:r>
            <a:r>
              <a:rPr lang="en-US" sz="40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Exercise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999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65000"/>
            </a:schemeClr>
          </a:solidFill>
          <a:ln w="63500">
            <a:solidFill>
              <a:srgbClr val="0070C0"/>
            </a:solidFill>
          </a:ln>
        </p:spPr>
        <p:txBody>
          <a:bodyPr/>
          <a:lstStyle/>
          <a:p>
            <a:r>
              <a:rPr lang="en-US" sz="4000" b="1" dirty="0" err="1" smtClean="0">
                <a:solidFill>
                  <a:srgbClr val="C00000"/>
                </a:solidFill>
              </a:rPr>
              <a:t>Resumo</a:t>
            </a:r>
            <a:r>
              <a:rPr lang="en-US" sz="4000" b="1" dirty="0" smtClean="0">
                <a:solidFill>
                  <a:srgbClr val="C00000"/>
                </a:solidFill>
              </a:rPr>
              <a:t/>
            </a:r>
            <a:br>
              <a:rPr lang="en-US" sz="4000" b="1" dirty="0" smtClean="0">
                <a:solidFill>
                  <a:srgbClr val="C00000"/>
                </a:solidFill>
              </a:rPr>
            </a:br>
            <a:r>
              <a:rPr lang="en-US" sz="4000" b="1" i="1" dirty="0" smtClean="0">
                <a:solidFill>
                  <a:srgbClr val="7030A0"/>
                </a:solidFill>
              </a:rPr>
              <a:t>Wrap up</a:t>
            </a:r>
            <a:endParaRPr lang="en-US" b="1" i="1" dirty="0">
              <a:solidFill>
                <a:srgbClr val="7030A0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effectLst/>
        </p:spPr>
        <p:txBody>
          <a:bodyPr/>
          <a:lstStyle/>
          <a:p>
            <a:r>
              <a:rPr lang="pt-BR" dirty="0" smtClean="0">
                <a:solidFill>
                  <a:srgbClr val="C00000"/>
                </a:solidFill>
              </a:rPr>
              <a:t>Esquema relacional</a:t>
            </a:r>
          </a:p>
          <a:p>
            <a:r>
              <a:rPr lang="pt-BR" dirty="0">
                <a:solidFill>
                  <a:srgbClr val="C00000"/>
                </a:solidFill>
              </a:rPr>
              <a:t>Notação: representação por extenso e representação gráfica</a:t>
            </a:r>
          </a:p>
          <a:p>
            <a:r>
              <a:rPr lang="pt-BR" dirty="0" smtClean="0">
                <a:solidFill>
                  <a:srgbClr val="C00000"/>
                </a:solidFill>
              </a:rPr>
              <a:t>Normalização (1FN, 2FN, 3FN, </a:t>
            </a:r>
            <a:r>
              <a:rPr lang="pt-BR" dirty="0" smtClean="0">
                <a:solidFill>
                  <a:srgbClr val="C00000"/>
                </a:solidFill>
              </a:rPr>
              <a:t>FNBC)</a:t>
            </a:r>
          </a:p>
          <a:p>
            <a:r>
              <a:rPr lang="pt-BR" dirty="0" smtClean="0">
                <a:solidFill>
                  <a:srgbClr val="C00000"/>
                </a:solidFill>
              </a:rPr>
              <a:t>Chave primária, chave estrangeira</a:t>
            </a:r>
          </a:p>
          <a:p>
            <a:endParaRPr lang="pt-BR" dirty="0">
              <a:solidFill>
                <a:srgbClr val="C00000"/>
              </a:solidFill>
            </a:endParaRPr>
          </a:p>
          <a:p>
            <a:r>
              <a:rPr lang="pt-BR" dirty="0" smtClean="0">
                <a:solidFill>
                  <a:srgbClr val="C00000"/>
                </a:solidFill>
              </a:rPr>
              <a:t>Exercícios, ferramentas</a:t>
            </a:r>
            <a:endParaRPr lang="pt-BR" dirty="0" smtClean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effectLst/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Relational </a:t>
            </a:r>
            <a:r>
              <a:rPr lang="en-US" dirty="0" smtClean="0">
                <a:solidFill>
                  <a:srgbClr val="7030A0"/>
                </a:solidFill>
              </a:rPr>
              <a:t>schema</a:t>
            </a:r>
            <a:endParaRPr lang="en-US" dirty="0">
              <a:solidFill>
                <a:srgbClr val="7030A0"/>
              </a:solidFill>
            </a:endParaRPr>
          </a:p>
          <a:p>
            <a:r>
              <a:rPr lang="en-US" dirty="0">
                <a:solidFill>
                  <a:srgbClr val="7030A0"/>
                </a:solidFill>
              </a:rPr>
              <a:t>Notation: textual and graphical representations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Data normalization </a:t>
            </a:r>
            <a:r>
              <a:rPr lang="en-US" dirty="0">
                <a:solidFill>
                  <a:srgbClr val="7030A0"/>
                </a:solidFill>
              </a:rPr>
              <a:t>(</a:t>
            </a:r>
            <a:r>
              <a:rPr lang="en-US" dirty="0" smtClean="0">
                <a:solidFill>
                  <a:srgbClr val="7030A0"/>
                </a:solidFill>
              </a:rPr>
              <a:t>1NF, 2NF, 3NF, BCNF)</a:t>
            </a:r>
            <a:endParaRPr lang="en-US" dirty="0">
              <a:solidFill>
                <a:srgbClr val="7030A0"/>
              </a:solidFill>
            </a:endParaRPr>
          </a:p>
          <a:p>
            <a:r>
              <a:rPr lang="en-US" dirty="0">
                <a:solidFill>
                  <a:srgbClr val="7030A0"/>
                </a:solidFill>
              </a:rPr>
              <a:t>Primary </a:t>
            </a:r>
            <a:r>
              <a:rPr lang="en-US" dirty="0" smtClean="0">
                <a:solidFill>
                  <a:srgbClr val="7030A0"/>
                </a:solidFill>
              </a:rPr>
              <a:t>key, </a:t>
            </a:r>
            <a:r>
              <a:rPr lang="en-US" dirty="0">
                <a:solidFill>
                  <a:srgbClr val="7030A0"/>
                </a:solidFill>
              </a:rPr>
              <a:t>foreign </a:t>
            </a:r>
            <a:r>
              <a:rPr lang="en-US" dirty="0" smtClean="0">
                <a:solidFill>
                  <a:srgbClr val="7030A0"/>
                </a:solidFill>
              </a:rPr>
              <a:t>key</a:t>
            </a:r>
            <a:endParaRPr lang="en-US" dirty="0">
              <a:solidFill>
                <a:srgbClr val="7030A0"/>
              </a:solidFill>
            </a:endParaRPr>
          </a:p>
          <a:p>
            <a:endParaRPr lang="en-US" dirty="0">
              <a:solidFill>
                <a:srgbClr val="7030A0"/>
              </a:solidFill>
            </a:endParaRPr>
          </a:p>
          <a:p>
            <a:r>
              <a:rPr lang="en-US" dirty="0" smtClean="0">
                <a:solidFill>
                  <a:srgbClr val="7030A0"/>
                </a:solidFill>
              </a:rPr>
              <a:t>Exercises, tools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326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65000"/>
            </a:schemeClr>
          </a:solidFill>
          <a:ln w="63500">
            <a:solidFill>
              <a:srgbClr val="0070C0"/>
            </a:solidFill>
          </a:ln>
        </p:spPr>
        <p:txBody>
          <a:bodyPr/>
          <a:lstStyle/>
          <a:p>
            <a:r>
              <a:rPr lang="en-US" sz="4000" b="1" dirty="0" err="1" smtClean="0">
                <a:solidFill>
                  <a:srgbClr val="C00000"/>
                </a:solidFill>
              </a:rPr>
              <a:t>Sumário</a:t>
            </a:r>
            <a:r>
              <a:rPr lang="en-US" sz="4000" b="1" dirty="0" smtClean="0">
                <a:solidFill>
                  <a:srgbClr val="C00000"/>
                </a:solidFill>
              </a:rPr>
              <a:t/>
            </a:r>
            <a:br>
              <a:rPr lang="en-US" sz="4000" b="1" dirty="0" smtClean="0">
                <a:solidFill>
                  <a:srgbClr val="C00000"/>
                </a:solidFill>
              </a:rPr>
            </a:br>
            <a:r>
              <a:rPr lang="en-US" sz="4000" b="1" i="1" dirty="0" smtClean="0">
                <a:solidFill>
                  <a:srgbClr val="7030A0"/>
                </a:solidFill>
              </a:rPr>
              <a:t>Outline</a:t>
            </a:r>
            <a:endParaRPr lang="en-US" b="1" i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effectLst/>
        </p:spPr>
        <p:txBody>
          <a:bodyPr/>
          <a:lstStyle/>
          <a:p>
            <a:r>
              <a:rPr lang="pt-BR" dirty="0" smtClean="0">
                <a:solidFill>
                  <a:srgbClr val="C00000"/>
                </a:solidFill>
              </a:rPr>
              <a:t>Esquema relacional</a:t>
            </a:r>
          </a:p>
          <a:p>
            <a:r>
              <a:rPr lang="pt-BR" dirty="0">
                <a:solidFill>
                  <a:srgbClr val="C00000"/>
                </a:solidFill>
              </a:rPr>
              <a:t>Notação: representação por extenso e representação gráfica</a:t>
            </a:r>
          </a:p>
          <a:p>
            <a:r>
              <a:rPr lang="pt-BR" dirty="0" smtClean="0">
                <a:solidFill>
                  <a:srgbClr val="C00000"/>
                </a:solidFill>
              </a:rPr>
              <a:t>Normalização (1FN, 2FN, 3FN, FNBC)</a:t>
            </a:r>
          </a:p>
          <a:p>
            <a:r>
              <a:rPr lang="pt-BR" dirty="0" smtClean="0">
                <a:solidFill>
                  <a:srgbClr val="C00000"/>
                </a:solidFill>
              </a:rPr>
              <a:t>Chave primária, chave estrangeira</a:t>
            </a:r>
          </a:p>
          <a:p>
            <a:endParaRPr lang="pt-BR" dirty="0">
              <a:solidFill>
                <a:srgbClr val="C00000"/>
              </a:solidFill>
            </a:endParaRPr>
          </a:p>
          <a:p>
            <a:r>
              <a:rPr lang="pt-BR" dirty="0" smtClean="0">
                <a:solidFill>
                  <a:srgbClr val="C00000"/>
                </a:solidFill>
              </a:rPr>
              <a:t>Exercícios, ferramentas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effectLst/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Relational </a:t>
            </a:r>
            <a:r>
              <a:rPr lang="en-US" dirty="0" smtClean="0">
                <a:solidFill>
                  <a:srgbClr val="7030A0"/>
                </a:solidFill>
              </a:rPr>
              <a:t>schema</a:t>
            </a:r>
            <a:endParaRPr lang="en-US" dirty="0">
              <a:solidFill>
                <a:srgbClr val="7030A0"/>
              </a:solidFill>
            </a:endParaRPr>
          </a:p>
          <a:p>
            <a:r>
              <a:rPr lang="en-US" dirty="0">
                <a:solidFill>
                  <a:srgbClr val="7030A0"/>
                </a:solidFill>
              </a:rPr>
              <a:t>Notation: textual and graphical representations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Data normalization </a:t>
            </a:r>
            <a:r>
              <a:rPr lang="en-US" dirty="0">
                <a:solidFill>
                  <a:srgbClr val="7030A0"/>
                </a:solidFill>
              </a:rPr>
              <a:t>(</a:t>
            </a:r>
            <a:r>
              <a:rPr lang="en-US" dirty="0" smtClean="0">
                <a:solidFill>
                  <a:srgbClr val="7030A0"/>
                </a:solidFill>
              </a:rPr>
              <a:t>1NF, 2NF, 3NF, BCNF)</a:t>
            </a:r>
            <a:endParaRPr lang="en-US" dirty="0">
              <a:solidFill>
                <a:srgbClr val="7030A0"/>
              </a:solidFill>
            </a:endParaRPr>
          </a:p>
          <a:p>
            <a:r>
              <a:rPr lang="en-US" dirty="0">
                <a:solidFill>
                  <a:srgbClr val="7030A0"/>
                </a:solidFill>
              </a:rPr>
              <a:t>Primary </a:t>
            </a:r>
            <a:r>
              <a:rPr lang="en-US" dirty="0" smtClean="0">
                <a:solidFill>
                  <a:srgbClr val="7030A0"/>
                </a:solidFill>
              </a:rPr>
              <a:t>key, </a:t>
            </a:r>
            <a:r>
              <a:rPr lang="en-US" dirty="0">
                <a:solidFill>
                  <a:srgbClr val="7030A0"/>
                </a:solidFill>
              </a:rPr>
              <a:t>foreign </a:t>
            </a:r>
            <a:r>
              <a:rPr lang="en-US" dirty="0" smtClean="0">
                <a:solidFill>
                  <a:srgbClr val="7030A0"/>
                </a:solidFill>
              </a:rPr>
              <a:t>key</a:t>
            </a:r>
            <a:endParaRPr lang="en-US" dirty="0">
              <a:solidFill>
                <a:srgbClr val="7030A0"/>
              </a:solidFill>
            </a:endParaRPr>
          </a:p>
          <a:p>
            <a:endParaRPr lang="en-US" dirty="0">
              <a:solidFill>
                <a:srgbClr val="7030A0"/>
              </a:solidFill>
            </a:endParaRPr>
          </a:p>
          <a:p>
            <a:r>
              <a:rPr lang="en-US" dirty="0" smtClean="0">
                <a:solidFill>
                  <a:srgbClr val="7030A0"/>
                </a:solidFill>
              </a:rPr>
              <a:t>Exercises, tools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20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65000"/>
            </a:schemeClr>
          </a:solidFill>
          <a:ln w="63500">
            <a:solidFill>
              <a:srgbClr val="0070C0"/>
            </a:solidFill>
          </a:ln>
        </p:spPr>
        <p:txBody>
          <a:bodyPr/>
          <a:lstStyle/>
          <a:p>
            <a:r>
              <a:rPr lang="en-US" sz="4000" b="1" dirty="0" err="1" smtClean="0">
                <a:solidFill>
                  <a:srgbClr val="C00000"/>
                </a:solidFill>
              </a:rPr>
              <a:t>Sumário</a:t>
            </a:r>
            <a:r>
              <a:rPr lang="en-US" sz="4000" b="1" dirty="0" smtClean="0">
                <a:solidFill>
                  <a:srgbClr val="C00000"/>
                </a:solidFill>
              </a:rPr>
              <a:t/>
            </a:r>
            <a:br>
              <a:rPr lang="en-US" sz="4000" b="1" dirty="0" smtClean="0">
                <a:solidFill>
                  <a:srgbClr val="C00000"/>
                </a:solidFill>
              </a:rPr>
            </a:br>
            <a:r>
              <a:rPr lang="en-US" sz="4000" b="1" i="1" dirty="0" smtClean="0">
                <a:solidFill>
                  <a:srgbClr val="7030A0"/>
                </a:solidFill>
              </a:rPr>
              <a:t>Outline</a:t>
            </a:r>
            <a:endParaRPr lang="en-US" b="1" i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effectLst/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C00000"/>
                </a:solidFill>
              </a:rPr>
              <a:t>Esquema relacional</a:t>
            </a:r>
          </a:p>
          <a:p>
            <a:r>
              <a:rPr lang="pt-BR" b="1" dirty="0">
                <a:solidFill>
                  <a:srgbClr val="C00000"/>
                </a:solidFill>
              </a:rPr>
              <a:t>Notação: representação por extenso e representação gráfica</a:t>
            </a:r>
          </a:p>
          <a:p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Normalização </a:t>
            </a:r>
            <a:r>
              <a:rPr lang="pt-BR" dirty="0">
                <a:solidFill>
                  <a:schemeClr val="bg1">
                    <a:lumMod val="65000"/>
                  </a:schemeClr>
                </a:solidFill>
              </a:rPr>
              <a:t>(1FN, 2FN, 3FN, FNBC)</a:t>
            </a:r>
          </a:p>
          <a:p>
            <a:r>
              <a:rPr lang="pt-BR" dirty="0">
                <a:solidFill>
                  <a:schemeClr val="bg1">
                    <a:lumMod val="65000"/>
                  </a:schemeClr>
                </a:solidFill>
              </a:rPr>
              <a:t>Chave primária, chave estrangeira</a:t>
            </a:r>
          </a:p>
          <a:p>
            <a:endParaRPr lang="pt-BR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Exercícios, ferramentas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effectLst/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Relational schema</a:t>
            </a:r>
          </a:p>
          <a:p>
            <a:r>
              <a:rPr lang="en-US" b="1" dirty="0">
                <a:solidFill>
                  <a:srgbClr val="7030A0"/>
                </a:solidFill>
              </a:rPr>
              <a:t>Notation: textual and graphical representations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Data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normalization (1NF, 2NF, 3NF, BCNF)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Primary key, foreign key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Exercises, tools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924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>
                <a:solidFill>
                  <a:srgbClr val="002060"/>
                </a:solidFill>
              </a:rPr>
              <a:t>Esquema</a:t>
            </a:r>
            <a:r>
              <a:rPr lang="en-US" sz="4000" dirty="0" smtClean="0">
                <a:solidFill>
                  <a:srgbClr val="002060"/>
                </a:solidFill>
              </a:rPr>
              <a:t> </a:t>
            </a:r>
            <a:r>
              <a:rPr lang="en-US" sz="4000" dirty="0" err="1" smtClean="0">
                <a:solidFill>
                  <a:srgbClr val="002060"/>
                </a:solidFill>
              </a:rPr>
              <a:t>Relacional</a:t>
            </a:r>
            <a:r>
              <a:rPr lang="en-US" sz="4000" dirty="0" smtClean="0">
                <a:solidFill>
                  <a:srgbClr val="002060"/>
                </a:solidFill>
              </a:rPr>
              <a:t>, </a:t>
            </a:r>
            <a:r>
              <a:rPr lang="en-US" sz="4000" dirty="0" err="1" smtClean="0">
                <a:solidFill>
                  <a:srgbClr val="002060"/>
                </a:solidFill>
              </a:rPr>
              <a:t>notação</a:t>
            </a:r>
            <a:r>
              <a:rPr lang="en-US" sz="4000" dirty="0" smtClean="0">
                <a:solidFill>
                  <a:srgbClr val="002060"/>
                </a:solidFill>
              </a:rPr>
              <a:t> </a:t>
            </a:r>
            <a:r>
              <a:rPr lang="en-US" sz="4000" dirty="0" err="1" smtClean="0">
                <a:solidFill>
                  <a:srgbClr val="002060"/>
                </a:solidFill>
              </a:rPr>
              <a:t>pé</a:t>
            </a:r>
            <a:r>
              <a:rPr lang="en-US" sz="4000" dirty="0" smtClean="0">
                <a:solidFill>
                  <a:srgbClr val="002060"/>
                </a:solidFill>
              </a:rPr>
              <a:t> de </a:t>
            </a:r>
            <a:r>
              <a:rPr lang="en-US" sz="4000" dirty="0" err="1" smtClean="0">
                <a:solidFill>
                  <a:srgbClr val="002060"/>
                </a:solidFill>
              </a:rPr>
              <a:t>galinha</a:t>
            </a:r>
            <a:r>
              <a:rPr lang="en-US" sz="4000" dirty="0" smtClean="0">
                <a:solidFill>
                  <a:srgbClr val="002060"/>
                </a:solidFill>
              </a:rPr>
              <a:t/>
            </a:r>
            <a:br>
              <a:rPr lang="en-US" sz="4000" dirty="0" smtClean="0">
                <a:solidFill>
                  <a:srgbClr val="002060"/>
                </a:solidFill>
              </a:rPr>
            </a:br>
            <a:r>
              <a:rPr lang="en-US" sz="40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Relational </a:t>
            </a:r>
            <a:r>
              <a:rPr lang="en-US" sz="4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Schema, crow’s </a:t>
            </a:r>
            <a:r>
              <a:rPr lang="en-US" sz="40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foot notation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effectLst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600" dirty="0"/>
              <a:t>Formando = {</a:t>
            </a:r>
            <a:r>
              <a:rPr lang="pt-BR" sz="1600" u="sng" dirty="0"/>
              <a:t>número</a:t>
            </a:r>
            <a:r>
              <a:rPr lang="pt-BR" sz="1600" dirty="0"/>
              <a:t>, nome, codNacionalidade}</a:t>
            </a:r>
          </a:p>
          <a:p>
            <a:pPr marL="0" indent="0">
              <a:buNone/>
            </a:pPr>
            <a:r>
              <a:rPr lang="pt-BR" sz="1600" dirty="0"/>
              <a:t>País = {</a:t>
            </a:r>
            <a:r>
              <a:rPr lang="pt-BR" sz="1600" u="sng" dirty="0"/>
              <a:t>código</a:t>
            </a:r>
            <a:r>
              <a:rPr lang="pt-BR" sz="1600" dirty="0"/>
              <a:t>, nome}</a:t>
            </a:r>
          </a:p>
          <a:p>
            <a:pPr marL="0" indent="0">
              <a:buNone/>
            </a:pPr>
            <a:r>
              <a:rPr lang="pt-BR" sz="1600" dirty="0"/>
              <a:t>Curso = {</a:t>
            </a:r>
            <a:r>
              <a:rPr lang="pt-BR" sz="1600" u="sng" dirty="0"/>
              <a:t>código</a:t>
            </a:r>
            <a:r>
              <a:rPr lang="pt-BR" sz="1600" dirty="0"/>
              <a:t>, nome, vagas}</a:t>
            </a:r>
          </a:p>
          <a:p>
            <a:pPr marL="0" indent="0">
              <a:buNone/>
            </a:pPr>
            <a:r>
              <a:rPr lang="pt-BR" sz="1600" dirty="0"/>
              <a:t>Inscrição = {</a:t>
            </a:r>
            <a:r>
              <a:rPr lang="pt-BR" sz="1600" u="sng" dirty="0"/>
              <a:t>numFormando, codCurso</a:t>
            </a:r>
            <a:r>
              <a:rPr lang="pt-BR" sz="1600" dirty="0"/>
              <a:t>, data, avaliação}</a:t>
            </a:r>
          </a:p>
          <a:p>
            <a:pPr marL="0" indent="0">
              <a:buNone/>
            </a:pPr>
            <a:endParaRPr lang="pt-BR" sz="25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effectLst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600" dirty="0" smtClean="0"/>
              <a:t>Trainee </a:t>
            </a:r>
            <a:r>
              <a:rPr lang="pt-BR" sz="1600" dirty="0"/>
              <a:t>= {</a:t>
            </a:r>
            <a:r>
              <a:rPr lang="pt-BR" sz="1600" u="sng" dirty="0" smtClean="0"/>
              <a:t>number</a:t>
            </a:r>
            <a:r>
              <a:rPr lang="pt-BR" sz="1600" dirty="0" smtClean="0"/>
              <a:t>, name</a:t>
            </a:r>
            <a:r>
              <a:rPr lang="pt-BR" sz="1600" dirty="0"/>
              <a:t>, </a:t>
            </a:r>
            <a:r>
              <a:rPr lang="pt-BR" sz="1600" dirty="0" smtClean="0"/>
              <a:t>codNationality}</a:t>
            </a:r>
            <a:endParaRPr lang="pt-BR" sz="1600" dirty="0"/>
          </a:p>
          <a:p>
            <a:pPr marL="0" indent="0">
              <a:buNone/>
            </a:pPr>
            <a:r>
              <a:rPr lang="pt-BR" sz="1600" dirty="0" smtClean="0"/>
              <a:t>Country </a:t>
            </a:r>
            <a:r>
              <a:rPr lang="pt-BR" sz="1600" dirty="0"/>
              <a:t>= {</a:t>
            </a:r>
            <a:r>
              <a:rPr lang="pt-BR" sz="1600" u="sng" dirty="0" smtClean="0"/>
              <a:t>code</a:t>
            </a:r>
            <a:r>
              <a:rPr lang="pt-BR" sz="1600" dirty="0" smtClean="0"/>
              <a:t>, name</a:t>
            </a:r>
            <a:r>
              <a:rPr lang="pt-BR" sz="1600" dirty="0"/>
              <a:t>}</a:t>
            </a:r>
          </a:p>
          <a:p>
            <a:pPr marL="0" indent="0">
              <a:buNone/>
            </a:pPr>
            <a:r>
              <a:rPr lang="pt-BR" sz="1600" dirty="0" smtClean="0"/>
              <a:t>Degree </a:t>
            </a:r>
            <a:r>
              <a:rPr lang="pt-BR" sz="1600" dirty="0"/>
              <a:t>= {</a:t>
            </a:r>
            <a:r>
              <a:rPr lang="pt-BR" sz="1600" u="sng" dirty="0" smtClean="0"/>
              <a:t>code</a:t>
            </a:r>
            <a:r>
              <a:rPr lang="pt-BR" sz="1600" dirty="0" smtClean="0"/>
              <a:t>, name</a:t>
            </a:r>
            <a:r>
              <a:rPr lang="pt-BR" sz="1600" dirty="0"/>
              <a:t>, </a:t>
            </a:r>
            <a:r>
              <a:rPr lang="pt-BR" sz="1600" dirty="0" smtClean="0"/>
              <a:t>vacancies}</a:t>
            </a:r>
            <a:endParaRPr lang="pt-BR" sz="1600" dirty="0"/>
          </a:p>
          <a:p>
            <a:pPr marL="0" indent="0">
              <a:buNone/>
            </a:pPr>
            <a:r>
              <a:rPr lang="pt-BR" sz="1600" dirty="0" smtClean="0"/>
              <a:t>Enrollment </a:t>
            </a:r>
            <a:r>
              <a:rPr lang="pt-BR" sz="1600" dirty="0"/>
              <a:t>= </a:t>
            </a:r>
            <a:r>
              <a:rPr lang="pt-BR" sz="1600" dirty="0" smtClean="0"/>
              <a:t>{</a:t>
            </a:r>
            <a:r>
              <a:rPr lang="pt-BR" sz="1600" u="sng" dirty="0" smtClean="0"/>
              <a:t>numTrainee, codDegree</a:t>
            </a:r>
            <a:r>
              <a:rPr lang="pt-BR" sz="1600" dirty="0" smtClean="0"/>
              <a:t>, date, grade}</a:t>
            </a:r>
            <a:endParaRPr lang="pt-BR" sz="1600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108619" y="4001294"/>
            <a:ext cx="4640761" cy="1791105"/>
            <a:chOff x="5831634" y="4143788"/>
            <a:chExt cx="6176864" cy="2330799"/>
          </a:xfrm>
        </p:grpSpPr>
        <p:sp>
          <p:nvSpPr>
            <p:cNvPr id="6" name="Rectangle 5"/>
            <p:cNvSpPr/>
            <p:nvPr/>
          </p:nvSpPr>
          <p:spPr>
            <a:xfrm>
              <a:off x="5831634" y="4143788"/>
              <a:ext cx="6176864" cy="233079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130710" y="4376057"/>
              <a:ext cx="1670179" cy="44787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Formando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9716775" y="4376057"/>
              <a:ext cx="1670179" cy="44787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País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9716774" y="5729093"/>
              <a:ext cx="1670179" cy="44787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Curso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130709" y="5729093"/>
              <a:ext cx="1670179" cy="44787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Inscrição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Connector 10"/>
            <p:cNvCxnSpPr>
              <a:stCxn id="7" idx="2"/>
              <a:endCxn id="10" idx="0"/>
            </p:cNvCxnSpPr>
            <p:nvPr/>
          </p:nvCxnSpPr>
          <p:spPr>
            <a:xfrm flipH="1">
              <a:off x="6965799" y="4823927"/>
              <a:ext cx="1" cy="9051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7800888" y="5953028"/>
              <a:ext cx="191588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9593919" y="5781767"/>
              <a:ext cx="2" cy="3425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9514671" y="5781767"/>
              <a:ext cx="2" cy="3425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8058537" y="5781767"/>
              <a:ext cx="2" cy="3425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 flipV="1">
              <a:off x="7813080" y="5806151"/>
              <a:ext cx="245707" cy="1712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7820108" y="5956934"/>
              <a:ext cx="202103" cy="118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800886" y="4599740"/>
              <a:ext cx="191588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9593917" y="4428479"/>
              <a:ext cx="2" cy="3425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9514669" y="4428479"/>
              <a:ext cx="2" cy="3425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8058535" y="4428479"/>
              <a:ext cx="2" cy="3425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 flipV="1">
              <a:off x="7813078" y="4452863"/>
              <a:ext cx="245707" cy="1712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7820106" y="4603646"/>
              <a:ext cx="202103" cy="118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/>
          </p:nvGrpSpPr>
          <p:grpSpPr>
            <a:xfrm rot="16200000">
              <a:off x="6842944" y="5459708"/>
              <a:ext cx="245707" cy="342523"/>
              <a:chOff x="7685064" y="5934167"/>
              <a:chExt cx="245707" cy="342523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 flipH="1">
                <a:off x="7930521" y="5934167"/>
                <a:ext cx="2" cy="34252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H="1" flipV="1">
                <a:off x="7685064" y="5958551"/>
                <a:ext cx="245707" cy="17126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flipH="1">
                <a:off x="7692092" y="6109334"/>
                <a:ext cx="202103" cy="11858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/>
          </p:nvGrpSpPr>
          <p:grpSpPr>
            <a:xfrm rot="16200000">
              <a:off x="6926173" y="4797442"/>
              <a:ext cx="79250" cy="342523"/>
              <a:chOff x="8313757" y="5065346"/>
              <a:chExt cx="79250" cy="342523"/>
            </a:xfrm>
          </p:grpSpPr>
          <p:cxnSp>
            <p:nvCxnSpPr>
              <p:cNvPr id="26" name="Straight Connector 25"/>
              <p:cNvCxnSpPr/>
              <p:nvPr/>
            </p:nvCxnSpPr>
            <p:spPr>
              <a:xfrm flipH="1">
                <a:off x="8393005" y="5065346"/>
                <a:ext cx="2" cy="34252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flipH="1">
                <a:off x="8313757" y="5065346"/>
                <a:ext cx="2" cy="34252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2" name="Group 31"/>
          <p:cNvGrpSpPr/>
          <p:nvPr/>
        </p:nvGrpSpPr>
        <p:grpSpPr>
          <a:xfrm>
            <a:off x="6376793" y="4001293"/>
            <a:ext cx="4640761" cy="1791105"/>
            <a:chOff x="5831634" y="4143788"/>
            <a:chExt cx="6176864" cy="2330799"/>
          </a:xfrm>
        </p:grpSpPr>
        <p:sp>
          <p:nvSpPr>
            <p:cNvPr id="33" name="Rectangle 32"/>
            <p:cNvSpPr/>
            <p:nvPr/>
          </p:nvSpPr>
          <p:spPr>
            <a:xfrm>
              <a:off x="5831634" y="4143788"/>
              <a:ext cx="6176864" cy="233079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130710" y="4376057"/>
              <a:ext cx="1670179" cy="44787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Trainee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9716775" y="4376057"/>
              <a:ext cx="1670179" cy="44787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Country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9716774" y="5729093"/>
              <a:ext cx="1670179" cy="44787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Degree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130709" y="5729093"/>
              <a:ext cx="1670179" cy="44787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Enrollment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Connector 37"/>
            <p:cNvCxnSpPr>
              <a:stCxn id="34" idx="2"/>
              <a:endCxn id="37" idx="0"/>
            </p:cNvCxnSpPr>
            <p:nvPr/>
          </p:nvCxnSpPr>
          <p:spPr>
            <a:xfrm flipH="1">
              <a:off x="6965799" y="4823927"/>
              <a:ext cx="1" cy="9051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7800888" y="5953028"/>
              <a:ext cx="191588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9593919" y="5781767"/>
              <a:ext cx="2" cy="3425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9514671" y="5781767"/>
              <a:ext cx="2" cy="3425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H="1">
              <a:off x="8058537" y="5781767"/>
              <a:ext cx="2" cy="3425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 flipV="1">
              <a:off x="7813080" y="5806151"/>
              <a:ext cx="245707" cy="1712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>
              <a:off x="7820108" y="5956934"/>
              <a:ext cx="202103" cy="118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7800886" y="4599740"/>
              <a:ext cx="191588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>
              <a:off x="9593917" y="4428479"/>
              <a:ext cx="2" cy="3425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H="1">
              <a:off x="9514669" y="4428479"/>
              <a:ext cx="2" cy="3425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>
              <a:off x="8058535" y="4428479"/>
              <a:ext cx="2" cy="3425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 flipV="1">
              <a:off x="7813078" y="4452863"/>
              <a:ext cx="245707" cy="1712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H="1">
              <a:off x="7820106" y="4603646"/>
              <a:ext cx="202103" cy="118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Group 50"/>
            <p:cNvGrpSpPr/>
            <p:nvPr/>
          </p:nvGrpSpPr>
          <p:grpSpPr>
            <a:xfrm rot="16200000">
              <a:off x="6842944" y="5459708"/>
              <a:ext cx="245707" cy="342523"/>
              <a:chOff x="7685064" y="5934167"/>
              <a:chExt cx="245707" cy="342523"/>
            </a:xfrm>
          </p:grpSpPr>
          <p:cxnSp>
            <p:nvCxnSpPr>
              <p:cNvPr id="55" name="Straight Connector 54"/>
              <p:cNvCxnSpPr/>
              <p:nvPr/>
            </p:nvCxnSpPr>
            <p:spPr>
              <a:xfrm flipH="1">
                <a:off x="7930521" y="5934167"/>
                <a:ext cx="2" cy="34252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flipH="1" flipV="1">
                <a:off x="7685064" y="5958551"/>
                <a:ext cx="245707" cy="17126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H="1">
                <a:off x="7692092" y="6109334"/>
                <a:ext cx="202103" cy="11858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/>
            <p:cNvGrpSpPr/>
            <p:nvPr/>
          </p:nvGrpSpPr>
          <p:grpSpPr>
            <a:xfrm rot="16200000">
              <a:off x="6926173" y="4797442"/>
              <a:ext cx="79250" cy="342523"/>
              <a:chOff x="8313757" y="5065346"/>
              <a:chExt cx="79250" cy="342523"/>
            </a:xfrm>
          </p:grpSpPr>
          <p:cxnSp>
            <p:nvCxnSpPr>
              <p:cNvPr id="53" name="Straight Connector 52"/>
              <p:cNvCxnSpPr/>
              <p:nvPr/>
            </p:nvCxnSpPr>
            <p:spPr>
              <a:xfrm flipH="1">
                <a:off x="8393005" y="5065346"/>
                <a:ext cx="2" cy="34252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H="1">
                <a:off x="8313757" y="5065346"/>
                <a:ext cx="2" cy="34252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58" name="Picture 5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63" t="39101" r="29227" b="21451"/>
          <a:stretch/>
        </p:blipFill>
        <p:spPr>
          <a:xfrm>
            <a:off x="2767512" y="85613"/>
            <a:ext cx="5288002" cy="3910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810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65000"/>
            </a:schemeClr>
          </a:solidFill>
          <a:ln w="63500">
            <a:solidFill>
              <a:srgbClr val="0070C0"/>
            </a:solidFill>
          </a:ln>
        </p:spPr>
        <p:txBody>
          <a:bodyPr/>
          <a:lstStyle/>
          <a:p>
            <a:r>
              <a:rPr lang="en-US" sz="4000" b="1" dirty="0" err="1" smtClean="0">
                <a:solidFill>
                  <a:srgbClr val="C00000"/>
                </a:solidFill>
              </a:rPr>
              <a:t>Sumário</a:t>
            </a:r>
            <a:r>
              <a:rPr lang="en-US" sz="4000" b="1" dirty="0" smtClean="0">
                <a:solidFill>
                  <a:srgbClr val="C00000"/>
                </a:solidFill>
              </a:rPr>
              <a:t/>
            </a:r>
            <a:br>
              <a:rPr lang="en-US" sz="4000" b="1" dirty="0" smtClean="0">
                <a:solidFill>
                  <a:srgbClr val="C00000"/>
                </a:solidFill>
              </a:rPr>
            </a:br>
            <a:r>
              <a:rPr lang="en-US" sz="4000" b="1" i="1" dirty="0" smtClean="0">
                <a:solidFill>
                  <a:srgbClr val="7030A0"/>
                </a:solidFill>
              </a:rPr>
              <a:t>Outline</a:t>
            </a:r>
            <a:endParaRPr lang="en-US" b="1" i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effectLst/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>
                    <a:lumMod val="65000"/>
                  </a:schemeClr>
                </a:solidFill>
              </a:rPr>
              <a:t>Esquema relacional</a:t>
            </a:r>
          </a:p>
          <a:p>
            <a:r>
              <a:rPr lang="pt-BR" dirty="0">
                <a:solidFill>
                  <a:schemeClr val="bg1">
                    <a:lumMod val="65000"/>
                  </a:schemeClr>
                </a:solidFill>
              </a:rPr>
              <a:t>Notação: representação por extenso e representação gráfica</a:t>
            </a:r>
          </a:p>
          <a:p>
            <a:r>
              <a:rPr lang="pt-BR" b="1" dirty="0">
                <a:solidFill>
                  <a:srgbClr val="C00000"/>
                </a:solidFill>
              </a:rPr>
              <a:t>Normalização (1FN, 2FN, 3FN, FNBC)</a:t>
            </a:r>
          </a:p>
          <a:p>
            <a:r>
              <a:rPr lang="pt-BR" b="1" dirty="0">
                <a:solidFill>
                  <a:srgbClr val="C00000"/>
                </a:solidFill>
              </a:rPr>
              <a:t>Chave primária, chave estrangeira</a:t>
            </a:r>
          </a:p>
          <a:p>
            <a:endParaRPr lang="pt-BR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Exercícios, ferramentas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effectLst/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Relational schema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Notation: textual and graphical representations</a:t>
            </a:r>
          </a:p>
          <a:p>
            <a:r>
              <a:rPr lang="en-US" b="1" dirty="0">
                <a:solidFill>
                  <a:srgbClr val="7030A0"/>
                </a:solidFill>
              </a:rPr>
              <a:t>Data normalization (1NF, 2NF, 3NF, BCNF)</a:t>
            </a:r>
          </a:p>
          <a:p>
            <a:r>
              <a:rPr lang="en-US" b="1" dirty="0">
                <a:solidFill>
                  <a:srgbClr val="7030A0"/>
                </a:solidFill>
              </a:rPr>
              <a:t>Primary key, foreign key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Exercises, tools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49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B38808"/>
                </a:solidFill>
                <a:latin typeface="Trebuchet MS" panose="020B0603020202020204" pitchFamily="34" charset="0"/>
              </a:rPr>
              <a:t>Formas</a:t>
            </a:r>
            <a:r>
              <a:rPr lang="en-US" b="1" dirty="0">
                <a:solidFill>
                  <a:srgbClr val="B38808"/>
                </a:solidFill>
                <a:latin typeface="Trebuchet MS" panose="020B0603020202020204" pitchFamily="34" charset="0"/>
              </a:rPr>
              <a:t> </a:t>
            </a:r>
            <a:r>
              <a:rPr lang="en-US" b="1" dirty="0" err="1">
                <a:solidFill>
                  <a:srgbClr val="B38808"/>
                </a:solidFill>
                <a:latin typeface="Trebuchet MS" panose="020B0603020202020204" pitchFamily="34" charset="0"/>
              </a:rPr>
              <a:t>Normais</a:t>
            </a:r>
            <a:endParaRPr lang="lt-LT" b="1" dirty="0">
              <a:solidFill>
                <a:srgbClr val="B38808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dirty="0"/>
              <a:t>Com base nas dependências funcionais, dependências multivalor e dependências de junção define-se o processo de normalização de dados gerando modelos relacionais de dados</a:t>
            </a:r>
          </a:p>
          <a:p>
            <a:r>
              <a:rPr lang="pt-BR" dirty="0"/>
              <a:t>Definem-se cinco formas normais, da FN1 à FN5 e</a:t>
            </a:r>
          </a:p>
          <a:p>
            <a:r>
              <a:rPr lang="pt-BR" dirty="0"/>
              <a:t>Uma Forma Normal intermédia, entre a FN3 e a FN4: Forma Normal de Boyce-Codd</a:t>
            </a:r>
          </a:p>
          <a:p>
            <a:r>
              <a:rPr lang="pt-BR" dirty="0"/>
              <a:t>Na prática, na maioria dos casos, opta-se por modelos na FN3 ou na </a:t>
            </a:r>
            <a:r>
              <a:rPr lang="en-US" dirty="0"/>
              <a:t>Forma Normal de Boyce-</a:t>
            </a:r>
            <a:r>
              <a:rPr lang="en-US" dirty="0" err="1"/>
              <a:t>Codd</a:t>
            </a:r>
            <a:endParaRPr lang="en-US" dirty="0"/>
          </a:p>
          <a:p>
            <a:r>
              <a:rPr lang="en-US" dirty="0"/>
              <a:t>À </a:t>
            </a:r>
            <a:r>
              <a:rPr lang="en-US" dirty="0" err="1"/>
              <a:t>medida</a:t>
            </a:r>
            <a:r>
              <a:rPr lang="en-US" dirty="0"/>
              <a:t> que se </a:t>
            </a:r>
            <a:r>
              <a:rPr lang="en-US" dirty="0" err="1"/>
              <a:t>progride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sequência</a:t>
            </a:r>
            <a:r>
              <a:rPr lang="en-US" dirty="0"/>
              <a:t> de </a:t>
            </a:r>
            <a:r>
              <a:rPr lang="en-US" dirty="0" err="1"/>
              <a:t>formas</a:t>
            </a:r>
            <a:r>
              <a:rPr lang="en-US" dirty="0"/>
              <a:t> </a:t>
            </a:r>
            <a:r>
              <a:rPr lang="en-US" dirty="0" err="1"/>
              <a:t>normais</a:t>
            </a:r>
            <a:r>
              <a:rPr lang="en-US" dirty="0"/>
              <a:t>, da FN1 para a FN5, </a:t>
            </a:r>
            <a:r>
              <a:rPr lang="en-US" dirty="0" err="1"/>
              <a:t>vamos</a:t>
            </a:r>
            <a:r>
              <a:rPr lang="en-US" dirty="0"/>
              <a:t> </a:t>
            </a:r>
            <a:r>
              <a:rPr lang="en-US" dirty="0" err="1"/>
              <a:t>reduzindo</a:t>
            </a:r>
            <a:r>
              <a:rPr lang="en-US" dirty="0"/>
              <a:t> a </a:t>
            </a:r>
            <a:r>
              <a:rPr lang="en-US" dirty="0" err="1"/>
              <a:t>redundância</a:t>
            </a:r>
            <a:r>
              <a:rPr lang="en-US" dirty="0"/>
              <a:t> à </a:t>
            </a:r>
            <a:r>
              <a:rPr lang="en-US" dirty="0" err="1"/>
              <a:t>custa</a:t>
            </a:r>
            <a:r>
              <a:rPr lang="en-US" dirty="0"/>
              <a:t> de </a:t>
            </a:r>
            <a:r>
              <a:rPr lang="en-US" dirty="0" err="1"/>
              <a:t>gerar</a:t>
            </a:r>
            <a:r>
              <a:rPr lang="en-US" dirty="0"/>
              <a:t> </a:t>
            </a:r>
            <a:r>
              <a:rPr lang="en-US" dirty="0" err="1"/>
              <a:t>novas</a:t>
            </a:r>
            <a:r>
              <a:rPr lang="en-US" dirty="0"/>
              <a:t> Relações.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946136" y="5269"/>
            <a:ext cx="4245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Franklin Gothic Medium Cond" panose="020B0606030402020204" pitchFamily="34" charset="0"/>
              </a:rPr>
              <a:t>MODELO RELACIONAL DE DADOS</a:t>
            </a:r>
            <a:endParaRPr lang="lt-LT" sz="1600" dirty="0">
              <a:latin typeface="Franklin Gothic Medium Cond" panose="020B06060304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8160" y="3767327"/>
            <a:ext cx="6793723" cy="161631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747" y="0"/>
            <a:ext cx="9474506" cy="6858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69118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B38808"/>
                </a:solidFill>
                <a:latin typeface="Trebuchet MS" panose="020B0603020202020204" pitchFamily="34" charset="0"/>
              </a:rPr>
              <a:t>Normalização</a:t>
            </a:r>
            <a:endParaRPr lang="lt-LT" b="1" dirty="0">
              <a:solidFill>
                <a:srgbClr val="B38808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946136" y="5269"/>
            <a:ext cx="4245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Franklin Gothic Medium Cond" panose="020B0606030402020204" pitchFamily="34" charset="0"/>
              </a:rPr>
              <a:t>MODELO RELACIONAL DE DADOS</a:t>
            </a:r>
            <a:endParaRPr lang="lt-LT" sz="1600" dirty="0">
              <a:latin typeface="Franklin Gothic Medium Cond" panose="020B06060304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117" y="628038"/>
            <a:ext cx="7594883" cy="6101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491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B38808"/>
                </a:solidFill>
                <a:latin typeface="Trebuchet MS" panose="020B0603020202020204" pitchFamily="34" charset="0"/>
              </a:rPr>
              <a:t>Normalização</a:t>
            </a:r>
            <a:r>
              <a:rPr lang="en-US" b="1" dirty="0">
                <a:solidFill>
                  <a:srgbClr val="B38808"/>
                </a:solidFill>
                <a:latin typeface="Trebuchet MS" panose="020B0603020202020204" pitchFamily="34" charset="0"/>
              </a:rPr>
              <a:t>: 1FN</a:t>
            </a:r>
            <a:endParaRPr lang="lt-LT" b="1" dirty="0">
              <a:solidFill>
                <a:srgbClr val="B38808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sz="3600" dirty="0"/>
              <a:t>Uma relação está na 1FN se:</a:t>
            </a:r>
          </a:p>
          <a:p>
            <a:pPr lvl="1"/>
            <a:r>
              <a:rPr lang="pt-BR" sz="3200" dirty="0"/>
              <a:t>Os atributos </a:t>
            </a:r>
            <a:r>
              <a:rPr lang="pt-BR" sz="3200" b="1" dirty="0"/>
              <a:t>chave</a:t>
            </a:r>
            <a:r>
              <a:rPr lang="pt-BR" sz="3200" dirty="0"/>
              <a:t> estão definidos</a:t>
            </a:r>
          </a:p>
          <a:p>
            <a:pPr lvl="1"/>
            <a:r>
              <a:rPr lang="pt-BR" sz="3200" dirty="0"/>
              <a:t>Todos os atributos estão definidos em domínios que contêm apenas valores </a:t>
            </a:r>
            <a:r>
              <a:rPr lang="pt-BR" sz="3200" b="1" dirty="0"/>
              <a:t>escalares/atómicos</a:t>
            </a:r>
            <a:r>
              <a:rPr lang="pt-BR" sz="3200" dirty="0"/>
              <a:t>, isto é, cada atributo só pode admitir valores escalares e não conjuntos ou coleções de valores</a:t>
            </a:r>
          </a:p>
          <a:p>
            <a:r>
              <a:rPr lang="pt-BR" sz="3600" dirty="0"/>
              <a:t>Todos os atributos são escalares e dependem funcionalmente da chave primária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946136" y="5269"/>
            <a:ext cx="4245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Franklin Gothic Medium Cond" panose="020B0606030402020204" pitchFamily="34" charset="0"/>
              </a:rPr>
              <a:t>MODELO RELACIONAL DE DADOS</a:t>
            </a:r>
            <a:endParaRPr lang="lt-LT" sz="1600" dirty="0">
              <a:latin typeface="Franklin Gothic Medium Cond" panose="020B06060304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7141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B38808"/>
                </a:solidFill>
                <a:latin typeface="Trebuchet MS" panose="020B0603020202020204" pitchFamily="34" charset="0"/>
              </a:rPr>
              <a:t>Normalização</a:t>
            </a:r>
            <a:r>
              <a:rPr lang="en-US" b="1" dirty="0">
                <a:solidFill>
                  <a:srgbClr val="B38808"/>
                </a:solidFill>
                <a:latin typeface="Trebuchet MS" panose="020B0603020202020204" pitchFamily="34" charset="0"/>
              </a:rPr>
              <a:t>: 2FN</a:t>
            </a:r>
            <a:endParaRPr lang="lt-LT" b="1" dirty="0">
              <a:solidFill>
                <a:srgbClr val="B38808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sz="3200" dirty="0"/>
              <a:t>Uma relação está na 2FN se:</a:t>
            </a:r>
          </a:p>
          <a:p>
            <a:pPr lvl="1"/>
            <a:r>
              <a:rPr lang="en-US" sz="2800" dirty="0" err="1"/>
              <a:t>Estiver</a:t>
            </a:r>
            <a:r>
              <a:rPr lang="en-US" sz="2800" dirty="0"/>
              <a:t> </a:t>
            </a:r>
            <a:r>
              <a:rPr lang="en-US" sz="2800" dirty="0" err="1"/>
              <a:t>na</a:t>
            </a:r>
            <a:r>
              <a:rPr lang="en-US" sz="2800" dirty="0"/>
              <a:t> 1FN </a:t>
            </a:r>
            <a:r>
              <a:rPr lang="en-US" sz="2800" dirty="0">
                <a:solidFill>
                  <a:srgbClr val="0070C0"/>
                </a:solidFill>
              </a:rPr>
              <a:t>– as FN </a:t>
            </a:r>
            <a:r>
              <a:rPr lang="en-US" sz="2800" dirty="0" err="1">
                <a:solidFill>
                  <a:srgbClr val="0070C0"/>
                </a:solidFill>
              </a:rPr>
              <a:t>são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err="1">
                <a:solidFill>
                  <a:srgbClr val="0070C0"/>
                </a:solidFill>
              </a:rPr>
              <a:t>cumulativas</a:t>
            </a:r>
            <a:r>
              <a:rPr lang="en-US" sz="2800" dirty="0">
                <a:solidFill>
                  <a:srgbClr val="0070C0"/>
                </a:solidFill>
              </a:rPr>
              <a:t>!</a:t>
            </a:r>
          </a:p>
          <a:p>
            <a:pPr lvl="1"/>
            <a:r>
              <a:rPr lang="pt-BR" sz="2800" dirty="0"/>
              <a:t>Cada atributo não chave depende funcionalmente da totalidade da chave</a:t>
            </a:r>
          </a:p>
          <a:p>
            <a:pPr lvl="1"/>
            <a:r>
              <a:rPr lang="pt-BR" sz="2800" dirty="0"/>
              <a:t>Não existem </a:t>
            </a:r>
            <a:r>
              <a:rPr lang="pt-BR" sz="2800" b="1" dirty="0"/>
              <a:t>DF Parciais da chave</a:t>
            </a:r>
          </a:p>
          <a:p>
            <a:r>
              <a:rPr lang="pt-BR" sz="3200" dirty="0"/>
              <a:t>Todos os atributos que não pertencem à chave dependem funcionalmente da chave no seu conjunto e não dependem de nenhum dos seus elementos ou subconjuntos tomados </a:t>
            </a:r>
            <a:r>
              <a:rPr lang="en-US" sz="3200" dirty="0" err="1"/>
              <a:t>isoladamente</a:t>
            </a:r>
            <a:r>
              <a:rPr lang="en-US" sz="3200" dirty="0"/>
              <a:t>, </a:t>
            </a:r>
            <a:r>
              <a:rPr lang="en-US" sz="3200" dirty="0" err="1"/>
              <a:t>não</a:t>
            </a:r>
            <a:r>
              <a:rPr lang="en-US" sz="3200" dirty="0"/>
              <a:t> </a:t>
            </a:r>
            <a:r>
              <a:rPr lang="en-US" sz="3200" dirty="0" err="1"/>
              <a:t>existem</a:t>
            </a:r>
            <a:r>
              <a:rPr lang="en-US" sz="3200" dirty="0"/>
              <a:t> DF </a:t>
            </a:r>
            <a:r>
              <a:rPr lang="en-US" sz="3200" dirty="0" err="1"/>
              <a:t>Parciais</a:t>
            </a:r>
            <a:r>
              <a:rPr lang="en-US" sz="3200" dirty="0"/>
              <a:t> da </a:t>
            </a:r>
            <a:r>
              <a:rPr lang="en-US" sz="3200" dirty="0" err="1"/>
              <a:t>chave</a:t>
            </a:r>
            <a:endParaRPr lang="pt-BR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7946136" y="5269"/>
            <a:ext cx="4245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Franklin Gothic Medium Cond" panose="020B0606030402020204" pitchFamily="34" charset="0"/>
              </a:rPr>
              <a:t>MODELO RELACIONAL DE DADOS</a:t>
            </a:r>
            <a:endParaRPr lang="lt-LT" sz="1600" dirty="0">
              <a:latin typeface="Franklin Gothic Medium Cond" panose="020B06060304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3120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1988</TotalTime>
  <Words>1076</Words>
  <Application>Microsoft Office PowerPoint</Application>
  <PresentationFormat>Widescreen</PresentationFormat>
  <Paragraphs>160</Paragraphs>
  <Slides>17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Franklin Gothic Medium Cond</vt:lpstr>
      <vt:lpstr>Trebuchet MS</vt:lpstr>
      <vt:lpstr>Wingdings</vt:lpstr>
      <vt:lpstr>Office Theme</vt:lpstr>
      <vt:lpstr>Bases de Dados Databases</vt:lpstr>
      <vt:lpstr>Sumário Outline</vt:lpstr>
      <vt:lpstr>Sumário Outline</vt:lpstr>
      <vt:lpstr>Esquema Relacional, notação pé de galinha Relational Schema, crow’s foot notation</vt:lpstr>
      <vt:lpstr>Sumário Outline</vt:lpstr>
      <vt:lpstr>Formas Normais</vt:lpstr>
      <vt:lpstr>Normalização</vt:lpstr>
      <vt:lpstr>Normalização: 1FN</vt:lpstr>
      <vt:lpstr>Normalização: 2FN</vt:lpstr>
      <vt:lpstr>Normalização: 3FN</vt:lpstr>
      <vt:lpstr>Normalização: FNBC (Boyce-Codd)</vt:lpstr>
      <vt:lpstr>Normalização: FNBC (Boyce-Codd)</vt:lpstr>
      <vt:lpstr>Sumário Outline</vt:lpstr>
      <vt:lpstr>Ferramentas Tools</vt:lpstr>
      <vt:lpstr>Exercício, Exercise</vt:lpstr>
      <vt:lpstr>Exercício, Exercise</vt:lpstr>
      <vt:lpstr>Resumo Wrap 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Nuno Escudeiro</dc:creator>
  <cp:lastModifiedBy>Nuno Escudeiro</cp:lastModifiedBy>
  <cp:revision>94</cp:revision>
  <dcterms:created xsi:type="dcterms:W3CDTF">2021-10-02T16:35:44Z</dcterms:created>
  <dcterms:modified xsi:type="dcterms:W3CDTF">2021-10-11T17:34:46Z</dcterms:modified>
</cp:coreProperties>
</file>