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64" r:id="rId4"/>
    <p:sldId id="261" r:id="rId5"/>
    <p:sldId id="262" r:id="rId6"/>
    <p:sldId id="263" r:id="rId7"/>
    <p:sldId id="265" r:id="rId8"/>
  </p:sldIdLst>
  <p:sldSz cx="9144000" cy="5143500" type="screen16x9"/>
  <p:notesSz cx="6858000" cy="9144000"/>
  <p:embeddedFontLst>
    <p:embeddedFont>
      <p:font typeface="Exo 2" panose="020B0604020202020204" charset="0"/>
      <p:regular r:id="rId10"/>
      <p:bold r:id="rId11"/>
      <p:italic r:id="rId12"/>
      <p:boldItalic r:id="rId13"/>
    </p:embeddedFon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Roboto Condensed" panose="02000000000000000000" pitchFamily="2" charset="0"/>
      <p:regular r:id="rId18"/>
      <p:bold r:id="rId19"/>
      <p:italic r:id="rId20"/>
      <p:boldItalic r:id="rId21"/>
    </p:embeddedFont>
    <p:embeddedFont>
      <p:font typeface="Roboto Condensed Light" panose="020B0604020202020204" charset="0"/>
      <p:regular r:id="rId22"/>
      <p:bold r:id="rId23"/>
      <p:italic r:id="rId24"/>
      <p:boldItalic r:id="rId25"/>
    </p:embeddedFont>
    <p:embeddedFont>
      <p:font typeface="Squada One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d26824b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d26824b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1abfbaf28_3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1abfbaf28_3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2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3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4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 idx="5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6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ctrTitle" idx="7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8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CUSTOM_15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2" hasCustomPrompt="1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3" hasCustomPrompt="1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 idx="5" hasCustomPrompt="1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6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2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 idx="3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5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6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3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5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subTitle" idx="1"/>
          </p:nvPr>
        </p:nvSpPr>
        <p:spPr>
          <a:xfrm>
            <a:off x="3658581" y="2342660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Trabalho Prático de Laboratório e Projeto 1</a:t>
            </a:r>
            <a:endParaRPr sz="1400"/>
          </a:p>
        </p:txBody>
      </p:sp>
      <p:sp>
        <p:nvSpPr>
          <p:cNvPr id="133" name="Google Shape;133;p26"/>
          <p:cNvSpPr txBox="1">
            <a:spLocks noGrp="1"/>
          </p:cNvSpPr>
          <p:nvPr>
            <p:ph type="ctrTitle"/>
          </p:nvPr>
        </p:nvSpPr>
        <p:spPr>
          <a:xfrm>
            <a:off x="1116506" y="802837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ANÁLISE DE SÉRIES TEMPORAIS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34" name="Google Shape;134;p26"/>
          <p:cNvCxnSpPr/>
          <p:nvPr/>
        </p:nvCxnSpPr>
        <p:spPr>
          <a:xfrm>
            <a:off x="7057375" y="2585138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26"/>
          <p:cNvSpPr txBox="1">
            <a:spLocks noGrp="1"/>
          </p:cNvSpPr>
          <p:nvPr>
            <p:ph type="subTitle" idx="1"/>
          </p:nvPr>
        </p:nvSpPr>
        <p:spPr>
          <a:xfrm>
            <a:off x="6577900" y="3688988"/>
            <a:ext cx="2402400" cy="12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</a:t>
            </a:r>
            <a:r>
              <a:rPr lang="en" sz="1400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 sz="1300" b="1">
                <a:latin typeface="Roboto Condensed"/>
                <a:ea typeface="Roboto Condensed"/>
                <a:cs typeface="Roboto Condensed"/>
                <a:sym typeface="Roboto Condensed"/>
              </a:rPr>
              <a:t>Elaborado por:</a:t>
            </a:r>
            <a:endParaRPr sz="13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Bárbara Pinto		| 1191507</a:t>
            </a:r>
            <a:endParaRPr sz="13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Fábio Fernandes	| 1191430</a:t>
            </a:r>
            <a:endParaRPr sz="13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Rui Ribeiro		| 1191047</a:t>
            </a:r>
            <a:endParaRPr sz="13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Sara Borges		| 1191053</a:t>
            </a:r>
            <a:endParaRPr sz="1300"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5" y="4569300"/>
            <a:ext cx="1934141" cy="5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ctrTitle"/>
          </p:nvPr>
        </p:nvSpPr>
        <p:spPr>
          <a:xfrm>
            <a:off x="1135981" y="800762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</a:t>
            </a:r>
            <a:endParaRPr dirty="0"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5" y="4569300"/>
            <a:ext cx="1934141" cy="574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134;p26">
            <a:extLst>
              <a:ext uri="{FF2B5EF4-FFF2-40B4-BE49-F238E27FC236}">
                <a16:creationId xmlns:a16="http://schemas.microsoft.com/office/drawing/2014/main" id="{025D7962-F4E1-41F6-8D5E-DD72A6FC91E6}"/>
              </a:ext>
            </a:extLst>
          </p:cNvPr>
          <p:cNvCxnSpPr/>
          <p:nvPr/>
        </p:nvCxnSpPr>
        <p:spPr>
          <a:xfrm>
            <a:off x="7057375" y="2585138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09BB8B-3976-49B5-B0E0-C73DF03B6532}"/>
              </a:ext>
            </a:extLst>
          </p:cNvPr>
          <p:cNvSpPr txBox="1"/>
          <p:nvPr/>
        </p:nvSpPr>
        <p:spPr>
          <a:xfrm>
            <a:off x="5600700" y="2683985"/>
            <a:ext cx="33218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PT" dirty="0">
                <a:latin typeface="Roboto Condensed Light" panose="020B0604020202020204" charset="0"/>
                <a:ea typeface="Roboto Condensed Light" panose="020B0604020202020204" charset="0"/>
              </a:rPr>
              <a:t>Problema</a:t>
            </a:r>
          </a:p>
          <a:p>
            <a:pPr marL="342900" indent="-342900" algn="just">
              <a:buAutoNum type="arabicPeriod"/>
            </a:pPr>
            <a:r>
              <a:rPr lang="pt-PT" dirty="0">
                <a:latin typeface="Roboto Condensed Light" panose="020B0604020202020204" charset="0"/>
                <a:ea typeface="Roboto Condensed Light" panose="020B0604020202020204" charset="0"/>
              </a:rPr>
              <a:t>Caracterização do negócio</a:t>
            </a:r>
          </a:p>
          <a:p>
            <a:pPr marL="342900" indent="-342900" algn="just">
              <a:buAutoNum type="arabicPeriod"/>
            </a:pPr>
            <a:r>
              <a:rPr lang="pt-PT" dirty="0">
                <a:latin typeface="Roboto Condensed Light" panose="020B0604020202020204" charset="0"/>
                <a:ea typeface="Roboto Condensed Light" panose="020B0604020202020204" charset="0"/>
              </a:rPr>
              <a:t>Solução proposta</a:t>
            </a:r>
          </a:p>
          <a:p>
            <a:pPr marL="342900" indent="-342900" algn="just">
              <a:buAutoNum type="arabicPeriod"/>
            </a:pPr>
            <a:r>
              <a:rPr lang="pt-PT" dirty="0">
                <a:latin typeface="Roboto Condensed Light" panose="020B0604020202020204" charset="0"/>
                <a:ea typeface="Roboto Condensed Light" panose="020B0604020202020204" charset="0"/>
              </a:rPr>
              <a:t>Conclusões</a:t>
            </a:r>
          </a:p>
          <a:p>
            <a:pPr marL="342900" indent="-342900" algn="just">
              <a:buFont typeface="Arial"/>
              <a:buAutoNum type="arabicPeriod"/>
            </a:pPr>
            <a:r>
              <a:rPr lang="pt-PT" dirty="0">
                <a:latin typeface="Roboto Condensed Light" panose="020B0604020202020204" charset="0"/>
                <a:ea typeface="Roboto Condensed Light" panose="020B0604020202020204" charset="0"/>
              </a:rPr>
              <a:t>Demonstrar Aplicação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41;p27">
            <a:extLst>
              <a:ext uri="{FF2B5EF4-FFF2-40B4-BE49-F238E27FC236}">
                <a16:creationId xmlns:a16="http://schemas.microsoft.com/office/drawing/2014/main" id="{61BE5C10-D0CE-4B7F-9C72-B51CDD6E245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35981" y="800765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cxnSp>
        <p:nvCxnSpPr>
          <p:cNvPr id="23" name="Google Shape;134;p26">
            <a:extLst>
              <a:ext uri="{FF2B5EF4-FFF2-40B4-BE49-F238E27FC236}">
                <a16:creationId xmlns:a16="http://schemas.microsoft.com/office/drawing/2014/main" id="{9E46B54C-FDFC-4C6B-BC0D-627CC12C2696}"/>
              </a:ext>
            </a:extLst>
          </p:cNvPr>
          <p:cNvCxnSpPr/>
          <p:nvPr/>
        </p:nvCxnSpPr>
        <p:spPr>
          <a:xfrm>
            <a:off x="7057375" y="2585138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9540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QUATRO REQUISITOS FUNDAMENTAIS</a:t>
            </a:r>
            <a:endParaRPr/>
          </a:p>
        </p:txBody>
      </p:sp>
      <p:sp>
        <p:nvSpPr>
          <p:cNvPr id="230" name="Google Shape;230;p31"/>
          <p:cNvSpPr txBox="1">
            <a:spLocks noGrp="1"/>
          </p:cNvSpPr>
          <p:nvPr>
            <p:ph type="ctrTitle" idx="2"/>
          </p:nvPr>
        </p:nvSpPr>
        <p:spPr>
          <a:xfrm>
            <a:off x="199875" y="2882359"/>
            <a:ext cx="2186100" cy="89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DEFINIÇÃO DA RESOLUÇÃO TEMPORAL</a:t>
            </a:r>
            <a:endParaRPr/>
          </a:p>
        </p:txBody>
      </p:sp>
      <p:sp>
        <p:nvSpPr>
          <p:cNvPr id="231" name="Google Shape;231;p31"/>
          <p:cNvSpPr txBox="1">
            <a:spLocks noGrp="1"/>
          </p:cNvSpPr>
          <p:nvPr>
            <p:ph type="ctrTitle" idx="3"/>
          </p:nvPr>
        </p:nvSpPr>
        <p:spPr>
          <a:xfrm>
            <a:off x="2385938" y="2882356"/>
            <a:ext cx="2186100" cy="3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ORDENAÇÃO</a:t>
            </a:r>
            <a:endParaRPr/>
          </a:p>
        </p:txBody>
      </p:sp>
      <p:sp>
        <p:nvSpPr>
          <p:cNvPr id="232" name="Google Shape;232;p31"/>
          <p:cNvSpPr txBox="1">
            <a:spLocks noGrp="1"/>
          </p:cNvSpPr>
          <p:nvPr>
            <p:ph type="ctrTitle" idx="5"/>
          </p:nvPr>
        </p:nvSpPr>
        <p:spPr>
          <a:xfrm>
            <a:off x="4631363" y="3003029"/>
            <a:ext cx="2186100" cy="65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FILTRAGEM E PREVISÃO</a:t>
            </a:r>
            <a:endParaRPr/>
          </a:p>
        </p:txBody>
      </p:sp>
      <p:cxnSp>
        <p:nvCxnSpPr>
          <p:cNvPr id="233" name="Google Shape;233;p31"/>
          <p:cNvCxnSpPr/>
          <p:nvPr/>
        </p:nvCxnSpPr>
        <p:spPr>
          <a:xfrm>
            <a:off x="2385938" y="2331379"/>
            <a:ext cx="0" cy="146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1"/>
          <p:cNvCxnSpPr/>
          <p:nvPr/>
        </p:nvCxnSpPr>
        <p:spPr>
          <a:xfrm>
            <a:off x="4572002" y="2331379"/>
            <a:ext cx="0" cy="146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31"/>
          <p:cNvSpPr/>
          <p:nvPr/>
        </p:nvSpPr>
        <p:spPr>
          <a:xfrm>
            <a:off x="1029338" y="2035175"/>
            <a:ext cx="527400" cy="574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1"/>
          <p:cNvSpPr/>
          <p:nvPr/>
        </p:nvSpPr>
        <p:spPr>
          <a:xfrm>
            <a:off x="3215401" y="3516440"/>
            <a:ext cx="527400" cy="574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5401465" y="2036520"/>
            <a:ext cx="527400" cy="574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ctrTitle" idx="3"/>
          </p:nvPr>
        </p:nvSpPr>
        <p:spPr>
          <a:xfrm>
            <a:off x="6758025" y="2610720"/>
            <a:ext cx="2186100" cy="65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ESBOÇO DE GRÁFICOS</a:t>
            </a:r>
            <a:endParaRPr/>
          </a:p>
        </p:txBody>
      </p:sp>
      <p:sp>
        <p:nvSpPr>
          <p:cNvPr id="239" name="Google Shape;239;p31"/>
          <p:cNvSpPr/>
          <p:nvPr/>
        </p:nvSpPr>
        <p:spPr>
          <a:xfrm>
            <a:off x="7587476" y="3516015"/>
            <a:ext cx="527400" cy="574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0" name="Google Shape;240;p31"/>
          <p:cNvCxnSpPr/>
          <p:nvPr/>
        </p:nvCxnSpPr>
        <p:spPr>
          <a:xfrm>
            <a:off x="6817477" y="2400504"/>
            <a:ext cx="0" cy="146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1" name="Google Shape;241;p31"/>
          <p:cNvGrpSpPr/>
          <p:nvPr/>
        </p:nvGrpSpPr>
        <p:grpSpPr>
          <a:xfrm>
            <a:off x="1119285" y="2163015"/>
            <a:ext cx="347299" cy="350720"/>
            <a:chOff x="3271200" y="1435075"/>
            <a:chExt cx="481825" cy="481825"/>
          </a:xfrm>
        </p:grpSpPr>
        <p:sp>
          <p:nvSpPr>
            <p:cNvPr id="242" name="Google Shape;242;p31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4" name="Google Shape;244;p31"/>
          <p:cNvGrpSpPr/>
          <p:nvPr/>
        </p:nvGrpSpPr>
        <p:grpSpPr>
          <a:xfrm>
            <a:off x="7676791" y="3629110"/>
            <a:ext cx="348568" cy="349449"/>
            <a:chOff x="-61783350" y="3743950"/>
            <a:chExt cx="316650" cy="317450"/>
          </a:xfrm>
        </p:grpSpPr>
        <p:sp>
          <p:nvSpPr>
            <p:cNvPr id="245" name="Google Shape;245;p31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31"/>
          <p:cNvGrpSpPr/>
          <p:nvPr/>
        </p:nvGrpSpPr>
        <p:grpSpPr>
          <a:xfrm>
            <a:off x="3313510" y="3637752"/>
            <a:ext cx="330936" cy="330743"/>
            <a:chOff x="-49764975" y="3183375"/>
            <a:chExt cx="299300" cy="299125"/>
          </a:xfrm>
        </p:grpSpPr>
        <p:sp>
          <p:nvSpPr>
            <p:cNvPr id="248" name="Google Shape;248;p31"/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31"/>
          <p:cNvGrpSpPr/>
          <p:nvPr/>
        </p:nvGrpSpPr>
        <p:grpSpPr>
          <a:xfrm>
            <a:off x="5495912" y="2154362"/>
            <a:ext cx="338529" cy="335836"/>
            <a:chOff x="-32174975" y="3192625"/>
            <a:chExt cx="295375" cy="293025"/>
          </a:xfrm>
        </p:grpSpPr>
        <p:sp>
          <p:nvSpPr>
            <p:cNvPr id="258" name="Google Shape;258;p31"/>
            <p:cNvSpPr/>
            <p:nvPr/>
          </p:nvSpPr>
          <p:spPr>
            <a:xfrm>
              <a:off x="-32171050" y="3279250"/>
              <a:ext cx="291450" cy="153625"/>
            </a:xfrm>
            <a:custGeom>
              <a:avLst/>
              <a:gdLst/>
              <a:ahLst/>
              <a:cxnLst/>
              <a:rect l="l" t="t" r="r" b="b"/>
              <a:pathLst>
                <a:path w="11658" h="6145" extrusionOk="0">
                  <a:moveTo>
                    <a:pt x="5829" y="694"/>
                  </a:moveTo>
                  <a:cubicBezTo>
                    <a:pt x="7184" y="694"/>
                    <a:pt x="8255" y="1734"/>
                    <a:pt x="8255" y="3088"/>
                  </a:cubicBezTo>
                  <a:cubicBezTo>
                    <a:pt x="8255" y="4412"/>
                    <a:pt x="7153" y="5483"/>
                    <a:pt x="5829" y="5483"/>
                  </a:cubicBezTo>
                  <a:cubicBezTo>
                    <a:pt x="4506" y="5483"/>
                    <a:pt x="3435" y="4412"/>
                    <a:pt x="3435" y="3088"/>
                  </a:cubicBezTo>
                  <a:cubicBezTo>
                    <a:pt x="3435" y="1734"/>
                    <a:pt x="4506" y="694"/>
                    <a:pt x="5829" y="694"/>
                  </a:cubicBezTo>
                  <a:close/>
                  <a:moveTo>
                    <a:pt x="1" y="1"/>
                  </a:moveTo>
                  <a:lnTo>
                    <a:pt x="1" y="6144"/>
                  </a:lnTo>
                  <a:lnTo>
                    <a:pt x="11658" y="6144"/>
                  </a:lnTo>
                  <a:lnTo>
                    <a:pt x="116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-32067075" y="3313925"/>
              <a:ext cx="84300" cy="85075"/>
            </a:xfrm>
            <a:custGeom>
              <a:avLst/>
              <a:gdLst/>
              <a:ahLst/>
              <a:cxnLst/>
              <a:rect l="l" t="t" r="r" b="b"/>
              <a:pathLst>
                <a:path w="3372" h="3403" extrusionOk="0">
                  <a:moveTo>
                    <a:pt x="1670" y="662"/>
                  </a:moveTo>
                  <a:cubicBezTo>
                    <a:pt x="1891" y="662"/>
                    <a:pt x="2048" y="819"/>
                    <a:pt x="2048" y="1040"/>
                  </a:cubicBezTo>
                  <a:lnTo>
                    <a:pt x="2048" y="1386"/>
                  </a:lnTo>
                  <a:lnTo>
                    <a:pt x="2395" y="1386"/>
                  </a:lnTo>
                  <a:cubicBezTo>
                    <a:pt x="2584" y="1386"/>
                    <a:pt x="2741" y="1544"/>
                    <a:pt x="2741" y="1733"/>
                  </a:cubicBezTo>
                  <a:cubicBezTo>
                    <a:pt x="2710" y="1890"/>
                    <a:pt x="2552" y="2048"/>
                    <a:pt x="2363" y="2048"/>
                  </a:cubicBezTo>
                  <a:lnTo>
                    <a:pt x="1670" y="2048"/>
                  </a:lnTo>
                  <a:cubicBezTo>
                    <a:pt x="1481" y="2048"/>
                    <a:pt x="1324" y="1890"/>
                    <a:pt x="1324" y="1701"/>
                  </a:cubicBezTo>
                  <a:lnTo>
                    <a:pt x="1324" y="1040"/>
                  </a:lnTo>
                  <a:cubicBezTo>
                    <a:pt x="1324" y="819"/>
                    <a:pt x="1481" y="662"/>
                    <a:pt x="1670" y="662"/>
                  </a:cubicBezTo>
                  <a:close/>
                  <a:moveTo>
                    <a:pt x="1670" y="0"/>
                  </a:moveTo>
                  <a:cubicBezTo>
                    <a:pt x="725" y="0"/>
                    <a:pt x="1" y="756"/>
                    <a:pt x="1" y="1701"/>
                  </a:cubicBezTo>
                  <a:cubicBezTo>
                    <a:pt x="1" y="2646"/>
                    <a:pt x="725" y="3403"/>
                    <a:pt x="1670" y="3403"/>
                  </a:cubicBezTo>
                  <a:cubicBezTo>
                    <a:pt x="2615" y="3403"/>
                    <a:pt x="3372" y="2646"/>
                    <a:pt x="3372" y="1701"/>
                  </a:cubicBezTo>
                  <a:cubicBezTo>
                    <a:pt x="3372" y="756"/>
                    <a:pt x="2615" y="0"/>
                    <a:pt x="1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-32171050" y="3450950"/>
              <a:ext cx="291450" cy="34700"/>
            </a:xfrm>
            <a:custGeom>
              <a:avLst/>
              <a:gdLst/>
              <a:ahLst/>
              <a:cxnLst/>
              <a:rect l="l" t="t" r="r" b="b"/>
              <a:pathLst>
                <a:path w="11658" h="1388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15"/>
                    <a:pt x="442" y="1387"/>
                    <a:pt x="1041" y="1387"/>
                  </a:cubicBezTo>
                  <a:lnTo>
                    <a:pt x="10650" y="1387"/>
                  </a:lnTo>
                  <a:cubicBezTo>
                    <a:pt x="11217" y="1387"/>
                    <a:pt x="11658" y="915"/>
                    <a:pt x="11658" y="347"/>
                  </a:cubicBezTo>
                  <a:lnTo>
                    <a:pt x="116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-32174975" y="3192625"/>
              <a:ext cx="295375" cy="70125"/>
            </a:xfrm>
            <a:custGeom>
              <a:avLst/>
              <a:gdLst/>
              <a:ahLst/>
              <a:cxnLst/>
              <a:rect l="l" t="t" r="r" b="b"/>
              <a:pathLst>
                <a:path w="11815" h="2805" extrusionOk="0">
                  <a:moveTo>
                    <a:pt x="1733" y="0"/>
                  </a:moveTo>
                  <a:cubicBezTo>
                    <a:pt x="1544" y="0"/>
                    <a:pt x="1387" y="158"/>
                    <a:pt x="1387" y="378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73" y="725"/>
                    <a:pt x="0" y="1197"/>
                    <a:pt x="0" y="1733"/>
                  </a:cubicBezTo>
                  <a:lnTo>
                    <a:pt x="0" y="2804"/>
                  </a:lnTo>
                  <a:lnTo>
                    <a:pt x="11657" y="2804"/>
                  </a:lnTo>
                  <a:lnTo>
                    <a:pt x="11657" y="1733"/>
                  </a:lnTo>
                  <a:lnTo>
                    <a:pt x="11815" y="1733"/>
                  </a:lnTo>
                  <a:cubicBezTo>
                    <a:pt x="11815" y="1197"/>
                    <a:pt x="11374" y="725"/>
                    <a:pt x="10807" y="725"/>
                  </a:cubicBezTo>
                  <a:lnTo>
                    <a:pt x="10460" y="725"/>
                  </a:lnTo>
                  <a:lnTo>
                    <a:pt x="10460" y="378"/>
                  </a:lnTo>
                  <a:cubicBezTo>
                    <a:pt x="10460" y="158"/>
                    <a:pt x="10303" y="0"/>
                    <a:pt x="10082" y="0"/>
                  </a:cubicBezTo>
                  <a:cubicBezTo>
                    <a:pt x="9893" y="0"/>
                    <a:pt x="9735" y="158"/>
                    <a:pt x="9735" y="378"/>
                  </a:cubicBezTo>
                  <a:lnTo>
                    <a:pt x="9735" y="725"/>
                  </a:lnTo>
                  <a:lnTo>
                    <a:pt x="8349" y="725"/>
                  </a:lnTo>
                  <a:lnTo>
                    <a:pt x="8349" y="378"/>
                  </a:lnTo>
                  <a:cubicBezTo>
                    <a:pt x="8349" y="158"/>
                    <a:pt x="8192" y="0"/>
                    <a:pt x="8003" y="0"/>
                  </a:cubicBezTo>
                  <a:cubicBezTo>
                    <a:pt x="7814" y="0"/>
                    <a:pt x="7656" y="158"/>
                    <a:pt x="7656" y="378"/>
                  </a:cubicBezTo>
                  <a:lnTo>
                    <a:pt x="7656" y="725"/>
                  </a:lnTo>
                  <a:lnTo>
                    <a:pt x="6270" y="725"/>
                  </a:lnTo>
                  <a:lnTo>
                    <a:pt x="6270" y="378"/>
                  </a:lnTo>
                  <a:cubicBezTo>
                    <a:pt x="6270" y="158"/>
                    <a:pt x="6112" y="0"/>
                    <a:pt x="5923" y="0"/>
                  </a:cubicBezTo>
                  <a:cubicBezTo>
                    <a:pt x="5734" y="0"/>
                    <a:pt x="5577" y="158"/>
                    <a:pt x="5577" y="378"/>
                  </a:cubicBezTo>
                  <a:lnTo>
                    <a:pt x="5577" y="725"/>
                  </a:lnTo>
                  <a:lnTo>
                    <a:pt x="4191" y="725"/>
                  </a:lnTo>
                  <a:lnTo>
                    <a:pt x="4191" y="378"/>
                  </a:lnTo>
                  <a:cubicBezTo>
                    <a:pt x="4191" y="158"/>
                    <a:pt x="4033" y="0"/>
                    <a:pt x="3844" y="0"/>
                  </a:cubicBezTo>
                  <a:cubicBezTo>
                    <a:pt x="3623" y="0"/>
                    <a:pt x="3466" y="158"/>
                    <a:pt x="3466" y="378"/>
                  </a:cubicBezTo>
                  <a:lnTo>
                    <a:pt x="3466" y="725"/>
                  </a:lnTo>
                  <a:lnTo>
                    <a:pt x="2111" y="725"/>
                  </a:lnTo>
                  <a:lnTo>
                    <a:pt x="2111" y="378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31"/>
          <p:cNvSpPr txBox="1">
            <a:spLocks noGrp="1"/>
          </p:cNvSpPr>
          <p:nvPr>
            <p:ph type="ctrTitle" idx="4294967295"/>
          </p:nvPr>
        </p:nvSpPr>
        <p:spPr>
          <a:xfrm flipH="1">
            <a:off x="2575493" y="1976213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CARACTERIZAÇÃO DO NEGÓCIO</a:t>
            </a:r>
            <a:endParaRPr dirty="0"/>
          </a:p>
        </p:txBody>
      </p:sp>
      <p:cxnSp>
        <p:nvCxnSpPr>
          <p:cNvPr id="263" name="Google Shape;263;p31"/>
          <p:cNvCxnSpPr/>
          <p:nvPr/>
        </p:nvCxnSpPr>
        <p:spPr>
          <a:xfrm>
            <a:off x="7583400" y="3287175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4" name="Google Shape;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5" y="4569300"/>
            <a:ext cx="1934141" cy="5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/>
          <p:nvPr/>
        </p:nvSpPr>
        <p:spPr>
          <a:xfrm rot="5400000">
            <a:off x="2063125" y="-161150"/>
            <a:ext cx="1975500" cy="4837200"/>
          </a:xfrm>
          <a:prstGeom prst="snip1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" name="Google Shape;270;p32"/>
          <p:cNvCxnSpPr>
            <a:stCxn id="269" idx="1"/>
          </p:cNvCxnSpPr>
          <p:nvPr/>
        </p:nvCxnSpPr>
        <p:spPr>
          <a:xfrm flipH="1">
            <a:off x="-146225" y="2257450"/>
            <a:ext cx="778500" cy="1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1" name="Google Shape;271;p32"/>
          <p:cNvPicPr preferRelativeResize="0"/>
          <p:nvPr/>
        </p:nvPicPr>
        <p:blipFill rotWithShape="1">
          <a:blip r:embed="rId3">
            <a:alphaModFix/>
          </a:blip>
          <a:srcRect t="3605" r="3072"/>
          <a:stretch/>
        </p:blipFill>
        <p:spPr>
          <a:xfrm>
            <a:off x="725288" y="1496263"/>
            <a:ext cx="4651175" cy="1522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025" y="4569300"/>
            <a:ext cx="1934141" cy="5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2"/>
          <p:cNvSpPr txBox="1">
            <a:spLocks noGrp="1"/>
          </p:cNvSpPr>
          <p:nvPr>
            <p:ph type="ctrTitle"/>
          </p:nvPr>
        </p:nvSpPr>
        <p:spPr>
          <a:xfrm>
            <a:off x="1577313" y="546500"/>
            <a:ext cx="3166500" cy="5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SIMPLES</a:t>
            </a:r>
            <a:endParaRPr/>
          </a:p>
        </p:txBody>
      </p:sp>
      <p:pic>
        <p:nvPicPr>
          <p:cNvPr id="274" name="Google Shape;27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9163" y="1459951"/>
            <a:ext cx="2783425" cy="15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2"/>
          <p:cNvSpPr/>
          <p:nvPr/>
        </p:nvSpPr>
        <p:spPr>
          <a:xfrm>
            <a:off x="2940875" y="2257450"/>
            <a:ext cx="5618100" cy="25845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6" name="Google Shape;276;p32"/>
          <p:cNvCxnSpPr/>
          <p:nvPr/>
        </p:nvCxnSpPr>
        <p:spPr>
          <a:xfrm flipH="1">
            <a:off x="8365500" y="3902575"/>
            <a:ext cx="778500" cy="1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" name="Google Shape;277;p32"/>
          <p:cNvSpPr txBox="1">
            <a:spLocks noGrp="1"/>
          </p:cNvSpPr>
          <p:nvPr>
            <p:ph type="ctrTitle"/>
          </p:nvPr>
        </p:nvSpPr>
        <p:spPr>
          <a:xfrm>
            <a:off x="4233000" y="1269700"/>
            <a:ext cx="4775400" cy="5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ALGUNS EXEMPLOS DE OUTPUT</a:t>
            </a:r>
            <a:endParaRPr/>
          </a:p>
        </p:txBody>
      </p:sp>
      <p:sp>
        <p:nvSpPr>
          <p:cNvPr id="278" name="Google Shape;278;p32"/>
          <p:cNvSpPr txBox="1">
            <a:spLocks noGrp="1"/>
          </p:cNvSpPr>
          <p:nvPr>
            <p:ph type="ctrTitle"/>
          </p:nvPr>
        </p:nvSpPr>
        <p:spPr>
          <a:xfrm>
            <a:off x="6911445" y="1756275"/>
            <a:ext cx="1743900" cy="5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FILTRAGEM</a:t>
            </a:r>
            <a:endParaRPr sz="1800"/>
          </a:p>
        </p:txBody>
      </p:sp>
      <p:pic>
        <p:nvPicPr>
          <p:cNvPr id="279" name="Google Shape;279;p32"/>
          <p:cNvPicPr preferRelativeResize="0"/>
          <p:nvPr/>
        </p:nvPicPr>
        <p:blipFill rotWithShape="1">
          <a:blip r:embed="rId6">
            <a:alphaModFix/>
          </a:blip>
          <a:srcRect l="17568" t="3276" r="4208" b="14398"/>
          <a:stretch/>
        </p:blipFill>
        <p:spPr>
          <a:xfrm>
            <a:off x="4233000" y="2330475"/>
            <a:ext cx="3061506" cy="24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2"/>
          <p:cNvPicPr preferRelativeResize="0"/>
          <p:nvPr/>
        </p:nvPicPr>
        <p:blipFill rotWithShape="1">
          <a:blip r:embed="rId7">
            <a:alphaModFix/>
          </a:blip>
          <a:srcRect l="6237" r="3502" b="11339"/>
          <a:stretch/>
        </p:blipFill>
        <p:spPr>
          <a:xfrm>
            <a:off x="4233000" y="2341407"/>
            <a:ext cx="3061501" cy="241659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2"/>
          <p:cNvSpPr txBox="1">
            <a:spLocks noGrp="1"/>
          </p:cNvSpPr>
          <p:nvPr>
            <p:ph type="ctrTitle"/>
          </p:nvPr>
        </p:nvSpPr>
        <p:spPr>
          <a:xfrm>
            <a:off x="5587849" y="1756263"/>
            <a:ext cx="3145200" cy="5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MÉDIA E DISTRIBUIÇÃO</a:t>
            </a:r>
            <a:endParaRPr sz="1800"/>
          </a:p>
        </p:txBody>
      </p:sp>
      <p:pic>
        <p:nvPicPr>
          <p:cNvPr id="282" name="Google Shape;282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67862" y="2638738"/>
            <a:ext cx="5364125" cy="1800078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2"/>
          <p:cNvSpPr txBox="1">
            <a:spLocks noGrp="1"/>
          </p:cNvSpPr>
          <p:nvPr>
            <p:ph type="ctrTitle"/>
          </p:nvPr>
        </p:nvSpPr>
        <p:spPr>
          <a:xfrm>
            <a:off x="5587849" y="1756275"/>
            <a:ext cx="3145200" cy="5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PREVISÃO</a:t>
            </a:r>
            <a:endParaRPr sz="1800"/>
          </a:p>
        </p:txBody>
      </p:sp>
      <p:sp>
        <p:nvSpPr>
          <p:cNvPr id="284" name="Google Shape;284;p32"/>
          <p:cNvSpPr txBox="1">
            <a:spLocks noGrp="1"/>
          </p:cNvSpPr>
          <p:nvPr>
            <p:ph type="ctrTitle" idx="4294967295"/>
          </p:nvPr>
        </p:nvSpPr>
        <p:spPr>
          <a:xfrm flipH="1">
            <a:off x="1174003" y="199288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CONCLUSÕES</a:t>
            </a:r>
            <a:endParaRPr dirty="0"/>
          </a:p>
        </p:txBody>
      </p:sp>
      <p:cxnSp>
        <p:nvCxnSpPr>
          <p:cNvPr id="285" name="Google Shape;285;p32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9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9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8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NOSSO TRABALHO EM NÚMEROS</a:t>
            </a:r>
            <a:endParaRPr/>
          </a:p>
        </p:txBody>
      </p:sp>
      <p:cxnSp>
        <p:nvCxnSpPr>
          <p:cNvPr id="291" name="Google Shape;291;p33"/>
          <p:cNvCxnSpPr/>
          <p:nvPr/>
        </p:nvCxnSpPr>
        <p:spPr>
          <a:xfrm rot="10800000">
            <a:off x="3110698" y="1839575"/>
            <a:ext cx="603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Google Shape;292;p33"/>
          <p:cNvCxnSpPr/>
          <p:nvPr/>
        </p:nvCxnSpPr>
        <p:spPr>
          <a:xfrm rot="10800000">
            <a:off x="4280098" y="2865400"/>
            <a:ext cx="486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33"/>
          <p:cNvCxnSpPr/>
          <p:nvPr/>
        </p:nvCxnSpPr>
        <p:spPr>
          <a:xfrm rot="10800000">
            <a:off x="5375998" y="3890867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Google Shape;294;p33"/>
          <p:cNvSpPr txBox="1">
            <a:spLocks noGrp="1"/>
          </p:cNvSpPr>
          <p:nvPr>
            <p:ph type="title" idx="2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1573</a:t>
            </a:r>
            <a:endParaRPr/>
          </a:p>
        </p:txBody>
      </p:sp>
      <p:sp>
        <p:nvSpPr>
          <p:cNvPr id="295" name="Google Shape;295;p33"/>
          <p:cNvSpPr txBox="1">
            <a:spLocks noGrp="1"/>
          </p:cNvSpPr>
          <p:nvPr>
            <p:ph type="title" idx="3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</a:t>
            </a:r>
            <a:endParaRPr/>
          </a:p>
        </p:txBody>
      </p:sp>
      <p:sp>
        <p:nvSpPr>
          <p:cNvPr id="296" name="Google Shape;296;p33"/>
          <p:cNvSpPr txBox="1">
            <a:spLocks noGrp="1"/>
          </p:cNvSpPr>
          <p:nvPr>
            <p:ph type="title" idx="5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7" name="Google Shape;297;p33"/>
          <p:cNvSpPr/>
          <p:nvPr/>
        </p:nvSpPr>
        <p:spPr>
          <a:xfrm>
            <a:off x="3317622" y="1606925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3"/>
          <p:cNvSpPr txBox="1">
            <a:spLocks noGrp="1"/>
          </p:cNvSpPr>
          <p:nvPr>
            <p:ph type="subTitle" idx="1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Linhas de código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99" name="Google Shape;299;p33"/>
          <p:cNvSpPr/>
          <p:nvPr/>
        </p:nvSpPr>
        <p:spPr>
          <a:xfrm>
            <a:off x="4491465" y="2633500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3"/>
          <p:cNvSpPr/>
          <p:nvPr/>
        </p:nvSpPr>
        <p:spPr>
          <a:xfrm>
            <a:off x="5580342" y="3658967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3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Testes unitários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2" name="Google Shape;302;p33"/>
          <p:cNvSpPr txBox="1">
            <a:spLocks noGrp="1"/>
          </p:cNvSpPr>
          <p:nvPr>
            <p:ph type="subTitle" idx="6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Falhas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303" name="Google Shape;3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5" y="4645500"/>
            <a:ext cx="1934141" cy="5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1;p27">
            <a:extLst>
              <a:ext uri="{FF2B5EF4-FFF2-40B4-BE49-F238E27FC236}">
                <a16:creationId xmlns:a16="http://schemas.microsoft.com/office/drawing/2014/main" id="{7EC9EA23-D7F6-4F94-8E9F-0E87DB3FA64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35981" y="800765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dirty="0"/>
              <a:t>DEMONSTRAÇÃO DA APLICAÇÃO</a:t>
            </a:r>
          </a:p>
        </p:txBody>
      </p:sp>
      <p:cxnSp>
        <p:nvCxnSpPr>
          <p:cNvPr id="11" name="Google Shape;134;p26">
            <a:extLst>
              <a:ext uri="{FF2B5EF4-FFF2-40B4-BE49-F238E27FC236}">
                <a16:creationId xmlns:a16="http://schemas.microsoft.com/office/drawing/2014/main" id="{0792D417-D669-489F-8BE2-5855CFA46C3F}"/>
              </a:ext>
            </a:extLst>
          </p:cNvPr>
          <p:cNvCxnSpPr/>
          <p:nvPr/>
        </p:nvCxnSpPr>
        <p:spPr>
          <a:xfrm>
            <a:off x="7057375" y="2585138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2111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75</Words>
  <Application>Microsoft Office PowerPoint</Application>
  <PresentationFormat>Apresentação no Ecrã (16:9)</PresentationFormat>
  <Paragraphs>34</Paragraphs>
  <Slides>7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4" baseType="lpstr">
      <vt:lpstr>Exo 2</vt:lpstr>
      <vt:lpstr>Arial</vt:lpstr>
      <vt:lpstr>Roboto Condensed Light</vt:lpstr>
      <vt:lpstr>Fira Sans Extra Condensed Medium</vt:lpstr>
      <vt:lpstr>Squada One</vt:lpstr>
      <vt:lpstr>Roboto Condensed</vt:lpstr>
      <vt:lpstr>Tech Newsletter by Slidesgo</vt:lpstr>
      <vt:lpstr>ANÁLISE DE SÉRIES TEMPORAIS</vt:lpstr>
      <vt:lpstr>Índice</vt:lpstr>
      <vt:lpstr>PROBLEMA</vt:lpstr>
      <vt:lpstr>OS QUATRO REQUISITOS FUNDAMENTAIS</vt:lpstr>
      <vt:lpstr>INTERFACE SIMPLES</vt:lpstr>
      <vt:lpstr>O NOSSO TRABALHO EM NÚMEROS</vt:lpstr>
      <vt:lpstr>DEMONSTRAÇÃO DA APLICAÇÃO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SÉRIES TEMPORAIS</dc:title>
  <cp:lastModifiedBy>Fßbio Alexandre da Costa Fernandes</cp:lastModifiedBy>
  <cp:revision>3</cp:revision>
  <dcterms:modified xsi:type="dcterms:W3CDTF">2020-01-06T18:23:08Z</dcterms:modified>
</cp:coreProperties>
</file>