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7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36D61-813A-404F-A582-3C15E2E0D33E}" v="115" dt="2022-01-03T23:21:21.502"/>
    <p1510:client id="{D4BF0DB3-DF1F-A0FE-B8DC-D7C8DB614E7B}" v="217" dt="2022-01-03T17:47:40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 rot="0"/>
          <a:lstStyle/>
          <a:p>
            <a:pPr>
              <a:defRPr lang="pt-PT" sz="1862" b="0" strike="noStrike" spc="-1">
                <a:solidFill>
                  <a:srgbClr val="595959"/>
                </a:solidFill>
                <a:latin typeface="Kozuka Gothic Pro R"/>
              </a:defRPr>
            </a:pPr>
            <a:r>
              <a:rPr lang="pt-PT" sz="1862" b="0" strike="noStrike" spc="-1" dirty="0" err="1">
                <a:solidFill>
                  <a:srgbClr val="595959"/>
                </a:solidFill>
                <a:latin typeface="Kozuka Gothic Pro R"/>
              </a:rPr>
              <a:t>Commit</a:t>
            </a:r>
            <a:r>
              <a:rPr lang="pt-PT" sz="1862" b="0" strike="noStrike" spc="-1" dirty="0">
                <a:solidFill>
                  <a:srgbClr val="595959"/>
                </a:solidFill>
                <a:latin typeface="Kozuka Gothic Pro R"/>
              </a:rPr>
              <a:t> </a:t>
            </a:r>
            <a:r>
              <a:rPr lang="pt-PT" sz="1862" b="0" strike="noStrike" spc="-1" dirty="0" err="1">
                <a:solidFill>
                  <a:srgbClr val="595959"/>
                </a:solidFill>
                <a:latin typeface="Kozuka Gothic Pro R"/>
              </a:rPr>
              <a:t>effort</a:t>
            </a:r>
            <a:endParaRPr lang="pt-PT" sz="1862" b="0" strike="noStrike" spc="-1" dirty="0">
              <a:solidFill>
                <a:srgbClr val="595959"/>
              </a:solidFill>
              <a:latin typeface="Kozuka Gothic Pro R"/>
            </a:endParaRP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time spent (min)</c:v>
                </c:pt>
              </c:strCache>
            </c:strRef>
          </c:tx>
          <c:spPr>
            <a:solidFill>
              <a:srgbClr val="F7964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Kozuka Gothic Pro R"/>
                  </a:defRPr>
                </a:pPr>
                <a:endParaRPr lang="pt-PT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Folha1!$A$2:$A$6</c:f>
              <c:strCache>
                <c:ptCount val="5"/>
                <c:pt idx="0">
                  <c:v>1191507
Bárbara</c:v>
                </c:pt>
                <c:pt idx="1">
                  <c:v>1200991
Carlos</c:v>
                </c:pt>
                <c:pt idx="2">
                  <c:v>1201029
Cristóvão</c:v>
                </c:pt>
                <c:pt idx="3">
                  <c:v>1201045
Miguel</c:v>
                </c:pt>
                <c:pt idx="4">
                  <c:v>1201154
Martim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1170</c:v>
                </c:pt>
                <c:pt idx="1">
                  <c:v>1535</c:v>
                </c:pt>
                <c:pt idx="2">
                  <c:v>1370</c:v>
                </c:pt>
                <c:pt idx="3">
                  <c:v>1760</c:v>
                </c:pt>
                <c:pt idx="4">
                  <c:v>1540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9-4AA5-BC21-60B83ABD3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35176"/>
        <c:axId val="85072911"/>
      </c:barChart>
      <c:catAx>
        <c:axId val="7535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Kozuka Gothic Pro R"/>
              </a:defRPr>
            </a:pPr>
            <a:endParaRPr lang="pt-PT"/>
          </a:p>
        </c:txPr>
        <c:crossAx val="85072911"/>
        <c:crosses val="autoZero"/>
        <c:auto val="1"/>
        <c:lblAlgn val="ctr"/>
        <c:lblOffset val="100"/>
        <c:noMultiLvlLbl val="0"/>
      </c:catAx>
      <c:valAx>
        <c:axId val="8507291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Kozuka Gothic Pro R"/>
              </a:defRPr>
            </a:pPr>
            <a:endParaRPr lang="pt-PT"/>
          </a:p>
        </c:txPr>
        <c:crossAx val="7535176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Kozuka Gothic Pro R"/>
            </a:defRPr>
          </a:pPr>
          <a:endParaRPr lang="pt-PT"/>
        </a:p>
      </c:txPr>
    </c:legend>
    <c:plotVisOnly val="1"/>
    <c:dispBlanksAs val="gap"/>
    <c:showDLblsOverMax val="1"/>
  </c:chart>
  <c:spPr>
    <a:noFill/>
    <a:ln w="936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Issues</a:t>
            </a:r>
            <a:r>
              <a:rPr lang="pt-PT" dirty="0"/>
              <a:t> per </a:t>
            </a:r>
            <a:r>
              <a:rPr lang="pt-PT" dirty="0" err="1"/>
              <a:t>component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62-4A82-A0F6-907A28742B6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62-4A82-A0F6-907A28742B6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62-4A82-A0F6-907A28742B6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6C-4A42-B5BA-F8EA77BE046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A6C-4A42-B5BA-F8EA77BE0460}"/>
              </c:ext>
            </c:extLst>
          </c:dPt>
          <c:dLbls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62-4A82-A0F6-907A28742B66}"/>
                </c:ext>
              </c:extLst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62-4A82-A0F6-907A28742B66}"/>
                </c:ext>
              </c:extLst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62-4A82-A0F6-907A2874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BDDAD</c:v>
                </c:pt>
                <c:pt idx="2">
                  <c:v>LAPR3</c:v>
                </c:pt>
                <c:pt idx="3">
                  <c:v>ARQCP</c:v>
                </c:pt>
                <c:pt idx="4">
                  <c:v>FSIAP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62-4A82-A0F6-907A28742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Code coverage (%)</c:v>
                </c:pt>
              </c:strCache>
            </c:strRef>
          </c:tx>
          <c:spPr>
            <a:ln w="28440" cap="rnd">
              <a:solidFill>
                <a:srgbClr val="FACAB4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Kozuka Gothic Pro R"/>
                  </a:defRPr>
                </a:pPr>
                <a:endParaRPr lang="pt-P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97.2</c:v>
                </c:pt>
                <c:pt idx="1">
                  <c:v>94</c:v>
                </c:pt>
                <c:pt idx="2">
                  <c:v>92.2</c:v>
                </c:pt>
                <c:pt idx="3">
                  <c:v>91.7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12-4C43-AA19-31F17D2C251C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Mutation coverage (%)</c:v>
                </c:pt>
              </c:strCache>
            </c:strRef>
          </c:tx>
          <c:spPr>
            <a:ln w="28440" cap="rnd">
              <a:solidFill>
                <a:srgbClr val="F8AA7A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Kozuka Gothic Pro R"/>
                  </a:defRPr>
                </a:pPr>
                <a:endParaRPr lang="pt-P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  <c:pt idx="0">
                  <c:v>85.3</c:v>
                </c:pt>
                <c:pt idx="1">
                  <c:v>83.4</c:v>
                </c:pt>
                <c:pt idx="2">
                  <c:v>80.599999999999994</c:v>
                </c:pt>
                <c:pt idx="3">
                  <c:v>80.2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12-4C43-AA19-31F17D2C251C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Duplicated code (%)</c:v>
                </c:pt>
              </c:strCache>
            </c:strRef>
          </c:tx>
          <c:spPr>
            <a:ln w="28440" cap="rnd">
              <a:solidFill>
                <a:srgbClr val="E78C41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Kozuka Gothic Pro R"/>
                  </a:defRPr>
                </a:pPr>
                <a:endParaRPr lang="pt-P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12-4C43-AA19-31F17D2C251C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Technical debt (hours)</c:v>
                </c:pt>
              </c:strCache>
            </c:strRef>
          </c:tx>
          <c:spPr>
            <a:ln w="28440" cap="rnd">
              <a:solidFill>
                <a:srgbClr val="C27637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Kozuka Gothic Pro R"/>
                  </a:defRPr>
                </a:pPr>
                <a:endParaRPr lang="pt-P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Folha1!$E$2:$E$5</c:f>
              <c:numCache>
                <c:formatCode>General</c:formatCode>
                <c:ptCount val="4"/>
                <c:pt idx="0">
                  <c:v>24</c:v>
                </c:pt>
                <c:pt idx="1">
                  <c:v>48</c:v>
                </c:pt>
                <c:pt idx="2">
                  <c:v>72</c:v>
                </c:pt>
                <c:pt idx="3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12-4C43-AA19-31F17D2C2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smooth val="0"/>
        <c:axId val="63113866"/>
        <c:axId val="42158368"/>
      </c:lineChart>
      <c:catAx>
        <c:axId val="6311386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Kozuka Gothic Pro R"/>
              </a:defRPr>
            </a:pPr>
            <a:endParaRPr lang="pt-PT"/>
          </a:p>
        </c:txPr>
        <c:crossAx val="42158368"/>
        <c:crosses val="autoZero"/>
        <c:auto val="1"/>
        <c:lblAlgn val="ctr"/>
        <c:lblOffset val="100"/>
        <c:noMultiLvlLbl val="0"/>
      </c:catAx>
      <c:valAx>
        <c:axId val="4215836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Kozuka Gothic Pro R"/>
              </a:defRPr>
            </a:pPr>
            <a:endParaRPr lang="pt-PT"/>
          </a:p>
        </c:txPr>
        <c:crossAx val="63113866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Kozuka Gothic Pro R"/>
            </a:defRPr>
          </a:pPr>
          <a:endParaRPr lang="pt-PT"/>
        </a:p>
      </c:txPr>
    </c:legend>
    <c:plotVisOnly val="1"/>
    <c:dispBlanksAs val="gap"/>
    <c:showDLblsOverMax val="1"/>
  </c:chart>
  <c:spPr>
    <a:noFill/>
    <a:ln w="9360"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Kozuka Gothic Pro R"/>
              </a:rPr>
              <a:t>Clique para mover o diapositivo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2000" b="0" strike="noStrike" spc="-1">
                <a:latin typeface="Arial"/>
              </a:rPr>
              <a:t>Clique para editar o formato das notas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PT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PT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C65FEA0-12D9-460F-BA4F-BF50B49C7D9A}" type="slidenum">
              <a:rPr lang="pt-PT" sz="1400" b="0" strike="noStrike" spc="-1">
                <a:latin typeface="Times New Roman"/>
              </a:rPr>
              <a:t>‹nº›</a:t>
            </a:fld>
            <a:endParaRPr lang="pt-P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pt-PT" sz="2000" b="0" strike="noStrike" spc="-1">
                <a:latin typeface="Arial"/>
              </a:rPr>
              <a:t>“Era interessantes inventarem componentes, tais como gestão a 15%”</a:t>
            </a:r>
          </a:p>
          <a:p>
            <a:pPr marL="216000" indent="-216000">
              <a:lnSpc>
                <a:spcPct val="100000"/>
              </a:lnSpc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154" name="Marcador de Posição do Número do Diapositivo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8F792C1-9249-428A-A2F5-89E26325ED8E}" type="slidenum">
              <a:rPr lang="pt-PT" sz="1200" b="0" strike="noStrike" spc="-1">
                <a:latin typeface="Times New Roman"/>
              </a:rPr>
              <a:t>7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157" name="Marcador de Posição do Número do Diapositivo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77601BE-2286-43C9-9D3D-DD2C8E6355A2}" type="slidenum">
              <a:rPr lang="pt-PT" sz="1200" b="0" strike="noStrike" spc="-1">
                <a:latin typeface="Times New Roman"/>
              </a:rPr>
              <a:t>11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pt-PT" sz="2000" b="0" strike="noStrike" spc="-1">
                <a:latin typeface="Arial"/>
              </a:rPr>
              <a:t>“Registar os vários burndowns de várias sprints para ver se há padrões”, “ Ver se a velocidade tá a  aumentar, diminuir, ou é constante”</a:t>
            </a:r>
          </a:p>
        </p:txBody>
      </p:sp>
      <p:sp>
        <p:nvSpPr>
          <p:cNvPr id="160" name="Marcador de Posição do Número do Diapositivo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9B3149B-1FE1-4D4F-BD30-7B8FD5199A0D}" type="slidenum">
              <a:rPr lang="pt-PT" sz="1200" b="0" strike="noStrike" spc="-1">
                <a:latin typeface="Times New Roman"/>
              </a:rPr>
              <a:t>12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pt-PT" sz="2000" b="0" strike="noStrike" spc="-1">
                <a:latin typeface="Arial"/>
              </a:rPr>
              <a:t>“Registar os vários burndowns de várias sprints para ver se há padrões”, “ Ver se a velocidade tá a  aumentar, diminuir, ou é constante”</a:t>
            </a:r>
          </a:p>
        </p:txBody>
      </p:sp>
      <p:sp>
        <p:nvSpPr>
          <p:cNvPr id="160" name="Marcador de Posição do Número do Diapositivo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9B3149B-1FE1-4D4F-BD30-7B8FD5199A0D}" type="slidenum">
              <a:rPr lang="pt-PT" sz="1200" b="0" strike="noStrike" spc="-1">
                <a:latin typeface="Times New Roman"/>
              </a:rPr>
              <a:t>13</a:t>
            </a:fld>
            <a:endParaRPr lang="pt-P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285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800" b="0" strike="noStrike" spc="-1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14000" y="4000680"/>
            <a:ext cx="8182080" cy="571320"/>
          </a:xfrm>
          <a:prstGeom prst="rect">
            <a:avLst/>
          </a:prstGeom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4000" b="0" strike="noStrike" cap="all" spc="-1">
                <a:solidFill>
                  <a:srgbClr val="FFFFFF"/>
                </a:solidFill>
                <a:latin typeface="Calibri"/>
              </a:rPr>
              <a:t>Clique para editar o estilo</a:t>
            </a:r>
            <a:endParaRPr lang="pt-PT" sz="40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495360" y="6492960"/>
            <a:ext cx="1028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9F04007-B9BF-4939-B5A0-F4CE38C4949D}" type="datetime">
              <a:rPr lang="pt-PT" sz="1200" b="0" strike="noStrike" spc="-1">
                <a:solidFill>
                  <a:srgbClr val="8B8B8B"/>
                </a:solidFill>
                <a:latin typeface="Kozuka Gothic Pro R"/>
              </a:rPr>
              <a:t>23/01/2022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D9D9D9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D9D9D9"/>
                </a:solidFill>
                <a:latin typeface="Calibri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D9D9D9"/>
                </a:solidFill>
                <a:latin typeface="Calibri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D9D9D9"/>
                </a:solidFill>
                <a:latin typeface="Calibri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9D9D9"/>
                </a:solidFill>
                <a:latin typeface="Calibri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9D9D9"/>
                </a:solidFill>
                <a:latin typeface="Calibri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9D9D9"/>
                </a:solidFill>
                <a:latin typeface="Calibri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14000" y="1000080"/>
            <a:ext cx="9042840" cy="571320"/>
          </a:xfrm>
          <a:prstGeom prst="rect">
            <a:avLst/>
          </a:prstGeom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4000" b="1" strike="noStrike" cap="all" spc="-1">
                <a:solidFill>
                  <a:srgbClr val="FFFFFF"/>
                </a:solidFill>
                <a:latin typeface="Calibri"/>
              </a:rPr>
              <a:t>Clique para editar o estilo</a:t>
            </a:r>
            <a:endParaRPr lang="pt-PT" sz="40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14000" y="1714320"/>
            <a:ext cx="9042840" cy="4589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Aft>
                <a:spcPts val="400"/>
              </a:spcAft>
              <a:buClr>
                <a:srgbClr val="D9D9D9"/>
              </a:buClr>
              <a:buFont typeface="Arial"/>
              <a:buChar char="•"/>
            </a:pPr>
            <a:r>
              <a:rPr lang="pt-PT" sz="2000" b="0" strike="noStrike" spc="-1">
                <a:solidFill>
                  <a:srgbClr val="D9D9D9"/>
                </a:solidFill>
                <a:latin typeface="Calibri"/>
              </a:rPr>
              <a:t>Clique para editar os estilos</a:t>
            </a:r>
          </a:p>
          <a:p>
            <a:pPr marL="743040" lvl="1" indent="-285480">
              <a:lnSpc>
                <a:spcPct val="100000"/>
              </a:lnSpc>
              <a:spcAft>
                <a:spcPts val="400"/>
              </a:spcAft>
              <a:buClr>
                <a:srgbClr val="D9D9D9"/>
              </a:buClr>
              <a:buFont typeface="Arial"/>
              <a:buChar char="–"/>
            </a:pPr>
            <a:r>
              <a:rPr lang="pt-PT" sz="1800" b="0" strike="noStrike" spc="-1">
                <a:solidFill>
                  <a:srgbClr val="D9D9D9"/>
                </a:solidFill>
                <a:latin typeface="Calibri"/>
              </a:rPr>
              <a:t>Segundo nível</a:t>
            </a:r>
          </a:p>
          <a:p>
            <a:pPr marL="1143000" indent="-228240"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r>
              <a:rPr lang="pt-PT" sz="1600" b="0" strike="noStrike" spc="-1">
                <a:solidFill>
                  <a:srgbClr val="D9D9D9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Aft>
                <a:spcPts val="400"/>
              </a:spcAft>
              <a:buClr>
                <a:srgbClr val="D9D9D9"/>
              </a:buClr>
              <a:buFont typeface="Arial"/>
              <a:buChar char="–"/>
              <a:tabLst>
                <a:tab pos="0" algn="l"/>
              </a:tabLst>
            </a:pPr>
            <a:r>
              <a:rPr lang="pt-PT" sz="1400" b="0" strike="noStrike" spc="-1">
                <a:solidFill>
                  <a:srgbClr val="D9D9D9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Aft>
                <a:spcPts val="400"/>
              </a:spcAft>
              <a:buClr>
                <a:srgbClr val="D9D9D9"/>
              </a:buClr>
              <a:buFont typeface="Arial"/>
              <a:buChar char="»"/>
              <a:tabLst>
                <a:tab pos="0" algn="l"/>
              </a:tabLst>
            </a:pPr>
            <a:r>
              <a:rPr lang="pt-PT" sz="1200" b="0" strike="noStrike" spc="-1">
                <a:solidFill>
                  <a:srgbClr val="D9D9D9"/>
                </a:solidFill>
                <a:latin typeface="Calibri"/>
              </a:rPr>
              <a:t>Quinto nível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95360" y="6492960"/>
            <a:ext cx="1028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C050D17-21AA-41E5-BD54-091C8E2B6807}" type="datetime">
              <a:rPr lang="pt-PT" sz="1200" b="0" strike="noStrike" spc="-1">
                <a:solidFill>
                  <a:srgbClr val="8B8B8B"/>
                </a:solidFill>
                <a:latin typeface="Kozuka Gothic Pro R"/>
              </a:rPr>
              <a:t>23/01/2022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666800" y="6492960"/>
            <a:ext cx="5786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96360" y="6492960"/>
            <a:ext cx="856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7BB077-7B83-43B4-9DCB-3B1F90C41754}" type="slidenum">
              <a:rPr lang="pt-PT" sz="1200" b="0" strike="noStrike" spc="-1">
                <a:solidFill>
                  <a:srgbClr val="8B8B8B"/>
                </a:solidFill>
                <a:latin typeface="Kozuka Gothic Pro R"/>
              </a:rPr>
              <a:t>‹nº›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Kozuka Gothic Pro R"/>
              </a:rPr>
              <a:t>Clique para editar o formato do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D9D9D9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D9D9D9"/>
                </a:solidFill>
                <a:latin typeface="Calibri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D9D9D9"/>
                </a:solidFill>
                <a:latin typeface="Calibri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D9D9D9"/>
                </a:solidFill>
                <a:latin typeface="Calibri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9D9D9"/>
                </a:solidFill>
                <a:latin typeface="Calibri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9D9D9"/>
                </a:solidFill>
                <a:latin typeface="Calibri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9D9D9"/>
                </a:solidFill>
                <a:latin typeface="Calibri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aixaDeTexto 1"/>
          <p:cNvSpPr/>
          <p:nvPr/>
        </p:nvSpPr>
        <p:spPr>
          <a:xfrm>
            <a:off x="3962880" y="4824000"/>
            <a:ext cx="5310360" cy="15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pt-PT" sz="1400" b="0" strike="noStrike" spc="-1">
                <a:solidFill>
                  <a:srgbClr val="FFFFFF"/>
                </a:solidFill>
                <a:latin typeface="Kozuka Gothic Pro R"/>
              </a:rPr>
              <a:t>Group members:</a:t>
            </a:r>
            <a:endParaRPr lang="pt-P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FFFFFF"/>
              </a:buClr>
              <a:buFont typeface="Arial"/>
              <a:buChar char="•"/>
            </a:pPr>
            <a:r>
              <a:rPr lang="pt-PT" sz="1400" b="0" strike="noStrike" spc="-1">
                <a:solidFill>
                  <a:srgbClr val="FFFFFF"/>
                </a:solidFill>
                <a:latin typeface="Kozuka Gothic Pro R"/>
              </a:rPr>
              <a:t>Bárbara Pinto (1191507)</a:t>
            </a:r>
            <a:endParaRPr lang="pt-P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FFFFFF"/>
              </a:buClr>
              <a:buFont typeface="Arial"/>
              <a:buChar char="•"/>
            </a:pPr>
            <a:r>
              <a:rPr lang="pt-PT" sz="1400" b="0" strike="noStrike" spc="-1">
                <a:solidFill>
                  <a:srgbClr val="FFFFFF"/>
                </a:solidFill>
                <a:latin typeface="Kozuka Gothic Pro R"/>
              </a:rPr>
              <a:t>Carlos Dias (1200991)</a:t>
            </a:r>
            <a:endParaRPr lang="pt-P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FFFFFF"/>
              </a:buClr>
              <a:buFont typeface="Arial"/>
              <a:buChar char="•"/>
            </a:pPr>
            <a:r>
              <a:rPr lang="pt-PT" sz="1400" b="0" strike="noStrike" spc="-1">
                <a:solidFill>
                  <a:srgbClr val="FFFFFF"/>
                </a:solidFill>
                <a:latin typeface="Kozuka Gothic Pro R"/>
              </a:rPr>
              <a:t>Cristóvão Sampaio (1201029)</a:t>
            </a:r>
            <a:endParaRPr lang="pt-P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FFFFFF"/>
              </a:buClr>
              <a:buFont typeface="Arial"/>
              <a:buChar char="•"/>
            </a:pPr>
            <a:r>
              <a:rPr lang="pt-PT" sz="1400" b="0" strike="noStrike" spc="-1">
                <a:solidFill>
                  <a:srgbClr val="FFFFFF"/>
                </a:solidFill>
                <a:latin typeface="Kozuka Gothic Pro R"/>
              </a:rPr>
              <a:t>Miguel Silva (1201045)</a:t>
            </a:r>
            <a:endParaRPr lang="pt-P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FFFFFF"/>
              </a:buClr>
              <a:buFont typeface="Arial"/>
              <a:buChar char="•"/>
            </a:pPr>
            <a:r>
              <a:rPr lang="pt-PT" sz="1400" b="0" strike="noStrike" spc="-1">
                <a:solidFill>
                  <a:srgbClr val="FFFFFF"/>
                </a:solidFill>
                <a:latin typeface="Kozuka Gothic Pro R"/>
              </a:rPr>
              <a:t>Martim Maciel (1201154)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125" name="Título 2"/>
          <p:cNvSpPr txBox="1"/>
          <p:nvPr/>
        </p:nvSpPr>
        <p:spPr>
          <a:xfrm>
            <a:off x="414000" y="4000680"/>
            <a:ext cx="818208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Kozuka Gothic Pro R"/>
              </a:rPr>
              <a:t>Class 2DC2DD Group 21 SPRINT 4</a:t>
            </a:r>
            <a:endParaRPr lang="pt-PT" sz="3200" b="0" strike="noStrike" spc="-1" dirty="0">
              <a:solidFill>
                <a:srgbClr val="000000"/>
              </a:solidFill>
              <a:latin typeface="Kozuka Gothic Pro R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4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Sprint Retrospective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143" name="Marcador de Posição de Conteúdo 5"/>
          <p:cNvSpPr txBox="1"/>
          <p:nvPr/>
        </p:nvSpPr>
        <p:spPr>
          <a:xfrm>
            <a:off x="414000" y="1714320"/>
            <a:ext cx="9042840" cy="45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Date: 23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jan.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2022</a:t>
            </a:r>
            <a:endParaRPr lang="pt-PT" sz="2000" b="0" strike="noStrike" spc="-1" dirty="0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44" name="Rectangle 2"/>
          <p:cNvSpPr/>
          <p:nvPr/>
        </p:nvSpPr>
        <p:spPr>
          <a:xfrm>
            <a:off x="250920" y="2529000"/>
            <a:ext cx="2970000" cy="3685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Kozuka Gothic Pro R"/>
              </a:rPr>
              <a:t>What went well?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 dirty="0">
                <a:solidFill>
                  <a:srgbClr val="000000"/>
                </a:solidFill>
                <a:latin typeface="Kozuka Gothic Pro R"/>
              </a:rPr>
              <a:t>User Story dependencies were well determined.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solidFill>
                  <a:srgbClr val="000000"/>
                </a:solidFill>
                <a:latin typeface="Kozuka Gothic Pro R"/>
              </a:rPr>
              <a:t>User Story estimation was accurate, leaving extra time for reviews.</a:t>
            </a:r>
            <a:endParaRPr lang="pt-PT" sz="13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 dirty="0">
                <a:solidFill>
                  <a:srgbClr val="000000"/>
                </a:solidFill>
                <a:latin typeface="Kozuka Gothic Pro R"/>
              </a:rPr>
              <a:t>Excellent team work and shared knowledge.</a:t>
            </a:r>
            <a:endParaRPr lang="pt-PT" sz="13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 dirty="0">
                <a:solidFill>
                  <a:srgbClr val="000000"/>
                </a:solidFill>
                <a:latin typeface="Kozuka Gothic Pro R"/>
              </a:rPr>
              <a:t>Faster task execution time, as the result of the solid foundation developed in Sprint </a:t>
            </a:r>
            <a:r>
              <a:rPr lang="en-US" sz="1300" spc="-1" dirty="0">
                <a:solidFill>
                  <a:srgbClr val="000000"/>
                </a:solidFill>
                <a:latin typeface="Kozuka Gothic Pro R"/>
              </a:rPr>
              <a:t>1</a:t>
            </a:r>
            <a:r>
              <a:rPr lang="en-US" sz="1300" b="0" strike="noStrike" spc="-1" dirty="0">
                <a:solidFill>
                  <a:srgbClr val="000000"/>
                </a:solidFill>
                <a:latin typeface="Kozuka Gothic Pro R"/>
              </a:rPr>
              <a:t> and previous experience.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solidFill>
                  <a:srgbClr val="000000"/>
                </a:solidFill>
                <a:latin typeface="Kozuka Gothic Pro R"/>
              </a:rPr>
              <a:t>Improvements to backlog, with higher comment activity, issue detailing and subtask creation</a:t>
            </a:r>
            <a:r>
              <a:rPr lang="en-US" sz="1300" b="0" strike="noStrike" spc="-1" dirty="0">
                <a:solidFill>
                  <a:srgbClr val="000000"/>
                </a:solidFill>
                <a:latin typeface="Kozuka Gothic Pro R"/>
              </a:rPr>
              <a:t>.</a:t>
            </a:r>
            <a:endParaRPr lang="pt-PT" sz="1300" b="0" strike="noStrike" spc="-1" dirty="0">
              <a:latin typeface="Arial"/>
            </a:endParaRPr>
          </a:p>
        </p:txBody>
      </p:sp>
      <p:sp>
        <p:nvSpPr>
          <p:cNvPr id="145" name="Rectangle 6"/>
          <p:cNvSpPr/>
          <p:nvPr/>
        </p:nvSpPr>
        <p:spPr>
          <a:xfrm>
            <a:off x="3480840" y="2529000"/>
            <a:ext cx="2970000" cy="3685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Kozuka Gothic Pro R"/>
              </a:rPr>
              <a:t>What went wrong?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Sprint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assessment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spanned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several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weeks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of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PL classes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and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restricted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interaction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with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the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teachers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Course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assessments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(e.g. ARQCP)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at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the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beginning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of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the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sprint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delayed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pt-PT" sz="1300" spc="-1" dirty="0" err="1">
                <a:solidFill>
                  <a:srgbClr val="000000"/>
                </a:solidFill>
                <a:latin typeface="Kozuka Gothic Pro R"/>
              </a:rPr>
              <a:t>work</a:t>
            </a:r>
            <a:r>
              <a:rPr lang="pt-PT" sz="1300" spc="-1" dirty="0">
                <a:solidFill>
                  <a:srgbClr val="000000"/>
                </a:solidFill>
                <a:latin typeface="Kozuka Gothic Pro R"/>
              </a:rPr>
              <a:t> quite a bit.</a:t>
            </a:r>
          </a:p>
        </p:txBody>
      </p:sp>
      <p:sp>
        <p:nvSpPr>
          <p:cNvPr id="146" name="Rectangle 7"/>
          <p:cNvSpPr/>
          <p:nvPr/>
        </p:nvSpPr>
        <p:spPr>
          <a:xfrm>
            <a:off x="6708240" y="2529000"/>
            <a:ext cx="2970000" cy="3685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Kozuka Gothic Pro R"/>
              </a:rPr>
              <a:t>What we’ve learned?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 dirty="0">
                <a:solidFill>
                  <a:srgbClr val="000000"/>
                </a:solidFill>
                <a:latin typeface="Kozuka Gothic Pro R"/>
              </a:rPr>
              <a:t>In future developments, tasks and time should be reserved for code quality analysis and improvement.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 dirty="0">
                <a:solidFill>
                  <a:srgbClr val="000000"/>
                </a:solidFill>
                <a:latin typeface="Kozuka Gothic Pro R"/>
              </a:rPr>
              <a:t>Project burndown cannot always be linear</a:t>
            </a:r>
            <a:r>
              <a:rPr lang="en-US" sz="1300" spc="-1" dirty="0">
                <a:solidFill>
                  <a:srgbClr val="000000"/>
                </a:solidFill>
                <a:latin typeface="Kozuka Gothic Pro R"/>
              </a:rPr>
              <a:t>, especially when considering study needs for exams.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 dirty="0">
                <a:solidFill>
                  <a:srgbClr val="000000"/>
                </a:solidFill>
                <a:latin typeface="Kozuka Gothic Pro R"/>
              </a:rPr>
              <a:t>Database structure must be re</a:t>
            </a:r>
            <a:r>
              <a:rPr lang="en-US" sz="1300" spc="-1" dirty="0">
                <a:solidFill>
                  <a:srgbClr val="000000"/>
                </a:solidFill>
                <a:latin typeface="Kozuka Gothic Pro R"/>
              </a:rPr>
              <a:t>viewed very early in the sprint.</a:t>
            </a:r>
            <a:endParaRPr lang="pt-PT" sz="13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ítulo 4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Sprint Retrospective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148" name="Marcador de Posição de Conteúdo 5"/>
          <p:cNvSpPr txBox="1"/>
          <p:nvPr/>
        </p:nvSpPr>
        <p:spPr>
          <a:xfrm>
            <a:off x="414000" y="1714320"/>
            <a:ext cx="9042840" cy="45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Date: 23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jan.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2022</a:t>
            </a:r>
            <a:endParaRPr lang="pt-PT" sz="2000" b="0" strike="noStrike" spc="-1" dirty="0">
              <a:solidFill>
                <a:srgbClr val="D9D9D9"/>
              </a:solidFill>
              <a:latin typeface="Calibri"/>
            </a:endParaRPr>
          </a:p>
        </p:txBody>
      </p:sp>
      <p:sp>
        <p:nvSpPr>
          <p:cNvPr id="149" name="Rectangle 2"/>
          <p:cNvSpPr/>
          <p:nvPr/>
        </p:nvSpPr>
        <p:spPr>
          <a:xfrm>
            <a:off x="448920" y="2394000"/>
            <a:ext cx="9007920" cy="355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Kozuka Gothic Pro R"/>
              </a:rPr>
              <a:t>Action items: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Kozuka Gothic Pro R"/>
              </a:rPr>
              <a:t>Project Management:</a:t>
            </a:r>
            <a:endParaRPr lang="pt-PT" sz="1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spc="-1" dirty="0">
                <a:solidFill>
                  <a:srgbClr val="000000"/>
                </a:solidFill>
                <a:latin typeface="Kozuka Gothic Pro R"/>
              </a:rPr>
              <a:t>Create database review subtask at the beginning of the sprint.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spc="-1" dirty="0">
                <a:solidFill>
                  <a:srgbClr val="000000"/>
                </a:solidFill>
                <a:latin typeface="Kozuka Gothic Pro R"/>
              </a:rPr>
              <a:t>Create code quality review subtask at the beginning of the sprint.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4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3200" b="1" strike="noStrike" spc="-1">
                <a:solidFill>
                  <a:srgbClr val="000000"/>
                </a:solidFill>
                <a:latin typeface="Calibri"/>
              </a:rPr>
              <a:t>Team performance metrics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graphicFrame>
        <p:nvGraphicFramePr>
          <p:cNvPr id="151" name="Marcador de Posição de Conteúdo 6"/>
          <p:cNvGraphicFramePr/>
          <p:nvPr>
            <p:extLst>
              <p:ext uri="{D42A27DB-BD31-4B8C-83A1-F6EECF244321}">
                <p14:modId xmlns:p14="http://schemas.microsoft.com/office/powerpoint/2010/main" val="1994235410"/>
              </p:ext>
            </p:extLst>
          </p:nvPr>
        </p:nvGraphicFramePr>
        <p:xfrm>
          <a:off x="414360" y="1719360"/>
          <a:ext cx="9042120" cy="458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4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3200" b="1" strike="noStrike" spc="-1">
                <a:solidFill>
                  <a:srgbClr val="000000"/>
                </a:solidFill>
                <a:latin typeface="Calibri"/>
              </a:rPr>
              <a:t>Team performance metrics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71A787-B748-4BA9-A2E9-F6219D50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50" y="1661770"/>
            <a:ext cx="7112018" cy="44504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CB54992-12FD-40CE-8746-1B2E145D3D9C}"/>
              </a:ext>
            </a:extLst>
          </p:cNvPr>
          <p:cNvSpPr txBox="1"/>
          <p:nvPr/>
        </p:nvSpPr>
        <p:spPr>
          <a:xfrm>
            <a:off x="3772345" y="6033276"/>
            <a:ext cx="232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Resolution Time Report</a:t>
            </a:r>
            <a:endParaRPr lang="pt-PT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1931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ítulo 4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Sprint planning – Sprint 4</a:t>
            </a:r>
            <a:endParaRPr lang="pt-PT" sz="3200" b="0" strike="noStrike" spc="-1" dirty="0">
              <a:solidFill>
                <a:srgbClr val="000000"/>
              </a:solidFill>
              <a:latin typeface="Kozuka Gothic Pro R"/>
            </a:endParaRPr>
          </a:p>
        </p:txBody>
      </p:sp>
      <p:graphicFrame>
        <p:nvGraphicFramePr>
          <p:cNvPr id="127" name="Tabela 2"/>
          <p:cNvGraphicFramePr/>
          <p:nvPr>
            <p:extLst>
              <p:ext uri="{D42A27DB-BD31-4B8C-83A1-F6EECF244321}">
                <p14:modId xmlns:p14="http://schemas.microsoft.com/office/powerpoint/2010/main" val="3275047951"/>
              </p:ext>
            </p:extLst>
          </p:nvPr>
        </p:nvGraphicFramePr>
        <p:xfrm>
          <a:off x="1020240" y="2619000"/>
          <a:ext cx="7830720" cy="2907720"/>
        </p:xfrm>
        <a:graphic>
          <a:graphicData uri="http://schemas.openxmlformats.org/drawingml/2006/table">
            <a:tbl>
              <a:tblPr/>
              <a:tblGrid>
                <a:gridCol w="396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8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SPRINT BACKLOG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Number of stories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20</a:t>
                      </a:r>
                      <a:endParaRPr lang="pt-PT" sz="18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Number of bugs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00</a:t>
                      </a:r>
                      <a:endParaRPr lang="pt-PT" sz="18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Number of tasks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67</a:t>
                      </a:r>
                      <a:endParaRPr lang="pt-PT" sz="18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Number of Management Tasks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07</a:t>
                      </a:r>
                      <a:endParaRPr lang="pt-PT" sz="18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Number of team members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Planned: 5              Actual: 5  </a:t>
                      </a:r>
                      <a:endParaRPr lang="pt-PT" sz="18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Total planned estimation vs execution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Planned hours: 4w 1h</a:t>
                      </a:r>
                      <a:endParaRPr lang="pt-PT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Executed hours: 3w 2d 4h</a:t>
                      </a:r>
                      <a:endParaRPr lang="pt-PT" sz="18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8" name="Marcador de Posição de Conteúdo 5"/>
          <p:cNvSpPr/>
          <p:nvPr/>
        </p:nvSpPr>
        <p:spPr>
          <a:xfrm>
            <a:off x="448920" y="1626480"/>
            <a:ext cx="9042840" cy="71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Planned Start Date: Jan.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4th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                                Real Start Date:  Jan.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4th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Planned Finished Date:  Jan. 23rd                        Real Finish Date: Jan. 23rd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4"/>
          <p:cNvSpPr txBox="1"/>
          <p:nvPr/>
        </p:nvSpPr>
        <p:spPr>
          <a:xfrm>
            <a:off x="414000" y="1000080"/>
            <a:ext cx="92192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Sprint planning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graphicFrame>
        <p:nvGraphicFramePr>
          <p:cNvPr id="130" name="Tabela 2"/>
          <p:cNvGraphicFramePr/>
          <p:nvPr>
            <p:extLst>
              <p:ext uri="{D42A27DB-BD31-4B8C-83A1-F6EECF244321}">
                <p14:modId xmlns:p14="http://schemas.microsoft.com/office/powerpoint/2010/main" val="3488169242"/>
              </p:ext>
            </p:extLst>
          </p:nvPr>
        </p:nvGraphicFramePr>
        <p:xfrm>
          <a:off x="447120" y="1592280"/>
          <a:ext cx="9007920" cy="4799160"/>
        </p:xfrm>
        <a:graphic>
          <a:graphicData uri="http://schemas.openxmlformats.org/drawingml/2006/table">
            <a:tbl>
              <a:tblPr/>
              <a:tblGrid>
                <a:gridCol w="171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9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2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Assignment US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Commited?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Todo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Doing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Testing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Done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Blocked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US401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US402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US403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US404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US405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US406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US407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US408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No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P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US409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US410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US411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No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4"/>
          <p:cNvSpPr txBox="1"/>
          <p:nvPr/>
        </p:nvSpPr>
        <p:spPr>
          <a:xfrm>
            <a:off x="414000" y="1000080"/>
            <a:ext cx="92192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Sprint planning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graphicFrame>
        <p:nvGraphicFramePr>
          <p:cNvPr id="130" name="Tabela 2"/>
          <p:cNvGraphicFramePr/>
          <p:nvPr>
            <p:extLst>
              <p:ext uri="{D42A27DB-BD31-4B8C-83A1-F6EECF244321}">
                <p14:modId xmlns:p14="http://schemas.microsoft.com/office/powerpoint/2010/main" val="4047651436"/>
              </p:ext>
            </p:extLst>
          </p:nvPr>
        </p:nvGraphicFramePr>
        <p:xfrm>
          <a:off x="447120" y="1592280"/>
          <a:ext cx="9007920" cy="4000320"/>
        </p:xfrm>
        <a:graphic>
          <a:graphicData uri="http://schemas.openxmlformats.org/drawingml/2006/table">
            <a:tbl>
              <a:tblPr/>
              <a:tblGrid>
                <a:gridCol w="171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9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2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Assignment US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Commited?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Todo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Doing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Testing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Done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Blocked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US412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US413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US414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US415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US416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US417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US418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US419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US420</a:t>
                      </a:r>
                      <a:endParaRPr lang="pt-PT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Yes</a:t>
                      </a:r>
                      <a:endParaRPr lang="pt-PT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x</a:t>
                      </a:r>
                      <a:endParaRPr lang="pt-P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1015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1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3200" b="1" strike="noStrike" spc="-1">
                <a:solidFill>
                  <a:srgbClr val="000000"/>
                </a:solidFill>
                <a:latin typeface="Calibri"/>
              </a:rPr>
              <a:t>Sprint Execution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graphicFrame>
        <p:nvGraphicFramePr>
          <p:cNvPr id="132" name="Tabela 2"/>
          <p:cNvGraphicFramePr/>
          <p:nvPr>
            <p:extLst>
              <p:ext uri="{D42A27DB-BD31-4B8C-83A1-F6EECF244321}">
                <p14:modId xmlns:p14="http://schemas.microsoft.com/office/powerpoint/2010/main" val="1661040909"/>
              </p:ext>
            </p:extLst>
          </p:nvPr>
        </p:nvGraphicFramePr>
        <p:xfrm>
          <a:off x="433800" y="2304000"/>
          <a:ext cx="9038160" cy="3301200"/>
        </p:xfrm>
        <a:graphic>
          <a:graphicData uri="http://schemas.openxmlformats.org/drawingml/2006/table">
            <a:tbl>
              <a:tblPr/>
              <a:tblGrid>
                <a:gridCol w="163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Issues</a:t>
                      </a:r>
                      <a:endParaRPr lang="pt-PT" sz="1100" b="0" strike="noStrike" spc="-1" err="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7964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Sprint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Backlog</a:t>
                      </a:r>
                      <a:endParaRPr lang="pt-PT" sz="1100" b="0" strike="noStrike" spc="-1" err="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(a)</a:t>
                      </a:r>
                      <a:endParaRPr lang="pt-PT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7964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Added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issues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during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sprint (b)</a:t>
                      </a:r>
                      <a:endParaRPr lang="pt-PT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Closed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issues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from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initial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planning</a:t>
                      </a:r>
                      <a:endParaRPr lang="pt-PT" sz="1100" b="0" strike="noStrike" spc="-1" err="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(c)</a:t>
                      </a:r>
                      <a:endParaRPr lang="pt-PT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7964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Closed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issues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from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added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ones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(d)</a:t>
                      </a:r>
                      <a:endParaRPr lang="pt-PT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Issues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not</a:t>
                      </a: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1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closed</a:t>
                      </a:r>
                      <a:endParaRPr lang="pt-PT" sz="1100" b="0" strike="noStrike" spc="-1" err="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(e)</a:t>
                      </a:r>
                      <a:endParaRPr lang="pt-PT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79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400" b="1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% </a:t>
                      </a:r>
                      <a:r>
                        <a:rPr lang="pt-PT" sz="1400" b="1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Execution</a:t>
                      </a:r>
                      <a:endParaRPr lang="pt-PT" sz="1400" b="0" strike="noStrike" spc="-1" err="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0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Planned</a:t>
                      </a:r>
                      <a:endParaRPr lang="pt-PT" sz="1100" b="0" strike="noStrike" spc="-1" err="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0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(c/a)</a:t>
                      </a:r>
                      <a:endParaRPr lang="pt-PT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0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Total</a:t>
                      </a:r>
                      <a:endParaRPr lang="pt-PT" sz="11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b="0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(</a:t>
                      </a:r>
                      <a:r>
                        <a:rPr lang="pt-PT" sz="1100" b="0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c+d</a:t>
                      </a:r>
                      <a:r>
                        <a:rPr lang="pt-PT" sz="1100" b="0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)/(</a:t>
                      </a:r>
                      <a:r>
                        <a:rPr lang="pt-PT" sz="1100" b="0" strike="noStrike" spc="-1" err="1">
                          <a:solidFill>
                            <a:srgbClr val="FFFFFF"/>
                          </a:solidFill>
                          <a:latin typeface="Kozuka Gothic Pro R"/>
                        </a:rPr>
                        <a:t>a+b</a:t>
                      </a:r>
                      <a:r>
                        <a:rPr lang="pt-PT" sz="1100" b="0" strike="noStrike" spc="-1">
                          <a:solidFill>
                            <a:srgbClr val="FFFFFF"/>
                          </a:solidFill>
                          <a:latin typeface="Kozuka Gothic Pro R"/>
                        </a:rPr>
                        <a:t>)</a:t>
                      </a:r>
                      <a:endParaRPr lang="pt-PT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err="1">
                          <a:solidFill>
                            <a:srgbClr val="000000"/>
                          </a:solidFill>
                          <a:latin typeface="Kozuka Gothic Pro R"/>
                        </a:rPr>
                        <a:t>Number</a:t>
                      </a: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200" b="0" strike="noStrike" spc="-1" err="1">
                          <a:solidFill>
                            <a:srgbClr val="000000"/>
                          </a:solidFill>
                          <a:latin typeface="Kozuka Gothic Pro R"/>
                        </a:rPr>
                        <a:t>of</a:t>
                      </a: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200" b="0" strike="noStrike" spc="-1" err="1">
                          <a:solidFill>
                            <a:srgbClr val="000000"/>
                          </a:solidFill>
                          <a:latin typeface="Kozuka Gothic Pro R"/>
                        </a:rPr>
                        <a:t>stories</a:t>
                      </a: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 (I)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20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0</a:t>
                      </a:r>
                      <a:endParaRPr lang="pt-PT" sz="1200" b="0" strike="noStrike" spc="-1" dirty="0">
                        <a:solidFill>
                          <a:srgbClr val="000000"/>
                        </a:solidFill>
                        <a:latin typeface="Kozuka Gothic Pro R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19</a:t>
                      </a: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0</a:t>
                      </a:r>
                      <a:endParaRPr lang="pt-PT" sz="1200" b="0" strike="noStrike" spc="-1" dirty="0">
                        <a:solidFill>
                          <a:srgbClr val="000000"/>
                        </a:solidFill>
                        <a:latin typeface="Kozuka Gothic Pro R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1</a:t>
                      </a: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95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95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err="1">
                          <a:solidFill>
                            <a:srgbClr val="000000"/>
                          </a:solidFill>
                          <a:latin typeface="Kozuka Gothic Pro R"/>
                        </a:rPr>
                        <a:t>Number</a:t>
                      </a: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200" b="0" strike="noStrike" spc="-1" err="1">
                          <a:solidFill>
                            <a:srgbClr val="000000"/>
                          </a:solidFill>
                          <a:latin typeface="Kozuka Gothic Pro R"/>
                        </a:rPr>
                        <a:t>of</a:t>
                      </a: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 bugs (II)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kern="1200" spc="-1" dirty="0">
                          <a:solidFill>
                            <a:srgbClr val="000000"/>
                          </a:solidFill>
                          <a:latin typeface="Kozuka Gothic Pro R"/>
                          <a:ea typeface="+mn-ea"/>
                          <a:cs typeface="+mn-cs"/>
                        </a:rPr>
                        <a:t>117</a:t>
                      </a:r>
                      <a:endParaRPr lang="pt-PT" sz="1200" b="0" strike="noStrike" kern="1200" spc="-1" dirty="0">
                        <a:solidFill>
                          <a:srgbClr val="000000"/>
                        </a:solidFill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43</a:t>
                      </a: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0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23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20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0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14,4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err="1">
                          <a:solidFill>
                            <a:srgbClr val="000000"/>
                          </a:solidFill>
                          <a:latin typeface="Kozuka Gothic Pro R"/>
                        </a:rPr>
                        <a:t>Number</a:t>
                      </a: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200" b="0" strike="noStrike" spc="-1" err="1">
                          <a:solidFill>
                            <a:srgbClr val="000000"/>
                          </a:solidFill>
                          <a:latin typeface="Kozuka Gothic Pro R"/>
                        </a:rPr>
                        <a:t>of</a:t>
                      </a: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 </a:t>
                      </a:r>
                      <a:r>
                        <a:rPr lang="pt-PT" sz="1200" b="0" strike="noStrike" spc="-1" err="1">
                          <a:solidFill>
                            <a:srgbClr val="000000"/>
                          </a:solidFill>
                          <a:latin typeface="Kozuka Gothic Pro R"/>
                        </a:rPr>
                        <a:t>tasks</a:t>
                      </a: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 (III)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57</a:t>
                      </a: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1</a:t>
                      </a: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0</a:t>
                      </a: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5</a:t>
                      </a: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7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10</a:t>
                      </a: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0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100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100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TOTAL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143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98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78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45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54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65</a:t>
                      </a:r>
                      <a:endParaRPr lang="pt-PT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69,8</a:t>
                      </a:r>
                      <a:endParaRPr lang="pt-PT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b="0" strike="noStrike" spc="-1">
                          <a:solidFill>
                            <a:srgbClr val="000000"/>
                          </a:solidFill>
                          <a:latin typeface="Kozuka Gothic Pro R"/>
                        </a:rPr>
                        <a:t>Total </a:t>
                      </a:r>
                      <a:r>
                        <a:rPr lang="pt-PT" sz="1200" b="0" strike="noStrike" spc="-1" err="1">
                          <a:solidFill>
                            <a:srgbClr val="000000"/>
                          </a:solidFill>
                          <a:latin typeface="Kozuka Gothic Pro R"/>
                        </a:rPr>
                        <a:t>Estimate</a:t>
                      </a:r>
                      <a:endParaRPr lang="pt-PT" sz="1200" b="0" strike="noStrike" spc="-1" err="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Kozuka Gothic Pro R"/>
                        </a:rPr>
                        <a:t>4w 1h</a:t>
                      </a:r>
                      <a:endParaRPr lang="pt-PT" sz="1200" b="0" i="0" u="none" strike="noStrike" spc="-1" noProof="0" dirty="0"/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360">
                      <a:solidFill>
                        <a:srgbClr val="FF953E"/>
                      </a:solidFill>
                    </a:lnL>
                    <a:lnR w="9360">
                      <a:solidFill>
                        <a:srgbClr val="FF953E"/>
                      </a:solidFill>
                    </a:lnR>
                    <a:lnT w="9360">
                      <a:solidFill>
                        <a:srgbClr val="FF953E"/>
                      </a:solidFill>
                    </a:lnT>
                    <a:lnB w="9360">
                      <a:solidFill>
                        <a:srgbClr val="FF95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1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3200" b="1" strike="noStrike" spc="-1" dirty="0" err="1">
                <a:solidFill>
                  <a:srgbClr val="000000"/>
                </a:solidFill>
                <a:latin typeface="Calibri"/>
              </a:rPr>
              <a:t>Work</a:t>
            </a:r>
            <a:r>
              <a:rPr lang="pt-PT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3200" b="1" strike="noStrike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pt-PT" sz="3200" b="1" strike="noStrike" spc="-1" dirty="0">
                <a:solidFill>
                  <a:srgbClr val="000000"/>
                </a:solidFill>
                <a:latin typeface="Calibri"/>
              </a:rPr>
              <a:t> team </a:t>
            </a:r>
            <a:r>
              <a:rPr lang="pt-PT" sz="3200" b="1" strike="noStrike" spc="-1" dirty="0" err="1">
                <a:solidFill>
                  <a:srgbClr val="000000"/>
                </a:solidFill>
                <a:latin typeface="Calibri"/>
              </a:rPr>
              <a:t>member</a:t>
            </a:r>
            <a:endParaRPr lang="pt-PT" sz="3200" b="0" strike="noStrike" spc="-1" dirty="0">
              <a:solidFill>
                <a:srgbClr val="000000"/>
              </a:solidFill>
              <a:latin typeface="Kozuka Gothic Pro R"/>
            </a:endParaRPr>
          </a:p>
        </p:txBody>
      </p:sp>
      <p:graphicFrame>
        <p:nvGraphicFramePr>
          <p:cNvPr id="134" name="Gráfico 5"/>
          <p:cNvGraphicFramePr/>
          <p:nvPr>
            <p:extLst>
              <p:ext uri="{D42A27DB-BD31-4B8C-83A1-F6EECF244321}">
                <p14:modId xmlns:p14="http://schemas.microsoft.com/office/powerpoint/2010/main" val="1086948758"/>
              </p:ext>
            </p:extLst>
          </p:nvPr>
        </p:nvGraphicFramePr>
        <p:xfrm>
          <a:off x="1622520" y="1673640"/>
          <a:ext cx="6603480" cy="440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3200" b="1" strike="noStrike" spc="-1">
                <a:solidFill>
                  <a:srgbClr val="000000"/>
                </a:solidFill>
                <a:latin typeface="Calibri"/>
              </a:rPr>
              <a:t>Work by type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graphicFrame>
        <p:nvGraphicFramePr>
          <p:cNvPr id="136" name="Gráfico 4"/>
          <p:cNvGraphicFramePr/>
          <p:nvPr>
            <p:extLst>
              <p:ext uri="{D42A27DB-BD31-4B8C-83A1-F6EECF244321}">
                <p14:modId xmlns:p14="http://schemas.microsoft.com/office/powerpoint/2010/main" val="3947035184"/>
              </p:ext>
            </p:extLst>
          </p:nvPr>
        </p:nvGraphicFramePr>
        <p:xfrm>
          <a:off x="1487520" y="1899000"/>
          <a:ext cx="6603480" cy="440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4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3200" b="1" strike="noStrike" spc="-1">
                <a:solidFill>
                  <a:srgbClr val="000000"/>
                </a:solidFill>
                <a:latin typeface="Calibri"/>
              </a:rPr>
              <a:t>Sprint Burndown Chart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BE3888-5B9C-4B8F-9034-35D1DDDA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3" y="1702542"/>
            <a:ext cx="7848173" cy="39352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ítulo 4"/>
          <p:cNvSpPr txBox="1"/>
          <p:nvPr/>
        </p:nvSpPr>
        <p:spPr>
          <a:xfrm>
            <a:off x="414000" y="1000080"/>
            <a:ext cx="9042840" cy="571320"/>
          </a:xfrm>
          <a:prstGeom prst="rect">
            <a:avLst/>
          </a:prstGeom>
          <a:noFill/>
          <a:ln w="0">
            <a:noFill/>
          </a:ln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Sprint Review</a:t>
            </a:r>
            <a:endParaRPr lang="pt-PT" sz="3200" b="0" strike="noStrike" spc="-1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141" name="Marcador de Posição de Conteúdo 5"/>
          <p:cNvSpPr txBox="1"/>
          <p:nvPr/>
        </p:nvSpPr>
        <p:spPr>
          <a:xfrm>
            <a:off x="414000" y="1714320"/>
            <a:ext cx="9042840" cy="45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Date: 23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jan.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2022</a:t>
            </a:r>
            <a:endParaRPr lang="pt-PT" sz="1800" b="0" strike="noStrike" spc="-1" dirty="0">
              <a:solidFill>
                <a:srgbClr val="D9D9D9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Main conclusions</a:t>
            </a:r>
            <a:endParaRPr lang="pt-PT" sz="1800" b="0" strike="noStrike" spc="-1" dirty="0">
              <a:solidFill>
                <a:srgbClr val="D9D9D9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From implemented functionalities:</a:t>
            </a:r>
          </a:p>
          <a:p>
            <a:pPr marL="343080" indent="-34272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Successfully 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mplemented several new methods to calculate paths between locations.</a:t>
            </a:r>
            <a:endParaRPr lang="en-US" sz="1800" b="0" strike="noStrike" spc="-1" dirty="0">
              <a:latin typeface="Calibri"/>
            </a:endParaRPr>
          </a:p>
          <a:p>
            <a:pPr marL="343080" indent="-34272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r>
              <a:rPr lang="pt-PT" spc="-1" dirty="0" err="1">
                <a:latin typeface="Calibri"/>
              </a:rPr>
              <a:t>Successfully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implemented</a:t>
            </a:r>
            <a:r>
              <a:rPr lang="pt-PT" spc="-1" dirty="0">
                <a:latin typeface="Calibri"/>
              </a:rPr>
              <a:t> container </a:t>
            </a:r>
            <a:r>
              <a:rPr lang="pt-PT" spc="-1" dirty="0" err="1">
                <a:latin typeface="Calibri"/>
              </a:rPr>
              <a:t>loading</a:t>
            </a:r>
            <a:r>
              <a:rPr lang="pt-PT" spc="-1" dirty="0">
                <a:latin typeface="Calibri"/>
              </a:rPr>
              <a:t> insights for </a:t>
            </a:r>
            <a:r>
              <a:rPr lang="pt-PT" spc="-1" dirty="0" err="1">
                <a:latin typeface="Calibri"/>
              </a:rPr>
              <a:t>ships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with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various</a:t>
            </a:r>
            <a:r>
              <a:rPr lang="pt-PT" spc="-1" dirty="0">
                <a:latin typeface="Calibri"/>
              </a:rPr>
              <a:t> layouts, </a:t>
            </a:r>
            <a:r>
              <a:rPr lang="pt-PT" spc="-1" dirty="0" err="1">
                <a:latin typeface="Calibri"/>
              </a:rPr>
              <a:t>considering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balancing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issues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of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the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vessel</a:t>
            </a:r>
            <a:r>
              <a:rPr lang="pt-PT" spc="-1" dirty="0">
                <a:latin typeface="Calibri"/>
              </a:rPr>
              <a:t>.</a:t>
            </a:r>
            <a:endParaRPr lang="pt-PT" sz="1800" b="0" strike="noStrike" spc="-1" dirty="0">
              <a:latin typeface="Calibri"/>
            </a:endParaRPr>
          </a:p>
          <a:p>
            <a:pPr marL="343080" indent="-34272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r>
              <a:rPr lang="pt-PT" spc="-1" dirty="0" err="1">
                <a:latin typeface="Calibri"/>
              </a:rPr>
              <a:t>Successfully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computed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energy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comsumption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of</a:t>
            </a:r>
            <a:r>
              <a:rPr lang="pt-PT" spc="-1" dirty="0">
                <a:latin typeface="Calibri"/>
              </a:rPr>
              <a:t> containers </a:t>
            </a:r>
            <a:r>
              <a:rPr lang="pt-PT" spc="-1" dirty="0" err="1">
                <a:latin typeface="Calibri"/>
              </a:rPr>
              <a:t>and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ships</a:t>
            </a:r>
            <a:r>
              <a:rPr lang="pt-PT" spc="-1" dirty="0"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r>
              <a:rPr lang="pt-PT" spc="-1" dirty="0" err="1">
                <a:latin typeface="Calibri"/>
              </a:rPr>
              <a:t>Successfully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implemented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several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resource</a:t>
            </a:r>
            <a:r>
              <a:rPr lang="pt-PT" spc="-1" dirty="0">
                <a:latin typeface="Calibri"/>
              </a:rPr>
              <a:t> management </a:t>
            </a:r>
            <a:r>
              <a:rPr lang="pt-PT" spc="-1" dirty="0" err="1">
                <a:latin typeface="Calibri"/>
              </a:rPr>
              <a:t>functionalities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using</a:t>
            </a:r>
            <a:r>
              <a:rPr lang="pt-PT" spc="-1" dirty="0">
                <a:latin typeface="Calibri"/>
              </a:rPr>
              <a:t> data </a:t>
            </a:r>
            <a:r>
              <a:rPr lang="pt-PT" spc="-1" dirty="0" err="1">
                <a:latin typeface="Calibri"/>
              </a:rPr>
              <a:t>from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database</a:t>
            </a:r>
            <a:r>
              <a:rPr lang="pt-PT" spc="-1" dirty="0"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r>
              <a:rPr lang="pt-PT" spc="-1" dirty="0" err="1">
                <a:latin typeface="Calibri"/>
              </a:rPr>
              <a:t>Resolved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pending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issue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of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linking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authenticated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users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with</a:t>
            </a:r>
            <a:r>
              <a:rPr lang="pt-PT" spc="-1" dirty="0">
                <a:latin typeface="Calibri"/>
              </a:rPr>
              <a:t> data </a:t>
            </a:r>
            <a:r>
              <a:rPr lang="pt-PT" spc="-1" dirty="0" err="1">
                <a:latin typeface="Calibri"/>
              </a:rPr>
              <a:t>viewing</a:t>
            </a:r>
            <a:r>
              <a:rPr lang="pt-PT" spc="-1" dirty="0">
                <a:latin typeface="Calibri"/>
              </a:rPr>
              <a:t> </a:t>
            </a:r>
            <a:r>
              <a:rPr lang="pt-PT" spc="-1" dirty="0" err="1">
                <a:latin typeface="Calibri"/>
              </a:rPr>
              <a:t>permissions</a:t>
            </a:r>
            <a:r>
              <a:rPr lang="pt-PT" spc="-1" dirty="0">
                <a:latin typeface="Calibri"/>
              </a:rPr>
              <a:t>.</a:t>
            </a:r>
            <a:br>
              <a:rPr lang="pt-PT" spc="-1" dirty="0">
                <a:latin typeface="Calibri"/>
              </a:rPr>
            </a:br>
            <a:endParaRPr lang="pt-PT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Aft>
                <a:spcPts val="400"/>
              </a:spcAft>
              <a:tabLst>
                <a:tab pos="0" algn="l"/>
              </a:tabLst>
            </a:pPr>
            <a:endParaRPr lang="pt-PT" sz="1800" b="0" strike="noStrike" spc="-1" dirty="0">
              <a:solidFill>
                <a:srgbClr val="D9D9D9"/>
              </a:solidFill>
              <a:latin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671</Words>
  <Application>Microsoft Office PowerPoint</Application>
  <PresentationFormat>Papel A4 (210x297 mm)</PresentationFormat>
  <Paragraphs>195</Paragraphs>
  <Slides>14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14</vt:i4>
      </vt:variant>
    </vt:vector>
  </HeadingPairs>
  <TitlesOfParts>
    <vt:vector size="24" baseType="lpstr">
      <vt:lpstr>Arial</vt:lpstr>
      <vt:lpstr>Calibri</vt:lpstr>
      <vt:lpstr>Kozuka Gothic Pro M</vt:lpstr>
      <vt:lpstr>Kozuka Gothic Pro R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subject/>
  <dc:creator>FlavioRamos</dc:creator>
  <dc:description/>
  <cp:lastModifiedBy>Bárbara Pinto (1191507)</cp:lastModifiedBy>
  <cp:revision>11</cp:revision>
  <dcterms:created xsi:type="dcterms:W3CDTF">2010-10-20T15:48:12Z</dcterms:created>
  <dcterms:modified xsi:type="dcterms:W3CDTF">2022-01-23T16:16:10Z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  <property fmtid="{D5CDD505-2E9C-101B-9397-08002B2CF9AE}" pid="3" name="Notes">
    <vt:i4>3</vt:i4>
  </property>
  <property fmtid="{D5CDD505-2E9C-101B-9397-08002B2CF9AE}" pid="4" name="PresentationFormat">
    <vt:lpwstr>A4 Paper (210x297 mm)</vt:lpwstr>
  </property>
  <property fmtid="{D5CDD505-2E9C-101B-9397-08002B2CF9AE}" pid="5" name="Slides">
    <vt:i4>12</vt:i4>
  </property>
</Properties>
</file>