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5" r:id="rId5"/>
    <p:sldId id="409" r:id="rId6"/>
    <p:sldId id="404" r:id="rId7"/>
    <p:sldId id="397" r:id="rId8"/>
    <p:sldId id="406" r:id="rId9"/>
    <p:sldId id="407" r:id="rId10"/>
    <p:sldId id="408" r:id="rId11"/>
    <p:sldId id="396" r:id="rId12"/>
    <p:sldId id="398" r:id="rId13"/>
    <p:sldId id="405" r:id="rId14"/>
    <p:sldId id="402" r:id="rId15"/>
    <p:sldId id="387" r:id="rId16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30F87-0AFE-6B58-03E2-649484930F7F}" v="149" dt="2021-12-06T12:48:58.479"/>
    <p1510:client id="{9242D0E9-3FE2-964A-F066-83BA5063DC1E}" v="1045" dt="2021-12-06T12:24:36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86" y="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Commit</a:t>
            </a:r>
            <a:r>
              <a:rPr lang="pt-PT" baseline="0" dirty="0"/>
              <a:t> </a:t>
            </a:r>
            <a:r>
              <a:rPr lang="pt-PT" baseline="0" dirty="0" err="1"/>
              <a:t>effort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no.commits / no. issues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Folha1!$A$2:$A$6</c:f>
              <c:numCache>
                <c:formatCode>General</c:formatCode>
                <c:ptCount val="5"/>
                <c:pt idx="0">
                  <c:v>1191507</c:v>
                </c:pt>
                <c:pt idx="1">
                  <c:v>1200991</c:v>
                </c:pt>
                <c:pt idx="2">
                  <c:v>1201029</c:v>
                </c:pt>
                <c:pt idx="3">
                  <c:v>1201045</c:v>
                </c:pt>
                <c:pt idx="4">
                  <c:v>1201154</c:v>
                </c:pt>
              </c:numCache>
            </c:numRef>
          </c:cat>
          <c:val>
            <c:numRef>
              <c:f>Folha1!$B$2:$B$6</c:f>
              <c:numCache>
                <c:formatCode>General</c:formatCode>
                <c:ptCount val="5"/>
                <c:pt idx="0">
                  <c:v>18</c:v>
                </c:pt>
                <c:pt idx="1">
                  <c:v>26.5</c:v>
                </c:pt>
                <c:pt idx="2">
                  <c:v>21</c:v>
                </c:pt>
                <c:pt idx="3">
                  <c:v>19</c:v>
                </c:pt>
                <c:pt idx="4">
                  <c:v>13.5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Issues</a:t>
            </a:r>
            <a:r>
              <a:rPr lang="pt-PT" dirty="0"/>
              <a:t> per </a:t>
            </a:r>
            <a:r>
              <a:rPr lang="pt-PT" dirty="0" err="1"/>
              <a:t>component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cat>
            <c:strRef>
              <c:f>Folha1!$A$2:$A$4</c:f>
              <c:strCache>
                <c:ptCount val="3"/>
                <c:pt idx="0">
                  <c:v>ESINF</c:v>
                </c:pt>
                <c:pt idx="1">
                  <c:v>BDDAD</c:v>
                </c:pt>
                <c:pt idx="2">
                  <c:v>LAPR3</c:v>
                </c:pt>
              </c:strCache>
            </c:strRef>
          </c:cat>
          <c:val>
            <c:numRef>
              <c:f>Folha1!$B$2:$B$4</c:f>
              <c:numCache>
                <c:formatCode>General</c:formatCode>
                <c:ptCount val="3"/>
                <c:pt idx="0">
                  <c:v>0.13333333333333333</c:v>
                </c:pt>
                <c:pt idx="1">
                  <c:v>0.6</c:v>
                </c:pt>
                <c:pt idx="2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Closed</a:t>
            </a:r>
            <a:r>
              <a:rPr lang="pt-PT" baseline="0" dirty="0"/>
              <a:t> </a:t>
            </a:r>
            <a:r>
              <a:rPr lang="pt-PT" baseline="0" dirty="0" err="1"/>
              <a:t>i</a:t>
            </a:r>
            <a:r>
              <a:rPr lang="pt-PT" dirty="0" err="1"/>
              <a:t>ssues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Sprint2</c:v>
                </c:pt>
              </c:strCache>
            </c:strRef>
          </c:tx>
          <c:spPr>
            <a:ln w="28575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Folha1!$A$2:$A$22</c:f>
              <c:strCache>
                <c:ptCount val="21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  <c:pt idx="10">
                  <c:v>dia 11</c:v>
                </c:pt>
                <c:pt idx="11">
                  <c:v>dia 12</c:v>
                </c:pt>
                <c:pt idx="12">
                  <c:v>dia 13</c:v>
                </c:pt>
                <c:pt idx="13">
                  <c:v>dia 14</c:v>
                </c:pt>
                <c:pt idx="14">
                  <c:v>dia 15</c:v>
                </c:pt>
                <c:pt idx="15">
                  <c:v>dia 16</c:v>
                </c:pt>
                <c:pt idx="16">
                  <c:v>dia 17</c:v>
                </c:pt>
                <c:pt idx="17">
                  <c:v>dia 18</c:v>
                </c:pt>
                <c:pt idx="18">
                  <c:v>dia 19</c:v>
                </c:pt>
                <c:pt idx="19">
                  <c:v>dia 20</c:v>
                </c:pt>
                <c:pt idx="20">
                  <c:v>dia 21</c:v>
                </c:pt>
              </c:strCache>
            </c:strRef>
          </c:cat>
          <c:val>
            <c:numRef>
              <c:f>Folha1!$B$2:$B$22</c:f>
              <c:numCache>
                <c:formatCode>General</c:formatCode>
                <c:ptCount val="21"/>
                <c:pt idx="0">
                  <c:v>11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11</c:v>
                </c:pt>
                <c:pt idx="12">
                  <c:v>9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5</c:v>
                </c:pt>
                <c:pt idx="18">
                  <c:v>2</c:v>
                </c:pt>
                <c:pt idx="19">
                  <c:v>1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3F-4131-925C-6F2D23AB8F8E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Sprint1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Folha1!$A$2:$A$22</c:f>
              <c:strCache>
                <c:ptCount val="21"/>
                <c:pt idx="0">
                  <c:v>dia 1</c:v>
                </c:pt>
                <c:pt idx="1">
                  <c:v>dia 2</c:v>
                </c:pt>
                <c:pt idx="2">
                  <c:v>dia 3</c:v>
                </c:pt>
                <c:pt idx="3">
                  <c:v>dia 4</c:v>
                </c:pt>
                <c:pt idx="4">
                  <c:v>dia 5</c:v>
                </c:pt>
                <c:pt idx="5">
                  <c:v>dia 6</c:v>
                </c:pt>
                <c:pt idx="6">
                  <c:v>dia 7</c:v>
                </c:pt>
                <c:pt idx="7">
                  <c:v>dia 8</c:v>
                </c:pt>
                <c:pt idx="8">
                  <c:v>dia 9</c:v>
                </c:pt>
                <c:pt idx="9">
                  <c:v>dia 10</c:v>
                </c:pt>
                <c:pt idx="10">
                  <c:v>dia 11</c:v>
                </c:pt>
                <c:pt idx="11">
                  <c:v>dia 12</c:v>
                </c:pt>
                <c:pt idx="12">
                  <c:v>dia 13</c:v>
                </c:pt>
                <c:pt idx="13">
                  <c:v>dia 14</c:v>
                </c:pt>
                <c:pt idx="14">
                  <c:v>dia 15</c:v>
                </c:pt>
                <c:pt idx="15">
                  <c:v>dia 16</c:v>
                </c:pt>
                <c:pt idx="16">
                  <c:v>dia 17</c:v>
                </c:pt>
                <c:pt idx="17">
                  <c:v>dia 18</c:v>
                </c:pt>
                <c:pt idx="18">
                  <c:v>dia 19</c:v>
                </c:pt>
                <c:pt idx="19">
                  <c:v>dia 20</c:v>
                </c:pt>
                <c:pt idx="20">
                  <c:v>dia 21</c:v>
                </c:pt>
              </c:strCache>
            </c:strRef>
          </c:cat>
          <c:val>
            <c:numRef>
              <c:f>Folha1!$C$2:$C$22</c:f>
              <c:numCache>
                <c:formatCode>General</c:formatCode>
                <c:ptCount val="21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14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14</c:v>
                </c:pt>
                <c:pt idx="10">
                  <c:v>14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  <c:pt idx="14">
                  <c:v>13</c:v>
                </c:pt>
                <c:pt idx="15">
                  <c:v>12</c:v>
                </c:pt>
                <c:pt idx="16">
                  <c:v>12</c:v>
                </c:pt>
                <c:pt idx="17">
                  <c:v>7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3F-4131-925C-6F2D23AB8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089088"/>
        <c:axId val="634090072"/>
      </c:lineChart>
      <c:catAx>
        <c:axId val="63408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90072"/>
        <c:crosses val="autoZero"/>
        <c:auto val="1"/>
        <c:lblAlgn val="ctr"/>
        <c:lblOffset val="100"/>
        <c:noMultiLvlLbl val="0"/>
      </c:catAx>
      <c:valAx>
        <c:axId val="63409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Code coverage (%)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97.2</c:v>
                </c:pt>
                <c:pt idx="1">
                  <c:v>94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1D-4F49-985A-20E8E23B8B12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Mutation coverage (%)</c:v>
                </c:pt>
              </c:strCache>
            </c:strRef>
          </c:tx>
          <c:spPr>
            <a:ln w="28575" cap="rnd">
              <a:solidFill>
                <a:schemeClr val="accent6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Folha1!$C$2:$C$5</c:f>
              <c:numCache>
                <c:formatCode>General</c:formatCode>
                <c:ptCount val="4"/>
                <c:pt idx="0">
                  <c:v>85.3</c:v>
                </c:pt>
                <c:pt idx="1">
                  <c:v>83.4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1D-4F49-985A-20E8E23B8B12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Duplicated code (%)</c:v>
                </c:pt>
              </c:strCache>
            </c:strRef>
          </c:tx>
          <c:spPr>
            <a:ln w="28575" cap="rnd">
              <a:solidFill>
                <a:schemeClr val="accent6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1D-4F49-985A-20E8E23B8B12}"/>
            </c:ext>
          </c:extLst>
        </c:ser>
        <c:ser>
          <c:idx val="3"/>
          <c:order val="3"/>
          <c:tx>
            <c:strRef>
              <c:f>Folha1!$E$1</c:f>
              <c:strCache>
                <c:ptCount val="1"/>
                <c:pt idx="0">
                  <c:v>Technical debt (hours)</c:v>
                </c:pt>
              </c:strCache>
            </c:strRef>
          </c:tx>
          <c:spPr>
            <a:ln w="28575" cap="rnd">
              <a:solidFill>
                <a:schemeClr val="accent6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Folha1!$A$2:$A$5</c:f>
              <c:strCache>
                <c:ptCount val="4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</c:strCache>
            </c:strRef>
          </c:cat>
          <c:val>
            <c:numRef>
              <c:f>Folha1!$E$2:$E$5</c:f>
              <c:numCache>
                <c:formatCode>General</c:formatCode>
                <c:ptCount val="4"/>
                <c:pt idx="0">
                  <c:v>24</c:v>
                </c:pt>
                <c:pt idx="1">
                  <c:v>48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B5-4A7D-935A-4D31982B6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3871784"/>
        <c:axId val="583872112"/>
      </c:lineChart>
      <c:catAx>
        <c:axId val="58387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72112"/>
        <c:crosses val="autoZero"/>
        <c:auto val="1"/>
        <c:lblAlgn val="ctr"/>
        <c:lblOffset val="100"/>
        <c:noMultiLvlLbl val="0"/>
      </c:catAx>
      <c:valAx>
        <c:axId val="5838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87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12/6/2021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“Era interessantes inventarem componentes, tais como gestão a 15%”</a:t>
            </a:r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13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936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“Registar os vários </a:t>
            </a:r>
            <a:r>
              <a:rPr lang="pt-PT" err="1"/>
              <a:t>burndowns</a:t>
            </a:r>
            <a:r>
              <a:rPr lang="pt-PT"/>
              <a:t> de várias sprints para ver se há padrões”, “ Ver se a velocidade tá a  aumentar, diminuir, ou é constante”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539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06/12/2021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06/12/2021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06/12/2021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06/12/2021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06/12/2021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06/12/2021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06/12/2021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06/12/2021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err="1">
                <a:solidFill>
                  <a:schemeClr val="bg1"/>
                </a:solidFill>
              </a:rPr>
              <a:t>Group</a:t>
            </a:r>
            <a:r>
              <a:rPr lang="pt-PT" sz="1400">
                <a:solidFill>
                  <a:schemeClr val="bg1"/>
                </a:solidFill>
              </a:rPr>
              <a:t> </a:t>
            </a:r>
            <a:r>
              <a:rPr lang="pt-PT" sz="140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400">
                <a:solidFill>
                  <a:schemeClr val="bg1"/>
                </a:solidFill>
              </a:rPr>
              <a:t>Bárbara Pinto (1191507)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400">
                <a:solidFill>
                  <a:schemeClr val="bg1"/>
                </a:solidFill>
              </a:rPr>
              <a:t>Carlos Dias (1200991)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400">
                <a:solidFill>
                  <a:schemeClr val="bg1"/>
                </a:solidFill>
              </a:rPr>
              <a:t>Cristóvão Sampaio (1201029)</a:t>
            </a:r>
            <a:endParaRPr lang="pt-PT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400">
                <a:solidFill>
                  <a:schemeClr val="bg1"/>
                </a:solidFill>
              </a:rPr>
              <a:t>Miguel Silva (1201045)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400">
                <a:solidFill>
                  <a:schemeClr val="bg1"/>
                </a:solidFill>
              </a:rPr>
              <a:t>Martim Maciel (1201154)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2DC2DD Group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cap="none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SPRINT </a:t>
            </a:r>
            <a:r>
              <a:rPr lang="en-US" sz="3200" cap="none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05 </a:t>
            </a:r>
            <a:r>
              <a:rPr lang="en-US" dirty="0" err="1">
                <a:solidFill>
                  <a:schemeClr val="tx1"/>
                </a:solidFill>
              </a:rPr>
              <a:t>nov.</a:t>
            </a:r>
            <a:r>
              <a:rPr lang="en-US" dirty="0">
                <a:solidFill>
                  <a:schemeClr val="tx1"/>
                </a:solidFill>
              </a:rPr>
              <a:t>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Project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Justify user story estimations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Register daily progress in every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 client clarifications and business model analysis to each User Story in sprint backlog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Functionalities: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Implement database automation at the cargo manifest creation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 bootstrap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Improve tests related to database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Team performance metrics</a:t>
            </a:r>
            <a:endParaRPr lang="pt-PT" sz="3200" cap="none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CB7CDD24-3FFC-49F5-964C-9FC47B993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611507"/>
              </p:ext>
            </p:extLst>
          </p:nvPr>
        </p:nvGraphicFramePr>
        <p:xfrm>
          <a:off x="414338" y="1719263"/>
          <a:ext cx="9042400" cy="45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235235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 – Sprint 2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83942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11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/>
                        <a:t>Planned: 5              Actual: 5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/>
                        <a:t>Planned hours: 10w 3h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/>
                        <a:t>Executed hours: ~10w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Planned Start Date: Nov. 15th                               Real Start Date:  Nov. 15th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Planned Finished Date:  Dec. 3rd                          Real Finish Date: Dec. 5th</a:t>
            </a:r>
          </a:p>
          <a:p>
            <a:pPr marL="0" indent="0">
              <a:buFont typeface="Arial" pitchFamily="34" charset="0"/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76899"/>
              </p:ext>
            </p:extLst>
          </p:nvPr>
        </p:nvGraphicFramePr>
        <p:xfrm>
          <a:off x="447097" y="1592285"/>
          <a:ext cx="9008392" cy="462398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48054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921314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967708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1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1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sz="1600" noProof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err="1"/>
                        <a:t>Commited</a:t>
                      </a:r>
                      <a:r>
                        <a:rPr lang="en-US" sz="1600" noProof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63152">
                <a:tc>
                  <a:txBody>
                    <a:bodyPr/>
                    <a:lstStyle/>
                    <a:p>
                      <a:r>
                        <a:rPr lang="pt-PT" sz="1600"/>
                        <a:t>US201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err="1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7120">
                <a:tc>
                  <a:txBody>
                    <a:bodyPr/>
                    <a:lstStyle/>
                    <a:p>
                      <a:r>
                        <a:rPr lang="pt-PT" sz="1600"/>
                        <a:t>US202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err="1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US203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600" err="1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US204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600" err="1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US205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600" err="1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US206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600" err="1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US207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600" err="1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US208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600" err="1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US209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600" err="1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US210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600" err="1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err="1"/>
                        <a:t>pending</a:t>
                      </a:r>
                      <a:r>
                        <a:rPr lang="pt-PT" sz="1200"/>
                        <a:t> </a:t>
                      </a:r>
                      <a:r>
                        <a:rPr lang="pt-PT" sz="1200" err="1"/>
                        <a:t>client</a:t>
                      </a:r>
                      <a:r>
                        <a:rPr lang="pt-PT" sz="1200"/>
                        <a:t> </a:t>
                      </a:r>
                      <a:r>
                        <a:rPr lang="pt-PT" sz="1200" err="1"/>
                        <a:t>approval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600"/>
                        <a:t>US111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600" err="1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err="1"/>
                        <a:t>database</a:t>
                      </a:r>
                      <a:r>
                        <a:rPr lang="pt-PT" sz="1200"/>
                        <a:t> </a:t>
                      </a:r>
                      <a:r>
                        <a:rPr lang="pt-PT" sz="1200" err="1"/>
                        <a:t>automation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Sprint </a:t>
            </a:r>
            <a:r>
              <a:rPr lang="pt-PT" sz="3200" cap="none" err="1">
                <a:solidFill>
                  <a:schemeClr val="tx1"/>
                </a:solidFill>
              </a:rPr>
              <a:t>Execution</a:t>
            </a:r>
            <a:endParaRPr lang="pt-PT" sz="3200" cap="none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01655"/>
              </p:ext>
            </p:extLst>
          </p:nvPr>
        </p:nvGraphicFramePr>
        <p:xfrm>
          <a:off x="433677" y="2303875"/>
          <a:ext cx="9038646" cy="26517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 err="1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issues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issues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issues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Issues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86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68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10w 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Work </a:t>
            </a:r>
            <a:r>
              <a:rPr lang="pt-PT" sz="3200" cap="none" err="1">
                <a:solidFill>
                  <a:schemeClr val="tx1"/>
                </a:solidFill>
              </a:rPr>
              <a:t>by</a:t>
            </a:r>
            <a:r>
              <a:rPr lang="pt-PT" sz="3200" cap="none">
                <a:solidFill>
                  <a:schemeClr val="tx1"/>
                </a:solidFill>
              </a:rPr>
              <a:t> team </a:t>
            </a:r>
            <a:r>
              <a:rPr lang="pt-PT" sz="3200" cap="none" err="1">
                <a:solidFill>
                  <a:schemeClr val="tx1"/>
                </a:solidFill>
              </a:rPr>
              <a:t>member</a:t>
            </a:r>
            <a:endParaRPr lang="pt-PT" sz="3200" cap="none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03784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Work </a:t>
            </a:r>
            <a:r>
              <a:rPr lang="pt-PT" sz="3200" cap="none" err="1">
                <a:solidFill>
                  <a:schemeClr val="tx1"/>
                </a:solidFill>
              </a:rPr>
              <a:t>by</a:t>
            </a:r>
            <a:r>
              <a:rPr lang="pt-PT" sz="3200" cap="none">
                <a:solidFill>
                  <a:schemeClr val="tx1"/>
                </a:solidFill>
              </a:rPr>
              <a:t> </a:t>
            </a:r>
            <a:r>
              <a:rPr lang="pt-PT" sz="3200" cap="none" err="1">
                <a:solidFill>
                  <a:schemeClr val="tx1"/>
                </a:solidFill>
              </a:rPr>
              <a:t>type</a:t>
            </a:r>
            <a:endParaRPr lang="pt-PT" sz="3200" cap="none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756414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>
                <a:solidFill>
                  <a:schemeClr val="tx1"/>
                </a:solidFill>
              </a:rPr>
              <a:t>Sprint </a:t>
            </a:r>
            <a:r>
              <a:rPr lang="pt-PT" sz="3200" cap="none" err="1">
                <a:solidFill>
                  <a:schemeClr val="tx1"/>
                </a:solidFill>
              </a:rPr>
              <a:t>Burndown</a:t>
            </a:r>
            <a:r>
              <a:rPr lang="pt-PT" sz="3200" cap="none">
                <a:solidFill>
                  <a:schemeClr val="tx1"/>
                </a:solidFill>
              </a:rPr>
              <a:t> </a:t>
            </a:r>
            <a:r>
              <a:rPr lang="pt-PT" sz="3200" cap="none" err="1">
                <a:solidFill>
                  <a:schemeClr val="tx1"/>
                </a:solidFill>
              </a:rPr>
              <a:t>Chart</a:t>
            </a:r>
            <a:endParaRPr lang="pt-PT" sz="3200" cap="none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/>
              <a:t>Print do JIRA após fecho da sprint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BF887C0-5DF2-4D41-801D-7439CE2C6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915359"/>
              </p:ext>
            </p:extLst>
          </p:nvPr>
        </p:nvGraphicFramePr>
        <p:xfrm>
          <a:off x="1651000" y="165325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05 </a:t>
            </a:r>
            <a:r>
              <a:rPr lang="en-US" sz="1800" dirty="0" err="1">
                <a:solidFill>
                  <a:schemeClr val="tx1"/>
                </a:solidFill>
              </a:rPr>
              <a:t>nov.</a:t>
            </a:r>
            <a:r>
              <a:rPr lang="en-US" sz="1800" dirty="0">
                <a:solidFill>
                  <a:schemeClr val="tx1"/>
                </a:solidFill>
              </a:rPr>
              <a:t> 2021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From the scrum team 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Good teamwork distribution for the available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Lack of information and clarifications from client. Team must study the business model closely and develop adequate solutions.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Daily progress must be monitored more closely.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From implemented functionalities: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Database connection can be very unstable, especially in remote servers. Mock tests were developed to assure successful compilation while keeping project integrity.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new approach to cargo manifest handling (full and partial) was implemented manually but requires automation at the database level.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Data loading and querying were successfully implemented and tested.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05 </a:t>
            </a:r>
            <a:r>
              <a:rPr lang="en-US" dirty="0" err="1">
                <a:solidFill>
                  <a:schemeClr val="tx1"/>
                </a:solidFill>
              </a:rPr>
              <a:t>nov.</a:t>
            </a:r>
            <a:r>
              <a:rPr lang="en-US" dirty="0">
                <a:solidFill>
                  <a:schemeClr val="tx1"/>
                </a:solidFill>
              </a:rPr>
              <a:t> 2021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Good User Story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 Story dependencies were well determined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Excellent team work and shared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Faster task execution time, as the result of the solid foundation developed in Sprint 1 and previous experience.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Development began late in the sprint (but earlier than previous sprint) due to presentations and evaluation moments in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 or insufficient clarifications from the client and the technical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JIRA management issues that blocked the team from accurately registering user story estimation and daily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Database crashing/unavailable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 Stories must be more carefully estimated in Sprint 3 due to the high work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Database connection must be stabilized and some data handling must be automated</a:t>
            </a: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B87164-EF5F-43C8-917E-48B38ACAFD1E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a1e3ca88-8ae5-4fd0-ba37-40ce669fcb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92E48C-C6FF-44AE-8C78-D9681B66D30B}">
  <ds:schemaRefs>
    <ds:schemaRef ds:uri="a1e3ca88-8ae5-4fd0-ba37-40ce669fcb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648</Words>
  <Application>Microsoft Office PowerPoint</Application>
  <PresentationFormat>A4 Paper (210x297 mm)</PresentationFormat>
  <Paragraphs>170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ISEP</vt:lpstr>
      <vt:lpstr>Class 2DC2DD Group 21 SPRINT 2</vt:lpstr>
      <vt:lpstr>Sprint planning – Sprint 2</vt:lpstr>
      <vt:lpstr>Sprint planning</vt:lpstr>
      <vt:lpstr>Sprint Execution</vt:lpstr>
      <vt:lpstr>Work by team member</vt:lpstr>
      <vt:lpstr>Work by type</vt:lpstr>
      <vt:lpstr>Sprint Burndown Chart</vt:lpstr>
      <vt:lpstr>Sprint Review</vt:lpstr>
      <vt:lpstr>Sprint Retrospective</vt:lpstr>
      <vt:lpstr>Sprint Retrospective</vt:lpstr>
      <vt:lpstr>Team performance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Bárbara Pinto (1191507)</cp:lastModifiedBy>
  <cp:revision>27</cp:revision>
  <dcterms:created xsi:type="dcterms:W3CDTF">2010-10-20T15:48:12Z</dcterms:created>
  <dcterms:modified xsi:type="dcterms:W3CDTF">2021-12-06T18:30:51Z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