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CB94-4F4C-4014-9B83-B65CA20C1288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E169-DF72-4B90-A05F-2D3A8B6E3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57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CB94-4F4C-4014-9B83-B65CA20C1288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E169-DF72-4B90-A05F-2D3A8B6E3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53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CB94-4F4C-4014-9B83-B65CA20C1288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E169-DF72-4B90-A05F-2D3A8B6E3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924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CB94-4F4C-4014-9B83-B65CA20C1288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E169-DF72-4B90-A05F-2D3A8B6E3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31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CB94-4F4C-4014-9B83-B65CA20C1288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E169-DF72-4B90-A05F-2D3A8B6E3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114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CB94-4F4C-4014-9B83-B65CA20C1288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E169-DF72-4B90-A05F-2D3A8B6E3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26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CB94-4F4C-4014-9B83-B65CA20C1288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E169-DF72-4B90-A05F-2D3A8B6E3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74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CB94-4F4C-4014-9B83-B65CA20C1288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E169-DF72-4B90-A05F-2D3A8B6E3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66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CB94-4F4C-4014-9B83-B65CA20C1288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E169-DF72-4B90-A05F-2D3A8B6E3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057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CB94-4F4C-4014-9B83-B65CA20C1288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E169-DF72-4B90-A05F-2D3A8B6E3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045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4CB94-4F4C-4014-9B83-B65CA20C1288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3E169-DF72-4B90-A05F-2D3A8B6E3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378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4CB94-4F4C-4014-9B83-B65CA20C1288}" type="datetimeFigureOut">
              <a:rPr lang="en-IN" smtClean="0"/>
              <a:t>24-01-2019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3E169-DF72-4B90-A05F-2D3A8B6E32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384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466DC3-C99F-4B68-8E74-C14BF2068BE7}"/>
              </a:ext>
            </a:extLst>
          </p:cNvPr>
          <p:cNvCxnSpPr>
            <a:cxnSpLocks/>
          </p:cNvCxnSpPr>
          <p:nvPr/>
        </p:nvCxnSpPr>
        <p:spPr>
          <a:xfrm flipH="1">
            <a:off x="480914" y="3766462"/>
            <a:ext cx="818217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2968489-CD40-40CA-992D-DF767D35BBE5}"/>
              </a:ext>
            </a:extLst>
          </p:cNvPr>
          <p:cNvSpPr txBox="1"/>
          <p:nvPr/>
        </p:nvSpPr>
        <p:spPr>
          <a:xfrm>
            <a:off x="450056" y="4011402"/>
            <a:ext cx="8243890" cy="61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dirty="0">
                <a:latin typeface="Century Gothic" panose="020B0502020202020204" pitchFamily="34" charset="0"/>
              </a:rPr>
              <a:t>A low-cost augmented reality device, targeted at rural areas with limited/no access to technology, to help children learn simple geometry and trigonometry, by interacting with shapes.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A67124-F5F1-40CB-8F56-15387412F589}"/>
              </a:ext>
            </a:extLst>
          </p:cNvPr>
          <p:cNvGrpSpPr/>
          <p:nvPr/>
        </p:nvGrpSpPr>
        <p:grpSpPr>
          <a:xfrm>
            <a:off x="480914" y="2153686"/>
            <a:ext cx="8273135" cy="1390921"/>
            <a:chOff x="768084" y="1728580"/>
            <a:chExt cx="11030847" cy="1854562"/>
          </a:xfrm>
        </p:grpSpPr>
        <p:sp>
          <p:nvSpPr>
            <p:cNvPr id="14" name="Oval 13"/>
            <p:cNvSpPr/>
            <p:nvPr/>
          </p:nvSpPr>
          <p:spPr>
            <a:xfrm>
              <a:off x="5438939" y="1914111"/>
              <a:ext cx="1007165" cy="100716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079892" y="3090699"/>
              <a:ext cx="172525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SzPct val="60000"/>
              </a:pPr>
              <a:r>
                <a:rPr lang="en-US" dirty="0">
                  <a:latin typeface="Century Gothic" panose="020B0502020202020204" pitchFamily="34" charset="0"/>
                </a:rPr>
                <a:t>PORTABLE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4654378" y="1728580"/>
              <a:ext cx="0" cy="16962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5743" y="2130915"/>
              <a:ext cx="573556" cy="573556"/>
            </a:xfrm>
            <a:prstGeom prst="rect">
              <a:avLst/>
            </a:prstGeom>
          </p:spPr>
        </p:pic>
        <p:sp>
          <p:nvSpPr>
            <p:cNvPr id="17" name="Oval 16"/>
            <p:cNvSpPr/>
            <p:nvPr/>
          </p:nvSpPr>
          <p:spPr>
            <a:xfrm>
              <a:off x="7889340" y="1914111"/>
              <a:ext cx="1007165" cy="100716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28424" y="3090699"/>
              <a:ext cx="169533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SzPct val="60000"/>
              </a:pPr>
              <a:r>
                <a:rPr lang="en-US" dirty="0">
                  <a:latin typeface="Century Gothic" panose="020B0502020202020204" pitchFamily="34" charset="0"/>
                </a:rPr>
                <a:t>PLAYABLE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6144" y="2130915"/>
              <a:ext cx="573556" cy="573556"/>
            </a:xfrm>
            <a:prstGeom prst="rect">
              <a:avLst/>
            </a:prstGeom>
          </p:spPr>
        </p:pic>
        <p:sp>
          <p:nvSpPr>
            <p:cNvPr id="20" name="Oval 19"/>
            <p:cNvSpPr/>
            <p:nvPr/>
          </p:nvSpPr>
          <p:spPr>
            <a:xfrm>
              <a:off x="10339741" y="1914111"/>
              <a:ext cx="1007165" cy="100716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887723" y="3090699"/>
              <a:ext cx="191120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SzPct val="60000"/>
              </a:pPr>
              <a:r>
                <a:rPr lang="en-US" dirty="0">
                  <a:latin typeface="Century Gothic" panose="020B0502020202020204" pitchFamily="34" charset="0"/>
                </a:rPr>
                <a:t>LEARNABLE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6545" y="2130915"/>
              <a:ext cx="573556" cy="573556"/>
            </a:xfrm>
            <a:prstGeom prst="rect">
              <a:avLst/>
            </a:prstGeom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DEB47BB9-E305-4D10-A1E9-65C143D4F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68084" y="1800008"/>
              <a:ext cx="3114675" cy="16478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6005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96A03E9-2C33-48C1-BFDF-0E4032CCA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786" y="1793081"/>
            <a:ext cx="1575860" cy="3886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492FFC-3508-4580-8DF3-9C9896B47E01}"/>
              </a:ext>
            </a:extLst>
          </p:cNvPr>
          <p:cNvSpPr txBox="1"/>
          <p:nvPr/>
        </p:nvSpPr>
        <p:spPr>
          <a:xfrm>
            <a:off x="6086479" y="1750155"/>
            <a:ext cx="88838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350" dirty="0">
                <a:latin typeface="Century Gothic" panose="020B0502020202020204" pitchFamily="34" charset="0"/>
              </a:rPr>
              <a:t>Camera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925054-DB90-464F-B2EA-A9A114CED302}"/>
              </a:ext>
            </a:extLst>
          </p:cNvPr>
          <p:cNvSpPr txBox="1"/>
          <p:nvPr/>
        </p:nvSpPr>
        <p:spPr>
          <a:xfrm>
            <a:off x="6086479" y="2215356"/>
            <a:ext cx="93647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350" dirty="0">
                <a:latin typeface="Century Gothic" panose="020B0502020202020204" pitchFamily="34" charset="0"/>
              </a:rPr>
              <a:t>Projector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F210D8-B413-4AE6-90AC-2A05C45BDF4F}"/>
              </a:ext>
            </a:extLst>
          </p:cNvPr>
          <p:cNvSpPr txBox="1"/>
          <p:nvPr/>
        </p:nvSpPr>
        <p:spPr>
          <a:xfrm>
            <a:off x="6086478" y="1327879"/>
            <a:ext cx="26693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350" dirty="0">
                <a:latin typeface="Century Gothic" panose="020B0502020202020204" pitchFamily="34" charset="0"/>
              </a:rPr>
              <a:t>Processing Unit (Raspberry Pi)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DC9154-19A1-4D7A-85B8-721627ADD1A1}"/>
              </a:ext>
            </a:extLst>
          </p:cNvPr>
          <p:cNvSpPr txBox="1"/>
          <p:nvPr/>
        </p:nvSpPr>
        <p:spPr>
          <a:xfrm>
            <a:off x="6086479" y="4153361"/>
            <a:ext cx="20457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350" dirty="0">
                <a:latin typeface="Century Gothic" panose="020B0502020202020204" pitchFamily="34" charset="0"/>
              </a:rPr>
              <a:t>Rechargeable Battery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DF5AB-7048-4F64-BB7E-5AC5043CBF18}"/>
              </a:ext>
            </a:extLst>
          </p:cNvPr>
          <p:cNvSpPr txBox="1"/>
          <p:nvPr/>
        </p:nvSpPr>
        <p:spPr>
          <a:xfrm>
            <a:off x="6086479" y="3736181"/>
            <a:ext cx="108395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350" dirty="0">
                <a:latin typeface="Century Gothic" panose="020B0502020202020204" pitchFamily="34" charset="0"/>
              </a:rPr>
              <a:t>Power 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6E10B2-265A-4C83-8820-E67D23667587}"/>
              </a:ext>
            </a:extLst>
          </p:cNvPr>
          <p:cNvSpPr txBox="1"/>
          <p:nvPr/>
        </p:nvSpPr>
        <p:spPr>
          <a:xfrm>
            <a:off x="6086479" y="5404688"/>
            <a:ext cx="18293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350" dirty="0">
                <a:latin typeface="Century Gothic" panose="020B0502020202020204" pitchFamily="34" charset="0"/>
              </a:rPr>
              <a:t>Detachable Clamp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7489E60-DBAC-424D-8AB4-EF9D892486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1777" y="1327880"/>
            <a:ext cx="2743201" cy="43514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AC1156-93A5-4F36-B8EF-029539438311}"/>
              </a:ext>
            </a:extLst>
          </p:cNvPr>
          <p:cNvSpPr txBox="1"/>
          <p:nvPr/>
        </p:nvSpPr>
        <p:spPr>
          <a:xfrm>
            <a:off x="6086479" y="4580722"/>
            <a:ext cx="83067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350" dirty="0">
                <a:latin typeface="Century Gothic" panose="020B0502020202020204" pitchFamily="34" charset="0"/>
              </a:rPr>
              <a:t>Markers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FCC6186-D3BF-4FFB-B0AB-118E641D3F98}"/>
              </a:ext>
            </a:extLst>
          </p:cNvPr>
          <p:cNvCxnSpPr>
            <a:stCxn id="7" idx="1"/>
          </p:cNvCxnSpPr>
          <p:nvPr/>
        </p:nvCxnSpPr>
        <p:spPr>
          <a:xfrm rot="10800000">
            <a:off x="4883156" y="1355744"/>
            <a:ext cx="1203323" cy="122176"/>
          </a:xfrm>
          <a:prstGeom prst="bentConnector3">
            <a:avLst/>
          </a:prstGeom>
          <a:ln w="95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6AACE0A-3CF4-48A5-AF00-014C3E66DDB2}"/>
              </a:ext>
            </a:extLst>
          </p:cNvPr>
          <p:cNvGrpSpPr/>
          <p:nvPr/>
        </p:nvGrpSpPr>
        <p:grpSpPr>
          <a:xfrm>
            <a:off x="4670424" y="1574800"/>
            <a:ext cx="1416055" cy="790597"/>
            <a:chOff x="6227233" y="956733"/>
            <a:chExt cx="1888073" cy="1054129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4600DEA-7191-4325-911F-5452FAB483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7233" y="956733"/>
              <a:ext cx="0" cy="1038741"/>
            </a:xfrm>
            <a:prstGeom prst="straightConnector1">
              <a:avLst/>
            </a:prstGeom>
            <a:ln w="952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AF97489-ECEB-44D3-9057-5A961CAF4659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 flipV="1">
              <a:off x="6227233" y="1996134"/>
              <a:ext cx="1888073" cy="14728"/>
            </a:xfrm>
            <a:prstGeom prst="line">
              <a:avLst/>
            </a:prstGeom>
            <a:ln w="952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E764C6C-DF23-4F8E-AB1C-FCE91ACBE38B}"/>
              </a:ext>
            </a:extLst>
          </p:cNvPr>
          <p:cNvGrpSpPr/>
          <p:nvPr/>
        </p:nvGrpSpPr>
        <p:grpSpPr>
          <a:xfrm>
            <a:off x="4806953" y="1574800"/>
            <a:ext cx="1279526" cy="315035"/>
            <a:chOff x="6493933" y="956734"/>
            <a:chExt cx="1706034" cy="420046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410ACF0-D041-4006-9206-4C5A0B8F39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93933" y="1376780"/>
              <a:ext cx="1706034" cy="0"/>
            </a:xfrm>
            <a:prstGeom prst="line">
              <a:avLst/>
            </a:prstGeom>
            <a:ln w="95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E78ADEB-CDE7-40D1-8945-FCDC616D62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3933" y="956734"/>
              <a:ext cx="0" cy="418472"/>
            </a:xfrm>
            <a:prstGeom prst="straightConnector1">
              <a:avLst/>
            </a:prstGeom>
            <a:ln w="95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55F5DE4-15B1-44F8-ABD8-64E83860CB21}"/>
              </a:ext>
            </a:extLst>
          </p:cNvPr>
          <p:cNvGrpSpPr/>
          <p:nvPr/>
        </p:nvGrpSpPr>
        <p:grpSpPr>
          <a:xfrm>
            <a:off x="4606928" y="4719222"/>
            <a:ext cx="1479551" cy="324266"/>
            <a:chOff x="6227233" y="5149295"/>
            <a:chExt cx="1972734" cy="432355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BFC0C84-92EC-4F25-817C-2B08E89F0D79}"/>
                </a:ext>
              </a:extLst>
            </p:cNvPr>
            <p:cNvCxnSpPr/>
            <p:nvPr/>
          </p:nvCxnSpPr>
          <p:spPr>
            <a:xfrm flipH="1">
              <a:off x="6227233" y="5154043"/>
              <a:ext cx="197273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FC8C24D-0377-470A-A50A-0C2179018128}"/>
                </a:ext>
              </a:extLst>
            </p:cNvPr>
            <p:cNvCxnSpPr>
              <a:cxnSpLocks/>
            </p:cNvCxnSpPr>
            <p:nvPr/>
          </p:nvCxnSpPr>
          <p:spPr>
            <a:xfrm>
              <a:off x="6227233" y="5149295"/>
              <a:ext cx="0" cy="432355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F5CCC3-1592-45B3-AAE9-D69B52B61A11}"/>
              </a:ext>
            </a:extLst>
          </p:cNvPr>
          <p:cNvCxnSpPr>
            <a:cxnSpLocks/>
          </p:cNvCxnSpPr>
          <p:nvPr/>
        </p:nvCxnSpPr>
        <p:spPr>
          <a:xfrm>
            <a:off x="3333357" y="5543188"/>
            <a:ext cx="2753122" cy="0"/>
          </a:xfrm>
          <a:prstGeom prst="line">
            <a:avLst/>
          </a:prstGeom>
          <a:ln w="95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E8D727E-55EF-4455-A49F-E7430FDBE2A8}"/>
              </a:ext>
            </a:extLst>
          </p:cNvPr>
          <p:cNvGrpSpPr/>
          <p:nvPr/>
        </p:nvGrpSpPr>
        <p:grpSpPr>
          <a:xfrm>
            <a:off x="2564511" y="3883392"/>
            <a:ext cx="3521968" cy="524645"/>
            <a:chOff x="3504010" y="4034856"/>
            <a:chExt cx="4695957" cy="699526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2594FCC-7F73-47A8-AAE6-F9371B9541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1938" y="4034856"/>
              <a:ext cx="4128029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DC5B5CC-092A-4D4E-806B-D6AEF4F43E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4010" y="4734382"/>
              <a:ext cx="567928" cy="0"/>
            </a:xfrm>
            <a:prstGeom prst="line">
              <a:avLst/>
            </a:prstGeom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AA99D40-39EF-4366-B94B-6772270B16EC}"/>
                </a:ext>
              </a:extLst>
            </p:cNvPr>
            <p:cNvCxnSpPr/>
            <p:nvPr/>
          </p:nvCxnSpPr>
          <p:spPr>
            <a:xfrm>
              <a:off x="4071938" y="4034856"/>
              <a:ext cx="0" cy="699069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34EE6CD-DD22-45D1-B71D-48D6F0D85D3B}"/>
              </a:ext>
            </a:extLst>
          </p:cNvPr>
          <p:cNvGrpSpPr/>
          <p:nvPr/>
        </p:nvGrpSpPr>
        <p:grpSpPr>
          <a:xfrm>
            <a:off x="2966347" y="4306537"/>
            <a:ext cx="3120133" cy="524645"/>
            <a:chOff x="4039791" y="4034856"/>
            <a:chExt cx="4160177" cy="699526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432556A-C41C-41EA-A331-C4935484B3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7719" y="4034856"/>
              <a:ext cx="3592249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103D2AC-532C-4344-BEB4-5D4B9646EF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9791" y="4734382"/>
              <a:ext cx="567928" cy="0"/>
            </a:xfrm>
            <a:prstGeom prst="line">
              <a:avLst/>
            </a:prstGeom>
            <a:ln w="952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8864BF6-9C2A-4F5D-8554-17AABD876713}"/>
                </a:ext>
              </a:extLst>
            </p:cNvPr>
            <p:cNvCxnSpPr/>
            <p:nvPr/>
          </p:nvCxnSpPr>
          <p:spPr>
            <a:xfrm>
              <a:off x="4607719" y="4034856"/>
              <a:ext cx="0" cy="699069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0613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466DC3-C99F-4B68-8E74-C14BF2068BE7}"/>
              </a:ext>
            </a:extLst>
          </p:cNvPr>
          <p:cNvCxnSpPr>
            <a:cxnSpLocks/>
          </p:cNvCxnSpPr>
          <p:nvPr/>
        </p:nvCxnSpPr>
        <p:spPr>
          <a:xfrm flipH="1">
            <a:off x="1696724" y="5194247"/>
            <a:ext cx="5750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2968489-CD40-40CA-992D-DF767D35BBE5}"/>
              </a:ext>
            </a:extLst>
          </p:cNvPr>
          <p:cNvSpPr txBox="1"/>
          <p:nvPr/>
        </p:nvSpPr>
        <p:spPr>
          <a:xfrm>
            <a:off x="1638873" y="5347616"/>
            <a:ext cx="5866254" cy="1020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1400" dirty="0">
                <a:latin typeface="Century Gothic" panose="020B0502020202020204" pitchFamily="34" charset="0"/>
              </a:rPr>
              <a:t>A low-cost augmented reality device, targeted at rural areas with limited/no access to technology, to help children learn simple geometry and trigonometry, by interacting with shapes.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4D51A5B-CC7A-44D5-9D12-E4D687602E19}"/>
              </a:ext>
            </a:extLst>
          </p:cNvPr>
          <p:cNvGrpSpPr/>
          <p:nvPr/>
        </p:nvGrpSpPr>
        <p:grpSpPr>
          <a:xfrm>
            <a:off x="2195003" y="3632473"/>
            <a:ext cx="5039279" cy="1251773"/>
            <a:chOff x="2195003" y="3459311"/>
            <a:chExt cx="5039279" cy="1251773"/>
          </a:xfrm>
        </p:grpSpPr>
        <p:sp>
          <p:nvSpPr>
            <p:cNvPr id="14" name="Oval 13"/>
            <p:cNvSpPr/>
            <p:nvPr/>
          </p:nvSpPr>
          <p:spPr>
            <a:xfrm>
              <a:off x="2464288" y="3459311"/>
              <a:ext cx="755374" cy="75537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95003" y="434175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SzPct val="60000"/>
              </a:pPr>
              <a:r>
                <a:rPr lang="en-US" dirty="0">
                  <a:latin typeface="Century Gothic" panose="020B0502020202020204" pitchFamily="34" charset="0"/>
                </a:rPr>
                <a:t>PORTABLE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6891" y="3621914"/>
              <a:ext cx="430167" cy="430167"/>
            </a:xfrm>
            <a:prstGeom prst="rect">
              <a:avLst/>
            </a:prstGeom>
          </p:spPr>
        </p:pic>
        <p:sp>
          <p:nvSpPr>
            <p:cNvPr id="17" name="Oval 16"/>
            <p:cNvSpPr/>
            <p:nvPr/>
          </p:nvSpPr>
          <p:spPr>
            <a:xfrm>
              <a:off x="4302089" y="3459311"/>
              <a:ext cx="755374" cy="75537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31402" y="4341752"/>
              <a:ext cx="1271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SzPct val="60000"/>
              </a:pPr>
              <a:r>
                <a:rPr lang="en-US" dirty="0">
                  <a:latin typeface="Century Gothic" panose="020B0502020202020204" pitchFamily="34" charset="0"/>
                </a:rPr>
                <a:t>PLAYABLE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4692" y="3621914"/>
              <a:ext cx="430167" cy="430167"/>
            </a:xfrm>
            <a:prstGeom prst="rect">
              <a:avLst/>
            </a:prstGeom>
          </p:spPr>
        </p:pic>
        <p:sp>
          <p:nvSpPr>
            <p:cNvPr id="20" name="Oval 19"/>
            <p:cNvSpPr/>
            <p:nvPr/>
          </p:nvSpPr>
          <p:spPr>
            <a:xfrm>
              <a:off x="6139890" y="3459311"/>
              <a:ext cx="755374" cy="75537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800876" y="4341752"/>
              <a:ext cx="1433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SzPct val="60000"/>
              </a:pPr>
              <a:r>
                <a:rPr lang="en-US" dirty="0">
                  <a:latin typeface="Century Gothic" panose="020B0502020202020204" pitchFamily="34" charset="0"/>
                </a:rPr>
                <a:t>LEARNABLE</a:t>
              </a: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2493" y="3621914"/>
              <a:ext cx="430167" cy="430167"/>
            </a:xfrm>
            <a:prstGeom prst="rect">
              <a:avLst/>
            </a:prstGeom>
          </p:spPr>
        </p:pic>
      </p:grpSp>
      <p:pic>
        <p:nvPicPr>
          <p:cNvPr id="23" name="Graphic 22">
            <a:extLst>
              <a:ext uri="{FF2B5EF4-FFF2-40B4-BE49-F238E27FC236}">
                <a16:creationId xmlns:a16="http://schemas.microsoft.com/office/drawing/2014/main" id="{DEB47BB9-E305-4D10-A1E9-65C143D4FA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65280" y="520899"/>
            <a:ext cx="4413441" cy="2334938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F046968-1717-4644-AC20-E3752BA7D85F}"/>
              </a:ext>
            </a:extLst>
          </p:cNvPr>
          <p:cNvCxnSpPr>
            <a:cxnSpLocks/>
          </p:cNvCxnSpPr>
          <p:nvPr/>
        </p:nvCxnSpPr>
        <p:spPr>
          <a:xfrm flipH="1">
            <a:off x="1696724" y="3322472"/>
            <a:ext cx="575055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359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85</Words>
  <Application>Microsoft Office PowerPoint</Application>
  <PresentationFormat>On-screen Show (4:3)</PresentationFormat>
  <Paragraphs>15</Paragraphs>
  <Slides>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Hermit</dc:creator>
  <cp:lastModifiedBy>Gunjan Chowdhary</cp:lastModifiedBy>
  <cp:revision>13</cp:revision>
  <dcterms:created xsi:type="dcterms:W3CDTF">2016-12-04T11:18:53Z</dcterms:created>
  <dcterms:modified xsi:type="dcterms:W3CDTF">2019-01-24T09:59:31Z</dcterms:modified>
</cp:coreProperties>
</file>