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69" r:id="rId3"/>
    <p:sldId id="268" r:id="rId4"/>
    <p:sldId id="270" r:id="rId5"/>
    <p:sldId id="267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USM\PRESUPUESTOS\PPTO%202018\CAMPUS%20CENTRAL%20UTFSM-Abril%202018.2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USM\PRESUPUESTOS\PPTO%202018\CAMPUS%20CENTRAL%20UTFSM-Abril%202018.2.xlsm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USM\PRESUPUESTOS\PPTO%202018\CAMPUS%20CENTRAL%20UTFSM-Abril%202018.2.xlsm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USM\PRESUPUESTOS\PPTO%202018\CAMPUS%20CENTRAL%20UTFSM-Abril%202018.2.xlsm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USM\PRESUPUESTOS\PPTO%202018\CAMPUS%20CENTRAL%20UTFSM-Abril%202018.2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USM\PRESUPUESTOS\PPTO%202018\CAMPUS%20CENTRAL%20UTFSM-Abril%202018.2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USM\PRESUPUESTOS\PPTO%202018\CAMPUS%20CENTRAL%20UTFSM-Abril%202018.2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USM\PRESUPUESTOS\PPTO%202018\CAMPUS%20CENTRAL%20UTFSM-Abril%202018.2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USM\PRESUPUESTOS\PPTO%202018\CAMPUS%20CENTRAL%20UTFSM-Abril%202018.2.xlsm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USM\PRESUPUESTOS\PPTO%202018\CAMPUS%20CENTRAL%20UTFSM-Abril%202018.2.xlsm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USM\PRESUPUESTOS\PPTO%202018\CAMPUS%20CENTRAL%20UTFSM-Abril%202018.2.xlsm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USM\PRESUPUESTOS\PPTO%202018\CAMPUS%20CENTRAL%20UTFSM-Abril%202018.2.xlsm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/>
              <a:t>GESTIÓN CSJ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DI2211_GESTIÓN!$B$6</c:f>
              <c:strCache>
                <c:ptCount val="1"/>
                <c:pt idx="0">
                  <c:v>PRESUPUESTO MES $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DI2211_GESTIÓN!$A$7:$A$19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DI2211_GESTIÓN!$B$7:$B$19</c:f>
              <c:numCache>
                <c:formatCode>##,###,###,###,##0</c:formatCode>
                <c:ptCount val="13"/>
                <c:pt idx="0">
                  <c:v>0</c:v>
                </c:pt>
                <c:pt idx="1">
                  <c:v>180000</c:v>
                </c:pt>
                <c:pt idx="2">
                  <c:v>85000</c:v>
                </c:pt>
                <c:pt idx="3">
                  <c:v>638000</c:v>
                </c:pt>
                <c:pt idx="4">
                  <c:v>620000</c:v>
                </c:pt>
                <c:pt idx="5">
                  <c:v>620000</c:v>
                </c:pt>
                <c:pt idx="6">
                  <c:v>420000</c:v>
                </c:pt>
                <c:pt idx="7">
                  <c:v>320000</c:v>
                </c:pt>
                <c:pt idx="8">
                  <c:v>420000</c:v>
                </c:pt>
                <c:pt idx="9">
                  <c:v>320000</c:v>
                </c:pt>
                <c:pt idx="10">
                  <c:v>220000</c:v>
                </c:pt>
                <c:pt idx="11">
                  <c:v>220000</c:v>
                </c:pt>
                <c:pt idx="12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D4-437E-955F-36C6F41A9E5B}"/>
            </c:ext>
          </c:extLst>
        </c:ser>
        <c:ser>
          <c:idx val="1"/>
          <c:order val="1"/>
          <c:tx>
            <c:strRef>
              <c:f>DI2211_GESTIÓN!$C$6</c:f>
              <c:strCache>
                <c:ptCount val="1"/>
                <c:pt idx="0">
                  <c:v>GASTO MES $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DI2211_GESTIÓN!$A$7:$A$19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DI2211_GESTIÓN!$C$7:$C$19</c:f>
              <c:numCache>
                <c:formatCode>##,###,###,###,##0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443550</c:v>
                </c:pt>
                <c:pt idx="3">
                  <c:v>1504834</c:v>
                </c:pt>
                <c:pt idx="4">
                  <c:v>127744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D4-437E-955F-36C6F41A9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283616"/>
        <c:axId val="48531520"/>
      </c:barChart>
      <c:catAx>
        <c:axId val="5128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8531520"/>
        <c:crosses val="autoZero"/>
        <c:auto val="1"/>
        <c:lblAlgn val="ctr"/>
        <c:lblOffset val="100"/>
        <c:noMultiLvlLbl val="0"/>
      </c:catAx>
      <c:valAx>
        <c:axId val="48531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#,###,###,##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1283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ES_tradnl"/>
              <a:t>DI2116 PROCESOS ALTAS TEMPERATURAS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'DI2116'!$B$7</c:f>
              <c:strCache>
                <c:ptCount val="1"/>
                <c:pt idx="0">
                  <c:v>PRESUPUESTO MES $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'DI2116'!$A$8:$A$60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'DI2116'!$B$8:$B$60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300000</c:v>
                </c:pt>
                <c:pt idx="2">
                  <c:v>45000</c:v>
                </c:pt>
                <c:pt idx="3">
                  <c:v>1300000</c:v>
                </c:pt>
                <c:pt idx="4">
                  <c:v>700000</c:v>
                </c:pt>
                <c:pt idx="5">
                  <c:v>200000</c:v>
                </c:pt>
                <c:pt idx="6">
                  <c:v>200000</c:v>
                </c:pt>
                <c:pt idx="7">
                  <c:v>255000</c:v>
                </c:pt>
                <c:pt idx="8">
                  <c:v>200000</c:v>
                </c:pt>
                <c:pt idx="9">
                  <c:v>200000</c:v>
                </c:pt>
                <c:pt idx="10">
                  <c:v>200000</c:v>
                </c:pt>
                <c:pt idx="11">
                  <c:v>200000</c:v>
                </c:pt>
                <c:pt idx="12">
                  <c:v>200000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7F-4F9C-94FB-66399EEF3D65}"/>
            </c:ext>
          </c:extLst>
        </c:ser>
        <c:ser>
          <c:idx val="1"/>
          <c:order val="1"/>
          <c:tx>
            <c:strRef>
              <c:f>'DI2116'!$C$7</c:f>
              <c:strCache>
                <c:ptCount val="1"/>
                <c:pt idx="0">
                  <c:v>GASTO MES $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'DI2116'!$A$8:$A$60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'DI2116'!$C$8:$C$60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1009694</c:v>
                </c:pt>
                <c:pt idx="4">
                  <c:v>232472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7F-4F9C-94FB-66399EEF3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253623376"/>
        <c:axId val="-1256928320"/>
      </c:barChart>
      <c:catAx>
        <c:axId val="-125362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256928320"/>
        <c:crosses val="autoZero"/>
        <c:auto val="1"/>
        <c:lblAlgn val="ctr"/>
        <c:lblOffset val="100"/>
        <c:noMultiLvlLbl val="0"/>
      </c:catAx>
      <c:valAx>
        <c:axId val="-125692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253623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ES_tradnl"/>
              <a:t>DI2117 PROCESOS ACUOSOS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'DI2117'!$B$7</c:f>
              <c:strCache>
                <c:ptCount val="1"/>
                <c:pt idx="0">
                  <c:v>PRESUPUESTO MES $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'DI2117'!$A$8:$A$48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'DI2117'!$B$8:$B$48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300000</c:v>
                </c:pt>
                <c:pt idx="2">
                  <c:v>117000</c:v>
                </c:pt>
                <c:pt idx="3">
                  <c:v>1983000</c:v>
                </c:pt>
                <c:pt idx="4">
                  <c:v>700000</c:v>
                </c:pt>
                <c:pt idx="5">
                  <c:v>700000</c:v>
                </c:pt>
                <c:pt idx="6">
                  <c:v>200000</c:v>
                </c:pt>
                <c:pt idx="7">
                  <c:v>1400000</c:v>
                </c:pt>
                <c:pt idx="8">
                  <c:v>300000</c:v>
                </c:pt>
                <c:pt idx="9">
                  <c:v>200000</c:v>
                </c:pt>
                <c:pt idx="10">
                  <c:v>200000</c:v>
                </c:pt>
                <c:pt idx="11">
                  <c:v>200000</c:v>
                </c:pt>
                <c:pt idx="12">
                  <c:v>200000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B5-4FA2-94CA-A9594973134A}"/>
            </c:ext>
          </c:extLst>
        </c:ser>
        <c:ser>
          <c:idx val="1"/>
          <c:order val="1"/>
          <c:tx>
            <c:strRef>
              <c:f>'DI2117'!$C$7</c:f>
              <c:strCache>
                <c:ptCount val="1"/>
                <c:pt idx="0">
                  <c:v>GASTO MES $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'DI2117'!$A$8:$A$48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'DI2117'!$C$8:$C$48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106458</c:v>
                </c:pt>
                <c:pt idx="2">
                  <c:v>0</c:v>
                </c:pt>
                <c:pt idx="3">
                  <c:v>1537394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B5-4FA2-94CA-A959497313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233679408"/>
        <c:axId val="-1237659632"/>
      </c:barChart>
      <c:catAx>
        <c:axId val="-1233679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237659632"/>
        <c:crosses val="autoZero"/>
        <c:auto val="1"/>
        <c:lblAlgn val="ctr"/>
        <c:lblOffset val="100"/>
        <c:noMultiLvlLbl val="0"/>
      </c:catAx>
      <c:valAx>
        <c:axId val="-123765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23367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ES_tradnl"/>
              <a:t>DI2118</a:t>
            </a:r>
            <a:r>
              <a:rPr lang="es-ES_tradnl" baseline="0"/>
              <a:t> LAB. METALURGIA</a:t>
            </a:r>
            <a:endParaRPr lang="es-ES_tradnl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'DI2118'!$B$7</c:f>
              <c:strCache>
                <c:ptCount val="1"/>
                <c:pt idx="0">
                  <c:v>PRESUPUESTO MES $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'DI2118'!$A$8:$A$44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'DI2118'!$B$8:$B$44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250000</c:v>
                </c:pt>
                <c:pt idx="2">
                  <c:v>0</c:v>
                </c:pt>
                <c:pt idx="3">
                  <c:v>800000</c:v>
                </c:pt>
                <c:pt idx="4">
                  <c:v>900000</c:v>
                </c:pt>
                <c:pt idx="5">
                  <c:v>250000</c:v>
                </c:pt>
                <c:pt idx="6">
                  <c:v>500000</c:v>
                </c:pt>
                <c:pt idx="7">
                  <c:v>300000</c:v>
                </c:pt>
                <c:pt idx="8">
                  <c:v>300000</c:v>
                </c:pt>
                <c:pt idx="9">
                  <c:v>200000</c:v>
                </c:pt>
                <c:pt idx="10">
                  <c:v>200000</c:v>
                </c:pt>
                <c:pt idx="11">
                  <c:v>200000</c:v>
                </c:pt>
                <c:pt idx="12">
                  <c:v>600000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A9-477E-A2C5-D4A8A60EE875}"/>
            </c:ext>
          </c:extLst>
        </c:ser>
        <c:ser>
          <c:idx val="1"/>
          <c:order val="1"/>
          <c:tx>
            <c:strRef>
              <c:f>'DI2118'!$C$7</c:f>
              <c:strCache>
                <c:ptCount val="1"/>
                <c:pt idx="0">
                  <c:v>GASTO MES $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'DI2118'!$A$8:$A$44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'DI2118'!$C$8:$C$44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29250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A9-477E-A2C5-D4A8A60EE8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216184560"/>
        <c:axId val="-1252394240"/>
      </c:barChart>
      <c:catAx>
        <c:axId val="-1216184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252394240"/>
        <c:crosses val="autoZero"/>
        <c:auto val="1"/>
        <c:lblAlgn val="ctr"/>
        <c:lblOffset val="100"/>
        <c:noMultiLvlLbl val="0"/>
      </c:catAx>
      <c:valAx>
        <c:axId val="-125239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216184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/>
              <a:t>DOCENCIA CSJ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'DI2212 DOC'!$B$6</c:f>
              <c:strCache>
                <c:ptCount val="1"/>
                <c:pt idx="0">
                  <c:v>PRESUPUESTO MES $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'DI2212 DOC'!$A$7:$A$19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'DI2212 DOC'!$B$7:$B$19</c:f>
              <c:numCache>
                <c:formatCode>##,###,###,###,##0</c:formatCode>
                <c:ptCount val="13"/>
                <c:pt idx="0">
                  <c:v>0</c:v>
                </c:pt>
                <c:pt idx="1">
                  <c:v>620000</c:v>
                </c:pt>
                <c:pt idx="2">
                  <c:v>290000</c:v>
                </c:pt>
                <c:pt idx="3">
                  <c:v>1450000</c:v>
                </c:pt>
                <c:pt idx="4">
                  <c:v>710000</c:v>
                </c:pt>
                <c:pt idx="5">
                  <c:v>900000</c:v>
                </c:pt>
                <c:pt idx="6">
                  <c:v>940000</c:v>
                </c:pt>
                <c:pt idx="7">
                  <c:v>850000</c:v>
                </c:pt>
                <c:pt idx="8">
                  <c:v>800000</c:v>
                </c:pt>
                <c:pt idx="9">
                  <c:v>700000</c:v>
                </c:pt>
                <c:pt idx="10">
                  <c:v>900000</c:v>
                </c:pt>
                <c:pt idx="11">
                  <c:v>950000</c:v>
                </c:pt>
                <c:pt idx="12">
                  <c:v>390000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DE-42CC-A28B-AC63D16EF85D}"/>
            </c:ext>
          </c:extLst>
        </c:ser>
        <c:ser>
          <c:idx val="1"/>
          <c:order val="1"/>
          <c:tx>
            <c:strRef>
              <c:f>'DI2212 DOC'!$C$6</c:f>
              <c:strCache>
                <c:ptCount val="1"/>
                <c:pt idx="0">
                  <c:v>GASTO MES $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'DI2212 DOC'!$A$7:$A$19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'DI2212 DOC'!$C$7:$C$19</c:f>
              <c:numCache>
                <c:formatCode>##,###,###,###,##0</c:formatCode>
                <c:ptCount val="13"/>
                <c:pt idx="0">
                  <c:v>0</c:v>
                </c:pt>
                <c:pt idx="1">
                  <c:v>157080</c:v>
                </c:pt>
                <c:pt idx="2">
                  <c:v>0</c:v>
                </c:pt>
                <c:pt idx="3">
                  <c:v>769071</c:v>
                </c:pt>
                <c:pt idx="4">
                  <c:v>294600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DE-42CC-A28B-AC63D16EF8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736448"/>
        <c:axId val="52733952"/>
      </c:barChart>
      <c:catAx>
        <c:axId val="5273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2733952"/>
        <c:crosses val="autoZero"/>
        <c:auto val="1"/>
        <c:lblAlgn val="ctr"/>
        <c:lblOffset val="100"/>
        <c:noMultiLvlLbl val="0"/>
      </c:catAx>
      <c:valAx>
        <c:axId val="52733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#,###,###,##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273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/>
              <a:t>LABORATORIOS CSJ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'DI2214 LAB'!$B$6</c:f>
              <c:strCache>
                <c:ptCount val="1"/>
                <c:pt idx="0">
                  <c:v>PRESUPUESTO MES $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'DI2214 LAB'!$A$7:$A$19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'DI2214 LAB'!$B$7:$B$19</c:f>
              <c:numCache>
                <c:formatCode>##,###,###,###,##0</c:formatCode>
                <c:ptCount val="13"/>
                <c:pt idx="0">
                  <c:v>0</c:v>
                </c:pt>
                <c:pt idx="1">
                  <c:v>800000</c:v>
                </c:pt>
                <c:pt idx="2">
                  <c:v>200000</c:v>
                </c:pt>
                <c:pt idx="3">
                  <c:v>2017000</c:v>
                </c:pt>
                <c:pt idx="4">
                  <c:v>950000</c:v>
                </c:pt>
                <c:pt idx="5">
                  <c:v>1050000</c:v>
                </c:pt>
                <c:pt idx="6">
                  <c:v>550000</c:v>
                </c:pt>
                <c:pt idx="7">
                  <c:v>1950000</c:v>
                </c:pt>
                <c:pt idx="8">
                  <c:v>1050000</c:v>
                </c:pt>
                <c:pt idx="9">
                  <c:v>350000</c:v>
                </c:pt>
                <c:pt idx="10">
                  <c:v>550000</c:v>
                </c:pt>
                <c:pt idx="11">
                  <c:v>350000</c:v>
                </c:pt>
                <c:pt idx="12">
                  <c:v>350000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FA-4FC3-9612-EBC6C54D858E}"/>
            </c:ext>
          </c:extLst>
        </c:ser>
        <c:ser>
          <c:idx val="1"/>
          <c:order val="1"/>
          <c:tx>
            <c:strRef>
              <c:f>'DI2214 LAB'!$C$6</c:f>
              <c:strCache>
                <c:ptCount val="1"/>
                <c:pt idx="0">
                  <c:v>GASTO MES $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'DI2214 LAB'!$A$7:$A$19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'DI2214 LAB'!$C$7:$C$19</c:f>
              <c:numCache>
                <c:formatCode>##,###,###,###,##0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FA-4FC3-9612-EBC6C54D85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977744"/>
        <c:axId val="60978576"/>
      </c:barChart>
      <c:catAx>
        <c:axId val="6097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60978576"/>
        <c:crosses val="autoZero"/>
        <c:auto val="1"/>
        <c:lblAlgn val="ctr"/>
        <c:lblOffset val="100"/>
        <c:noMultiLvlLbl val="0"/>
      </c:catAx>
      <c:valAx>
        <c:axId val="6097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#,###,###,##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6097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/>
              <a:t>Situación Global Operaciones CCC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'Situación Global'!$D$4</c:f>
              <c:strCache>
                <c:ptCount val="1"/>
                <c:pt idx="0">
                  <c:v>PRESUPUESTO 2018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'Situación Global'!$B$5:$C$13</c15:sqref>
                  </c15:fullRef>
                  <c15:levelRef>
                    <c15:sqref>'Situación Global'!$B$5:$B$13</c15:sqref>
                  </c15:levelRef>
                </c:ext>
              </c:extLst>
              <c:f>'Situación Global'!$B$5:$B$13</c:f>
              <c:strCache>
                <c:ptCount val="8"/>
                <c:pt idx="0">
                  <c:v>GESTIÓN DIMM</c:v>
                </c:pt>
                <c:pt idx="1">
                  <c:v>DOCENCIA DIMM</c:v>
                </c:pt>
                <c:pt idx="2">
                  <c:v>LAB. PLANTA 1</c:v>
                </c:pt>
                <c:pt idx="3">
                  <c:v>LAB. FUNDICIÓN</c:v>
                </c:pt>
                <c:pt idx="4">
                  <c:v>PROC. MINERALES</c:v>
                </c:pt>
                <c:pt idx="5">
                  <c:v>PROC. ALTAS TEMPERATURAS</c:v>
                </c:pt>
                <c:pt idx="6">
                  <c:v>PROC.ACUOSOS</c:v>
                </c:pt>
                <c:pt idx="7">
                  <c:v>LAB. METALURGICO</c:v>
                </c:pt>
              </c:strCache>
            </c:strRef>
          </c:cat>
          <c:val>
            <c:numRef>
              <c:f>'Situación Global'!$D$5:$D$13</c:f>
              <c:numCache>
                <c:formatCode>_-"$"* #,##0_-;\-"$"* #,##0_-;_-"$"* "-"_-;_-@_-</c:formatCode>
                <c:ptCount val="9"/>
                <c:pt idx="0">
                  <c:v>14000000</c:v>
                </c:pt>
                <c:pt idx="1">
                  <c:v>13000000</c:v>
                </c:pt>
                <c:pt idx="2">
                  <c:v>5481000</c:v>
                </c:pt>
                <c:pt idx="3">
                  <c:v>2369000</c:v>
                </c:pt>
                <c:pt idx="4">
                  <c:v>5150000</c:v>
                </c:pt>
                <c:pt idx="5">
                  <c:v>4000000</c:v>
                </c:pt>
                <c:pt idx="6">
                  <c:v>6500000</c:v>
                </c:pt>
                <c:pt idx="7">
                  <c:v>4500000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FD-4D84-94B8-058A79D0B912}"/>
            </c:ext>
          </c:extLst>
        </c:ser>
        <c:ser>
          <c:idx val="1"/>
          <c:order val="1"/>
          <c:tx>
            <c:strRef>
              <c:f>'Situación Global'!$E$4</c:f>
              <c:strCache>
                <c:ptCount val="1"/>
                <c:pt idx="0">
                  <c:v>GASTADO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'Situación Global'!$B$5:$C$13</c15:sqref>
                  </c15:fullRef>
                  <c15:levelRef>
                    <c15:sqref>'Situación Global'!$B$5:$B$13</c15:sqref>
                  </c15:levelRef>
                </c:ext>
              </c:extLst>
              <c:f>'Situación Global'!$B$5:$B$13</c:f>
              <c:strCache>
                <c:ptCount val="8"/>
                <c:pt idx="0">
                  <c:v>GESTIÓN DIMM</c:v>
                </c:pt>
                <c:pt idx="1">
                  <c:v>DOCENCIA DIMM</c:v>
                </c:pt>
                <c:pt idx="2">
                  <c:v>LAB. PLANTA 1</c:v>
                </c:pt>
                <c:pt idx="3">
                  <c:v>LAB. FUNDICIÓN</c:v>
                </c:pt>
                <c:pt idx="4">
                  <c:v>PROC. MINERALES</c:v>
                </c:pt>
                <c:pt idx="5">
                  <c:v>PROC. ALTAS TEMPERATURAS</c:v>
                </c:pt>
                <c:pt idx="6">
                  <c:v>PROC.ACUOSOS</c:v>
                </c:pt>
                <c:pt idx="7">
                  <c:v>LAB. METALURGICO</c:v>
                </c:pt>
              </c:strCache>
            </c:strRef>
          </c:cat>
          <c:val>
            <c:numRef>
              <c:f>'Situación Global'!$E$5:$E$13</c:f>
              <c:numCache>
                <c:formatCode>_-"$"* #,##0_-;\-"$"* #,##0_-;_-"$"* "-"_-;_-@_-</c:formatCode>
                <c:ptCount val="9"/>
                <c:pt idx="0">
                  <c:v>2390719</c:v>
                </c:pt>
                <c:pt idx="1">
                  <c:v>1257013</c:v>
                </c:pt>
                <c:pt idx="2">
                  <c:v>3728047</c:v>
                </c:pt>
                <c:pt idx="3">
                  <c:v>289852</c:v>
                </c:pt>
                <c:pt idx="4">
                  <c:v>664825</c:v>
                </c:pt>
                <c:pt idx="5">
                  <c:v>1242166</c:v>
                </c:pt>
                <c:pt idx="6">
                  <c:v>1643852</c:v>
                </c:pt>
                <c:pt idx="7">
                  <c:v>29250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FD-4D84-94B8-058A79D0B912}"/>
            </c:ext>
          </c:extLst>
        </c:ser>
        <c:ser>
          <c:idx val="2"/>
          <c:order val="2"/>
          <c:tx>
            <c:strRef>
              <c:f>'Situación Global'!$G$4</c:f>
              <c:strCache>
                <c:ptCount val="1"/>
                <c:pt idx="0">
                  <c:v>SALDO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'Situación Global'!$B$5:$C$13</c15:sqref>
                  </c15:fullRef>
                  <c15:levelRef>
                    <c15:sqref>'Situación Global'!$B$5:$B$13</c15:sqref>
                  </c15:levelRef>
                </c:ext>
              </c:extLst>
              <c:f>'Situación Global'!$B$5:$B$13</c:f>
              <c:strCache>
                <c:ptCount val="8"/>
                <c:pt idx="0">
                  <c:v>GESTIÓN DIMM</c:v>
                </c:pt>
                <c:pt idx="1">
                  <c:v>DOCENCIA DIMM</c:v>
                </c:pt>
                <c:pt idx="2">
                  <c:v>LAB. PLANTA 1</c:v>
                </c:pt>
                <c:pt idx="3">
                  <c:v>LAB. FUNDICIÓN</c:v>
                </c:pt>
                <c:pt idx="4">
                  <c:v>PROC. MINERALES</c:v>
                </c:pt>
                <c:pt idx="5">
                  <c:v>PROC. ALTAS TEMPERATURAS</c:v>
                </c:pt>
                <c:pt idx="6">
                  <c:v>PROC.ACUOSOS</c:v>
                </c:pt>
                <c:pt idx="7">
                  <c:v>LAB. METALURGICO</c:v>
                </c:pt>
              </c:strCache>
            </c:strRef>
          </c:cat>
          <c:val>
            <c:numRef>
              <c:f>'Situación Global'!$G$5:$G$13</c:f>
              <c:numCache>
                <c:formatCode>_-"$"* #,##0_-;\-"$"* #,##0_-;_-"$"* "-"_-;_-@_-</c:formatCode>
                <c:ptCount val="9"/>
                <c:pt idx="0">
                  <c:v>11609281</c:v>
                </c:pt>
                <c:pt idx="1">
                  <c:v>11742987</c:v>
                </c:pt>
                <c:pt idx="2">
                  <c:v>1752953</c:v>
                </c:pt>
                <c:pt idx="3">
                  <c:v>2079148</c:v>
                </c:pt>
                <c:pt idx="4">
                  <c:v>4485175</c:v>
                </c:pt>
                <c:pt idx="5">
                  <c:v>2757834</c:v>
                </c:pt>
                <c:pt idx="6">
                  <c:v>4856148</c:v>
                </c:pt>
                <c:pt idx="7">
                  <c:v>4470750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FD-4D84-94B8-058A79D0B9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-927232912"/>
        <c:axId val="-927227760"/>
      </c:barChart>
      <c:catAx>
        <c:axId val="-92723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927227760"/>
        <c:crosses val="autoZero"/>
        <c:auto val="1"/>
        <c:lblAlgn val="ctr"/>
        <c:lblOffset val="100"/>
        <c:noMultiLvlLbl val="0"/>
      </c:catAx>
      <c:valAx>
        <c:axId val="-92722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927232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ES_tradnl"/>
              <a:t>DI11GE GESTIÓN DIMM 2018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DI11GE!$B$7</c:f>
              <c:strCache>
                <c:ptCount val="1"/>
                <c:pt idx="0">
                  <c:v>PRESUPUESTO MES $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DI11GE!$A$8:$A$61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DI11GE!$B$8:$B$61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992000</c:v>
                </c:pt>
                <c:pt idx="2">
                  <c:v>1058000</c:v>
                </c:pt>
                <c:pt idx="3">
                  <c:v>1270000</c:v>
                </c:pt>
                <c:pt idx="4">
                  <c:v>1420000</c:v>
                </c:pt>
                <c:pt idx="5">
                  <c:v>1270000</c:v>
                </c:pt>
                <c:pt idx="6">
                  <c:v>1020000</c:v>
                </c:pt>
                <c:pt idx="7">
                  <c:v>1040000</c:v>
                </c:pt>
                <c:pt idx="8">
                  <c:v>1160000</c:v>
                </c:pt>
                <c:pt idx="9">
                  <c:v>1430000</c:v>
                </c:pt>
                <c:pt idx="10">
                  <c:v>1330000</c:v>
                </c:pt>
                <c:pt idx="11">
                  <c:v>1030000</c:v>
                </c:pt>
                <c:pt idx="12">
                  <c:v>980000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3C-4C63-8FE3-5B2FFA24EE6A}"/>
            </c:ext>
          </c:extLst>
        </c:ser>
        <c:ser>
          <c:idx val="1"/>
          <c:order val="1"/>
          <c:tx>
            <c:strRef>
              <c:f>DI11GE!$C$7</c:f>
              <c:strCache>
                <c:ptCount val="1"/>
                <c:pt idx="0">
                  <c:v>GASTO MES $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DI11GE!$A$8:$A$61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DI11GE!$C$8:$C$61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708112</c:v>
                </c:pt>
                <c:pt idx="2">
                  <c:v>192539</c:v>
                </c:pt>
                <c:pt idx="3">
                  <c:v>1171184</c:v>
                </c:pt>
                <c:pt idx="4">
                  <c:v>318884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3C-4C63-8FE3-5B2FFA24EE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771668704"/>
        <c:axId val="-770784368"/>
      </c:barChart>
      <c:catAx>
        <c:axId val="-77166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770784368"/>
        <c:crosses val="autoZero"/>
        <c:auto val="1"/>
        <c:lblAlgn val="ctr"/>
        <c:lblOffset val="100"/>
        <c:noMultiLvlLbl val="0"/>
      </c:catAx>
      <c:valAx>
        <c:axId val="-770784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771668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ES_tradnl"/>
              <a:t>DI2111 DOCENCIA DIMM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'DI2111'!$B$7</c:f>
              <c:strCache>
                <c:ptCount val="1"/>
                <c:pt idx="0">
                  <c:v>PRESUPUESTO MES $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'DI2111'!$A$8:$A$61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'DI2111'!$B$8:$B$61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580000</c:v>
                </c:pt>
                <c:pt idx="2">
                  <c:v>400000</c:v>
                </c:pt>
                <c:pt idx="3">
                  <c:v>1780000</c:v>
                </c:pt>
                <c:pt idx="4">
                  <c:v>1330000</c:v>
                </c:pt>
                <c:pt idx="5">
                  <c:v>1700000</c:v>
                </c:pt>
                <c:pt idx="6">
                  <c:v>1500000</c:v>
                </c:pt>
                <c:pt idx="7">
                  <c:v>1300000</c:v>
                </c:pt>
                <c:pt idx="8">
                  <c:v>1000000</c:v>
                </c:pt>
                <c:pt idx="9">
                  <c:v>1040000</c:v>
                </c:pt>
                <c:pt idx="10">
                  <c:v>950000</c:v>
                </c:pt>
                <c:pt idx="11">
                  <c:v>970000</c:v>
                </c:pt>
                <c:pt idx="12">
                  <c:v>450000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21-45C2-9EDA-B5DCE328A50F}"/>
            </c:ext>
          </c:extLst>
        </c:ser>
        <c:ser>
          <c:idx val="1"/>
          <c:order val="1"/>
          <c:tx>
            <c:strRef>
              <c:f>'DI2111'!$C$7</c:f>
              <c:strCache>
                <c:ptCount val="1"/>
                <c:pt idx="0">
                  <c:v>GASTO MES $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'DI2111'!$A$8:$A$61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'DI2111'!$C$8:$C$61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62475</c:v>
                </c:pt>
                <c:pt idx="2">
                  <c:v>91511</c:v>
                </c:pt>
                <c:pt idx="3">
                  <c:v>886631</c:v>
                </c:pt>
                <c:pt idx="4">
                  <c:v>216396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21-45C2-9EDA-B5DCE328A5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769078608"/>
        <c:axId val="-769578608"/>
      </c:barChart>
      <c:catAx>
        <c:axId val="-76907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769578608"/>
        <c:crosses val="autoZero"/>
        <c:auto val="1"/>
        <c:lblAlgn val="ctr"/>
        <c:lblOffset val="100"/>
        <c:noMultiLvlLbl val="0"/>
      </c:catAx>
      <c:valAx>
        <c:axId val="-7695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76907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ES_tradnl"/>
              <a:t>DI2112</a:t>
            </a:r>
            <a:r>
              <a:rPr lang="es-ES_tradnl" baseline="0"/>
              <a:t> LAB. PLANTA 1</a:t>
            </a:r>
            <a:endParaRPr lang="es-ES_tradnl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'DI2112'!$B$7</c:f>
              <c:strCache>
                <c:ptCount val="1"/>
                <c:pt idx="0">
                  <c:v>PRESUPUESTO MES $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'DI2112'!$A$8:$A$66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'DI2112'!$B$8:$B$66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2527000</c:v>
                </c:pt>
                <c:pt idx="2">
                  <c:v>28000</c:v>
                </c:pt>
                <c:pt idx="3">
                  <c:v>650000</c:v>
                </c:pt>
                <c:pt idx="4">
                  <c:v>88000</c:v>
                </c:pt>
                <c:pt idx="5">
                  <c:v>1900000</c:v>
                </c:pt>
                <c:pt idx="6">
                  <c:v>56000</c:v>
                </c:pt>
                <c:pt idx="7">
                  <c:v>200000</c:v>
                </c:pt>
                <c:pt idx="8">
                  <c:v>0</c:v>
                </c:pt>
                <c:pt idx="9">
                  <c:v>32000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68-4420-8F43-6C8F1DB3BBA0}"/>
            </c:ext>
          </c:extLst>
        </c:ser>
        <c:ser>
          <c:idx val="1"/>
          <c:order val="1"/>
          <c:tx>
            <c:strRef>
              <c:f>'DI2112'!$C$7</c:f>
              <c:strCache>
                <c:ptCount val="1"/>
                <c:pt idx="0">
                  <c:v>GASTO MES $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'DI2112'!$A$8:$A$66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'DI2112'!$C$8:$C$66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1412632</c:v>
                </c:pt>
                <c:pt idx="2">
                  <c:v>74901</c:v>
                </c:pt>
                <c:pt idx="3">
                  <c:v>1990514</c:v>
                </c:pt>
                <c:pt idx="4">
                  <c:v>250000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68-4420-8F43-6C8F1DB3B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293921040"/>
        <c:axId val="-1293046144"/>
      </c:barChart>
      <c:catAx>
        <c:axId val="-129392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293046144"/>
        <c:crosses val="autoZero"/>
        <c:auto val="1"/>
        <c:lblAlgn val="ctr"/>
        <c:lblOffset val="100"/>
        <c:noMultiLvlLbl val="0"/>
      </c:catAx>
      <c:valAx>
        <c:axId val="-1293046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29392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ES_tradnl"/>
              <a:t>DI2114 LAB. FUNDICIÓN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'DI2114'!$B$7</c:f>
              <c:strCache>
                <c:ptCount val="1"/>
                <c:pt idx="0">
                  <c:v>PRESUPUESTO MES $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'DI2114'!$A$8:$A$62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</c:v>
                </c:pt>
              </c:strCache>
            </c:strRef>
          </c:cat>
          <c:val>
            <c:numRef>
              <c:f>'DI2114'!$B$8:$B$62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350000</c:v>
                </c:pt>
                <c:pt idx="2">
                  <c:v>0</c:v>
                </c:pt>
                <c:pt idx="3">
                  <c:v>650000</c:v>
                </c:pt>
                <c:pt idx="4">
                  <c:v>199000</c:v>
                </c:pt>
                <c:pt idx="5">
                  <c:v>80000</c:v>
                </c:pt>
                <c:pt idx="6">
                  <c:v>200000</c:v>
                </c:pt>
                <c:pt idx="7">
                  <c:v>600000</c:v>
                </c:pt>
                <c:pt idx="8">
                  <c:v>130000</c:v>
                </c:pt>
                <c:pt idx="9">
                  <c:v>80000</c:v>
                </c:pt>
                <c:pt idx="10">
                  <c:v>30000</c:v>
                </c:pt>
                <c:pt idx="11">
                  <c:v>50000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DF-404E-B0A6-31E700C2A51C}"/>
            </c:ext>
          </c:extLst>
        </c:ser>
        <c:ser>
          <c:idx val="1"/>
          <c:order val="1"/>
          <c:tx>
            <c:strRef>
              <c:f>'DI2114'!$C$7</c:f>
              <c:strCache>
                <c:ptCount val="1"/>
                <c:pt idx="0">
                  <c:v>GASTO MES $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'DI2114'!$A$8:$A$62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</c:v>
                </c:pt>
              </c:strCache>
            </c:strRef>
          </c:cat>
          <c:val>
            <c:numRef>
              <c:f>'DI2114'!$C$8:$C$62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222914</c:v>
                </c:pt>
                <c:pt idx="2">
                  <c:v>0</c:v>
                </c:pt>
                <c:pt idx="3">
                  <c:v>0</c:v>
                </c:pt>
                <c:pt idx="4">
                  <c:v>66938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DF-404E-B0A6-31E700C2A5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270319040"/>
        <c:axId val="-1270094080"/>
      </c:barChart>
      <c:catAx>
        <c:axId val="-127031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270094080"/>
        <c:crosses val="autoZero"/>
        <c:auto val="1"/>
        <c:lblAlgn val="ctr"/>
        <c:lblOffset val="100"/>
        <c:noMultiLvlLbl val="0"/>
      </c:catAx>
      <c:valAx>
        <c:axId val="-127009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27031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ES_tradnl"/>
              <a:t>DI2115</a:t>
            </a:r>
            <a:r>
              <a:rPr lang="es-ES_tradnl" baseline="0"/>
              <a:t> PROCESAMIENTO MINERALES</a:t>
            </a:r>
            <a:endParaRPr lang="es-ES_tradnl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'DI21115'!$B$7</c:f>
              <c:strCache>
                <c:ptCount val="1"/>
                <c:pt idx="0">
                  <c:v>PRESUPUESTO MES $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'DI21115'!$A$8:$A$64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'DI21115'!$B$8:$B$64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430000</c:v>
                </c:pt>
                <c:pt idx="2">
                  <c:v>900000</c:v>
                </c:pt>
                <c:pt idx="3">
                  <c:v>2900000</c:v>
                </c:pt>
                <c:pt idx="4">
                  <c:v>550000</c:v>
                </c:pt>
                <c:pt idx="5">
                  <c:v>30000</c:v>
                </c:pt>
                <c:pt idx="6">
                  <c:v>0</c:v>
                </c:pt>
                <c:pt idx="7">
                  <c:v>270000</c:v>
                </c:pt>
                <c:pt idx="8">
                  <c:v>40000</c:v>
                </c:pt>
                <c:pt idx="9">
                  <c:v>30000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92-400A-A23A-15AA44CE0C0A}"/>
            </c:ext>
          </c:extLst>
        </c:ser>
        <c:ser>
          <c:idx val="1"/>
          <c:order val="1"/>
          <c:tx>
            <c:strRef>
              <c:f>'DI21115'!$C$7</c:f>
              <c:strCache>
                <c:ptCount val="1"/>
                <c:pt idx="0">
                  <c:v>GASTO MES $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'DI21115'!$A$8:$A$64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'DI21115'!$C$8:$C$64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614250</c:v>
                </c:pt>
                <c:pt idx="4">
                  <c:v>50575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92-400A-A23A-15AA44CE0C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795290544"/>
        <c:axId val="-794914256"/>
      </c:barChart>
      <c:catAx>
        <c:axId val="-79529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794914256"/>
        <c:crosses val="autoZero"/>
        <c:auto val="1"/>
        <c:lblAlgn val="ctr"/>
        <c:lblOffset val="100"/>
        <c:noMultiLvlLbl val="0"/>
      </c:catAx>
      <c:valAx>
        <c:axId val="-79491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79529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24-04-2018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590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24-04-2018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70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24-04-2018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713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24-04-2018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415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24-04-2018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943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24-04-2018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87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24-04-2018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172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24-04-2018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938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24-04-2018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486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24-04-2018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145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24-04-2018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157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2E51-F025-4E98-8A99-E4589A681BF1}" type="datetimeFigureOut">
              <a:rPr lang="es-CL" smtClean="0"/>
              <a:t>24-04-2018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584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EJECUCIÓN PRESUPUESTO OPERACIONES 2018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066" y="3509963"/>
            <a:ext cx="3102879" cy="299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3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FUNDICIÓN Y MANUFACTURA</a:t>
            </a:r>
            <a:endParaRPr lang="es-C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50927"/>
              </p:ext>
            </p:extLst>
          </p:nvPr>
        </p:nvGraphicFramePr>
        <p:xfrm>
          <a:off x="838201" y="1825625"/>
          <a:ext cx="10515600" cy="4351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106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PROCESAMIENTO MINERALES</a:t>
            </a:r>
            <a:endParaRPr lang="es-C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064851"/>
              </p:ext>
            </p:extLst>
          </p:nvPr>
        </p:nvGraphicFramePr>
        <p:xfrm>
          <a:off x="838201" y="1825625"/>
          <a:ext cx="10515600" cy="4351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890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ALTAS </a:t>
            </a:r>
            <a:r>
              <a:rPr lang="es-CL" dirty="0" err="1" smtClean="0"/>
              <a:t>T°</a:t>
            </a:r>
            <a:endParaRPr lang="es-C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200467"/>
              </p:ext>
            </p:extLst>
          </p:nvPr>
        </p:nvGraphicFramePr>
        <p:xfrm>
          <a:off x="838201" y="1825625"/>
          <a:ext cx="10515600" cy="4351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49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PROCESOS ACUOSOS</a:t>
            </a:r>
            <a:endParaRPr lang="es-C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834028"/>
              </p:ext>
            </p:extLst>
          </p:nvPr>
        </p:nvGraphicFramePr>
        <p:xfrm>
          <a:off x="838201" y="1825625"/>
          <a:ext cx="10515600" cy="4351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02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LAB GENERALES</a:t>
            </a:r>
            <a:endParaRPr lang="es-C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692627"/>
              </p:ext>
            </p:extLst>
          </p:nvPr>
        </p:nvGraphicFramePr>
        <p:xfrm>
          <a:off x="838201" y="1825625"/>
          <a:ext cx="10515600" cy="4351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552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ESTADO GENERAL PPTO</a:t>
            </a:r>
            <a:endParaRPr lang="es-C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8211389"/>
              </p:ext>
            </p:extLst>
          </p:nvPr>
        </p:nvGraphicFramePr>
        <p:xfrm>
          <a:off x="1685121" y="2481960"/>
          <a:ext cx="8538397" cy="2826178"/>
        </p:xfrm>
        <a:graphic>
          <a:graphicData uri="http://schemas.openxmlformats.org/drawingml/2006/table">
            <a:tbl>
              <a:tblPr/>
              <a:tblGrid>
                <a:gridCol w="1879561">
                  <a:extLst>
                    <a:ext uri="{9D8B030D-6E8A-4147-A177-3AD203B41FA5}">
                      <a16:colId xmlns:a16="http://schemas.microsoft.com/office/drawing/2014/main" val="407455282"/>
                    </a:ext>
                  </a:extLst>
                </a:gridCol>
                <a:gridCol w="1367849">
                  <a:extLst>
                    <a:ext uri="{9D8B030D-6E8A-4147-A177-3AD203B41FA5}">
                      <a16:colId xmlns:a16="http://schemas.microsoft.com/office/drawing/2014/main" val="2415310330"/>
                    </a:ext>
                  </a:extLst>
                </a:gridCol>
                <a:gridCol w="1525300">
                  <a:extLst>
                    <a:ext uri="{9D8B030D-6E8A-4147-A177-3AD203B41FA5}">
                      <a16:colId xmlns:a16="http://schemas.microsoft.com/office/drawing/2014/main" val="1989889022"/>
                    </a:ext>
                  </a:extLst>
                </a:gridCol>
                <a:gridCol w="1469535">
                  <a:extLst>
                    <a:ext uri="{9D8B030D-6E8A-4147-A177-3AD203B41FA5}">
                      <a16:colId xmlns:a16="http://schemas.microsoft.com/office/drawing/2014/main" val="1033979956"/>
                    </a:ext>
                  </a:extLst>
                </a:gridCol>
                <a:gridCol w="787252">
                  <a:extLst>
                    <a:ext uri="{9D8B030D-6E8A-4147-A177-3AD203B41FA5}">
                      <a16:colId xmlns:a16="http://schemas.microsoft.com/office/drawing/2014/main" val="471735776"/>
                    </a:ext>
                  </a:extLst>
                </a:gridCol>
                <a:gridCol w="1508900">
                  <a:extLst>
                    <a:ext uri="{9D8B030D-6E8A-4147-A177-3AD203B41FA5}">
                      <a16:colId xmlns:a16="http://schemas.microsoft.com/office/drawing/2014/main" val="2310096115"/>
                    </a:ext>
                  </a:extLst>
                </a:gridCol>
              </a:tblGrid>
              <a:tr h="216289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CASA CENTRAL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038399"/>
                  </a:ext>
                </a:extLst>
              </a:tr>
              <a:tr h="216289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UNIDAD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PRESUPUESTO 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GASTADO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Avance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43915"/>
                  </a:ext>
                </a:extLst>
              </a:tr>
              <a:tr h="216289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DI11GE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14.000.000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2.390.719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11.609.281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369876"/>
                  </a:ext>
                </a:extLst>
              </a:tr>
              <a:tr h="216289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DOCENCIA DIMM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DI2111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13.000.000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1.257.013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11.742.987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467851"/>
                  </a:ext>
                </a:extLst>
              </a:tr>
              <a:tr h="216289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LAB. PLANTA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DI2112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5.481.000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3.728.047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1.752.953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390878"/>
                  </a:ext>
                </a:extLst>
              </a:tr>
              <a:tr h="216289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LAB. FUNDICIÓN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DI2114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2.369.000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289.852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2.079.148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692167"/>
                  </a:ext>
                </a:extLst>
              </a:tr>
              <a:tr h="216289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PROC. MINERALES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DI2115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5.150.000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664.825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4.485.175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982801"/>
                  </a:ext>
                </a:extLst>
              </a:tr>
              <a:tr h="405801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PROC. ALTAS TEMPERATURAS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DI2116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4.000.000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1.242.166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2.757.834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94535"/>
                  </a:ext>
                </a:extLst>
              </a:tr>
              <a:tr h="216289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PROC.ACUOSOS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DI2117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6.500.000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1.643.852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4.856.148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365947"/>
                  </a:ext>
                </a:extLst>
              </a:tr>
              <a:tr h="216289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LAB. METALURGICO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DI2118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4.500.000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29.250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4.470.750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972279"/>
                  </a:ext>
                </a:extLst>
              </a:tr>
              <a:tr h="216289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160778"/>
                  </a:ext>
                </a:extLst>
              </a:tr>
              <a:tr h="257487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55.000.000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11.245.724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20,45%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500" b="1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 $         43.754.276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81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1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GESTIÓN CSJ</a:t>
            </a:r>
            <a:endParaRPr lang="es-C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2627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196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DOCENCIA CSJ</a:t>
            </a:r>
            <a:endParaRPr lang="es-CL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6712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91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LABORATORIOS CSJ</a:t>
            </a:r>
            <a:endParaRPr lang="es-C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9209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261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DE CUENTA PRESUPUESTARIA A ORGANIZACIÓN ERP..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1423861" y="3631486"/>
            <a:ext cx="1658983" cy="653143"/>
          </a:xfrm>
          <a:prstGeom prst="round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801" dirty="0"/>
              <a:t>331310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5821681" y="5611196"/>
            <a:ext cx="3648891" cy="4702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801" dirty="0"/>
              <a:t>DI2117 LAB PROCESOS ACUOSOS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5847811" y="5017850"/>
            <a:ext cx="3661956" cy="42937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801" dirty="0"/>
              <a:t>DI2116 LAB PROC. MINERALES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5834745" y="4426570"/>
            <a:ext cx="3648891" cy="45563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801" dirty="0"/>
              <a:t>DI2115 LAB  ALTAS </a:t>
            </a:r>
            <a:r>
              <a:rPr lang="es-CL" sz="1801" dirty="0" err="1"/>
              <a:t>T°</a:t>
            </a:r>
            <a:endParaRPr lang="es-CL" sz="1801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5808617" y="3770758"/>
            <a:ext cx="3675019" cy="45563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801" dirty="0"/>
              <a:t>DI2114 LAB FUND Y MANUF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5821685" y="3126446"/>
            <a:ext cx="3661956" cy="45563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801" dirty="0"/>
              <a:t>DI2112 LAB PLANTA 1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5821685" y="2486101"/>
            <a:ext cx="3661956" cy="45797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801" dirty="0"/>
              <a:t>DI2111 DOCENCIA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5834754" y="1918489"/>
            <a:ext cx="3688081" cy="432249"/>
          </a:xfrm>
          <a:prstGeom prst="round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801" dirty="0"/>
              <a:t>DI11GE GESTIÓN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5828212" y="6238673"/>
            <a:ext cx="3648891" cy="4702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801" dirty="0"/>
              <a:t>DI2117 LAB GENERALES</a:t>
            </a:r>
          </a:p>
        </p:txBody>
      </p:sp>
      <p:cxnSp>
        <p:nvCxnSpPr>
          <p:cNvPr id="19" name="Conector recto de flecha 18"/>
          <p:cNvCxnSpPr>
            <a:stCxn id="6" idx="3"/>
            <a:endCxn id="16" idx="1"/>
          </p:cNvCxnSpPr>
          <p:nvPr/>
        </p:nvCxnSpPr>
        <p:spPr>
          <a:xfrm flipV="1">
            <a:off x="3082836" y="2134609"/>
            <a:ext cx="2751909" cy="182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6" idx="3"/>
            <a:endCxn id="15" idx="1"/>
          </p:cNvCxnSpPr>
          <p:nvPr/>
        </p:nvCxnSpPr>
        <p:spPr>
          <a:xfrm flipV="1">
            <a:off x="3082845" y="2715094"/>
            <a:ext cx="2738847" cy="1242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6" idx="3"/>
            <a:endCxn id="14" idx="1"/>
          </p:cNvCxnSpPr>
          <p:nvPr/>
        </p:nvCxnSpPr>
        <p:spPr>
          <a:xfrm flipV="1">
            <a:off x="3082839" y="3354274"/>
            <a:ext cx="2738847" cy="60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6" idx="3"/>
            <a:endCxn id="13" idx="1"/>
          </p:cNvCxnSpPr>
          <p:nvPr/>
        </p:nvCxnSpPr>
        <p:spPr>
          <a:xfrm>
            <a:off x="3082843" y="3958053"/>
            <a:ext cx="2725783" cy="4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6" idx="3"/>
            <a:endCxn id="12" idx="1"/>
          </p:cNvCxnSpPr>
          <p:nvPr/>
        </p:nvCxnSpPr>
        <p:spPr>
          <a:xfrm>
            <a:off x="3082836" y="3958045"/>
            <a:ext cx="2751909" cy="69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6" idx="3"/>
            <a:endCxn id="11" idx="1"/>
          </p:cNvCxnSpPr>
          <p:nvPr/>
        </p:nvCxnSpPr>
        <p:spPr>
          <a:xfrm>
            <a:off x="3082845" y="3958048"/>
            <a:ext cx="2764972" cy="127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6" idx="3"/>
            <a:endCxn id="10" idx="1"/>
          </p:cNvCxnSpPr>
          <p:nvPr/>
        </p:nvCxnSpPr>
        <p:spPr>
          <a:xfrm>
            <a:off x="3082839" y="3958047"/>
            <a:ext cx="2738847" cy="1888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6" idx="3"/>
            <a:endCxn id="17" idx="1"/>
          </p:cNvCxnSpPr>
          <p:nvPr/>
        </p:nvCxnSpPr>
        <p:spPr>
          <a:xfrm>
            <a:off x="3082836" y="3958045"/>
            <a:ext cx="2745376" cy="251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20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CASA CENTRAL 2018</a:t>
            </a:r>
            <a:endParaRPr lang="es-C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391782"/>
              </p:ext>
            </p:extLst>
          </p:nvPr>
        </p:nvGraphicFramePr>
        <p:xfrm>
          <a:off x="1306287" y="1904013"/>
          <a:ext cx="10047515" cy="4026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013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GESTIÓN</a:t>
            </a:r>
            <a:endParaRPr lang="es-CL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159978"/>
              </p:ext>
            </p:extLst>
          </p:nvPr>
        </p:nvGraphicFramePr>
        <p:xfrm>
          <a:off x="838201" y="1825625"/>
          <a:ext cx="10515600" cy="4351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80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DOCENCIA</a:t>
            </a:r>
            <a:endParaRPr lang="es-CL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809963"/>
              </p:ext>
            </p:extLst>
          </p:nvPr>
        </p:nvGraphicFramePr>
        <p:xfrm>
          <a:off x="838201" y="1825625"/>
          <a:ext cx="10515600" cy="4351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11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PLANTA 1</a:t>
            </a:r>
            <a:endParaRPr lang="es-CL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661165"/>
              </p:ext>
            </p:extLst>
          </p:nvPr>
        </p:nvGraphicFramePr>
        <p:xfrm>
          <a:off x="838201" y="1825625"/>
          <a:ext cx="10515600" cy="4351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027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</TotalTime>
  <Words>250</Words>
  <Application>Microsoft Office PowerPoint</Application>
  <PresentationFormat>Panorámica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EJECUCIÓN PRESUPUESTO OPERACIONES 2018</vt:lpstr>
      <vt:lpstr>GESTIÓN CSJ</vt:lpstr>
      <vt:lpstr>DOCENCIA CSJ</vt:lpstr>
      <vt:lpstr>LABORATORIOS CSJ</vt:lpstr>
      <vt:lpstr>DE CUENTA PRESUPUESTARIA A ORGANIZACIÓN ERP..</vt:lpstr>
      <vt:lpstr>CASA CENTRAL 2018</vt:lpstr>
      <vt:lpstr>GESTIÓN</vt:lpstr>
      <vt:lpstr>DOCENCIA</vt:lpstr>
      <vt:lpstr>PLANTA 1</vt:lpstr>
      <vt:lpstr>FUNDICIÓN Y MANUFACTURA</vt:lpstr>
      <vt:lpstr>PROCESAMIENTO MINERALES</vt:lpstr>
      <vt:lpstr>ALTAS T°</vt:lpstr>
      <vt:lpstr>PROCESOS ACUOSOS</vt:lpstr>
      <vt:lpstr>LAB GENERALES</vt:lpstr>
      <vt:lpstr>ESTADO GENERAL PPTO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CECILIA ALVAREZ</dc:creator>
  <cp:lastModifiedBy>CECILIA ALVAREZ</cp:lastModifiedBy>
  <cp:revision>19</cp:revision>
  <dcterms:created xsi:type="dcterms:W3CDTF">2018-04-23T15:30:36Z</dcterms:created>
  <dcterms:modified xsi:type="dcterms:W3CDTF">2018-04-24T15:20:01Z</dcterms:modified>
</cp:coreProperties>
</file>