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73" r:id="rId3"/>
    <p:sldId id="284" r:id="rId4"/>
    <p:sldId id="285" r:id="rId5"/>
    <p:sldId id="286" r:id="rId6"/>
    <p:sldId id="287" r:id="rId7"/>
    <p:sldId id="272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SAN%20JOAQU&#205;N%201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SAN%20JOAQU&#205;N%201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SAN%20JOAQU&#205;N%201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/>
              <a:t>PRESUPUESTO VS GASTO ACUMULADO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'DI12GE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'DI12GE Disp'!$A$8:$A$20</c:f>
              <c:strCache>
                <c:ptCount val="13"/>
                <c:pt idx="0">
                  <c:v>Saldo Inicial (**)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'DI12GE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350000</c:v>
                </c:pt>
                <c:pt idx="2">
                  <c:v>350000</c:v>
                </c:pt>
                <c:pt idx="3">
                  <c:v>700000</c:v>
                </c:pt>
                <c:pt idx="4">
                  <c:v>1050000</c:v>
                </c:pt>
                <c:pt idx="5">
                  <c:v>2233000</c:v>
                </c:pt>
                <c:pt idx="6">
                  <c:v>2583000</c:v>
                </c:pt>
                <c:pt idx="7">
                  <c:v>2933000</c:v>
                </c:pt>
                <c:pt idx="8">
                  <c:v>3283000</c:v>
                </c:pt>
                <c:pt idx="9">
                  <c:v>3633000</c:v>
                </c:pt>
                <c:pt idx="10">
                  <c:v>3983000</c:v>
                </c:pt>
                <c:pt idx="11">
                  <c:v>4233000</c:v>
                </c:pt>
                <c:pt idx="12">
                  <c:v>4333000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DE-4C80-BA63-C8865073680E}"/>
            </c:ext>
          </c:extLst>
        </c:ser>
        <c:ser>
          <c:idx val="1"/>
          <c:order val="1"/>
          <c:tx>
            <c:strRef>
              <c:f>'DI12GE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'DI12GE Disp'!$A$8:$A$20</c:f>
              <c:strCache>
                <c:ptCount val="13"/>
                <c:pt idx="0">
                  <c:v>Saldo Inicial (**)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'DI12GE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338470</c:v>
                </c:pt>
                <c:pt idx="2">
                  <c:v>395028</c:v>
                </c:pt>
                <c:pt idx="3">
                  <c:v>1415458</c:v>
                </c:pt>
                <c:pt idx="4">
                  <c:v>1424554</c:v>
                </c:pt>
                <c:pt idx="5">
                  <c:v>1424554</c:v>
                </c:pt>
                <c:pt idx="6">
                  <c:v>1713963</c:v>
                </c:pt>
                <c:pt idx="7">
                  <c:v>1725029</c:v>
                </c:pt>
                <c:pt idx="8">
                  <c:v>1725029</c:v>
                </c:pt>
                <c:pt idx="9">
                  <c:v>1725029</c:v>
                </c:pt>
                <c:pt idx="10">
                  <c:v>1725029</c:v>
                </c:pt>
                <c:pt idx="11">
                  <c:v>1725029</c:v>
                </c:pt>
                <c:pt idx="12">
                  <c:v>1725029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DE-4C80-BA63-C886507368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751597440"/>
        <c:axId val="-1688570560"/>
      </c:lineChart>
      <c:catAx>
        <c:axId val="-1751597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688570560"/>
        <c:crosses val="autoZero"/>
        <c:auto val="1"/>
        <c:lblAlgn val="ctr"/>
        <c:lblOffset val="100"/>
        <c:noMultiLvlLbl val="0"/>
      </c:catAx>
      <c:valAx>
        <c:axId val="-168857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75159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 VS GASTO ACUMULADO 2018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'DI2117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'DI2117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'DI2117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300000</c:v>
                </c:pt>
                <c:pt idx="2">
                  <c:v>417000</c:v>
                </c:pt>
                <c:pt idx="3">
                  <c:v>2400000</c:v>
                </c:pt>
                <c:pt idx="4">
                  <c:v>3100000</c:v>
                </c:pt>
                <c:pt idx="5">
                  <c:v>3800000</c:v>
                </c:pt>
                <c:pt idx="6">
                  <c:v>4000000</c:v>
                </c:pt>
                <c:pt idx="7">
                  <c:v>5400000</c:v>
                </c:pt>
                <c:pt idx="8">
                  <c:v>5700000</c:v>
                </c:pt>
                <c:pt idx="9">
                  <c:v>5900000</c:v>
                </c:pt>
                <c:pt idx="10">
                  <c:v>6100000</c:v>
                </c:pt>
                <c:pt idx="11">
                  <c:v>6300000</c:v>
                </c:pt>
                <c:pt idx="12">
                  <c:v>6500000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0D-467A-A7EB-ABA990CFDF28}"/>
            </c:ext>
          </c:extLst>
        </c:ser>
        <c:ser>
          <c:idx val="1"/>
          <c:order val="1"/>
          <c:tx>
            <c:strRef>
              <c:f>'DI2117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'DI2117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'DI2117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106458</c:v>
                </c:pt>
                <c:pt idx="2">
                  <c:v>106458</c:v>
                </c:pt>
                <c:pt idx="3">
                  <c:v>1643852</c:v>
                </c:pt>
                <c:pt idx="4">
                  <c:v>1758392</c:v>
                </c:pt>
                <c:pt idx="5">
                  <c:v>2039870</c:v>
                </c:pt>
                <c:pt idx="6">
                  <c:v>2302393</c:v>
                </c:pt>
                <c:pt idx="7">
                  <c:v>2684490</c:v>
                </c:pt>
                <c:pt idx="8">
                  <c:v>2684490</c:v>
                </c:pt>
                <c:pt idx="9">
                  <c:v>2684490</c:v>
                </c:pt>
                <c:pt idx="10">
                  <c:v>2684490</c:v>
                </c:pt>
                <c:pt idx="11">
                  <c:v>2684490</c:v>
                </c:pt>
                <c:pt idx="12">
                  <c:v>2684490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0D-467A-A7EB-ABA990CFDF28}"/>
            </c:ext>
          </c:extLst>
        </c:ser>
        <c:ser>
          <c:idx val="5"/>
          <c:order val="2"/>
          <c:tx>
            <c:strRef>
              <c:f>'DI2117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'DI2117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'DI2117 Disp'!$K$8:$K$20</c:f>
              <c:numCache>
                <c:formatCode>_-"$"* #,##0_-;\-"$"* #,##0_-;_-"$"* "-"_-;_-@_-</c:formatCode>
                <c:ptCount val="13"/>
                <c:pt idx="1">
                  <c:v>106458</c:v>
                </c:pt>
                <c:pt idx="2">
                  <c:v>106458</c:v>
                </c:pt>
                <c:pt idx="3">
                  <c:v>1643852</c:v>
                </c:pt>
                <c:pt idx="4">
                  <c:v>1758392</c:v>
                </c:pt>
                <c:pt idx="5">
                  <c:v>2039870</c:v>
                </c:pt>
                <c:pt idx="6">
                  <c:v>2302393</c:v>
                </c:pt>
                <c:pt idx="7">
                  <c:v>5753353</c:v>
                </c:pt>
                <c:pt idx="8">
                  <c:v>5753353</c:v>
                </c:pt>
                <c:pt idx="9">
                  <c:v>5753353</c:v>
                </c:pt>
                <c:pt idx="10">
                  <c:v>5753353</c:v>
                </c:pt>
                <c:pt idx="11">
                  <c:v>5753353</c:v>
                </c:pt>
                <c:pt idx="12">
                  <c:v>5753353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0D-467A-A7EB-ABA990CFDF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9255280"/>
        <c:axId val="1809850848"/>
      </c:lineChart>
      <c:catAx>
        <c:axId val="-204925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809850848"/>
        <c:crosses val="autoZero"/>
        <c:auto val="1"/>
        <c:lblAlgn val="ctr"/>
        <c:lblOffset val="100"/>
        <c:noMultiLvlLbl val="0"/>
      </c:catAx>
      <c:valAx>
        <c:axId val="180985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49255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 VS GASTO ACUMULADO</a:t>
            </a:r>
            <a:r>
              <a:rPr lang="es-ES_tradnl" b="1" baseline="0">
                <a:solidFill>
                  <a:schemeClr val="tx1"/>
                </a:solidFill>
              </a:rPr>
              <a:t> 2018</a:t>
            </a:r>
            <a:endParaRPr lang="es-ES_tradnl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'DI2118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'DI2118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'DI2118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250000</c:v>
                </c:pt>
                <c:pt idx="2">
                  <c:v>250000</c:v>
                </c:pt>
                <c:pt idx="3">
                  <c:v>1050000</c:v>
                </c:pt>
                <c:pt idx="4">
                  <c:v>1950000</c:v>
                </c:pt>
                <c:pt idx="5">
                  <c:v>2200000</c:v>
                </c:pt>
                <c:pt idx="6">
                  <c:v>2700000</c:v>
                </c:pt>
                <c:pt idx="7">
                  <c:v>3000000</c:v>
                </c:pt>
                <c:pt idx="8">
                  <c:v>3300000</c:v>
                </c:pt>
                <c:pt idx="9">
                  <c:v>3500000</c:v>
                </c:pt>
                <c:pt idx="10">
                  <c:v>3700000</c:v>
                </c:pt>
                <c:pt idx="11">
                  <c:v>3900000</c:v>
                </c:pt>
                <c:pt idx="12">
                  <c:v>4500000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AA-472C-B016-8D3550C65FE0}"/>
            </c:ext>
          </c:extLst>
        </c:ser>
        <c:ser>
          <c:idx val="1"/>
          <c:order val="1"/>
          <c:tx>
            <c:strRef>
              <c:f>'DI2118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'DI2118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'DI2118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29250</c:v>
                </c:pt>
                <c:pt idx="4">
                  <c:v>29250</c:v>
                </c:pt>
                <c:pt idx="5">
                  <c:v>105014</c:v>
                </c:pt>
                <c:pt idx="6">
                  <c:v>898489</c:v>
                </c:pt>
                <c:pt idx="7">
                  <c:v>898489</c:v>
                </c:pt>
                <c:pt idx="8">
                  <c:v>898489</c:v>
                </c:pt>
                <c:pt idx="9">
                  <c:v>898489</c:v>
                </c:pt>
                <c:pt idx="10">
                  <c:v>898489</c:v>
                </c:pt>
                <c:pt idx="11">
                  <c:v>898489</c:v>
                </c:pt>
                <c:pt idx="12">
                  <c:v>898489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AA-472C-B016-8D3550C65FE0}"/>
            </c:ext>
          </c:extLst>
        </c:ser>
        <c:ser>
          <c:idx val="5"/>
          <c:order val="2"/>
          <c:tx>
            <c:strRef>
              <c:f>'DI2118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'DI2118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'DI2118 Disp'!$K$8:$K$20</c:f>
              <c:numCache>
                <c:formatCode>_-"$"* #,##0_-;\-"$"* #,##0_-;_-"$"* "-"_-;_-@_-</c:formatCode>
                <c:ptCount val="13"/>
                <c:pt idx="1">
                  <c:v>0</c:v>
                </c:pt>
                <c:pt idx="2">
                  <c:v>0</c:v>
                </c:pt>
                <c:pt idx="3">
                  <c:v>29250</c:v>
                </c:pt>
                <c:pt idx="4">
                  <c:v>29250</c:v>
                </c:pt>
                <c:pt idx="5">
                  <c:v>105014</c:v>
                </c:pt>
                <c:pt idx="6">
                  <c:v>898489</c:v>
                </c:pt>
                <c:pt idx="7">
                  <c:v>1709238</c:v>
                </c:pt>
                <c:pt idx="8">
                  <c:v>1709238</c:v>
                </c:pt>
                <c:pt idx="9">
                  <c:v>1709238</c:v>
                </c:pt>
                <c:pt idx="10">
                  <c:v>1709238</c:v>
                </c:pt>
                <c:pt idx="11">
                  <c:v>1709238</c:v>
                </c:pt>
                <c:pt idx="12">
                  <c:v>1709238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AA-472C-B016-8D3550C65F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7317408"/>
        <c:axId val="-2103474672"/>
      </c:lineChart>
      <c:catAx>
        <c:axId val="207731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103474672"/>
        <c:crosses val="autoZero"/>
        <c:auto val="1"/>
        <c:lblAlgn val="ctr"/>
        <c:lblOffset val="100"/>
        <c:noMultiLvlLbl val="0"/>
      </c:catAx>
      <c:valAx>
        <c:axId val="-210347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07731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/>
              <a:t>PRESUPUESTO VS GASTO ACUMULADO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'DI2211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'DI2211 Disp'!$A$8:$A$20</c:f>
              <c:strCache>
                <c:ptCount val="13"/>
                <c:pt idx="0">
                  <c:v>Saldo Inicial (**) 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'DI2211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180000</c:v>
                </c:pt>
                <c:pt idx="2">
                  <c:v>265000</c:v>
                </c:pt>
                <c:pt idx="3">
                  <c:v>903000</c:v>
                </c:pt>
                <c:pt idx="4">
                  <c:v>1523000</c:v>
                </c:pt>
                <c:pt idx="5">
                  <c:v>7310000</c:v>
                </c:pt>
                <c:pt idx="6">
                  <c:v>7730000</c:v>
                </c:pt>
                <c:pt idx="7">
                  <c:v>8050000</c:v>
                </c:pt>
                <c:pt idx="8">
                  <c:v>8470000</c:v>
                </c:pt>
                <c:pt idx="9">
                  <c:v>8790000</c:v>
                </c:pt>
                <c:pt idx="10">
                  <c:v>9010000</c:v>
                </c:pt>
                <c:pt idx="11">
                  <c:v>9230000</c:v>
                </c:pt>
                <c:pt idx="12">
                  <c:v>9500000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9A-434D-8349-5F7061B68FD3}"/>
            </c:ext>
          </c:extLst>
        </c:ser>
        <c:ser>
          <c:idx val="1"/>
          <c:order val="1"/>
          <c:tx>
            <c:strRef>
              <c:f>'DI2211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'DI2211 Disp'!$A$8:$A$20</c:f>
              <c:strCache>
                <c:ptCount val="13"/>
                <c:pt idx="0">
                  <c:v>Saldo Inicial (**) 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'DI2211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443550</c:v>
                </c:pt>
                <c:pt idx="3">
                  <c:v>1948384</c:v>
                </c:pt>
                <c:pt idx="4">
                  <c:v>2236778</c:v>
                </c:pt>
                <c:pt idx="5">
                  <c:v>2292778</c:v>
                </c:pt>
                <c:pt idx="6">
                  <c:v>4169149</c:v>
                </c:pt>
                <c:pt idx="7">
                  <c:v>4169149</c:v>
                </c:pt>
                <c:pt idx="8">
                  <c:v>4169149</c:v>
                </c:pt>
                <c:pt idx="9">
                  <c:v>4169149</c:v>
                </c:pt>
                <c:pt idx="10">
                  <c:v>4169149</c:v>
                </c:pt>
                <c:pt idx="11">
                  <c:v>4169149</c:v>
                </c:pt>
                <c:pt idx="12">
                  <c:v>4169149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9A-434D-8349-5F7061B68FD3}"/>
            </c:ext>
          </c:extLst>
        </c:ser>
        <c:ser>
          <c:idx val="2"/>
          <c:order val="2"/>
          <c:tx>
            <c:strRef>
              <c:f>'DI2211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'DI2211 Disp'!$K$9:$K$20</c:f>
              <c:numCache>
                <c:formatCode>_-"$"* #,##0_-;\-"$"* #,##0_-;_-"$"* "-"_-;_-@_-</c:formatCode>
                <c:ptCount val="12"/>
                <c:pt idx="0">
                  <c:v>0</c:v>
                </c:pt>
                <c:pt idx="1">
                  <c:v>443550</c:v>
                </c:pt>
                <c:pt idx="2">
                  <c:v>1948384</c:v>
                </c:pt>
                <c:pt idx="3">
                  <c:v>2236778</c:v>
                </c:pt>
                <c:pt idx="4">
                  <c:v>2292778</c:v>
                </c:pt>
                <c:pt idx="5">
                  <c:v>4169149</c:v>
                </c:pt>
                <c:pt idx="6">
                  <c:v>4196239</c:v>
                </c:pt>
                <c:pt idx="7">
                  <c:v>4196239</c:v>
                </c:pt>
                <c:pt idx="8">
                  <c:v>4196239</c:v>
                </c:pt>
                <c:pt idx="9">
                  <c:v>4196239</c:v>
                </c:pt>
                <c:pt idx="10">
                  <c:v>4196239</c:v>
                </c:pt>
                <c:pt idx="11">
                  <c:v>4196239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69A-434D-8349-5F7061B68F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7608768"/>
        <c:axId val="-1706135120"/>
      </c:lineChart>
      <c:catAx>
        <c:axId val="-204760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706135120"/>
        <c:crosses val="autoZero"/>
        <c:auto val="1"/>
        <c:lblAlgn val="ctr"/>
        <c:lblOffset val="100"/>
        <c:noMultiLvlLbl val="0"/>
      </c:catAx>
      <c:valAx>
        <c:axId val="-170613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4760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/>
              <a:t>PRESUPUESTO VS GASTO ACUMULADO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'DI2212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'DI2212 Disp'!$A$8:$A$20</c:f>
              <c:strCache>
                <c:ptCount val="13"/>
                <c:pt idx="0">
                  <c:v>Saldo Inicial (**) 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'DI2212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620000</c:v>
                </c:pt>
                <c:pt idx="2">
                  <c:v>910000</c:v>
                </c:pt>
                <c:pt idx="3">
                  <c:v>2360000</c:v>
                </c:pt>
                <c:pt idx="4">
                  <c:v>3070000</c:v>
                </c:pt>
                <c:pt idx="5">
                  <c:v>4637000</c:v>
                </c:pt>
                <c:pt idx="6">
                  <c:v>5577000</c:v>
                </c:pt>
                <c:pt idx="7">
                  <c:v>6427000</c:v>
                </c:pt>
                <c:pt idx="8">
                  <c:v>7227000</c:v>
                </c:pt>
                <c:pt idx="9">
                  <c:v>7927000</c:v>
                </c:pt>
                <c:pt idx="10">
                  <c:v>8827000</c:v>
                </c:pt>
                <c:pt idx="11">
                  <c:v>9777000</c:v>
                </c:pt>
                <c:pt idx="12">
                  <c:v>10167000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1C-4FB5-94B5-401FFC213B03}"/>
            </c:ext>
          </c:extLst>
        </c:ser>
        <c:ser>
          <c:idx val="1"/>
          <c:order val="1"/>
          <c:tx>
            <c:strRef>
              <c:f>'DI2212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'DI2212 Disp'!$A$8:$A$20</c:f>
              <c:strCache>
                <c:ptCount val="13"/>
                <c:pt idx="0">
                  <c:v>Saldo Inicial (**) 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'DI2212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157080</c:v>
                </c:pt>
                <c:pt idx="2">
                  <c:v>157080</c:v>
                </c:pt>
                <c:pt idx="3">
                  <c:v>926151</c:v>
                </c:pt>
                <c:pt idx="4">
                  <c:v>1747107</c:v>
                </c:pt>
                <c:pt idx="5">
                  <c:v>2718970</c:v>
                </c:pt>
                <c:pt idx="6">
                  <c:v>4420835</c:v>
                </c:pt>
                <c:pt idx="7">
                  <c:v>4520450</c:v>
                </c:pt>
                <c:pt idx="8">
                  <c:v>4520450</c:v>
                </c:pt>
                <c:pt idx="9">
                  <c:v>4520450</c:v>
                </c:pt>
                <c:pt idx="10">
                  <c:v>4520450</c:v>
                </c:pt>
                <c:pt idx="11">
                  <c:v>4520450</c:v>
                </c:pt>
                <c:pt idx="12">
                  <c:v>4520450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1C-4FB5-94B5-401FFC213B03}"/>
            </c:ext>
          </c:extLst>
        </c:ser>
        <c:ser>
          <c:idx val="2"/>
          <c:order val="2"/>
          <c:tx>
            <c:strRef>
              <c:f>'DI2212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'DI2212 Disp'!$K$8:$K$20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157080</c:v>
                </c:pt>
                <c:pt idx="2">
                  <c:v>157080</c:v>
                </c:pt>
                <c:pt idx="3">
                  <c:v>926151</c:v>
                </c:pt>
                <c:pt idx="4">
                  <c:v>1747107</c:v>
                </c:pt>
                <c:pt idx="5">
                  <c:v>2718970</c:v>
                </c:pt>
                <c:pt idx="6">
                  <c:v>4420835</c:v>
                </c:pt>
                <c:pt idx="7">
                  <c:v>7365482.2000000002</c:v>
                </c:pt>
                <c:pt idx="8">
                  <c:v>7365482.2000000002</c:v>
                </c:pt>
                <c:pt idx="9">
                  <c:v>7365482.2000000002</c:v>
                </c:pt>
                <c:pt idx="10">
                  <c:v>7365482.2000000002</c:v>
                </c:pt>
                <c:pt idx="11">
                  <c:v>7365482.2000000002</c:v>
                </c:pt>
                <c:pt idx="12">
                  <c:v>7365482.2000000002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1C-4FB5-94B5-401FFC213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6587648"/>
        <c:axId val="-2049215872"/>
      </c:lineChart>
      <c:catAx>
        <c:axId val="212658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49215872"/>
        <c:crosses val="autoZero"/>
        <c:auto val="1"/>
        <c:lblAlgn val="ctr"/>
        <c:lblOffset val="100"/>
        <c:noMultiLvlLbl val="0"/>
      </c:catAx>
      <c:valAx>
        <c:axId val="-204921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12658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/>
              <a:t>PRESUPUESTO VS GASTO ACUMULADO 2018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'DI11GE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'DI11GE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'DI11GE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992000</c:v>
                </c:pt>
                <c:pt idx="2">
                  <c:v>2050000</c:v>
                </c:pt>
                <c:pt idx="3">
                  <c:v>3320000</c:v>
                </c:pt>
                <c:pt idx="4">
                  <c:v>4740000</c:v>
                </c:pt>
                <c:pt idx="5">
                  <c:v>6010000</c:v>
                </c:pt>
                <c:pt idx="6">
                  <c:v>7030000</c:v>
                </c:pt>
                <c:pt idx="7">
                  <c:v>8070000</c:v>
                </c:pt>
                <c:pt idx="8">
                  <c:v>9230000</c:v>
                </c:pt>
                <c:pt idx="9">
                  <c:v>10660000</c:v>
                </c:pt>
                <c:pt idx="10">
                  <c:v>11990000</c:v>
                </c:pt>
                <c:pt idx="11">
                  <c:v>13020000</c:v>
                </c:pt>
                <c:pt idx="12">
                  <c:v>14000000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54-417E-99BE-3F315BAD9A2C}"/>
            </c:ext>
          </c:extLst>
        </c:ser>
        <c:ser>
          <c:idx val="1"/>
          <c:order val="1"/>
          <c:tx>
            <c:strRef>
              <c:f>'DI11GE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'DI11GE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'DI11GE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708112</c:v>
                </c:pt>
                <c:pt idx="2">
                  <c:v>900651</c:v>
                </c:pt>
                <c:pt idx="3">
                  <c:v>2071835</c:v>
                </c:pt>
                <c:pt idx="4">
                  <c:v>3293859</c:v>
                </c:pt>
                <c:pt idx="5">
                  <c:v>4471729</c:v>
                </c:pt>
                <c:pt idx="6">
                  <c:v>5537421</c:v>
                </c:pt>
                <c:pt idx="7">
                  <c:v>5809698</c:v>
                </c:pt>
                <c:pt idx="8">
                  <c:v>5809698</c:v>
                </c:pt>
                <c:pt idx="9">
                  <c:v>5809698</c:v>
                </c:pt>
                <c:pt idx="10">
                  <c:v>5809698</c:v>
                </c:pt>
                <c:pt idx="11">
                  <c:v>5809698</c:v>
                </c:pt>
                <c:pt idx="12">
                  <c:v>5809698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54-417E-99BE-3F315BAD9A2C}"/>
            </c:ext>
          </c:extLst>
        </c:ser>
        <c:ser>
          <c:idx val="5"/>
          <c:order val="2"/>
          <c:tx>
            <c:strRef>
              <c:f>'DI11GE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'DI11GE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'DI11GE Disp'!$K$8:$K$20</c:f>
              <c:numCache>
                <c:formatCode>_-"$"* #,##0_-;\-"$"* #,##0_-;_-"$"* "-"_-;_-@_-</c:formatCode>
                <c:ptCount val="13"/>
                <c:pt idx="1">
                  <c:v>708112</c:v>
                </c:pt>
                <c:pt idx="2">
                  <c:v>900651</c:v>
                </c:pt>
                <c:pt idx="3">
                  <c:v>2071835</c:v>
                </c:pt>
                <c:pt idx="4">
                  <c:v>3293859</c:v>
                </c:pt>
                <c:pt idx="5">
                  <c:v>4471729</c:v>
                </c:pt>
                <c:pt idx="6">
                  <c:v>5537421</c:v>
                </c:pt>
                <c:pt idx="7">
                  <c:v>6520472</c:v>
                </c:pt>
                <c:pt idx="8">
                  <c:v>6520472</c:v>
                </c:pt>
                <c:pt idx="9">
                  <c:v>6520472</c:v>
                </c:pt>
                <c:pt idx="10">
                  <c:v>6520472</c:v>
                </c:pt>
                <c:pt idx="11">
                  <c:v>6520472</c:v>
                </c:pt>
                <c:pt idx="12">
                  <c:v>6520472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454-417E-99BE-3F315BAD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83343568"/>
        <c:axId val="1830534864"/>
      </c:lineChart>
      <c:catAx>
        <c:axId val="-168334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830534864"/>
        <c:crosses val="autoZero"/>
        <c:auto val="1"/>
        <c:lblAlgn val="ctr"/>
        <c:lblOffset val="100"/>
        <c:noMultiLvlLbl val="0"/>
      </c:catAx>
      <c:valAx>
        <c:axId val="183053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68334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</a:t>
            </a:r>
            <a:r>
              <a:rPr lang="es-ES_tradnl" b="1" baseline="0">
                <a:solidFill>
                  <a:schemeClr val="tx1"/>
                </a:solidFill>
              </a:rPr>
              <a:t> VS GASTO ACUMULADO 2018</a:t>
            </a:r>
            <a:endParaRPr lang="es-ES_tradnl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'DI2111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'DI2111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'DI2111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580000</c:v>
                </c:pt>
                <c:pt idx="2">
                  <c:v>980000</c:v>
                </c:pt>
                <c:pt idx="3">
                  <c:v>2760000</c:v>
                </c:pt>
                <c:pt idx="4">
                  <c:v>4090000</c:v>
                </c:pt>
                <c:pt idx="5">
                  <c:v>5790000</c:v>
                </c:pt>
                <c:pt idx="6">
                  <c:v>7290000</c:v>
                </c:pt>
                <c:pt idx="7">
                  <c:v>8590000</c:v>
                </c:pt>
                <c:pt idx="8">
                  <c:v>9590000</c:v>
                </c:pt>
                <c:pt idx="9">
                  <c:v>10630000</c:v>
                </c:pt>
                <c:pt idx="10">
                  <c:v>11580000</c:v>
                </c:pt>
                <c:pt idx="11">
                  <c:v>12550000</c:v>
                </c:pt>
                <c:pt idx="12">
                  <c:v>13000000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A8-48F8-815D-F58C5D83020A}"/>
            </c:ext>
          </c:extLst>
        </c:ser>
        <c:ser>
          <c:idx val="1"/>
          <c:order val="1"/>
          <c:tx>
            <c:strRef>
              <c:f>'DI2111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'DI2111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'DI2111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62475</c:v>
                </c:pt>
                <c:pt idx="2">
                  <c:v>153986</c:v>
                </c:pt>
                <c:pt idx="3">
                  <c:v>1040617</c:v>
                </c:pt>
                <c:pt idx="4">
                  <c:v>1394061</c:v>
                </c:pt>
                <c:pt idx="5">
                  <c:v>2722527</c:v>
                </c:pt>
                <c:pt idx="6">
                  <c:v>3154264</c:v>
                </c:pt>
                <c:pt idx="7">
                  <c:v>3270715</c:v>
                </c:pt>
                <c:pt idx="8">
                  <c:v>3270715</c:v>
                </c:pt>
                <c:pt idx="9">
                  <c:v>3270715</c:v>
                </c:pt>
                <c:pt idx="10">
                  <c:v>3270715</c:v>
                </c:pt>
                <c:pt idx="11">
                  <c:v>3270715</c:v>
                </c:pt>
                <c:pt idx="12">
                  <c:v>3270715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A8-48F8-815D-F58C5D83020A}"/>
            </c:ext>
          </c:extLst>
        </c:ser>
        <c:ser>
          <c:idx val="5"/>
          <c:order val="2"/>
          <c:tx>
            <c:strRef>
              <c:f>'DI2111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'DI2111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'DI2111 Disp'!$K$8:$K$20</c:f>
              <c:numCache>
                <c:formatCode>_-"$"* #,##0_-;\-"$"* #,##0_-;_-"$"* "-"_-;_-@_-</c:formatCode>
                <c:ptCount val="13"/>
                <c:pt idx="1">
                  <c:v>62475</c:v>
                </c:pt>
                <c:pt idx="2">
                  <c:v>153986</c:v>
                </c:pt>
                <c:pt idx="3">
                  <c:v>1040617</c:v>
                </c:pt>
                <c:pt idx="4">
                  <c:v>1394061</c:v>
                </c:pt>
                <c:pt idx="5">
                  <c:v>2722527</c:v>
                </c:pt>
                <c:pt idx="6">
                  <c:v>3154264</c:v>
                </c:pt>
                <c:pt idx="7">
                  <c:v>5272174</c:v>
                </c:pt>
                <c:pt idx="8">
                  <c:v>5272174</c:v>
                </c:pt>
                <c:pt idx="9">
                  <c:v>5272174</c:v>
                </c:pt>
                <c:pt idx="10">
                  <c:v>5272174</c:v>
                </c:pt>
                <c:pt idx="11">
                  <c:v>5272174</c:v>
                </c:pt>
                <c:pt idx="12">
                  <c:v>5272174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7A8-48F8-815D-F58C5D8302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29083584"/>
        <c:axId val="-2052116224"/>
      </c:lineChart>
      <c:catAx>
        <c:axId val="-202908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52116224"/>
        <c:crosses val="autoZero"/>
        <c:auto val="1"/>
        <c:lblAlgn val="ctr"/>
        <c:lblOffset val="100"/>
        <c:noMultiLvlLbl val="0"/>
      </c:catAx>
      <c:valAx>
        <c:axId val="-205211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2908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</a:t>
            </a:r>
            <a:r>
              <a:rPr lang="es-ES_tradnl" b="1" baseline="0">
                <a:solidFill>
                  <a:schemeClr val="tx1"/>
                </a:solidFill>
              </a:rPr>
              <a:t> VS GASTO ACUMULADO 2018</a:t>
            </a:r>
            <a:endParaRPr lang="es-ES_tradnl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'DI2112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'DI2112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'DI2112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2527000</c:v>
                </c:pt>
                <c:pt idx="2">
                  <c:v>2555000</c:v>
                </c:pt>
                <c:pt idx="3">
                  <c:v>3205000</c:v>
                </c:pt>
                <c:pt idx="4">
                  <c:v>3293000</c:v>
                </c:pt>
                <c:pt idx="5">
                  <c:v>5193000</c:v>
                </c:pt>
                <c:pt idx="6">
                  <c:v>5249000</c:v>
                </c:pt>
                <c:pt idx="7">
                  <c:v>5449000</c:v>
                </c:pt>
                <c:pt idx="8">
                  <c:v>5449000</c:v>
                </c:pt>
                <c:pt idx="9">
                  <c:v>5481000</c:v>
                </c:pt>
                <c:pt idx="10">
                  <c:v>5481000</c:v>
                </c:pt>
                <c:pt idx="11">
                  <c:v>5481000</c:v>
                </c:pt>
                <c:pt idx="12">
                  <c:v>5481000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C3-4F55-8130-D534ACE6500F}"/>
            </c:ext>
          </c:extLst>
        </c:ser>
        <c:ser>
          <c:idx val="1"/>
          <c:order val="1"/>
          <c:tx>
            <c:strRef>
              <c:f>'DI2112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'DI2112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'DI2112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1412632</c:v>
                </c:pt>
                <c:pt idx="2">
                  <c:v>1487533</c:v>
                </c:pt>
                <c:pt idx="3">
                  <c:v>3478047</c:v>
                </c:pt>
                <c:pt idx="4">
                  <c:v>3372589</c:v>
                </c:pt>
                <c:pt idx="5">
                  <c:v>3760022</c:v>
                </c:pt>
                <c:pt idx="6">
                  <c:v>3783172</c:v>
                </c:pt>
                <c:pt idx="7">
                  <c:v>3941912</c:v>
                </c:pt>
                <c:pt idx="8">
                  <c:v>3941912</c:v>
                </c:pt>
                <c:pt idx="9">
                  <c:v>3941912</c:v>
                </c:pt>
                <c:pt idx="10">
                  <c:v>3941912</c:v>
                </c:pt>
                <c:pt idx="11">
                  <c:v>3941912</c:v>
                </c:pt>
                <c:pt idx="12">
                  <c:v>3941912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C3-4F55-8130-D534ACE6500F}"/>
            </c:ext>
          </c:extLst>
        </c:ser>
        <c:ser>
          <c:idx val="5"/>
          <c:order val="2"/>
          <c:tx>
            <c:strRef>
              <c:f>'DI2112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'DI2112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'DI2112 Disp'!$K$8:$K$20</c:f>
              <c:numCache>
                <c:formatCode>_-"$"* #,##0_-;\-"$"* #,##0_-;_-"$"* "-"_-;_-@_-</c:formatCode>
                <c:ptCount val="13"/>
                <c:pt idx="1">
                  <c:v>1412632</c:v>
                </c:pt>
                <c:pt idx="2">
                  <c:v>1487533</c:v>
                </c:pt>
                <c:pt idx="3">
                  <c:v>3478047</c:v>
                </c:pt>
                <c:pt idx="4">
                  <c:v>3372589</c:v>
                </c:pt>
                <c:pt idx="5">
                  <c:v>3760022</c:v>
                </c:pt>
                <c:pt idx="6">
                  <c:v>3783172</c:v>
                </c:pt>
                <c:pt idx="7">
                  <c:v>5833745</c:v>
                </c:pt>
                <c:pt idx="8">
                  <c:v>5833745</c:v>
                </c:pt>
                <c:pt idx="9">
                  <c:v>5833745</c:v>
                </c:pt>
                <c:pt idx="10">
                  <c:v>5833745</c:v>
                </c:pt>
                <c:pt idx="11">
                  <c:v>5833745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C3-4F55-8130-D534ACE650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23691168"/>
        <c:axId val="-1807240464"/>
      </c:lineChart>
      <c:catAx>
        <c:axId val="-202369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807240464"/>
        <c:crosses val="autoZero"/>
        <c:auto val="1"/>
        <c:lblAlgn val="ctr"/>
        <c:lblOffset val="100"/>
        <c:noMultiLvlLbl val="0"/>
      </c:catAx>
      <c:valAx>
        <c:axId val="-180724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2369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</a:t>
            </a:r>
            <a:r>
              <a:rPr lang="es-ES_tradnl" b="1" baseline="0">
                <a:solidFill>
                  <a:schemeClr val="tx1"/>
                </a:solidFill>
              </a:rPr>
              <a:t> VS GASTO ACUMULADO 2018</a:t>
            </a:r>
            <a:endParaRPr lang="es-ES_tradnl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'DI2114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'DI2114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</c:v>
                </c:pt>
              </c:strCache>
            </c:strRef>
          </c:cat>
          <c:val>
            <c:numRef>
              <c:f>'DI2114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350000</c:v>
                </c:pt>
                <c:pt idx="2">
                  <c:v>350000</c:v>
                </c:pt>
                <c:pt idx="3">
                  <c:v>1000000</c:v>
                </c:pt>
                <c:pt idx="4">
                  <c:v>1199000</c:v>
                </c:pt>
                <c:pt idx="5">
                  <c:v>1279000</c:v>
                </c:pt>
                <c:pt idx="6">
                  <c:v>1479000</c:v>
                </c:pt>
                <c:pt idx="7">
                  <c:v>2079000</c:v>
                </c:pt>
                <c:pt idx="8">
                  <c:v>2209000</c:v>
                </c:pt>
                <c:pt idx="9">
                  <c:v>2289000</c:v>
                </c:pt>
                <c:pt idx="10">
                  <c:v>2319000</c:v>
                </c:pt>
                <c:pt idx="11">
                  <c:v>2369000</c:v>
                </c:pt>
                <c:pt idx="12">
                  <c:v>2369000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4F-4F7C-833B-C1F980BA12C0}"/>
            </c:ext>
          </c:extLst>
        </c:ser>
        <c:ser>
          <c:idx val="1"/>
          <c:order val="1"/>
          <c:tx>
            <c:strRef>
              <c:f>'DI2114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'DI2114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</c:v>
                </c:pt>
              </c:strCache>
            </c:strRef>
          </c:cat>
          <c:val>
            <c:numRef>
              <c:f>'DI2114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222914</c:v>
                </c:pt>
                <c:pt idx="2">
                  <c:v>222914</c:v>
                </c:pt>
                <c:pt idx="3">
                  <c:v>222914</c:v>
                </c:pt>
                <c:pt idx="4">
                  <c:v>289852</c:v>
                </c:pt>
                <c:pt idx="5">
                  <c:v>297673</c:v>
                </c:pt>
                <c:pt idx="6">
                  <c:v>297673</c:v>
                </c:pt>
                <c:pt idx="7">
                  <c:v>328887</c:v>
                </c:pt>
                <c:pt idx="8">
                  <c:v>328887</c:v>
                </c:pt>
                <c:pt idx="9">
                  <c:v>328887</c:v>
                </c:pt>
                <c:pt idx="10">
                  <c:v>328887</c:v>
                </c:pt>
                <c:pt idx="11">
                  <c:v>328887</c:v>
                </c:pt>
                <c:pt idx="12">
                  <c:v>328887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4F-4F7C-833B-C1F980BA12C0}"/>
            </c:ext>
          </c:extLst>
        </c:ser>
        <c:ser>
          <c:idx val="5"/>
          <c:order val="2"/>
          <c:tx>
            <c:strRef>
              <c:f>'DI2114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'DI2114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</c:v>
                </c:pt>
              </c:strCache>
            </c:strRef>
          </c:cat>
          <c:val>
            <c:numRef>
              <c:f>'DI2114 Disp'!$K$8:$K$20</c:f>
              <c:numCache>
                <c:formatCode>_-"$"* #,##0_-;\-"$"* #,##0_-;_-"$"* "-"_-;_-@_-</c:formatCode>
                <c:ptCount val="13"/>
                <c:pt idx="1">
                  <c:v>222914</c:v>
                </c:pt>
                <c:pt idx="2">
                  <c:v>222914</c:v>
                </c:pt>
                <c:pt idx="3">
                  <c:v>222914</c:v>
                </c:pt>
                <c:pt idx="4">
                  <c:v>289852</c:v>
                </c:pt>
                <c:pt idx="5">
                  <c:v>297673</c:v>
                </c:pt>
                <c:pt idx="6">
                  <c:v>297673</c:v>
                </c:pt>
                <c:pt idx="7">
                  <c:v>771242</c:v>
                </c:pt>
                <c:pt idx="8">
                  <c:v>771242</c:v>
                </c:pt>
                <c:pt idx="9">
                  <c:v>771242</c:v>
                </c:pt>
                <c:pt idx="10">
                  <c:v>771242</c:v>
                </c:pt>
                <c:pt idx="11">
                  <c:v>771242</c:v>
                </c:pt>
                <c:pt idx="12">
                  <c:v>771242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4F-4F7C-833B-C1F980BA12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849867088"/>
        <c:axId val="2127404272"/>
      </c:lineChart>
      <c:catAx>
        <c:axId val="-184986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127404272"/>
        <c:crosses val="autoZero"/>
        <c:auto val="1"/>
        <c:lblAlgn val="ctr"/>
        <c:lblOffset val="100"/>
        <c:noMultiLvlLbl val="0"/>
      </c:catAx>
      <c:valAx>
        <c:axId val="212740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84986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895747662339308"/>
          <c:y val="0.885423428006886"/>
          <c:w val="0.83104255574923369"/>
          <c:h val="5.03091238544741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 VS GASTO ACUMULADO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'DI2115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'DI2115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'DI2115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430000</c:v>
                </c:pt>
                <c:pt idx="2">
                  <c:v>1330000</c:v>
                </c:pt>
                <c:pt idx="3">
                  <c:v>4230000</c:v>
                </c:pt>
                <c:pt idx="4">
                  <c:v>4780000</c:v>
                </c:pt>
                <c:pt idx="5">
                  <c:v>4810000</c:v>
                </c:pt>
                <c:pt idx="6">
                  <c:v>4810000</c:v>
                </c:pt>
                <c:pt idx="7">
                  <c:v>5080000</c:v>
                </c:pt>
                <c:pt idx="8">
                  <c:v>5120000</c:v>
                </c:pt>
                <c:pt idx="9">
                  <c:v>5150000</c:v>
                </c:pt>
                <c:pt idx="10">
                  <c:v>5150000</c:v>
                </c:pt>
                <c:pt idx="11">
                  <c:v>5150000</c:v>
                </c:pt>
                <c:pt idx="12">
                  <c:v>5150000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BC-4C5A-97DF-B21B73FD45F5}"/>
            </c:ext>
          </c:extLst>
        </c:ser>
        <c:ser>
          <c:idx val="1"/>
          <c:order val="1"/>
          <c:tx>
            <c:strRef>
              <c:f>'DI2115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'DI2115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'DI2115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614250</c:v>
                </c:pt>
                <c:pt idx="4">
                  <c:v>907102</c:v>
                </c:pt>
                <c:pt idx="5">
                  <c:v>907102</c:v>
                </c:pt>
                <c:pt idx="6">
                  <c:v>2183162</c:v>
                </c:pt>
                <c:pt idx="7">
                  <c:v>2183162</c:v>
                </c:pt>
                <c:pt idx="8">
                  <c:v>2183162</c:v>
                </c:pt>
                <c:pt idx="9">
                  <c:v>2183162</c:v>
                </c:pt>
                <c:pt idx="10">
                  <c:v>2183162</c:v>
                </c:pt>
                <c:pt idx="11">
                  <c:v>2183162</c:v>
                </c:pt>
                <c:pt idx="12">
                  <c:v>2183162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BC-4C5A-97DF-B21B73FD45F5}"/>
            </c:ext>
          </c:extLst>
        </c:ser>
        <c:ser>
          <c:idx val="5"/>
          <c:order val="2"/>
          <c:tx>
            <c:strRef>
              <c:f>'DI2115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'DI2115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'DI2115 Disp'!$K$8:$K$20</c:f>
              <c:numCache>
                <c:formatCode>_-"$"* #,##0_-;\-"$"* #,##0_-;_-"$"* "-"_-;_-@_-</c:formatCode>
                <c:ptCount val="13"/>
                <c:pt idx="1">
                  <c:v>0</c:v>
                </c:pt>
                <c:pt idx="2">
                  <c:v>0</c:v>
                </c:pt>
                <c:pt idx="3">
                  <c:v>614250</c:v>
                </c:pt>
                <c:pt idx="4">
                  <c:v>907102</c:v>
                </c:pt>
                <c:pt idx="5">
                  <c:v>907102</c:v>
                </c:pt>
                <c:pt idx="6">
                  <c:v>2183162</c:v>
                </c:pt>
                <c:pt idx="7">
                  <c:v>3629012</c:v>
                </c:pt>
                <c:pt idx="8">
                  <c:v>3629012</c:v>
                </c:pt>
                <c:pt idx="9">
                  <c:v>3629012</c:v>
                </c:pt>
                <c:pt idx="10">
                  <c:v>3629012</c:v>
                </c:pt>
                <c:pt idx="11">
                  <c:v>3629012</c:v>
                </c:pt>
                <c:pt idx="12">
                  <c:v>3629012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BC-4C5A-97DF-B21B73FD45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16254416"/>
        <c:axId val="-2018271648"/>
      </c:lineChart>
      <c:catAx>
        <c:axId val="-201625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18271648"/>
        <c:crosses val="autoZero"/>
        <c:auto val="1"/>
        <c:lblAlgn val="ctr"/>
        <c:lblOffset val="100"/>
        <c:noMultiLvlLbl val="0"/>
      </c:catAx>
      <c:valAx>
        <c:axId val="-201827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16254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</a:t>
            </a:r>
            <a:r>
              <a:rPr lang="es-ES_tradnl" b="1" baseline="0">
                <a:solidFill>
                  <a:schemeClr val="tx1"/>
                </a:solidFill>
              </a:rPr>
              <a:t> VS GASTO ACUMULADO 2018</a:t>
            </a:r>
            <a:endParaRPr lang="es-ES_tradnl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'DI2116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'DI2116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'DI2116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300000</c:v>
                </c:pt>
                <c:pt idx="2">
                  <c:v>345000</c:v>
                </c:pt>
                <c:pt idx="3">
                  <c:v>1645000</c:v>
                </c:pt>
                <c:pt idx="4">
                  <c:v>2345000</c:v>
                </c:pt>
                <c:pt idx="5">
                  <c:v>2545000</c:v>
                </c:pt>
                <c:pt idx="6">
                  <c:v>2745000</c:v>
                </c:pt>
                <c:pt idx="7">
                  <c:v>3000000</c:v>
                </c:pt>
                <c:pt idx="8">
                  <c:v>3200000</c:v>
                </c:pt>
                <c:pt idx="9">
                  <c:v>3400000</c:v>
                </c:pt>
                <c:pt idx="10">
                  <c:v>3600000</c:v>
                </c:pt>
                <c:pt idx="11">
                  <c:v>3800000</c:v>
                </c:pt>
                <c:pt idx="12">
                  <c:v>4000000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B3-4453-8A5D-5CD8D872C02F}"/>
            </c:ext>
          </c:extLst>
        </c:ser>
        <c:ser>
          <c:idx val="1"/>
          <c:order val="1"/>
          <c:tx>
            <c:strRef>
              <c:f>'DI2116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'DI2116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'DI2116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1009694</c:v>
                </c:pt>
                <c:pt idx="4">
                  <c:v>2147104</c:v>
                </c:pt>
                <c:pt idx="5">
                  <c:v>2806919</c:v>
                </c:pt>
                <c:pt idx="6">
                  <c:v>3093372</c:v>
                </c:pt>
                <c:pt idx="7">
                  <c:v>3093372</c:v>
                </c:pt>
                <c:pt idx="8">
                  <c:v>3093372</c:v>
                </c:pt>
                <c:pt idx="9">
                  <c:v>3093372</c:v>
                </c:pt>
                <c:pt idx="10">
                  <c:v>3093372</c:v>
                </c:pt>
                <c:pt idx="11">
                  <c:v>3093372</c:v>
                </c:pt>
                <c:pt idx="12">
                  <c:v>3093372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B3-4453-8A5D-5CD8D872C02F}"/>
            </c:ext>
          </c:extLst>
        </c:ser>
        <c:ser>
          <c:idx val="5"/>
          <c:order val="2"/>
          <c:tx>
            <c:strRef>
              <c:f>'DI2116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'DI2116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'DI2116 Disp'!$K$8:$K$20</c:f>
              <c:numCache>
                <c:formatCode>_-"$"* #,##0_-;\-"$"* #,##0_-;_-"$"* "-"_-;_-@_-</c:formatCode>
                <c:ptCount val="13"/>
                <c:pt idx="1">
                  <c:v>0</c:v>
                </c:pt>
                <c:pt idx="2">
                  <c:v>0</c:v>
                </c:pt>
                <c:pt idx="3">
                  <c:v>1009694</c:v>
                </c:pt>
                <c:pt idx="4">
                  <c:v>2147104</c:v>
                </c:pt>
                <c:pt idx="5">
                  <c:v>2806919</c:v>
                </c:pt>
                <c:pt idx="6">
                  <c:v>3093372</c:v>
                </c:pt>
                <c:pt idx="7">
                  <c:v>3182336</c:v>
                </c:pt>
                <c:pt idx="8">
                  <c:v>3182336</c:v>
                </c:pt>
                <c:pt idx="9">
                  <c:v>3182336</c:v>
                </c:pt>
                <c:pt idx="10">
                  <c:v>3182336</c:v>
                </c:pt>
                <c:pt idx="11">
                  <c:v>3182336</c:v>
                </c:pt>
                <c:pt idx="12">
                  <c:v>3182336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2B3-4453-8A5D-5CD8D872C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23514688"/>
        <c:axId val="-2072203904"/>
      </c:lineChart>
      <c:catAx>
        <c:axId val="-202351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72203904"/>
        <c:crosses val="autoZero"/>
        <c:auto val="1"/>
        <c:lblAlgn val="ctr"/>
        <c:lblOffset val="100"/>
        <c:noMultiLvlLbl val="0"/>
      </c:catAx>
      <c:valAx>
        <c:axId val="-207220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2351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0C12E51-F025-4E98-8A99-E4589A681BF1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169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443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C12E51-F025-4E98-8A99-E4589A681BF1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761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C12E51-F025-4E98-8A99-E4589A681BF1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1669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C12E51-F025-4E98-8A99-E4589A681BF1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179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0431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512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2842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C12E51-F025-4E98-8A99-E4589A681BF1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497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975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C12E51-F025-4E98-8A99-E4589A681BF1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093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075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739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881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170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064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27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2E51-F025-4E98-8A99-E4589A681BF1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88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57" r:id="rId13"/>
    <p:sldLayoutId id="2147484058" r:id="rId14"/>
    <p:sldLayoutId id="2147484059" r:id="rId15"/>
    <p:sldLayoutId id="2147484060" r:id="rId16"/>
    <p:sldLayoutId id="214748406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EJECUCIÓN PRESUPUESTO OPERACIONES JULIO 2018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57" y="130857"/>
            <a:ext cx="1489166" cy="14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PLANTA 1</a:t>
            </a:r>
            <a:endParaRPr lang="es-CL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870652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828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FUNDICIÓN Y MANUFACTURA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662486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63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PROCESAMIENTO MINERALES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417454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990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ALTAS </a:t>
            </a:r>
            <a:r>
              <a:rPr lang="es-CL" dirty="0" err="1"/>
              <a:t>T°</a:t>
            </a:r>
            <a:endParaRPr lang="es-CL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734651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820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PROCESOS ACUOSOS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611234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19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LAB GENERALES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0707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181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ESTADO GENERAL PPTO CCC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65" y="2160821"/>
            <a:ext cx="11665582" cy="265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Cuentas Campus San Joaquín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456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GESTIÓN CSJ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923728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74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DOCENCIA CSJ</a:t>
            </a:r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762686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460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LABORATORIOS CSJ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360231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067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ESTADO GENERAL PPTO </a:t>
            </a:r>
            <a:r>
              <a:rPr lang="es-CL" dirty="0" smtClean="0"/>
              <a:t>CSJ</a:t>
            </a:r>
            <a:endParaRPr lang="es-C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32" y="2684534"/>
            <a:ext cx="10832168" cy="169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5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Cuentas Casa Central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2000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GESTIÓN</a:t>
            </a:r>
            <a:endParaRPr lang="es-C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353944"/>
              </p:ext>
            </p:extLst>
          </p:nvPr>
        </p:nvGraphicFramePr>
        <p:xfrm>
          <a:off x="744582" y="2057401"/>
          <a:ext cx="10761617" cy="4160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66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DOCENCIA</a:t>
            </a:r>
            <a:endParaRPr lang="es-CL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975467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26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2170</TotalTime>
  <Words>93</Words>
  <Application>Microsoft Office PowerPoint</Application>
  <PresentationFormat>Panorámica</PresentationFormat>
  <Paragraphs>27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Estela de condensación</vt:lpstr>
      <vt:lpstr>EJECUCIÓN PRESUPUESTO OPERACIONES JULIO 2018</vt:lpstr>
      <vt:lpstr>Cuentas Campus San Joaquín</vt:lpstr>
      <vt:lpstr>GESTIÓN CSJ</vt:lpstr>
      <vt:lpstr>DOCENCIA CSJ</vt:lpstr>
      <vt:lpstr>LABORATORIOS CSJ</vt:lpstr>
      <vt:lpstr>ESTADO GENERAL PPTO CSJ</vt:lpstr>
      <vt:lpstr>Cuentas Casa Central</vt:lpstr>
      <vt:lpstr>GESTIÓN</vt:lpstr>
      <vt:lpstr>DOCENCIA</vt:lpstr>
      <vt:lpstr>PLANTA 1</vt:lpstr>
      <vt:lpstr>FUNDICIÓN Y MANUFACTURA</vt:lpstr>
      <vt:lpstr>PROCESAMIENTO MINERALES</vt:lpstr>
      <vt:lpstr>ALTAS T°</vt:lpstr>
      <vt:lpstr>PROCESOS ACUOSOS</vt:lpstr>
      <vt:lpstr>LAB GENERALES</vt:lpstr>
      <vt:lpstr>ESTADO GENERAL PPTO CCC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CECILIA ALVAREZ</dc:creator>
  <cp:lastModifiedBy>CECILIA ALVAREZ</cp:lastModifiedBy>
  <cp:revision>84</cp:revision>
  <dcterms:created xsi:type="dcterms:W3CDTF">2018-04-23T15:30:36Z</dcterms:created>
  <dcterms:modified xsi:type="dcterms:W3CDTF">2018-07-31T19:10:40Z</dcterms:modified>
</cp:coreProperties>
</file>