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73" r:id="rId3"/>
    <p:sldId id="283" r:id="rId4"/>
    <p:sldId id="284" r:id="rId5"/>
    <p:sldId id="285" r:id="rId6"/>
    <p:sldId id="286" r:id="rId7"/>
    <p:sldId id="287" r:id="rId8"/>
    <p:sldId id="272" r:id="rId9"/>
    <p:sldId id="25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SITUACIÓN PRESUPUESTARIA CAMPUS SAN JOAQUÍN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'SITUACION GLOBAL'!$D$4</c:f>
              <c:strCache>
                <c:ptCount val="1"/>
                <c:pt idx="0">
                  <c:v>PRESUPUESTO 2018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'SITUACION GLOBAL'!$B$5:$C$7</c:f>
              <c:multiLvlStrCache>
                <c:ptCount val="3"/>
                <c:lvl>
                  <c:pt idx="0">
                    <c:v>DI11GE</c:v>
                  </c:pt>
                  <c:pt idx="1">
                    <c:v>DI2211</c:v>
                  </c:pt>
                  <c:pt idx="2">
                    <c:v>DI2212</c:v>
                  </c:pt>
                </c:lvl>
                <c:lvl>
                  <c:pt idx="0">
                    <c:v>GESTIÓN CSJ</c:v>
                  </c:pt>
                  <c:pt idx="1">
                    <c:v>DOCENCIA CSJ</c:v>
                  </c:pt>
                  <c:pt idx="2">
                    <c:v>LABORATORIOS CSJ</c:v>
                  </c:pt>
                </c:lvl>
              </c:multiLvlStrCache>
            </c:multiLvlStrRef>
          </c:cat>
          <c:val>
            <c:numRef>
              <c:f>'SITUACION GLOBAL'!$D$5:$D$7</c:f>
              <c:numCache>
                <c:formatCode>_-"$"* #,##0_-;\-"$"* #,##0_-;_-"$"* "-"_-;_-@_-</c:formatCode>
                <c:ptCount val="3"/>
                <c:pt idx="0">
                  <c:v>4333000</c:v>
                </c:pt>
                <c:pt idx="1">
                  <c:v>9500000</c:v>
                </c:pt>
                <c:pt idx="2">
                  <c:v>10167000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0-4BC8-8252-5BE08F32BA4B}"/>
            </c:ext>
          </c:extLst>
        </c:ser>
        <c:ser>
          <c:idx val="1"/>
          <c:order val="1"/>
          <c:tx>
            <c:strRef>
              <c:f>'SITUACION GLOBAL'!$E$4</c:f>
              <c:strCache>
                <c:ptCount val="1"/>
                <c:pt idx="0">
                  <c:v>EJECUTADO 2018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'SITUACION GLOBAL'!$B$5:$C$7</c:f>
              <c:multiLvlStrCache>
                <c:ptCount val="3"/>
                <c:lvl>
                  <c:pt idx="0">
                    <c:v>DI11GE</c:v>
                  </c:pt>
                  <c:pt idx="1">
                    <c:v>DI2211</c:v>
                  </c:pt>
                  <c:pt idx="2">
                    <c:v>DI2212</c:v>
                  </c:pt>
                </c:lvl>
                <c:lvl>
                  <c:pt idx="0">
                    <c:v>GESTIÓN CSJ</c:v>
                  </c:pt>
                  <c:pt idx="1">
                    <c:v>DOCENCIA CSJ</c:v>
                  </c:pt>
                  <c:pt idx="2">
                    <c:v>LABORATORIOS CSJ</c:v>
                  </c:pt>
                </c:lvl>
              </c:multiLvlStrCache>
            </c:multiLvlStrRef>
          </c:cat>
          <c:val>
            <c:numRef>
              <c:f>'SITUACION GLOBAL'!$E$5:$E$7</c:f>
              <c:numCache>
                <c:formatCode>_-"$"* #,##0_-;\-"$"* #,##0_-;_-"$"* "-"_-;_-@_-</c:formatCode>
                <c:ptCount val="3"/>
                <c:pt idx="0">
                  <c:v>1725029</c:v>
                </c:pt>
                <c:pt idx="1">
                  <c:v>4169149</c:v>
                </c:pt>
                <c:pt idx="2">
                  <c:v>4520450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40-4BC8-8252-5BE08F32BA4B}"/>
            </c:ext>
          </c:extLst>
        </c:ser>
        <c:ser>
          <c:idx val="2"/>
          <c:order val="2"/>
          <c:tx>
            <c:strRef>
              <c:f>'SITUACION GLOBAL'!$H$4</c:f>
              <c:strCache>
                <c:ptCount val="1"/>
                <c:pt idx="0">
                  <c:v>COMPROMISOS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'SITUACION GLOBAL'!$B$5:$C$7</c:f>
              <c:multiLvlStrCache>
                <c:ptCount val="3"/>
                <c:lvl>
                  <c:pt idx="0">
                    <c:v>DI11GE</c:v>
                  </c:pt>
                  <c:pt idx="1">
                    <c:v>DI2211</c:v>
                  </c:pt>
                  <c:pt idx="2">
                    <c:v>DI2212</c:v>
                  </c:pt>
                </c:lvl>
                <c:lvl>
                  <c:pt idx="0">
                    <c:v>GESTIÓN CSJ</c:v>
                  </c:pt>
                  <c:pt idx="1">
                    <c:v>DOCENCIA CSJ</c:v>
                  </c:pt>
                  <c:pt idx="2">
                    <c:v>LABORATORIOS CSJ</c:v>
                  </c:pt>
                </c:lvl>
              </c:multiLvlStrCache>
            </c:multiLvlStrRef>
          </c:cat>
          <c:val>
            <c:numRef>
              <c:f>'SITUACION GLOBAL'!$H$5:$H$7</c:f>
              <c:numCache>
                <c:formatCode>_-"$"* #,##0_-;\-"$"* #,##0_-;_-"$"* "-"_-;_-@_-</c:formatCode>
                <c:ptCount val="3"/>
                <c:pt idx="0">
                  <c:v>0</c:v>
                </c:pt>
                <c:pt idx="1">
                  <c:v>27090</c:v>
                </c:pt>
                <c:pt idx="2">
                  <c:v>2845032.2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40-4BC8-8252-5BE08F32BA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808062544"/>
        <c:axId val="-1688900960"/>
      </c:barChart>
      <c:catAx>
        <c:axId val="-180806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8900960"/>
        <c:crosses val="autoZero"/>
        <c:auto val="1"/>
        <c:lblAlgn val="ctr"/>
        <c:lblOffset val="100"/>
        <c:noMultiLvlLbl val="0"/>
      </c:catAx>
      <c:valAx>
        <c:axId val="-168890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0806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'DI2115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430000</c:v>
                </c:pt>
                <c:pt idx="2">
                  <c:v>1330000</c:v>
                </c:pt>
                <c:pt idx="3">
                  <c:v>4230000</c:v>
                </c:pt>
                <c:pt idx="4">
                  <c:v>4780000</c:v>
                </c:pt>
                <c:pt idx="5">
                  <c:v>4810000</c:v>
                </c:pt>
                <c:pt idx="6">
                  <c:v>4810000</c:v>
                </c:pt>
                <c:pt idx="7">
                  <c:v>5080000</c:v>
                </c:pt>
                <c:pt idx="8">
                  <c:v>5120000</c:v>
                </c:pt>
                <c:pt idx="9">
                  <c:v>5150000</c:v>
                </c:pt>
                <c:pt idx="10">
                  <c:v>5150000</c:v>
                </c:pt>
                <c:pt idx="11">
                  <c:v>5150000</c:v>
                </c:pt>
                <c:pt idx="12">
                  <c:v>5150000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87-4A6C-A953-E1750B91D635}"/>
            </c:ext>
          </c:extLst>
        </c:ser>
        <c:ser>
          <c:idx val="1"/>
          <c:order val="1"/>
          <c:tx>
            <c:strRef>
              <c:f>'DI2115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907102</c:v>
                </c:pt>
                <c:pt idx="6">
                  <c:v>2183162</c:v>
                </c:pt>
                <c:pt idx="7">
                  <c:v>2183162</c:v>
                </c:pt>
                <c:pt idx="8">
                  <c:v>2183162</c:v>
                </c:pt>
                <c:pt idx="9">
                  <c:v>2183162</c:v>
                </c:pt>
                <c:pt idx="10">
                  <c:v>2183162</c:v>
                </c:pt>
                <c:pt idx="11">
                  <c:v>2183162</c:v>
                </c:pt>
                <c:pt idx="12">
                  <c:v>2183162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87-4A6C-A953-E1750B91D635}"/>
            </c:ext>
          </c:extLst>
        </c:ser>
        <c:ser>
          <c:idx val="5"/>
          <c:order val="2"/>
          <c:tx>
            <c:strRef>
              <c:f>'DI2115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907102</c:v>
                </c:pt>
                <c:pt idx="6">
                  <c:v>4333492</c:v>
                </c:pt>
                <c:pt idx="7">
                  <c:v>4333492</c:v>
                </c:pt>
                <c:pt idx="8">
                  <c:v>4333492</c:v>
                </c:pt>
                <c:pt idx="9">
                  <c:v>4333492</c:v>
                </c:pt>
                <c:pt idx="10">
                  <c:v>4333492</c:v>
                </c:pt>
                <c:pt idx="11">
                  <c:v>4333492</c:v>
                </c:pt>
                <c:pt idx="12">
                  <c:v>4333492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87-4A6C-A953-E1750B91D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6254416"/>
        <c:axId val="-2018271648"/>
      </c:lineChart>
      <c:catAx>
        <c:axId val="-201625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8271648"/>
        <c:crosses val="autoZero"/>
        <c:auto val="1"/>
        <c:lblAlgn val="ctr"/>
        <c:lblOffset val="100"/>
        <c:noMultiLvlLbl val="0"/>
      </c:catAx>
      <c:valAx>
        <c:axId val="-20182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625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'DI2116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345000</c:v>
                </c:pt>
                <c:pt idx="3">
                  <c:v>1645000</c:v>
                </c:pt>
                <c:pt idx="4">
                  <c:v>2345000</c:v>
                </c:pt>
                <c:pt idx="5">
                  <c:v>2545000</c:v>
                </c:pt>
                <c:pt idx="6">
                  <c:v>2745000</c:v>
                </c:pt>
                <c:pt idx="7">
                  <c:v>3000000</c:v>
                </c:pt>
                <c:pt idx="8">
                  <c:v>3200000</c:v>
                </c:pt>
                <c:pt idx="9">
                  <c:v>3400000</c:v>
                </c:pt>
                <c:pt idx="10">
                  <c:v>3600000</c:v>
                </c:pt>
                <c:pt idx="11">
                  <c:v>3800000</c:v>
                </c:pt>
                <c:pt idx="12">
                  <c:v>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D-40F5-AED4-719488A29662}"/>
            </c:ext>
          </c:extLst>
        </c:ser>
        <c:ser>
          <c:idx val="1"/>
          <c:order val="1"/>
          <c:tx>
            <c:strRef>
              <c:f>'DI2116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2806919</c:v>
                </c:pt>
                <c:pt idx="6">
                  <c:v>3093372</c:v>
                </c:pt>
                <c:pt idx="7">
                  <c:v>3093372</c:v>
                </c:pt>
                <c:pt idx="8">
                  <c:v>3093372</c:v>
                </c:pt>
                <c:pt idx="9">
                  <c:v>3093372</c:v>
                </c:pt>
                <c:pt idx="10">
                  <c:v>3093372</c:v>
                </c:pt>
                <c:pt idx="11">
                  <c:v>3093372</c:v>
                </c:pt>
                <c:pt idx="12">
                  <c:v>3093372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5D-40F5-AED4-719488A29662}"/>
            </c:ext>
          </c:extLst>
        </c:ser>
        <c:ser>
          <c:idx val="5"/>
          <c:order val="2"/>
          <c:tx>
            <c:strRef>
              <c:f>'DI2116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2806919</c:v>
                </c:pt>
                <c:pt idx="6">
                  <c:v>3093372</c:v>
                </c:pt>
                <c:pt idx="7">
                  <c:v>3093372</c:v>
                </c:pt>
                <c:pt idx="8">
                  <c:v>3093372</c:v>
                </c:pt>
                <c:pt idx="9">
                  <c:v>3093372</c:v>
                </c:pt>
                <c:pt idx="10">
                  <c:v>3093372</c:v>
                </c:pt>
                <c:pt idx="11">
                  <c:v>3093372</c:v>
                </c:pt>
                <c:pt idx="12">
                  <c:v>3093372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5D-40F5-AED4-719488A29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514688"/>
        <c:axId val="-2072203904"/>
      </c:lineChart>
      <c:catAx>
        <c:axId val="-202351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72203904"/>
        <c:crosses val="autoZero"/>
        <c:auto val="1"/>
        <c:lblAlgn val="ctr"/>
        <c:lblOffset val="100"/>
        <c:noMultiLvlLbl val="0"/>
      </c:catAx>
      <c:valAx>
        <c:axId val="-20722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51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'DI2117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417000</c:v>
                </c:pt>
                <c:pt idx="3">
                  <c:v>2400000</c:v>
                </c:pt>
                <c:pt idx="4">
                  <c:v>3100000</c:v>
                </c:pt>
                <c:pt idx="5">
                  <c:v>3800000</c:v>
                </c:pt>
                <c:pt idx="6">
                  <c:v>4000000</c:v>
                </c:pt>
                <c:pt idx="7">
                  <c:v>5400000</c:v>
                </c:pt>
                <c:pt idx="8">
                  <c:v>5700000</c:v>
                </c:pt>
                <c:pt idx="9">
                  <c:v>5900000</c:v>
                </c:pt>
                <c:pt idx="10">
                  <c:v>6100000</c:v>
                </c:pt>
                <c:pt idx="11">
                  <c:v>6300000</c:v>
                </c:pt>
                <c:pt idx="12">
                  <c:v>6500000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5C-48CE-AE85-8A7D4323F9AE}"/>
            </c:ext>
          </c:extLst>
        </c:ser>
        <c:ser>
          <c:idx val="1"/>
          <c:order val="1"/>
          <c:tx>
            <c:strRef>
              <c:f>'DI2117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2039870</c:v>
                </c:pt>
                <c:pt idx="6">
                  <c:v>2080286</c:v>
                </c:pt>
                <c:pt idx="7">
                  <c:v>2080286</c:v>
                </c:pt>
                <c:pt idx="8">
                  <c:v>2080286</c:v>
                </c:pt>
                <c:pt idx="9">
                  <c:v>2080286</c:v>
                </c:pt>
                <c:pt idx="10">
                  <c:v>2080286</c:v>
                </c:pt>
                <c:pt idx="11">
                  <c:v>2080286</c:v>
                </c:pt>
                <c:pt idx="12">
                  <c:v>2080286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5C-48CE-AE85-8A7D4323F9AE}"/>
            </c:ext>
          </c:extLst>
        </c:ser>
        <c:ser>
          <c:idx val="5"/>
          <c:order val="2"/>
          <c:tx>
            <c:strRef>
              <c:f>'DI2117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Disp'!$K$8:$K$20</c:f>
              <c:numCache>
                <c:formatCode>_-"$"* #,##0_-;\-"$"* #,##0_-;_-"$"* "-"_-;_-@_-</c:formatCode>
                <c:ptCount val="13"/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2039870</c:v>
                </c:pt>
                <c:pt idx="6">
                  <c:v>5058286</c:v>
                </c:pt>
                <c:pt idx="7">
                  <c:v>5058286</c:v>
                </c:pt>
                <c:pt idx="8">
                  <c:v>5058286</c:v>
                </c:pt>
                <c:pt idx="9">
                  <c:v>5058286</c:v>
                </c:pt>
                <c:pt idx="10">
                  <c:v>5058286</c:v>
                </c:pt>
                <c:pt idx="11">
                  <c:v>5058286</c:v>
                </c:pt>
                <c:pt idx="12">
                  <c:v>5058286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5C-48CE-AE85-8A7D4323F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9255280"/>
        <c:axId val="1809850848"/>
      </c:lineChart>
      <c:catAx>
        <c:axId val="-204925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09850848"/>
        <c:crosses val="autoZero"/>
        <c:auto val="1"/>
        <c:lblAlgn val="ctr"/>
        <c:lblOffset val="100"/>
        <c:noMultiLvlLbl val="0"/>
      </c:catAx>
      <c:valAx>
        <c:axId val="180985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5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  <a:r>
              <a:rPr lang="es-ES_tradnl" b="1" baseline="0">
                <a:solidFill>
                  <a:schemeClr val="tx1"/>
                </a:solidFill>
              </a:rPr>
              <a:t>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'DI2118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250000</c:v>
                </c:pt>
                <c:pt idx="2">
                  <c:v>250000</c:v>
                </c:pt>
                <c:pt idx="3">
                  <c:v>1050000</c:v>
                </c:pt>
                <c:pt idx="4">
                  <c:v>1950000</c:v>
                </c:pt>
                <c:pt idx="5">
                  <c:v>2200000</c:v>
                </c:pt>
                <c:pt idx="6">
                  <c:v>2700000</c:v>
                </c:pt>
                <c:pt idx="7">
                  <c:v>3000000</c:v>
                </c:pt>
                <c:pt idx="8">
                  <c:v>3300000</c:v>
                </c:pt>
                <c:pt idx="9">
                  <c:v>3500000</c:v>
                </c:pt>
                <c:pt idx="10">
                  <c:v>3700000</c:v>
                </c:pt>
                <c:pt idx="11">
                  <c:v>3900000</c:v>
                </c:pt>
                <c:pt idx="12">
                  <c:v>4500000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11-4675-9E2D-9A88EF0513EE}"/>
            </c:ext>
          </c:extLst>
        </c:ser>
        <c:ser>
          <c:idx val="1"/>
          <c:order val="1"/>
          <c:tx>
            <c:strRef>
              <c:f>'DI2118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105014</c:v>
                </c:pt>
                <c:pt idx="6">
                  <c:v>105014</c:v>
                </c:pt>
                <c:pt idx="7">
                  <c:v>105014</c:v>
                </c:pt>
                <c:pt idx="8">
                  <c:v>105014</c:v>
                </c:pt>
                <c:pt idx="9">
                  <c:v>105014</c:v>
                </c:pt>
                <c:pt idx="10">
                  <c:v>105014</c:v>
                </c:pt>
                <c:pt idx="11">
                  <c:v>105014</c:v>
                </c:pt>
                <c:pt idx="12">
                  <c:v>105014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11-4675-9E2D-9A88EF0513EE}"/>
            </c:ext>
          </c:extLst>
        </c:ser>
        <c:ser>
          <c:idx val="5"/>
          <c:order val="2"/>
          <c:tx>
            <c:strRef>
              <c:f>'DI2118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1349756</c:v>
                </c:pt>
                <c:pt idx="6">
                  <c:v>1349756</c:v>
                </c:pt>
                <c:pt idx="7">
                  <c:v>1349756</c:v>
                </c:pt>
                <c:pt idx="8">
                  <c:v>1349756</c:v>
                </c:pt>
                <c:pt idx="9">
                  <c:v>1349756</c:v>
                </c:pt>
                <c:pt idx="10">
                  <c:v>1349756</c:v>
                </c:pt>
                <c:pt idx="11">
                  <c:v>1349756</c:v>
                </c:pt>
                <c:pt idx="12">
                  <c:v>1349756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11-4675-9E2D-9A88EF051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317408"/>
        <c:axId val="-2103474672"/>
      </c:lineChart>
      <c:catAx>
        <c:axId val="20773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103474672"/>
        <c:crosses val="autoZero"/>
        <c:auto val="1"/>
        <c:lblAlgn val="ctr"/>
        <c:lblOffset val="100"/>
        <c:noMultiLvlLbl val="0"/>
      </c:catAx>
      <c:valAx>
        <c:axId val="-210347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07731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'DI12GE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700000</c:v>
                </c:pt>
                <c:pt idx="4">
                  <c:v>1050000</c:v>
                </c:pt>
                <c:pt idx="5">
                  <c:v>2233000</c:v>
                </c:pt>
                <c:pt idx="6">
                  <c:v>2583000</c:v>
                </c:pt>
                <c:pt idx="7">
                  <c:v>2933000</c:v>
                </c:pt>
                <c:pt idx="8">
                  <c:v>3283000</c:v>
                </c:pt>
                <c:pt idx="9">
                  <c:v>3633000</c:v>
                </c:pt>
                <c:pt idx="10">
                  <c:v>3983000</c:v>
                </c:pt>
                <c:pt idx="11">
                  <c:v>4233000</c:v>
                </c:pt>
                <c:pt idx="12">
                  <c:v>4333000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DE-4C80-BA63-C8865073680E}"/>
            </c:ext>
          </c:extLst>
        </c:ser>
        <c:ser>
          <c:idx val="1"/>
          <c:order val="1"/>
          <c:tx>
            <c:strRef>
              <c:f>'DI12GE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338470</c:v>
                </c:pt>
                <c:pt idx="2">
                  <c:v>395028</c:v>
                </c:pt>
                <c:pt idx="3">
                  <c:v>1415458</c:v>
                </c:pt>
                <c:pt idx="4">
                  <c:v>1424554</c:v>
                </c:pt>
                <c:pt idx="5">
                  <c:v>1424554</c:v>
                </c:pt>
                <c:pt idx="6">
                  <c:v>1713963</c:v>
                </c:pt>
                <c:pt idx="7">
                  <c:v>1725029</c:v>
                </c:pt>
                <c:pt idx="8">
                  <c:v>1725029</c:v>
                </c:pt>
                <c:pt idx="9">
                  <c:v>1725029</c:v>
                </c:pt>
                <c:pt idx="10">
                  <c:v>1725029</c:v>
                </c:pt>
                <c:pt idx="11">
                  <c:v>1725029</c:v>
                </c:pt>
                <c:pt idx="12">
                  <c:v>1725029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DE-4C80-BA63-C88650736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51597440"/>
        <c:axId val="-1688570560"/>
      </c:lineChart>
      <c:catAx>
        <c:axId val="-1751597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8570560"/>
        <c:crosses val="autoZero"/>
        <c:auto val="1"/>
        <c:lblAlgn val="ctr"/>
        <c:lblOffset val="100"/>
        <c:noMultiLvlLbl val="0"/>
      </c:catAx>
      <c:valAx>
        <c:axId val="-168857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5159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180000</c:v>
                </c:pt>
                <c:pt idx="2">
                  <c:v>265000</c:v>
                </c:pt>
                <c:pt idx="3">
                  <c:v>903000</c:v>
                </c:pt>
                <c:pt idx="4">
                  <c:v>1523000</c:v>
                </c:pt>
                <c:pt idx="5">
                  <c:v>7310000</c:v>
                </c:pt>
                <c:pt idx="6">
                  <c:v>7730000</c:v>
                </c:pt>
                <c:pt idx="7">
                  <c:v>8050000</c:v>
                </c:pt>
                <c:pt idx="8">
                  <c:v>8470000</c:v>
                </c:pt>
                <c:pt idx="9">
                  <c:v>8790000</c:v>
                </c:pt>
                <c:pt idx="10">
                  <c:v>9010000</c:v>
                </c:pt>
                <c:pt idx="11">
                  <c:v>9230000</c:v>
                </c:pt>
                <c:pt idx="12">
                  <c:v>9500000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A-434D-8349-5F7061B68FD3}"/>
            </c:ext>
          </c:extLst>
        </c:ser>
        <c:ser>
          <c:idx val="1"/>
          <c:order val="1"/>
          <c:tx>
            <c:strRef>
              <c:f>'DI2211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443550</c:v>
                </c:pt>
                <c:pt idx="3">
                  <c:v>1948384</c:v>
                </c:pt>
                <c:pt idx="4">
                  <c:v>2236778</c:v>
                </c:pt>
                <c:pt idx="5">
                  <c:v>2292778</c:v>
                </c:pt>
                <c:pt idx="6">
                  <c:v>4169149</c:v>
                </c:pt>
                <c:pt idx="7">
                  <c:v>4169149</c:v>
                </c:pt>
                <c:pt idx="8">
                  <c:v>4169149</c:v>
                </c:pt>
                <c:pt idx="9">
                  <c:v>4169149</c:v>
                </c:pt>
                <c:pt idx="10">
                  <c:v>4169149</c:v>
                </c:pt>
                <c:pt idx="11">
                  <c:v>4169149</c:v>
                </c:pt>
                <c:pt idx="12">
                  <c:v>4169149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9A-434D-8349-5F7061B68FD3}"/>
            </c:ext>
          </c:extLst>
        </c:ser>
        <c:ser>
          <c:idx val="2"/>
          <c:order val="2"/>
          <c:tx>
            <c:strRef>
              <c:f>'DI2211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'DI2211 Disp'!$K$9:$K$20</c:f>
              <c:numCache>
                <c:formatCode>_-"$"* #,##0_-;\-"$"* #,##0_-;_-"$"* "-"_-;_-@_-</c:formatCode>
                <c:ptCount val="12"/>
                <c:pt idx="0">
                  <c:v>0</c:v>
                </c:pt>
                <c:pt idx="1">
                  <c:v>443550</c:v>
                </c:pt>
                <c:pt idx="2">
                  <c:v>1948384</c:v>
                </c:pt>
                <c:pt idx="3">
                  <c:v>2236778</c:v>
                </c:pt>
                <c:pt idx="4">
                  <c:v>2292778</c:v>
                </c:pt>
                <c:pt idx="5">
                  <c:v>4169149</c:v>
                </c:pt>
                <c:pt idx="6">
                  <c:v>4196239</c:v>
                </c:pt>
                <c:pt idx="7">
                  <c:v>4196239</c:v>
                </c:pt>
                <c:pt idx="8">
                  <c:v>4196239</c:v>
                </c:pt>
                <c:pt idx="9">
                  <c:v>4196239</c:v>
                </c:pt>
                <c:pt idx="10">
                  <c:v>4196239</c:v>
                </c:pt>
                <c:pt idx="11">
                  <c:v>4196239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9A-434D-8349-5F7061B68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7608768"/>
        <c:axId val="-1706135120"/>
      </c:lineChart>
      <c:catAx>
        <c:axId val="-204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06135120"/>
        <c:crosses val="autoZero"/>
        <c:auto val="1"/>
        <c:lblAlgn val="ctr"/>
        <c:lblOffset val="100"/>
        <c:noMultiLvlLbl val="0"/>
      </c:catAx>
      <c:valAx>
        <c:axId val="-170613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620000</c:v>
                </c:pt>
                <c:pt idx="2">
                  <c:v>910000</c:v>
                </c:pt>
                <c:pt idx="3">
                  <c:v>2360000</c:v>
                </c:pt>
                <c:pt idx="4">
                  <c:v>3070000</c:v>
                </c:pt>
                <c:pt idx="5">
                  <c:v>4637000</c:v>
                </c:pt>
                <c:pt idx="6">
                  <c:v>5577000</c:v>
                </c:pt>
                <c:pt idx="7">
                  <c:v>6427000</c:v>
                </c:pt>
                <c:pt idx="8">
                  <c:v>7227000</c:v>
                </c:pt>
                <c:pt idx="9">
                  <c:v>7927000</c:v>
                </c:pt>
                <c:pt idx="10">
                  <c:v>8827000</c:v>
                </c:pt>
                <c:pt idx="11">
                  <c:v>9777000</c:v>
                </c:pt>
                <c:pt idx="12">
                  <c:v>10167000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1C-4FB5-94B5-401FFC213B03}"/>
            </c:ext>
          </c:extLst>
        </c:ser>
        <c:ser>
          <c:idx val="1"/>
          <c:order val="1"/>
          <c:tx>
            <c:strRef>
              <c:f>'DI2212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157080</c:v>
                </c:pt>
                <c:pt idx="3">
                  <c:v>926151</c:v>
                </c:pt>
                <c:pt idx="4">
                  <c:v>1747107</c:v>
                </c:pt>
                <c:pt idx="5">
                  <c:v>2718970</c:v>
                </c:pt>
                <c:pt idx="6">
                  <c:v>4420835</c:v>
                </c:pt>
                <c:pt idx="7">
                  <c:v>4520450</c:v>
                </c:pt>
                <c:pt idx="8">
                  <c:v>4520450</c:v>
                </c:pt>
                <c:pt idx="9">
                  <c:v>4520450</c:v>
                </c:pt>
                <c:pt idx="10">
                  <c:v>4520450</c:v>
                </c:pt>
                <c:pt idx="11">
                  <c:v>4520450</c:v>
                </c:pt>
                <c:pt idx="12">
                  <c:v>4520450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1C-4FB5-94B5-401FFC213B03}"/>
            </c:ext>
          </c:extLst>
        </c:ser>
        <c:ser>
          <c:idx val="2"/>
          <c:order val="2"/>
          <c:tx>
            <c:strRef>
              <c:f>'DI2212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'DI2212 Disp'!$K$8:$K$20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157080</c:v>
                </c:pt>
                <c:pt idx="3">
                  <c:v>926151</c:v>
                </c:pt>
                <c:pt idx="4">
                  <c:v>1747107</c:v>
                </c:pt>
                <c:pt idx="5">
                  <c:v>2718970</c:v>
                </c:pt>
                <c:pt idx="6">
                  <c:v>4420835</c:v>
                </c:pt>
                <c:pt idx="7">
                  <c:v>7365482.2000000002</c:v>
                </c:pt>
                <c:pt idx="8">
                  <c:v>7365482.2000000002</c:v>
                </c:pt>
                <c:pt idx="9">
                  <c:v>7365482.2000000002</c:v>
                </c:pt>
                <c:pt idx="10">
                  <c:v>7365482.2000000002</c:v>
                </c:pt>
                <c:pt idx="11">
                  <c:v>7365482.2000000002</c:v>
                </c:pt>
                <c:pt idx="12">
                  <c:v>7365482.2000000002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1C-4FB5-94B5-401FFC213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587648"/>
        <c:axId val="-2049215872"/>
      </c:lineChart>
      <c:catAx>
        <c:axId val="21265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15872"/>
        <c:crosses val="autoZero"/>
        <c:auto val="1"/>
        <c:lblAlgn val="ctr"/>
        <c:lblOffset val="100"/>
        <c:noMultiLvlLbl val="0"/>
      </c:catAx>
      <c:valAx>
        <c:axId val="-204921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65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SITUACIÓN PRESUPUESTARIA CASA CENTRAL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Global!$D$4</c:f>
              <c:strCache>
                <c:ptCount val="1"/>
                <c:pt idx="0">
                  <c:v>PRESUPUESTO 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Global!$B$5:$C$13</c:f>
              <c:multiLvlStrCache>
                <c:ptCount val="8"/>
                <c:lvl>
                  <c:pt idx="0">
                    <c:v>DI11GE</c:v>
                  </c:pt>
                  <c:pt idx="1">
                    <c:v>DI2111</c:v>
                  </c:pt>
                  <c:pt idx="2">
                    <c:v>DI2112</c:v>
                  </c:pt>
                  <c:pt idx="3">
                    <c:v>DI2114</c:v>
                  </c:pt>
                  <c:pt idx="4">
                    <c:v>DI2115</c:v>
                  </c:pt>
                  <c:pt idx="5">
                    <c:v>DI2116</c:v>
                  </c:pt>
                  <c:pt idx="6">
                    <c:v>DI2117</c:v>
                  </c:pt>
                  <c:pt idx="7">
                    <c:v>DI2118</c:v>
                  </c:pt>
                </c:lvl>
                <c:lvl>
                  <c:pt idx="0">
                    <c:v>GESTIÓN DIMM</c:v>
                  </c:pt>
                  <c:pt idx="1">
                    <c:v>DOCENCIA DIMM</c:v>
                  </c:pt>
                  <c:pt idx="2">
                    <c:v>LAB. PLANTA 1</c:v>
                  </c:pt>
                  <c:pt idx="3">
                    <c:v>LAB. FUNDICIÓN</c:v>
                  </c:pt>
                  <c:pt idx="4">
                    <c:v>PROC. MINERALES</c:v>
                  </c:pt>
                  <c:pt idx="5">
                    <c:v>PROC. ALTAS TEMPERATURAS</c:v>
                  </c:pt>
                  <c:pt idx="6">
                    <c:v>PROC.ACUOSOS</c:v>
                  </c:pt>
                  <c:pt idx="7">
                    <c:v>LAB. METALURGICO</c:v>
                  </c:pt>
                </c:lvl>
              </c:multiLvlStrCache>
            </c:multiLvlStrRef>
          </c:cat>
          <c:val>
            <c:numRef>
              <c:f>Global!$D$5:$D$13</c:f>
              <c:numCache>
                <c:formatCode>_-"$"* #,##0_-;\-"$"* #,##0_-;_-"$"* "-"_-;_-@_-</c:formatCode>
                <c:ptCount val="9"/>
                <c:pt idx="0">
                  <c:v>14000000</c:v>
                </c:pt>
                <c:pt idx="1">
                  <c:v>13000000</c:v>
                </c:pt>
                <c:pt idx="2">
                  <c:v>5481000</c:v>
                </c:pt>
                <c:pt idx="3">
                  <c:v>2369000</c:v>
                </c:pt>
                <c:pt idx="4">
                  <c:v>5150000</c:v>
                </c:pt>
                <c:pt idx="5">
                  <c:v>4000000</c:v>
                </c:pt>
                <c:pt idx="6">
                  <c:v>6500000</c:v>
                </c:pt>
                <c:pt idx="7">
                  <c:v>4500000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9-4DD9-95D3-F9D5AF5784D3}"/>
            </c:ext>
          </c:extLst>
        </c:ser>
        <c:ser>
          <c:idx val="1"/>
          <c:order val="1"/>
          <c:tx>
            <c:strRef>
              <c:f>Global!$E$4</c:f>
              <c:strCache>
                <c:ptCount val="1"/>
                <c:pt idx="0">
                  <c:v>EJECUTADO 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Global!$B$5:$C$13</c:f>
              <c:multiLvlStrCache>
                <c:ptCount val="8"/>
                <c:lvl>
                  <c:pt idx="0">
                    <c:v>DI11GE</c:v>
                  </c:pt>
                  <c:pt idx="1">
                    <c:v>DI2111</c:v>
                  </c:pt>
                  <c:pt idx="2">
                    <c:v>DI2112</c:v>
                  </c:pt>
                  <c:pt idx="3">
                    <c:v>DI2114</c:v>
                  </c:pt>
                  <c:pt idx="4">
                    <c:v>DI2115</c:v>
                  </c:pt>
                  <c:pt idx="5">
                    <c:v>DI2116</c:v>
                  </c:pt>
                  <c:pt idx="6">
                    <c:v>DI2117</c:v>
                  </c:pt>
                  <c:pt idx="7">
                    <c:v>DI2118</c:v>
                  </c:pt>
                </c:lvl>
                <c:lvl>
                  <c:pt idx="0">
                    <c:v>GESTIÓN DIMM</c:v>
                  </c:pt>
                  <c:pt idx="1">
                    <c:v>DOCENCIA DIMM</c:v>
                  </c:pt>
                  <c:pt idx="2">
                    <c:v>LAB. PLANTA 1</c:v>
                  </c:pt>
                  <c:pt idx="3">
                    <c:v>LAB. FUNDICIÓN</c:v>
                  </c:pt>
                  <c:pt idx="4">
                    <c:v>PROC. MINERALES</c:v>
                  </c:pt>
                  <c:pt idx="5">
                    <c:v>PROC. ALTAS TEMPERATURAS</c:v>
                  </c:pt>
                  <c:pt idx="6">
                    <c:v>PROC.ACUOSOS</c:v>
                  </c:pt>
                  <c:pt idx="7">
                    <c:v>LAB. METALURGICO</c:v>
                  </c:pt>
                </c:lvl>
              </c:multiLvlStrCache>
            </c:multiLvlStrRef>
          </c:cat>
          <c:val>
            <c:numRef>
              <c:f>Global!$E$5:$E$13</c:f>
              <c:numCache>
                <c:formatCode>_-"$"* #,##0_-;\-"$"* #,##0_-;_-"$"* "-"_-;_-@_-</c:formatCode>
                <c:ptCount val="9"/>
                <c:pt idx="0">
                  <c:v>5164820</c:v>
                </c:pt>
                <c:pt idx="1">
                  <c:v>3273384</c:v>
                </c:pt>
                <c:pt idx="2">
                  <c:v>3783172</c:v>
                </c:pt>
                <c:pt idx="3">
                  <c:v>297673</c:v>
                </c:pt>
                <c:pt idx="4">
                  <c:v>2183162</c:v>
                </c:pt>
                <c:pt idx="5">
                  <c:v>3093372</c:v>
                </c:pt>
                <c:pt idx="6">
                  <c:v>2080286</c:v>
                </c:pt>
                <c:pt idx="7">
                  <c:v>105014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D9-4DD9-95D3-F9D5AF5784D3}"/>
            </c:ext>
          </c:extLst>
        </c:ser>
        <c:ser>
          <c:idx val="2"/>
          <c:order val="2"/>
          <c:tx>
            <c:strRef>
              <c:f>Global!$H$4</c:f>
              <c:strCache>
                <c:ptCount val="1"/>
                <c:pt idx="0">
                  <c:v>COMPROMISOS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Global!$B$5:$C$13</c:f>
              <c:multiLvlStrCache>
                <c:ptCount val="8"/>
                <c:lvl>
                  <c:pt idx="0">
                    <c:v>DI11GE</c:v>
                  </c:pt>
                  <c:pt idx="1">
                    <c:v>DI2111</c:v>
                  </c:pt>
                  <c:pt idx="2">
                    <c:v>DI2112</c:v>
                  </c:pt>
                  <c:pt idx="3">
                    <c:v>DI2114</c:v>
                  </c:pt>
                  <c:pt idx="4">
                    <c:v>DI2115</c:v>
                  </c:pt>
                  <c:pt idx="5">
                    <c:v>DI2116</c:v>
                  </c:pt>
                  <c:pt idx="6">
                    <c:v>DI2117</c:v>
                  </c:pt>
                  <c:pt idx="7">
                    <c:v>DI2118</c:v>
                  </c:pt>
                </c:lvl>
                <c:lvl>
                  <c:pt idx="0">
                    <c:v>GESTIÓN DIMM</c:v>
                  </c:pt>
                  <c:pt idx="1">
                    <c:v>DOCENCIA DIMM</c:v>
                  </c:pt>
                  <c:pt idx="2">
                    <c:v>LAB. PLANTA 1</c:v>
                  </c:pt>
                  <c:pt idx="3">
                    <c:v>LAB. FUNDICIÓN</c:v>
                  </c:pt>
                  <c:pt idx="4">
                    <c:v>PROC. MINERALES</c:v>
                  </c:pt>
                  <c:pt idx="5">
                    <c:v>PROC. ALTAS TEMPERATURAS</c:v>
                  </c:pt>
                  <c:pt idx="6">
                    <c:v>PROC.ACUOSOS</c:v>
                  </c:pt>
                  <c:pt idx="7">
                    <c:v>LAB. METALURGICO</c:v>
                  </c:pt>
                </c:lvl>
              </c:multiLvlStrCache>
            </c:multiLvlStrRef>
          </c:cat>
          <c:val>
            <c:numRef>
              <c:f>Global!$H$5:$H$13</c:f>
              <c:numCache>
                <c:formatCode>_-"$"* #,##0_-;\-"$"* #,##0_-;_-"$"* "-"_-;_-@_-</c:formatCode>
                <c:ptCount val="9"/>
                <c:pt idx="0">
                  <c:v>930000</c:v>
                </c:pt>
                <c:pt idx="1">
                  <c:v>2169467</c:v>
                </c:pt>
                <c:pt idx="2">
                  <c:v>1891833</c:v>
                </c:pt>
                <c:pt idx="3">
                  <c:v>41619</c:v>
                </c:pt>
                <c:pt idx="4">
                  <c:v>2150330</c:v>
                </c:pt>
                <c:pt idx="5">
                  <c:v>0</c:v>
                </c:pt>
                <c:pt idx="6">
                  <c:v>2978000</c:v>
                </c:pt>
                <c:pt idx="7">
                  <c:v>1244742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D9-4DD9-95D3-F9D5AF5784D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095706960"/>
        <c:axId val="-2017401776"/>
      </c:barChart>
      <c:catAx>
        <c:axId val="-209570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7401776"/>
        <c:crosses val="autoZero"/>
        <c:auto val="1"/>
        <c:lblAlgn val="ctr"/>
        <c:lblOffset val="100"/>
        <c:noMultiLvlLbl val="0"/>
      </c:catAx>
      <c:valAx>
        <c:axId val="-20174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9570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PRESUPUESTO VS GASTO ACUMULADO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'DI11GE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992000</c:v>
                </c:pt>
                <c:pt idx="2">
                  <c:v>2050000</c:v>
                </c:pt>
                <c:pt idx="3">
                  <c:v>3320000</c:v>
                </c:pt>
                <c:pt idx="4">
                  <c:v>4740000</c:v>
                </c:pt>
                <c:pt idx="5">
                  <c:v>6010000</c:v>
                </c:pt>
                <c:pt idx="6">
                  <c:v>7030000</c:v>
                </c:pt>
                <c:pt idx="7">
                  <c:v>8070000</c:v>
                </c:pt>
                <c:pt idx="8">
                  <c:v>9230000</c:v>
                </c:pt>
                <c:pt idx="9">
                  <c:v>10660000</c:v>
                </c:pt>
                <c:pt idx="10">
                  <c:v>11990000</c:v>
                </c:pt>
                <c:pt idx="11">
                  <c:v>13020000</c:v>
                </c:pt>
                <c:pt idx="12">
                  <c:v>14000000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2F-4142-AD30-7D6B037EDBAF}"/>
            </c:ext>
          </c:extLst>
        </c:ser>
        <c:ser>
          <c:idx val="1"/>
          <c:order val="1"/>
          <c:tx>
            <c:strRef>
              <c:f>'DI11GE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4471729</c:v>
                </c:pt>
                <c:pt idx="6">
                  <c:v>5164820</c:v>
                </c:pt>
                <c:pt idx="7">
                  <c:v>5164820</c:v>
                </c:pt>
                <c:pt idx="8">
                  <c:v>5164820</c:v>
                </c:pt>
                <c:pt idx="9">
                  <c:v>5164820</c:v>
                </c:pt>
                <c:pt idx="10">
                  <c:v>5164820</c:v>
                </c:pt>
                <c:pt idx="11">
                  <c:v>5164820</c:v>
                </c:pt>
                <c:pt idx="12">
                  <c:v>5164820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2F-4142-AD30-7D6B037EDBAF}"/>
            </c:ext>
          </c:extLst>
        </c:ser>
        <c:ser>
          <c:idx val="5"/>
          <c:order val="2"/>
          <c:tx>
            <c:strRef>
              <c:f>'DI11GE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Disp'!$K$8:$K$20</c:f>
              <c:numCache>
                <c:formatCode>_-"$"* #,##0_-;\-"$"* #,##0_-;_-"$"* "-"_-;_-@_-</c:formatCode>
                <c:ptCount val="13"/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4471729</c:v>
                </c:pt>
                <c:pt idx="6">
                  <c:v>6094820</c:v>
                </c:pt>
                <c:pt idx="7">
                  <c:v>7024820</c:v>
                </c:pt>
                <c:pt idx="8">
                  <c:v>7024820</c:v>
                </c:pt>
                <c:pt idx="9">
                  <c:v>7024820</c:v>
                </c:pt>
                <c:pt idx="10">
                  <c:v>7024820</c:v>
                </c:pt>
                <c:pt idx="11">
                  <c:v>7024820</c:v>
                </c:pt>
                <c:pt idx="12">
                  <c:v>7024820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2F-4142-AD30-7D6B037ED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83343568"/>
        <c:axId val="1830534864"/>
      </c:lineChart>
      <c:catAx>
        <c:axId val="-168334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30534864"/>
        <c:crosses val="autoZero"/>
        <c:auto val="1"/>
        <c:lblAlgn val="ctr"/>
        <c:lblOffset val="100"/>
        <c:noMultiLvlLbl val="0"/>
      </c:catAx>
      <c:valAx>
        <c:axId val="183053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334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580000</c:v>
                </c:pt>
                <c:pt idx="2">
                  <c:v>980000</c:v>
                </c:pt>
                <c:pt idx="3">
                  <c:v>2760000</c:v>
                </c:pt>
                <c:pt idx="4">
                  <c:v>4090000</c:v>
                </c:pt>
                <c:pt idx="5">
                  <c:v>5790000</c:v>
                </c:pt>
                <c:pt idx="6">
                  <c:v>7290000</c:v>
                </c:pt>
                <c:pt idx="7">
                  <c:v>8590000</c:v>
                </c:pt>
                <c:pt idx="8">
                  <c:v>9590000</c:v>
                </c:pt>
                <c:pt idx="9">
                  <c:v>10630000</c:v>
                </c:pt>
                <c:pt idx="10">
                  <c:v>11580000</c:v>
                </c:pt>
                <c:pt idx="11">
                  <c:v>12550000</c:v>
                </c:pt>
                <c:pt idx="12">
                  <c:v>13000000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24-4068-822C-42C619F7B16F}"/>
            </c:ext>
          </c:extLst>
        </c:ser>
        <c:ser>
          <c:idx val="1"/>
          <c:order val="1"/>
          <c:tx>
            <c:strRef>
              <c:f>'DI2111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62475</c:v>
                </c:pt>
                <c:pt idx="2">
                  <c:v>153986</c:v>
                </c:pt>
                <c:pt idx="3">
                  <c:v>1040617</c:v>
                </c:pt>
                <c:pt idx="4">
                  <c:v>1544061</c:v>
                </c:pt>
                <c:pt idx="5">
                  <c:v>2872527</c:v>
                </c:pt>
                <c:pt idx="6">
                  <c:v>3273384</c:v>
                </c:pt>
                <c:pt idx="7">
                  <c:v>3273384</c:v>
                </c:pt>
                <c:pt idx="8">
                  <c:v>3273384</c:v>
                </c:pt>
                <c:pt idx="9">
                  <c:v>3273384</c:v>
                </c:pt>
                <c:pt idx="10">
                  <c:v>3273384</c:v>
                </c:pt>
                <c:pt idx="11">
                  <c:v>3273384</c:v>
                </c:pt>
                <c:pt idx="12">
                  <c:v>3273384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24-4068-822C-42C619F7B16F}"/>
            </c:ext>
          </c:extLst>
        </c:ser>
        <c:ser>
          <c:idx val="5"/>
          <c:order val="2"/>
          <c:tx>
            <c:strRef>
              <c:f>'DI2111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Disp'!$K$8:$K$20</c:f>
              <c:numCache>
                <c:formatCode>_-"$"* #,##0_-;\-"$"* #,##0_-;_-"$"* "-"_-;_-@_-</c:formatCode>
                <c:ptCount val="13"/>
                <c:pt idx="1">
                  <c:v>62475</c:v>
                </c:pt>
                <c:pt idx="2">
                  <c:v>153986</c:v>
                </c:pt>
                <c:pt idx="3">
                  <c:v>1040617</c:v>
                </c:pt>
                <c:pt idx="4">
                  <c:v>1544061</c:v>
                </c:pt>
                <c:pt idx="5">
                  <c:v>2872527</c:v>
                </c:pt>
                <c:pt idx="6">
                  <c:v>5442851</c:v>
                </c:pt>
                <c:pt idx="7">
                  <c:v>5442851</c:v>
                </c:pt>
                <c:pt idx="8">
                  <c:v>5442851</c:v>
                </c:pt>
                <c:pt idx="9">
                  <c:v>5442851</c:v>
                </c:pt>
                <c:pt idx="10">
                  <c:v>5442851</c:v>
                </c:pt>
                <c:pt idx="11">
                  <c:v>5442851</c:v>
                </c:pt>
                <c:pt idx="12">
                  <c:v>5442851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24-4068-822C-42C619F7B1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9083584"/>
        <c:axId val="-2052116224"/>
      </c:lineChart>
      <c:catAx>
        <c:axId val="-202908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52116224"/>
        <c:crosses val="autoZero"/>
        <c:auto val="1"/>
        <c:lblAlgn val="ctr"/>
        <c:lblOffset val="100"/>
        <c:noMultiLvlLbl val="0"/>
      </c:catAx>
      <c:valAx>
        <c:axId val="-205211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908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D60-485E-8337-7B01EC7585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2527000</c:v>
                </c:pt>
                <c:pt idx="2">
                  <c:v>2555000</c:v>
                </c:pt>
                <c:pt idx="3">
                  <c:v>3205000</c:v>
                </c:pt>
                <c:pt idx="4">
                  <c:v>3293000</c:v>
                </c:pt>
                <c:pt idx="5">
                  <c:v>5193000</c:v>
                </c:pt>
                <c:pt idx="6">
                  <c:v>5249000</c:v>
                </c:pt>
                <c:pt idx="7">
                  <c:v>5449000</c:v>
                </c:pt>
                <c:pt idx="8">
                  <c:v>5449000</c:v>
                </c:pt>
                <c:pt idx="9">
                  <c:v>5481000</c:v>
                </c:pt>
                <c:pt idx="10">
                  <c:v>5481000</c:v>
                </c:pt>
                <c:pt idx="11">
                  <c:v>5481000</c:v>
                </c:pt>
                <c:pt idx="12">
                  <c:v>5481000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60-485E-8337-7B01EC75858A}"/>
            </c:ext>
          </c:extLst>
        </c:ser>
        <c:ser>
          <c:idx val="1"/>
          <c:order val="1"/>
          <c:tx>
            <c:strRef>
              <c:f>'DI2112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3760022</c:v>
                </c:pt>
                <c:pt idx="6">
                  <c:v>3783172</c:v>
                </c:pt>
                <c:pt idx="7">
                  <c:v>3783172</c:v>
                </c:pt>
                <c:pt idx="8">
                  <c:v>3783172</c:v>
                </c:pt>
                <c:pt idx="9">
                  <c:v>3783172</c:v>
                </c:pt>
                <c:pt idx="10">
                  <c:v>3783172</c:v>
                </c:pt>
                <c:pt idx="11">
                  <c:v>3783172</c:v>
                </c:pt>
                <c:pt idx="12">
                  <c:v>3783172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60-485E-8337-7B01EC75858A}"/>
            </c:ext>
          </c:extLst>
        </c:ser>
        <c:ser>
          <c:idx val="5"/>
          <c:order val="2"/>
          <c:tx>
            <c:strRef>
              <c:f>'DI2112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Disp'!$K$8:$K$20</c:f>
              <c:numCache>
                <c:formatCode>_-"$"* #,##0_-;\-"$"* #,##0_-;_-"$"* "-"_-;_-@_-</c:formatCode>
                <c:ptCount val="13"/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3760022</c:v>
                </c:pt>
                <c:pt idx="6">
                  <c:v>5675005</c:v>
                </c:pt>
                <c:pt idx="7">
                  <c:v>5675005</c:v>
                </c:pt>
                <c:pt idx="8">
                  <c:v>5675005</c:v>
                </c:pt>
                <c:pt idx="9">
                  <c:v>5675005</c:v>
                </c:pt>
                <c:pt idx="10">
                  <c:v>5675005</c:v>
                </c:pt>
                <c:pt idx="11">
                  <c:v>5675005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60-485E-8337-7B01EC758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691168"/>
        <c:axId val="-1807240464"/>
      </c:lineChart>
      <c:catAx>
        <c:axId val="-202369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07240464"/>
        <c:crosses val="autoZero"/>
        <c:auto val="1"/>
        <c:lblAlgn val="ctr"/>
        <c:lblOffset val="100"/>
        <c:noMultiLvlLbl val="0"/>
      </c:catAx>
      <c:valAx>
        <c:axId val="-18072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69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'DI2114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1000000</c:v>
                </c:pt>
                <c:pt idx="4">
                  <c:v>1199000</c:v>
                </c:pt>
                <c:pt idx="5">
                  <c:v>1279000</c:v>
                </c:pt>
                <c:pt idx="6">
                  <c:v>1479000</c:v>
                </c:pt>
                <c:pt idx="7">
                  <c:v>2079000</c:v>
                </c:pt>
                <c:pt idx="8">
                  <c:v>2209000</c:v>
                </c:pt>
                <c:pt idx="9">
                  <c:v>2289000</c:v>
                </c:pt>
                <c:pt idx="10">
                  <c:v>2319000</c:v>
                </c:pt>
                <c:pt idx="11">
                  <c:v>2369000</c:v>
                </c:pt>
                <c:pt idx="12">
                  <c:v>2369000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0D-4E11-931F-D9E995734D62}"/>
            </c:ext>
          </c:extLst>
        </c:ser>
        <c:ser>
          <c:idx val="1"/>
          <c:order val="1"/>
          <c:tx>
            <c:strRef>
              <c:f>'DI2114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297673</c:v>
                </c:pt>
                <c:pt idx="7">
                  <c:v>297673</c:v>
                </c:pt>
                <c:pt idx="8">
                  <c:v>297673</c:v>
                </c:pt>
                <c:pt idx="9">
                  <c:v>297673</c:v>
                </c:pt>
                <c:pt idx="10">
                  <c:v>297673</c:v>
                </c:pt>
                <c:pt idx="11">
                  <c:v>297673</c:v>
                </c:pt>
                <c:pt idx="12">
                  <c:v>297673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0D-4E11-931F-D9E995734D62}"/>
            </c:ext>
          </c:extLst>
        </c:ser>
        <c:ser>
          <c:idx val="5"/>
          <c:order val="2"/>
          <c:tx>
            <c:strRef>
              <c:f>'DI2114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Disp'!$K$8:$K$20</c:f>
              <c:numCache>
                <c:formatCode>_-"$"* #,##0_-;\-"$"* #,##0_-;_-"$"* "-"_-;_-@_-</c:formatCode>
                <c:ptCount val="13"/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339292</c:v>
                </c:pt>
                <c:pt idx="7">
                  <c:v>339292</c:v>
                </c:pt>
                <c:pt idx="8">
                  <c:v>339292</c:v>
                </c:pt>
                <c:pt idx="9">
                  <c:v>339292</c:v>
                </c:pt>
                <c:pt idx="10">
                  <c:v>339292</c:v>
                </c:pt>
                <c:pt idx="11">
                  <c:v>339292</c:v>
                </c:pt>
                <c:pt idx="12">
                  <c:v>339292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0D-4E11-931F-D9E995734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49867088"/>
        <c:axId val="2127404272"/>
      </c:lineChart>
      <c:catAx>
        <c:axId val="-184986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7404272"/>
        <c:crosses val="autoZero"/>
        <c:auto val="1"/>
        <c:lblAlgn val="ctr"/>
        <c:lblOffset val="100"/>
        <c:noMultiLvlLbl val="0"/>
      </c:catAx>
      <c:valAx>
        <c:axId val="212740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4986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95747662339308"/>
          <c:y val="0.885423428006886"/>
          <c:w val="0.83104255574923369"/>
          <c:h val="5.03091238544741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590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70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713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415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943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8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172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38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48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14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157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2E51-F025-4E98-8A99-E4589A681BF1}" type="datetimeFigureOut">
              <a:rPr lang="es-CL" smtClean="0"/>
              <a:t>10-07-2018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8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EJECUCIÓN PRESUPUESTO OPERACIONES JUNIO 2018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40" y="3901850"/>
            <a:ext cx="2804443" cy="27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GESTIÓN</a:t>
            </a:r>
            <a:endParaRPr lang="es-CL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040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6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DOCENCIA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2503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26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PLANTA 1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6722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82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FUNDICIÓN Y MANUFACTURA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5490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63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PROCESAMIENTO MINERALES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8607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9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ALTAS </a:t>
            </a:r>
            <a:r>
              <a:rPr lang="es-CL" dirty="0" err="1"/>
              <a:t>T°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3123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2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ACUOSOS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9488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19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 GENERALES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610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18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ESTADO GENERAL PPTO CCC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4" y="1795193"/>
            <a:ext cx="11894211" cy="27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Campus San Joaquín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56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CAMPUS SAN JOAQUIN 2018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8880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7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CSJ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923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DOCENCIA CSJ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7626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46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LABORATORIOS CSJ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3602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06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ESTADO GENERAL PPTO </a:t>
            </a:r>
            <a:r>
              <a:rPr lang="es-CL" dirty="0" smtClean="0"/>
              <a:t>CSJ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32" y="2482061"/>
            <a:ext cx="10832168" cy="173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5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Casa Central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200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CASA CENTRAL 2018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2919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01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1833</TotalTime>
  <Words>111</Words>
  <Application>Microsoft Office PowerPoint</Application>
  <PresentationFormat>Panorámica</PresentationFormat>
  <Paragraphs>32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EJECUCIÓN PRESUPUESTO OPERACIONES JUNIO 2018</vt:lpstr>
      <vt:lpstr>Cuentas Campus San Joaquín</vt:lpstr>
      <vt:lpstr>CAMPUS SAN JOAQUIN 2018</vt:lpstr>
      <vt:lpstr>GESTIÓN CSJ</vt:lpstr>
      <vt:lpstr>DOCENCIA CSJ</vt:lpstr>
      <vt:lpstr>LABORATORIOS CSJ</vt:lpstr>
      <vt:lpstr>ESTADO GENERAL PPTO CSJ</vt:lpstr>
      <vt:lpstr>Cuentas Casa Central</vt:lpstr>
      <vt:lpstr>CASA CENTRAL 2018</vt:lpstr>
      <vt:lpstr>GESTIÓN</vt:lpstr>
      <vt:lpstr>DOCENCIA</vt:lpstr>
      <vt:lpstr>PLANTA 1</vt:lpstr>
      <vt:lpstr>FUNDICIÓN Y MANUFACTURA</vt:lpstr>
      <vt:lpstr>PROCESAMIENTO MINERALES</vt:lpstr>
      <vt:lpstr>ALTAS T°</vt:lpstr>
      <vt:lpstr>PROCESOS ACUOSOS</vt:lpstr>
      <vt:lpstr>LAB GENERALES</vt:lpstr>
      <vt:lpstr>ESTADO GENERAL PPTO CCC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ALVAREZ</dc:creator>
  <cp:lastModifiedBy>CECILIA ALVAREZ</cp:lastModifiedBy>
  <cp:revision>69</cp:revision>
  <dcterms:created xsi:type="dcterms:W3CDTF">2018-04-23T15:30:36Z</dcterms:created>
  <dcterms:modified xsi:type="dcterms:W3CDTF">2018-07-10T17:09:53Z</dcterms:modified>
</cp:coreProperties>
</file>