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3" r:id="rId3"/>
    <p:sldId id="283" r:id="rId4"/>
    <p:sldId id="269" r:id="rId5"/>
    <p:sldId id="284" r:id="rId6"/>
    <p:sldId id="268" r:id="rId7"/>
    <p:sldId id="285" r:id="rId8"/>
    <p:sldId id="270" r:id="rId9"/>
    <p:sldId id="286" r:id="rId10"/>
    <p:sldId id="272" r:id="rId11"/>
    <p:sldId id="257" r:id="rId12"/>
    <p:sldId id="258" r:id="rId13"/>
    <p:sldId id="275" r:id="rId14"/>
    <p:sldId id="259" r:id="rId15"/>
    <p:sldId id="276" r:id="rId16"/>
    <p:sldId id="260" r:id="rId17"/>
    <p:sldId id="277" r:id="rId18"/>
    <p:sldId id="261" r:id="rId19"/>
    <p:sldId id="278" r:id="rId20"/>
    <p:sldId id="262" r:id="rId21"/>
    <p:sldId id="279" r:id="rId22"/>
    <p:sldId id="263" r:id="rId23"/>
    <p:sldId id="280" r:id="rId24"/>
    <p:sldId id="264" r:id="rId25"/>
    <p:sldId id="281" r:id="rId26"/>
    <p:sldId id="265" r:id="rId27"/>
    <p:sldId id="282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USM\PRESUPUESTOS\PPTO%202018\CAMPUS%20CENTRAL%20UTFSM-Abril%202018.2.xlsm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SITUACIÓN PRESUPUESTARIA CAMPUS SAN JOAQUÍN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'SITUACION GLOBAL'!$D$4</c:f>
              <c:strCache>
                <c:ptCount val="1"/>
                <c:pt idx="0">
                  <c:v>PRESUPUESTO 2018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'SITUACION GLOBAL'!$B$5:$C$7</c:f>
              <c:multiLvlStrCache>
                <c:ptCount val="3"/>
                <c:lvl>
                  <c:pt idx="0">
                    <c:v>DI11GE</c:v>
                  </c:pt>
                  <c:pt idx="1">
                    <c:v>DI2211</c:v>
                  </c:pt>
                  <c:pt idx="2">
                    <c:v>DI2212</c:v>
                  </c:pt>
                </c:lvl>
                <c:lvl>
                  <c:pt idx="0">
                    <c:v>GESTIÓN CSJ</c:v>
                  </c:pt>
                  <c:pt idx="1">
                    <c:v>DOCENCIA CSJ</c:v>
                  </c:pt>
                  <c:pt idx="2">
                    <c:v>LABORATORIOS CSJ</c:v>
                  </c:pt>
                </c:lvl>
              </c:multiLvlStrCache>
            </c:multiLvlStrRef>
          </c:cat>
          <c:val>
            <c:numRef>
              <c:f>'SITUACION GLOBAL'!$D$5:$D$7</c:f>
              <c:numCache>
                <c:formatCode>_-"$"* #,##0_-;\-"$"* #,##0_-;_-"$"* "-"_-;_-@_-</c:formatCode>
                <c:ptCount val="3"/>
                <c:pt idx="0">
                  <c:v>4333000</c:v>
                </c:pt>
                <c:pt idx="1">
                  <c:v>9500000</c:v>
                </c:pt>
                <c:pt idx="2">
                  <c:v>10167000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A-4183-B5BB-EA6C090AF796}"/>
            </c:ext>
          </c:extLst>
        </c:ser>
        <c:ser>
          <c:idx val="1"/>
          <c:order val="1"/>
          <c:tx>
            <c:strRef>
              <c:f>'SITUACION GLOBAL'!$E$4</c:f>
              <c:strCache>
                <c:ptCount val="1"/>
                <c:pt idx="0">
                  <c:v>EJECUTADO 2018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'SITUACION GLOBAL'!$B$5:$C$7</c:f>
              <c:multiLvlStrCache>
                <c:ptCount val="3"/>
                <c:lvl>
                  <c:pt idx="0">
                    <c:v>DI11GE</c:v>
                  </c:pt>
                  <c:pt idx="1">
                    <c:v>DI2211</c:v>
                  </c:pt>
                  <c:pt idx="2">
                    <c:v>DI2212</c:v>
                  </c:pt>
                </c:lvl>
                <c:lvl>
                  <c:pt idx="0">
                    <c:v>GESTIÓN CSJ</c:v>
                  </c:pt>
                  <c:pt idx="1">
                    <c:v>DOCENCIA CSJ</c:v>
                  </c:pt>
                  <c:pt idx="2">
                    <c:v>LABORATORIOS CSJ</c:v>
                  </c:pt>
                </c:lvl>
              </c:multiLvlStrCache>
            </c:multiLvlStrRef>
          </c:cat>
          <c:val>
            <c:numRef>
              <c:f>'SITUACION GLOBAL'!$E$5:$E$7</c:f>
              <c:numCache>
                <c:formatCode>_-"$"* #,##0_-;\-"$"* #,##0_-;_-"$"* "-"_-;_-@_-</c:formatCode>
                <c:ptCount val="3"/>
                <c:pt idx="0">
                  <c:v>1424554</c:v>
                </c:pt>
                <c:pt idx="1">
                  <c:v>2292778</c:v>
                </c:pt>
                <c:pt idx="2">
                  <c:v>2718970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AA-4183-B5BB-EA6C090AF796}"/>
            </c:ext>
          </c:extLst>
        </c:ser>
        <c:ser>
          <c:idx val="2"/>
          <c:order val="2"/>
          <c:tx>
            <c:strRef>
              <c:f>'SITUACION GLOBAL'!$H$4</c:f>
              <c:strCache>
                <c:ptCount val="1"/>
                <c:pt idx="0">
                  <c:v>COMPROMISOS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'SITUACION GLOBAL'!$B$5:$C$7</c:f>
              <c:multiLvlStrCache>
                <c:ptCount val="3"/>
                <c:lvl>
                  <c:pt idx="0">
                    <c:v>DI11GE</c:v>
                  </c:pt>
                  <c:pt idx="1">
                    <c:v>DI2211</c:v>
                  </c:pt>
                  <c:pt idx="2">
                    <c:v>DI2212</c:v>
                  </c:pt>
                </c:lvl>
                <c:lvl>
                  <c:pt idx="0">
                    <c:v>GESTIÓN CSJ</c:v>
                  </c:pt>
                  <c:pt idx="1">
                    <c:v>DOCENCIA CSJ</c:v>
                  </c:pt>
                  <c:pt idx="2">
                    <c:v>LABORATORIOS CSJ</c:v>
                  </c:pt>
                </c:lvl>
              </c:multiLvlStrCache>
            </c:multiLvlStrRef>
          </c:cat>
          <c:val>
            <c:numRef>
              <c:f>'SITUACION GLOBAL'!$H$5:$H$7</c:f>
              <c:numCache>
                <c:formatCode>_-"$"* #,##0_-;\-"$"* #,##0_-;_-"$"* "-"_-;_-@_-</c:formatCode>
                <c:ptCount val="3"/>
                <c:pt idx="0">
                  <c:v>0</c:v>
                </c:pt>
                <c:pt idx="1">
                  <c:v>322248</c:v>
                </c:pt>
                <c:pt idx="2">
                  <c:v>599760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AA-4183-B5BB-EA6C090AF79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808062544"/>
        <c:axId val="-1688900960"/>
      </c:barChart>
      <c:catAx>
        <c:axId val="-180806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8900960"/>
        <c:crosses val="autoZero"/>
        <c:auto val="1"/>
        <c:lblAlgn val="ctr"/>
        <c:lblOffset val="100"/>
        <c:noMultiLvlLbl val="0"/>
      </c:catAx>
      <c:valAx>
        <c:axId val="-168890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0806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_tradnl">
                <a:solidFill>
                  <a:schemeClr val="tx1"/>
                </a:solidFill>
              </a:rPr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'DI11GE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992000</c:v>
                </c:pt>
                <c:pt idx="2">
                  <c:v>2050000</c:v>
                </c:pt>
                <c:pt idx="3">
                  <c:v>3320000</c:v>
                </c:pt>
                <c:pt idx="4">
                  <c:v>4740000</c:v>
                </c:pt>
                <c:pt idx="5">
                  <c:v>6010000</c:v>
                </c:pt>
                <c:pt idx="6">
                  <c:v>7030000</c:v>
                </c:pt>
                <c:pt idx="7">
                  <c:v>8070000</c:v>
                </c:pt>
                <c:pt idx="8">
                  <c:v>9230000</c:v>
                </c:pt>
                <c:pt idx="9">
                  <c:v>10660000</c:v>
                </c:pt>
                <c:pt idx="10">
                  <c:v>11990000</c:v>
                </c:pt>
                <c:pt idx="11">
                  <c:v>13020000</c:v>
                </c:pt>
                <c:pt idx="12">
                  <c:v>14000000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4-4FF5-8B6E-B8EEAF9BC446}"/>
            </c:ext>
          </c:extLst>
        </c:ser>
        <c:ser>
          <c:idx val="1"/>
          <c:order val="1"/>
          <c:tx>
            <c:strRef>
              <c:f>'DI11GE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3403999</c:v>
                </c:pt>
                <c:pt idx="6">
                  <c:v>3403999</c:v>
                </c:pt>
                <c:pt idx="7">
                  <c:v>3403999</c:v>
                </c:pt>
                <c:pt idx="8">
                  <c:v>3403999</c:v>
                </c:pt>
                <c:pt idx="9">
                  <c:v>3403999</c:v>
                </c:pt>
                <c:pt idx="10">
                  <c:v>3403999</c:v>
                </c:pt>
                <c:pt idx="11">
                  <c:v>3403999</c:v>
                </c:pt>
                <c:pt idx="12">
                  <c:v>3403999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94-4FF5-8B6E-B8EEAF9BC446}"/>
            </c:ext>
          </c:extLst>
        </c:ser>
        <c:ser>
          <c:idx val="5"/>
          <c:order val="2"/>
          <c:tx>
            <c:strRef>
              <c:f>'DI11GE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Disp'!$K$8:$K$20</c:f>
              <c:numCache>
                <c:formatCode>_-"$"* #,##0_-;\-"$"* #,##0_-;_-"$"* "-"_-;_-@_-</c:formatCode>
                <c:ptCount val="13"/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4333999</c:v>
                </c:pt>
                <c:pt idx="6">
                  <c:v>4333999</c:v>
                </c:pt>
                <c:pt idx="7">
                  <c:v>4333999</c:v>
                </c:pt>
                <c:pt idx="8">
                  <c:v>4333999</c:v>
                </c:pt>
                <c:pt idx="9">
                  <c:v>4333999</c:v>
                </c:pt>
                <c:pt idx="10">
                  <c:v>4333999</c:v>
                </c:pt>
                <c:pt idx="11">
                  <c:v>4333999</c:v>
                </c:pt>
                <c:pt idx="12">
                  <c:v>4333999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94-4FF5-8B6E-B8EEAF9BC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3343568"/>
        <c:axId val="1830534864"/>
      </c:lineChart>
      <c:catAx>
        <c:axId val="-1683343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30534864"/>
        <c:crosses val="autoZero"/>
        <c:auto val="1"/>
        <c:lblAlgn val="ctr"/>
        <c:lblOffset val="100"/>
        <c:noMultiLvlLbl val="0"/>
      </c:catAx>
      <c:valAx>
        <c:axId val="183053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33435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DI2111 DOCENCIA DIMM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'DI2111'!$B$7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'DI2111'!$A$8:$A$61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'DI2111'!$B$8:$B$61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580000</c:v>
                </c:pt>
                <c:pt idx="2">
                  <c:v>400000</c:v>
                </c:pt>
                <c:pt idx="3">
                  <c:v>1780000</c:v>
                </c:pt>
                <c:pt idx="4">
                  <c:v>1330000</c:v>
                </c:pt>
                <c:pt idx="5">
                  <c:v>1700000</c:v>
                </c:pt>
                <c:pt idx="6">
                  <c:v>1500000</c:v>
                </c:pt>
                <c:pt idx="7">
                  <c:v>1300000</c:v>
                </c:pt>
                <c:pt idx="8">
                  <c:v>1000000</c:v>
                </c:pt>
                <c:pt idx="9">
                  <c:v>1040000</c:v>
                </c:pt>
                <c:pt idx="10">
                  <c:v>950000</c:v>
                </c:pt>
                <c:pt idx="11">
                  <c:v>970000</c:v>
                </c:pt>
                <c:pt idx="12">
                  <c:v>450000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1-45C2-9EDA-B5DCE328A50F}"/>
            </c:ext>
          </c:extLst>
        </c:ser>
        <c:ser>
          <c:idx val="1"/>
          <c:order val="1"/>
          <c:tx>
            <c:strRef>
              <c:f>'DI2111'!$C$7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'DI2111'!$A$8:$A$61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'DI2111'!$C$8:$C$61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62475</c:v>
                </c:pt>
                <c:pt idx="2">
                  <c:v>91511</c:v>
                </c:pt>
                <c:pt idx="3">
                  <c:v>886631</c:v>
                </c:pt>
                <c:pt idx="4">
                  <c:v>216396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21-45C2-9EDA-B5DCE328A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769078608"/>
        <c:axId val="-769578608"/>
      </c:barChart>
      <c:catAx>
        <c:axId val="-76907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69578608"/>
        <c:crosses val="autoZero"/>
        <c:auto val="1"/>
        <c:lblAlgn val="ctr"/>
        <c:lblOffset val="100"/>
        <c:noMultiLvlLbl val="0"/>
      </c:catAx>
      <c:valAx>
        <c:axId val="-7695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6907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580000</c:v>
                </c:pt>
                <c:pt idx="2">
                  <c:v>980000</c:v>
                </c:pt>
                <c:pt idx="3">
                  <c:v>2760000</c:v>
                </c:pt>
                <c:pt idx="4">
                  <c:v>4090000</c:v>
                </c:pt>
                <c:pt idx="5">
                  <c:v>5790000</c:v>
                </c:pt>
                <c:pt idx="6">
                  <c:v>7290000</c:v>
                </c:pt>
                <c:pt idx="7">
                  <c:v>8590000</c:v>
                </c:pt>
                <c:pt idx="8">
                  <c:v>9590000</c:v>
                </c:pt>
                <c:pt idx="9">
                  <c:v>10630000</c:v>
                </c:pt>
                <c:pt idx="10">
                  <c:v>11580000</c:v>
                </c:pt>
                <c:pt idx="11">
                  <c:v>12550000</c:v>
                </c:pt>
                <c:pt idx="12">
                  <c:v>13000000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B1-469C-BB4C-4E31760E337A}"/>
            </c:ext>
          </c:extLst>
        </c:ser>
        <c:ser>
          <c:idx val="1"/>
          <c:order val="1"/>
          <c:tx>
            <c:strRef>
              <c:f>'DI2111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62475</c:v>
                </c:pt>
                <c:pt idx="2">
                  <c:v>153986</c:v>
                </c:pt>
                <c:pt idx="3">
                  <c:v>1040617</c:v>
                </c:pt>
                <c:pt idx="4">
                  <c:v>1544061</c:v>
                </c:pt>
                <c:pt idx="5">
                  <c:v>1599242</c:v>
                </c:pt>
                <c:pt idx="6">
                  <c:v>1599242</c:v>
                </c:pt>
                <c:pt idx="7">
                  <c:v>1599242</c:v>
                </c:pt>
                <c:pt idx="8">
                  <c:v>1599242</c:v>
                </c:pt>
                <c:pt idx="9">
                  <c:v>1599242</c:v>
                </c:pt>
                <c:pt idx="10">
                  <c:v>1599242</c:v>
                </c:pt>
                <c:pt idx="11">
                  <c:v>1599242</c:v>
                </c:pt>
                <c:pt idx="12">
                  <c:v>1599242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B1-469C-BB4C-4E31760E337A}"/>
            </c:ext>
          </c:extLst>
        </c:ser>
        <c:ser>
          <c:idx val="5"/>
          <c:order val="2"/>
          <c:tx>
            <c:strRef>
              <c:f>'DI2111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Disp'!$K$8:$K$20</c:f>
              <c:numCache>
                <c:formatCode>_-"$"* #,##0_-;\-"$"* #,##0_-;_-"$"* "-"_-;_-@_-</c:formatCode>
                <c:ptCount val="13"/>
                <c:pt idx="1">
                  <c:v>62475</c:v>
                </c:pt>
                <c:pt idx="2">
                  <c:v>153986</c:v>
                </c:pt>
                <c:pt idx="3">
                  <c:v>1040617</c:v>
                </c:pt>
                <c:pt idx="4">
                  <c:v>1544061</c:v>
                </c:pt>
                <c:pt idx="5">
                  <c:v>3935044</c:v>
                </c:pt>
                <c:pt idx="6">
                  <c:v>3935044</c:v>
                </c:pt>
                <c:pt idx="7">
                  <c:v>3935044</c:v>
                </c:pt>
                <c:pt idx="8">
                  <c:v>3935044</c:v>
                </c:pt>
                <c:pt idx="9">
                  <c:v>3935044</c:v>
                </c:pt>
                <c:pt idx="10">
                  <c:v>3935044</c:v>
                </c:pt>
                <c:pt idx="11">
                  <c:v>3935044</c:v>
                </c:pt>
                <c:pt idx="12">
                  <c:v>3935044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B1-469C-BB4C-4E31760E3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9083584"/>
        <c:axId val="-2052116224"/>
      </c:lineChart>
      <c:catAx>
        <c:axId val="-20290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52116224"/>
        <c:crosses val="autoZero"/>
        <c:auto val="1"/>
        <c:lblAlgn val="ctr"/>
        <c:lblOffset val="100"/>
        <c:noMultiLvlLbl val="0"/>
      </c:catAx>
      <c:valAx>
        <c:axId val="-20521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90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DI2112</a:t>
            </a:r>
            <a:r>
              <a:rPr lang="es-ES_tradnl" baseline="0"/>
              <a:t> LAB. PLANTA 1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'DI2112'!$B$7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'DI2112'!$A$8:$A$66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'DI2112'!$B$8:$B$66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2527000</c:v>
                </c:pt>
                <c:pt idx="2">
                  <c:v>28000</c:v>
                </c:pt>
                <c:pt idx="3">
                  <c:v>650000</c:v>
                </c:pt>
                <c:pt idx="4">
                  <c:v>88000</c:v>
                </c:pt>
                <c:pt idx="5">
                  <c:v>1900000</c:v>
                </c:pt>
                <c:pt idx="6">
                  <c:v>56000</c:v>
                </c:pt>
                <c:pt idx="7">
                  <c:v>200000</c:v>
                </c:pt>
                <c:pt idx="8">
                  <c:v>0</c:v>
                </c:pt>
                <c:pt idx="9">
                  <c:v>32000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8-4420-8F43-6C8F1DB3BBA0}"/>
            </c:ext>
          </c:extLst>
        </c:ser>
        <c:ser>
          <c:idx val="1"/>
          <c:order val="1"/>
          <c:tx>
            <c:strRef>
              <c:f>'DI2112'!$C$7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'DI2112'!$A$8:$A$66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'DI2112'!$C$8:$C$66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1412632</c:v>
                </c:pt>
                <c:pt idx="2">
                  <c:v>74901</c:v>
                </c:pt>
                <c:pt idx="3">
                  <c:v>1990514</c:v>
                </c:pt>
                <c:pt idx="4">
                  <c:v>250000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8-4420-8F43-6C8F1DB3B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93921040"/>
        <c:axId val="-1293046144"/>
      </c:barChart>
      <c:catAx>
        <c:axId val="-129392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93046144"/>
        <c:crosses val="autoZero"/>
        <c:auto val="1"/>
        <c:lblAlgn val="ctr"/>
        <c:lblOffset val="100"/>
        <c:noMultiLvlLbl val="0"/>
      </c:catAx>
      <c:valAx>
        <c:axId val="-129304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9392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2527000</c:v>
                </c:pt>
                <c:pt idx="2">
                  <c:v>2555000</c:v>
                </c:pt>
                <c:pt idx="3">
                  <c:v>3205000</c:v>
                </c:pt>
                <c:pt idx="4">
                  <c:v>3293000</c:v>
                </c:pt>
                <c:pt idx="5">
                  <c:v>5193000</c:v>
                </c:pt>
                <c:pt idx="6">
                  <c:v>5249000</c:v>
                </c:pt>
                <c:pt idx="7">
                  <c:v>5449000</c:v>
                </c:pt>
                <c:pt idx="8">
                  <c:v>5449000</c:v>
                </c:pt>
                <c:pt idx="9">
                  <c:v>5481000</c:v>
                </c:pt>
                <c:pt idx="10">
                  <c:v>5481000</c:v>
                </c:pt>
                <c:pt idx="11">
                  <c:v>5481000</c:v>
                </c:pt>
                <c:pt idx="12">
                  <c:v>5481000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B8-4041-A599-AE36B48B7D0F}"/>
            </c:ext>
          </c:extLst>
        </c:ser>
        <c:ser>
          <c:idx val="1"/>
          <c:order val="1"/>
          <c:tx>
            <c:strRef>
              <c:f>'DI2112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3372589</c:v>
                </c:pt>
                <c:pt idx="6">
                  <c:v>3372589</c:v>
                </c:pt>
                <c:pt idx="7">
                  <c:v>3372589</c:v>
                </c:pt>
                <c:pt idx="8">
                  <c:v>3372589</c:v>
                </c:pt>
                <c:pt idx="9">
                  <c:v>3372589</c:v>
                </c:pt>
                <c:pt idx="10">
                  <c:v>3372589</c:v>
                </c:pt>
                <c:pt idx="11">
                  <c:v>3372589</c:v>
                </c:pt>
                <c:pt idx="12">
                  <c:v>3372589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B8-4041-A599-AE36B48B7D0F}"/>
            </c:ext>
          </c:extLst>
        </c:ser>
        <c:ser>
          <c:idx val="5"/>
          <c:order val="2"/>
          <c:tx>
            <c:strRef>
              <c:f>'DI2112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Disp'!$K$8:$K$20</c:f>
              <c:numCache>
                <c:formatCode>_-"$"* #,##0_-;\-"$"* #,##0_-;_-"$"* "-"_-;_-@_-</c:formatCode>
                <c:ptCount val="13"/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5264422</c:v>
                </c:pt>
                <c:pt idx="6">
                  <c:v>5264422</c:v>
                </c:pt>
                <c:pt idx="7">
                  <c:v>5264422</c:v>
                </c:pt>
                <c:pt idx="8">
                  <c:v>5264422</c:v>
                </c:pt>
                <c:pt idx="9">
                  <c:v>5264422</c:v>
                </c:pt>
                <c:pt idx="10">
                  <c:v>5264422</c:v>
                </c:pt>
                <c:pt idx="11">
                  <c:v>5264422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B8-4041-A599-AE36B48B7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691168"/>
        <c:axId val="-1807240464"/>
      </c:lineChart>
      <c:catAx>
        <c:axId val="-20236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07240464"/>
        <c:crosses val="autoZero"/>
        <c:auto val="1"/>
        <c:lblAlgn val="ctr"/>
        <c:lblOffset val="100"/>
        <c:noMultiLvlLbl val="0"/>
      </c:catAx>
      <c:valAx>
        <c:axId val="-18072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69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DI2114 LAB. FUNDICIÓN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'DI2114'!$B$7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'DI2114'!$A$8:$A$62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'DI2114'!$B$8:$B$62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0</c:v>
                </c:pt>
                <c:pt idx="3">
                  <c:v>650000</c:v>
                </c:pt>
                <c:pt idx="4">
                  <c:v>199000</c:v>
                </c:pt>
                <c:pt idx="5">
                  <c:v>80000</c:v>
                </c:pt>
                <c:pt idx="6">
                  <c:v>200000</c:v>
                </c:pt>
                <c:pt idx="7">
                  <c:v>600000</c:v>
                </c:pt>
                <c:pt idx="8">
                  <c:v>130000</c:v>
                </c:pt>
                <c:pt idx="9">
                  <c:v>80000</c:v>
                </c:pt>
                <c:pt idx="10">
                  <c:v>30000</c:v>
                </c:pt>
                <c:pt idx="11">
                  <c:v>50000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F-404E-B0A6-31E700C2A51C}"/>
            </c:ext>
          </c:extLst>
        </c:ser>
        <c:ser>
          <c:idx val="1"/>
          <c:order val="1"/>
          <c:tx>
            <c:strRef>
              <c:f>'DI2114'!$C$7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'DI2114'!$A$8:$A$62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'DI2114'!$C$8:$C$62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222914</c:v>
                </c:pt>
                <c:pt idx="2">
                  <c:v>0</c:v>
                </c:pt>
                <c:pt idx="3">
                  <c:v>0</c:v>
                </c:pt>
                <c:pt idx="4">
                  <c:v>66938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F-404E-B0A6-31E700C2A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70319040"/>
        <c:axId val="-1270094080"/>
      </c:barChart>
      <c:catAx>
        <c:axId val="-127031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70094080"/>
        <c:crosses val="autoZero"/>
        <c:auto val="1"/>
        <c:lblAlgn val="ctr"/>
        <c:lblOffset val="100"/>
        <c:noMultiLvlLbl val="0"/>
      </c:catAx>
      <c:valAx>
        <c:axId val="-12700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7031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'DI2114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1000000</c:v>
                </c:pt>
                <c:pt idx="4">
                  <c:v>1199000</c:v>
                </c:pt>
                <c:pt idx="5">
                  <c:v>1279000</c:v>
                </c:pt>
                <c:pt idx="6">
                  <c:v>1479000</c:v>
                </c:pt>
                <c:pt idx="7">
                  <c:v>2079000</c:v>
                </c:pt>
                <c:pt idx="8">
                  <c:v>2209000</c:v>
                </c:pt>
                <c:pt idx="9">
                  <c:v>2289000</c:v>
                </c:pt>
                <c:pt idx="10">
                  <c:v>2319000</c:v>
                </c:pt>
                <c:pt idx="11">
                  <c:v>2369000</c:v>
                </c:pt>
                <c:pt idx="12">
                  <c:v>2369000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9B-41B1-8DE1-8B2C63AFCC73}"/>
            </c:ext>
          </c:extLst>
        </c:ser>
        <c:ser>
          <c:idx val="1"/>
          <c:order val="1"/>
          <c:tx>
            <c:strRef>
              <c:f>'DI2114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297673</c:v>
                </c:pt>
                <c:pt idx="8">
                  <c:v>297673</c:v>
                </c:pt>
                <c:pt idx="9">
                  <c:v>297673</c:v>
                </c:pt>
                <c:pt idx="10">
                  <c:v>297673</c:v>
                </c:pt>
                <c:pt idx="11">
                  <c:v>297673</c:v>
                </c:pt>
                <c:pt idx="12">
                  <c:v>297673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9B-41B1-8DE1-8B2C63AFCC73}"/>
            </c:ext>
          </c:extLst>
        </c:ser>
        <c:ser>
          <c:idx val="5"/>
          <c:order val="2"/>
          <c:tx>
            <c:strRef>
              <c:f>'DI2114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Disp'!$K$8:$K$20</c:f>
              <c:numCache>
                <c:formatCode>_-"$"* #,##0_-;\-"$"* #,##0_-;_-"$"* "-"_-;_-@_-</c:formatCode>
                <c:ptCount val="13"/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297673</c:v>
                </c:pt>
                <c:pt idx="8">
                  <c:v>297673</c:v>
                </c:pt>
                <c:pt idx="9">
                  <c:v>297673</c:v>
                </c:pt>
                <c:pt idx="10">
                  <c:v>297673</c:v>
                </c:pt>
                <c:pt idx="11">
                  <c:v>297673</c:v>
                </c:pt>
                <c:pt idx="12">
                  <c:v>297673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9B-41B1-8DE1-8B2C63AFC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49867088"/>
        <c:axId val="2127404272"/>
      </c:lineChart>
      <c:catAx>
        <c:axId val="-18498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7404272"/>
        <c:crosses val="autoZero"/>
        <c:auto val="1"/>
        <c:lblAlgn val="ctr"/>
        <c:lblOffset val="100"/>
        <c:noMultiLvlLbl val="0"/>
      </c:catAx>
      <c:valAx>
        <c:axId val="21274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4986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95747662339308"/>
          <c:y val="0.885423428006886"/>
          <c:w val="0.83104252337660689"/>
          <c:h val="5.07141040127309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DI2115</a:t>
            </a:r>
            <a:r>
              <a:rPr lang="es-ES_tradnl" baseline="0"/>
              <a:t> PROCESAMIENTO MINERALES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'DI21115'!$B$7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'DI21115'!$A$8:$A$64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'DI21115'!$B$8:$B$64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430000</c:v>
                </c:pt>
                <c:pt idx="2">
                  <c:v>900000</c:v>
                </c:pt>
                <c:pt idx="3">
                  <c:v>2900000</c:v>
                </c:pt>
                <c:pt idx="4">
                  <c:v>550000</c:v>
                </c:pt>
                <c:pt idx="5">
                  <c:v>30000</c:v>
                </c:pt>
                <c:pt idx="6">
                  <c:v>0</c:v>
                </c:pt>
                <c:pt idx="7">
                  <c:v>270000</c:v>
                </c:pt>
                <c:pt idx="8">
                  <c:v>40000</c:v>
                </c:pt>
                <c:pt idx="9">
                  <c:v>30000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2-400A-A23A-15AA44CE0C0A}"/>
            </c:ext>
          </c:extLst>
        </c:ser>
        <c:ser>
          <c:idx val="1"/>
          <c:order val="1"/>
          <c:tx>
            <c:strRef>
              <c:f>'DI21115'!$C$7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'DI21115'!$A$8:$A$64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'DI21115'!$C$8:$C$64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50575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92-400A-A23A-15AA44CE0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795290544"/>
        <c:axId val="-794914256"/>
      </c:barChart>
      <c:catAx>
        <c:axId val="-79529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94914256"/>
        <c:crosses val="autoZero"/>
        <c:auto val="1"/>
        <c:lblAlgn val="ctr"/>
        <c:lblOffset val="100"/>
        <c:noMultiLvlLbl val="0"/>
      </c:catAx>
      <c:valAx>
        <c:axId val="-79491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79529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'DI2115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430000</c:v>
                </c:pt>
                <c:pt idx="2">
                  <c:v>1330000</c:v>
                </c:pt>
                <c:pt idx="3">
                  <c:v>4230000</c:v>
                </c:pt>
                <c:pt idx="4">
                  <c:v>4780000</c:v>
                </c:pt>
                <c:pt idx="5">
                  <c:v>4810000</c:v>
                </c:pt>
                <c:pt idx="6">
                  <c:v>4810000</c:v>
                </c:pt>
                <c:pt idx="7">
                  <c:v>5080000</c:v>
                </c:pt>
                <c:pt idx="8">
                  <c:v>5120000</c:v>
                </c:pt>
                <c:pt idx="9">
                  <c:v>5150000</c:v>
                </c:pt>
                <c:pt idx="10">
                  <c:v>5150000</c:v>
                </c:pt>
                <c:pt idx="11">
                  <c:v>5150000</c:v>
                </c:pt>
                <c:pt idx="12">
                  <c:v>5150000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06-42CB-84B4-C7E416723D40}"/>
            </c:ext>
          </c:extLst>
        </c:ser>
        <c:ser>
          <c:idx val="1"/>
          <c:order val="1"/>
          <c:tx>
            <c:strRef>
              <c:f>'DI2115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907102</c:v>
                </c:pt>
                <c:pt idx="7">
                  <c:v>907102</c:v>
                </c:pt>
                <c:pt idx="8">
                  <c:v>907102</c:v>
                </c:pt>
                <c:pt idx="9">
                  <c:v>907102</c:v>
                </c:pt>
                <c:pt idx="10">
                  <c:v>907102</c:v>
                </c:pt>
                <c:pt idx="11">
                  <c:v>907102</c:v>
                </c:pt>
                <c:pt idx="12">
                  <c:v>907102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06-42CB-84B4-C7E416723D40}"/>
            </c:ext>
          </c:extLst>
        </c:ser>
        <c:ser>
          <c:idx val="5"/>
          <c:order val="2"/>
          <c:tx>
            <c:strRef>
              <c:f>'DI2115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4333492</c:v>
                </c:pt>
                <c:pt idx="6">
                  <c:v>4333492</c:v>
                </c:pt>
                <c:pt idx="7">
                  <c:v>4333492</c:v>
                </c:pt>
                <c:pt idx="8">
                  <c:v>4333492</c:v>
                </c:pt>
                <c:pt idx="9">
                  <c:v>4333492</c:v>
                </c:pt>
                <c:pt idx="10">
                  <c:v>4333492</c:v>
                </c:pt>
                <c:pt idx="11">
                  <c:v>4333492</c:v>
                </c:pt>
                <c:pt idx="12">
                  <c:v>4333492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06-42CB-84B4-C7E416723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6254416"/>
        <c:axId val="-2018271648"/>
      </c:lineChart>
      <c:catAx>
        <c:axId val="-20162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8271648"/>
        <c:crosses val="autoZero"/>
        <c:auto val="1"/>
        <c:lblAlgn val="ctr"/>
        <c:lblOffset val="100"/>
        <c:noMultiLvlLbl val="0"/>
      </c:catAx>
      <c:valAx>
        <c:axId val="-20182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62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DI2116 PROCESOS ALTAS TEMPERATURAS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'DI2116'!$B$7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'DI2116'!$A$8:$A$60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'DI2116'!$B$8:$B$60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45000</c:v>
                </c:pt>
                <c:pt idx="3">
                  <c:v>1300000</c:v>
                </c:pt>
                <c:pt idx="4">
                  <c:v>700000</c:v>
                </c:pt>
                <c:pt idx="5">
                  <c:v>200000</c:v>
                </c:pt>
                <c:pt idx="6">
                  <c:v>200000</c:v>
                </c:pt>
                <c:pt idx="7">
                  <c:v>255000</c:v>
                </c:pt>
                <c:pt idx="8">
                  <c:v>200000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F-4F9C-94FB-66399EEF3D65}"/>
            </c:ext>
          </c:extLst>
        </c:ser>
        <c:ser>
          <c:idx val="1"/>
          <c:order val="1"/>
          <c:tx>
            <c:strRef>
              <c:f>'DI2116'!$C$7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'DI2116'!$A$8:$A$60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'DI2116'!$C$8:$C$60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232472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7F-4F9C-94FB-66399EEF3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53623376"/>
        <c:axId val="-1256928320"/>
      </c:barChart>
      <c:catAx>
        <c:axId val="-12536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56928320"/>
        <c:crosses val="autoZero"/>
        <c:auto val="1"/>
        <c:lblAlgn val="ctr"/>
        <c:lblOffset val="100"/>
        <c:noMultiLvlLbl val="0"/>
      </c:catAx>
      <c:valAx>
        <c:axId val="-125692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5362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DI12GE</a:t>
            </a:r>
            <a:r>
              <a:rPr lang="es-ES_tradnl" baseline="0"/>
              <a:t> </a:t>
            </a:r>
            <a:r>
              <a:rPr lang="es-ES_tradnl"/>
              <a:t>GESTIÓN CSJ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'DI12GE Disp'!$B$7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Disp'!$B$8:$B$20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0</c:v>
                </c:pt>
                <c:pt idx="3">
                  <c:v>350000</c:v>
                </c:pt>
                <c:pt idx="4">
                  <c:v>350000</c:v>
                </c:pt>
                <c:pt idx="5">
                  <c:v>1183000</c:v>
                </c:pt>
                <c:pt idx="6">
                  <c:v>350000</c:v>
                </c:pt>
                <c:pt idx="7">
                  <c:v>350000</c:v>
                </c:pt>
                <c:pt idx="8">
                  <c:v>350000</c:v>
                </c:pt>
                <c:pt idx="9">
                  <c:v>350000</c:v>
                </c:pt>
                <c:pt idx="10">
                  <c:v>350000</c:v>
                </c:pt>
                <c:pt idx="11">
                  <c:v>250000</c:v>
                </c:pt>
                <c:pt idx="1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5-4D4E-AA46-FBBB52713982}"/>
            </c:ext>
          </c:extLst>
        </c:ser>
        <c:ser>
          <c:idx val="1"/>
          <c:order val="1"/>
          <c:tx>
            <c:strRef>
              <c:f>'DI12GE Disp'!$C$7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Disp'!$C$8:$C$20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338470</c:v>
                </c:pt>
                <c:pt idx="2">
                  <c:v>56558</c:v>
                </c:pt>
                <c:pt idx="3">
                  <c:v>1020430</c:v>
                </c:pt>
                <c:pt idx="4">
                  <c:v>9096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5-4D4E-AA46-FBBB52713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3600992"/>
        <c:axId val="-2103010064"/>
      </c:barChart>
      <c:catAx>
        <c:axId val="211360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103010064"/>
        <c:crosses val="autoZero"/>
        <c:auto val="1"/>
        <c:lblAlgn val="ctr"/>
        <c:lblOffset val="100"/>
        <c:noMultiLvlLbl val="0"/>
      </c:catAx>
      <c:valAx>
        <c:axId val="-21030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1360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'DI2116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345000</c:v>
                </c:pt>
                <c:pt idx="3">
                  <c:v>1645000</c:v>
                </c:pt>
                <c:pt idx="4">
                  <c:v>2345000</c:v>
                </c:pt>
                <c:pt idx="5">
                  <c:v>2545000</c:v>
                </c:pt>
                <c:pt idx="6">
                  <c:v>2745000</c:v>
                </c:pt>
                <c:pt idx="7">
                  <c:v>3000000</c:v>
                </c:pt>
                <c:pt idx="8">
                  <c:v>3200000</c:v>
                </c:pt>
                <c:pt idx="9">
                  <c:v>3400000</c:v>
                </c:pt>
                <c:pt idx="10">
                  <c:v>3600000</c:v>
                </c:pt>
                <c:pt idx="11">
                  <c:v>3800000</c:v>
                </c:pt>
                <c:pt idx="12">
                  <c:v>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2-449B-A493-12200B32485D}"/>
            </c:ext>
          </c:extLst>
        </c:ser>
        <c:ser>
          <c:idx val="1"/>
          <c:order val="1"/>
          <c:tx>
            <c:strRef>
              <c:f>'DI2116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2547104</c:v>
                </c:pt>
                <c:pt idx="6">
                  <c:v>2547104</c:v>
                </c:pt>
                <c:pt idx="7">
                  <c:v>2547104</c:v>
                </c:pt>
                <c:pt idx="8">
                  <c:v>2547104</c:v>
                </c:pt>
                <c:pt idx="9">
                  <c:v>2547104</c:v>
                </c:pt>
                <c:pt idx="10">
                  <c:v>2547104</c:v>
                </c:pt>
                <c:pt idx="11">
                  <c:v>2547104</c:v>
                </c:pt>
                <c:pt idx="12">
                  <c:v>2547104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2-449B-A493-12200B32485D}"/>
            </c:ext>
          </c:extLst>
        </c:ser>
        <c:ser>
          <c:idx val="5"/>
          <c:order val="2"/>
          <c:tx>
            <c:strRef>
              <c:f>'DI2116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2855065</c:v>
                </c:pt>
                <c:pt idx="6">
                  <c:v>2855065</c:v>
                </c:pt>
                <c:pt idx="7">
                  <c:v>2855065</c:v>
                </c:pt>
                <c:pt idx="8">
                  <c:v>2855065</c:v>
                </c:pt>
                <c:pt idx="9">
                  <c:v>2855065</c:v>
                </c:pt>
                <c:pt idx="10">
                  <c:v>2855065</c:v>
                </c:pt>
                <c:pt idx="11">
                  <c:v>2855065</c:v>
                </c:pt>
                <c:pt idx="12">
                  <c:v>2855065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42-449B-A493-12200B324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514688"/>
        <c:axId val="-2072203904"/>
      </c:lineChart>
      <c:catAx>
        <c:axId val="-20235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72203904"/>
        <c:crosses val="autoZero"/>
        <c:auto val="1"/>
        <c:lblAlgn val="ctr"/>
        <c:lblOffset val="100"/>
        <c:noMultiLvlLbl val="0"/>
      </c:catAx>
      <c:valAx>
        <c:axId val="-20722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51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DI2117 PROCESOS ACUOSOS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'DI2117'!$B$7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'DI2117'!$A$8:$A$48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'DI2117'!$B$8:$B$48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117000</c:v>
                </c:pt>
                <c:pt idx="3">
                  <c:v>1983000</c:v>
                </c:pt>
                <c:pt idx="4">
                  <c:v>700000</c:v>
                </c:pt>
                <c:pt idx="5">
                  <c:v>700000</c:v>
                </c:pt>
                <c:pt idx="6">
                  <c:v>200000</c:v>
                </c:pt>
                <c:pt idx="7">
                  <c:v>1400000</c:v>
                </c:pt>
                <c:pt idx="8">
                  <c:v>300000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5-4FA2-94CA-A9594973134A}"/>
            </c:ext>
          </c:extLst>
        </c:ser>
        <c:ser>
          <c:idx val="1"/>
          <c:order val="1"/>
          <c:tx>
            <c:strRef>
              <c:f>'DI2117'!$C$7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'DI2117'!$A$8:$A$48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'DI2117'!$C$8:$C$48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106458</c:v>
                </c:pt>
                <c:pt idx="2">
                  <c:v>0</c:v>
                </c:pt>
                <c:pt idx="3">
                  <c:v>1537394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B5-4FA2-94CA-A95949731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33679408"/>
        <c:axId val="-1237659632"/>
      </c:barChart>
      <c:catAx>
        <c:axId val="-123367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37659632"/>
        <c:crosses val="autoZero"/>
        <c:auto val="1"/>
        <c:lblAlgn val="ctr"/>
        <c:lblOffset val="100"/>
        <c:noMultiLvlLbl val="0"/>
      </c:catAx>
      <c:valAx>
        <c:axId val="-123765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3367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'DI2117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417000</c:v>
                </c:pt>
                <c:pt idx="3">
                  <c:v>2400000</c:v>
                </c:pt>
                <c:pt idx="4">
                  <c:v>3100000</c:v>
                </c:pt>
                <c:pt idx="5">
                  <c:v>3800000</c:v>
                </c:pt>
                <c:pt idx="6">
                  <c:v>4000000</c:v>
                </c:pt>
                <c:pt idx="7">
                  <c:v>5400000</c:v>
                </c:pt>
                <c:pt idx="8">
                  <c:v>5700000</c:v>
                </c:pt>
                <c:pt idx="9">
                  <c:v>5900000</c:v>
                </c:pt>
                <c:pt idx="10">
                  <c:v>6100000</c:v>
                </c:pt>
                <c:pt idx="11">
                  <c:v>6300000</c:v>
                </c:pt>
                <c:pt idx="12">
                  <c:v>6500000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9-4C1E-A5D4-4457733E51E2}"/>
            </c:ext>
          </c:extLst>
        </c:ser>
        <c:ser>
          <c:idx val="1"/>
          <c:order val="1"/>
          <c:tx>
            <c:strRef>
              <c:f>'DI2117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1758392</c:v>
                </c:pt>
                <c:pt idx="6">
                  <c:v>1758392</c:v>
                </c:pt>
                <c:pt idx="7">
                  <c:v>1758392</c:v>
                </c:pt>
                <c:pt idx="8">
                  <c:v>1758392</c:v>
                </c:pt>
                <c:pt idx="9">
                  <c:v>1758392</c:v>
                </c:pt>
                <c:pt idx="10">
                  <c:v>1758392</c:v>
                </c:pt>
                <c:pt idx="11">
                  <c:v>1758392</c:v>
                </c:pt>
                <c:pt idx="12">
                  <c:v>1758392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9-4C1E-A5D4-4457733E51E2}"/>
            </c:ext>
          </c:extLst>
        </c:ser>
        <c:ser>
          <c:idx val="5"/>
          <c:order val="2"/>
          <c:tx>
            <c:strRef>
              <c:f>'DI2117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Disp'!$K$8:$K$20</c:f>
              <c:numCache>
                <c:formatCode>_-"$"* #,##0_-;\-"$"* #,##0_-;_-"$"* "-"_-;_-@_-</c:formatCode>
                <c:ptCount val="13"/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1801272</c:v>
                </c:pt>
                <c:pt idx="6">
                  <c:v>1801272</c:v>
                </c:pt>
                <c:pt idx="7">
                  <c:v>1801272</c:v>
                </c:pt>
                <c:pt idx="8">
                  <c:v>1801272</c:v>
                </c:pt>
                <c:pt idx="9">
                  <c:v>1801272</c:v>
                </c:pt>
                <c:pt idx="10">
                  <c:v>1801272</c:v>
                </c:pt>
                <c:pt idx="11">
                  <c:v>1801272</c:v>
                </c:pt>
                <c:pt idx="12">
                  <c:v>1801272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9-4C1E-A5D4-4457733E5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9255280"/>
        <c:axId val="1809850848"/>
      </c:lineChart>
      <c:catAx>
        <c:axId val="-20492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09850848"/>
        <c:crosses val="autoZero"/>
        <c:auto val="1"/>
        <c:lblAlgn val="ctr"/>
        <c:lblOffset val="100"/>
        <c:noMultiLvlLbl val="0"/>
      </c:catAx>
      <c:valAx>
        <c:axId val="18098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DI2118</a:t>
            </a:r>
            <a:r>
              <a:rPr lang="es-ES_tradnl" baseline="0"/>
              <a:t> LAB. METALURGIA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'DI2118'!$B$7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'DI2118'!$A$8:$A$44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'DI2118'!$B$8:$B$44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250000</c:v>
                </c:pt>
                <c:pt idx="2">
                  <c:v>0</c:v>
                </c:pt>
                <c:pt idx="3">
                  <c:v>800000</c:v>
                </c:pt>
                <c:pt idx="4">
                  <c:v>900000</c:v>
                </c:pt>
                <c:pt idx="5">
                  <c:v>250000</c:v>
                </c:pt>
                <c:pt idx="6">
                  <c:v>500000</c:v>
                </c:pt>
                <c:pt idx="7">
                  <c:v>300000</c:v>
                </c:pt>
                <c:pt idx="8">
                  <c:v>300000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9-477E-A2C5-D4A8A60EE875}"/>
            </c:ext>
          </c:extLst>
        </c:ser>
        <c:ser>
          <c:idx val="1"/>
          <c:order val="1"/>
          <c:tx>
            <c:strRef>
              <c:f>'DI2118'!$C$7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'DI2118'!$A$8:$A$44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'DI2118'!$C$8:$C$44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9-477E-A2C5-D4A8A60EE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16184560"/>
        <c:axId val="-1252394240"/>
      </c:barChart>
      <c:catAx>
        <c:axId val="-121618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52394240"/>
        <c:crosses val="autoZero"/>
        <c:auto val="1"/>
        <c:lblAlgn val="ctr"/>
        <c:lblOffset val="100"/>
        <c:noMultiLvlLbl val="0"/>
      </c:catAx>
      <c:valAx>
        <c:axId val="-125239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21618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  <a:r>
              <a:rPr lang="es-ES_tradnl" b="1" baseline="0">
                <a:solidFill>
                  <a:schemeClr val="tx1"/>
                </a:solidFill>
              </a:rPr>
              <a:t>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'DI2118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250000</c:v>
                </c:pt>
                <c:pt idx="2">
                  <c:v>250000</c:v>
                </c:pt>
                <c:pt idx="3">
                  <c:v>1050000</c:v>
                </c:pt>
                <c:pt idx="4">
                  <c:v>1950000</c:v>
                </c:pt>
                <c:pt idx="5">
                  <c:v>2200000</c:v>
                </c:pt>
                <c:pt idx="6">
                  <c:v>2700000</c:v>
                </c:pt>
                <c:pt idx="7">
                  <c:v>3000000</c:v>
                </c:pt>
                <c:pt idx="8">
                  <c:v>3300000</c:v>
                </c:pt>
                <c:pt idx="9">
                  <c:v>3500000</c:v>
                </c:pt>
                <c:pt idx="10">
                  <c:v>3700000</c:v>
                </c:pt>
                <c:pt idx="11">
                  <c:v>3900000</c:v>
                </c:pt>
                <c:pt idx="12">
                  <c:v>4500000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5C-4E8B-8AD8-2A759CCE7286}"/>
            </c:ext>
          </c:extLst>
        </c:ser>
        <c:ser>
          <c:idx val="1"/>
          <c:order val="1"/>
          <c:tx>
            <c:strRef>
              <c:f>'DI2118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29250</c:v>
                </c:pt>
                <c:pt idx="7">
                  <c:v>29250</c:v>
                </c:pt>
                <c:pt idx="8">
                  <c:v>29250</c:v>
                </c:pt>
                <c:pt idx="9">
                  <c:v>29250</c:v>
                </c:pt>
                <c:pt idx="10">
                  <c:v>29250</c:v>
                </c:pt>
                <c:pt idx="11">
                  <c:v>29250</c:v>
                </c:pt>
                <c:pt idx="12">
                  <c:v>29250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5C-4E8B-8AD8-2A759CCE7286}"/>
            </c:ext>
          </c:extLst>
        </c:ser>
        <c:ser>
          <c:idx val="5"/>
          <c:order val="2"/>
          <c:tx>
            <c:strRef>
              <c:f>'DI2118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673992</c:v>
                </c:pt>
                <c:pt idx="6">
                  <c:v>673992</c:v>
                </c:pt>
                <c:pt idx="7">
                  <c:v>673992</c:v>
                </c:pt>
                <c:pt idx="8">
                  <c:v>673992</c:v>
                </c:pt>
                <c:pt idx="9">
                  <c:v>673992</c:v>
                </c:pt>
                <c:pt idx="10">
                  <c:v>673992</c:v>
                </c:pt>
                <c:pt idx="11">
                  <c:v>673992</c:v>
                </c:pt>
                <c:pt idx="12">
                  <c:v>673992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5C-4E8B-8AD8-2A759CCE7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317408"/>
        <c:axId val="-2103474672"/>
      </c:lineChart>
      <c:catAx>
        <c:axId val="20773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103474672"/>
        <c:crosses val="autoZero"/>
        <c:auto val="1"/>
        <c:lblAlgn val="ctr"/>
        <c:lblOffset val="100"/>
        <c:noMultiLvlLbl val="0"/>
      </c:catAx>
      <c:valAx>
        <c:axId val="-210347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7731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'DI12GE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700000</c:v>
                </c:pt>
                <c:pt idx="4">
                  <c:v>1050000</c:v>
                </c:pt>
                <c:pt idx="5">
                  <c:v>2233000</c:v>
                </c:pt>
                <c:pt idx="6">
                  <c:v>2583000</c:v>
                </c:pt>
                <c:pt idx="7">
                  <c:v>2933000</c:v>
                </c:pt>
                <c:pt idx="8">
                  <c:v>3283000</c:v>
                </c:pt>
                <c:pt idx="9">
                  <c:v>3633000</c:v>
                </c:pt>
                <c:pt idx="10">
                  <c:v>3983000</c:v>
                </c:pt>
                <c:pt idx="11">
                  <c:v>4233000</c:v>
                </c:pt>
                <c:pt idx="12">
                  <c:v>4333000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BC-4EF5-8831-630ABC5D56B7}"/>
            </c:ext>
          </c:extLst>
        </c:ser>
        <c:ser>
          <c:idx val="1"/>
          <c:order val="1"/>
          <c:tx>
            <c:strRef>
              <c:f>'DI12GE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338470</c:v>
                </c:pt>
                <c:pt idx="2">
                  <c:v>395028</c:v>
                </c:pt>
                <c:pt idx="3">
                  <c:v>1415458</c:v>
                </c:pt>
                <c:pt idx="4">
                  <c:v>1424554</c:v>
                </c:pt>
                <c:pt idx="5">
                  <c:v>1424554</c:v>
                </c:pt>
                <c:pt idx="6">
                  <c:v>1424554</c:v>
                </c:pt>
                <c:pt idx="7">
                  <c:v>1424554</c:v>
                </c:pt>
                <c:pt idx="8">
                  <c:v>1424554</c:v>
                </c:pt>
                <c:pt idx="9">
                  <c:v>1424554</c:v>
                </c:pt>
                <c:pt idx="10">
                  <c:v>1424554</c:v>
                </c:pt>
                <c:pt idx="11">
                  <c:v>1424554</c:v>
                </c:pt>
                <c:pt idx="12">
                  <c:v>1424554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BC-4EF5-8831-630ABC5D5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51597440"/>
        <c:axId val="-1688570560"/>
      </c:lineChart>
      <c:catAx>
        <c:axId val="-175159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8570560"/>
        <c:crosses val="autoZero"/>
        <c:auto val="1"/>
        <c:lblAlgn val="ctr"/>
        <c:lblOffset val="100"/>
        <c:noMultiLvlLbl val="0"/>
      </c:catAx>
      <c:valAx>
        <c:axId val="-16885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5159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DI2212 DOCENCIA CSJ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'DI2211 Disp'!$B$7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Disp'!$B$8:$B$20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180000</c:v>
                </c:pt>
                <c:pt idx="2">
                  <c:v>85000</c:v>
                </c:pt>
                <c:pt idx="3">
                  <c:v>638000</c:v>
                </c:pt>
                <c:pt idx="4">
                  <c:v>620000</c:v>
                </c:pt>
                <c:pt idx="5">
                  <c:v>5787000</c:v>
                </c:pt>
                <c:pt idx="6">
                  <c:v>420000</c:v>
                </c:pt>
                <c:pt idx="7">
                  <c:v>320000</c:v>
                </c:pt>
                <c:pt idx="8">
                  <c:v>420000</c:v>
                </c:pt>
                <c:pt idx="9">
                  <c:v>320000</c:v>
                </c:pt>
                <c:pt idx="10">
                  <c:v>220000</c:v>
                </c:pt>
                <c:pt idx="11">
                  <c:v>220000</c:v>
                </c:pt>
                <c:pt idx="12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61-42D4-A556-7C5ACC448FDA}"/>
            </c:ext>
          </c:extLst>
        </c:ser>
        <c:ser>
          <c:idx val="1"/>
          <c:order val="1"/>
          <c:tx>
            <c:strRef>
              <c:f>'DI2211 Disp'!$C$7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Disp'!$C$8:$C$20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443550</c:v>
                </c:pt>
                <c:pt idx="3">
                  <c:v>1504834</c:v>
                </c:pt>
                <c:pt idx="4">
                  <c:v>288394</c:v>
                </c:pt>
                <c:pt idx="5">
                  <c:v>56000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61-42D4-A556-7C5ACC44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054488000"/>
        <c:axId val="-2030030944"/>
      </c:barChart>
      <c:catAx>
        <c:axId val="-205448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30030944"/>
        <c:crosses val="autoZero"/>
        <c:auto val="1"/>
        <c:lblAlgn val="ctr"/>
        <c:lblOffset val="100"/>
        <c:noMultiLvlLbl val="0"/>
      </c:catAx>
      <c:valAx>
        <c:axId val="-203003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5448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180000</c:v>
                </c:pt>
                <c:pt idx="2">
                  <c:v>265000</c:v>
                </c:pt>
                <c:pt idx="3">
                  <c:v>903000</c:v>
                </c:pt>
                <c:pt idx="4">
                  <c:v>1523000</c:v>
                </c:pt>
                <c:pt idx="5">
                  <c:v>7310000</c:v>
                </c:pt>
                <c:pt idx="6">
                  <c:v>7730000</c:v>
                </c:pt>
                <c:pt idx="7">
                  <c:v>8050000</c:v>
                </c:pt>
                <c:pt idx="8">
                  <c:v>8470000</c:v>
                </c:pt>
                <c:pt idx="9">
                  <c:v>8790000</c:v>
                </c:pt>
                <c:pt idx="10">
                  <c:v>9010000</c:v>
                </c:pt>
                <c:pt idx="11">
                  <c:v>9230000</c:v>
                </c:pt>
                <c:pt idx="12">
                  <c:v>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80-40DC-AB2E-28D0B8E00F92}"/>
            </c:ext>
          </c:extLst>
        </c:ser>
        <c:ser>
          <c:idx val="1"/>
          <c:order val="1"/>
          <c:tx>
            <c:strRef>
              <c:f>'DI2211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443550</c:v>
                </c:pt>
                <c:pt idx="3">
                  <c:v>1948384</c:v>
                </c:pt>
                <c:pt idx="4">
                  <c:v>2236778</c:v>
                </c:pt>
                <c:pt idx="5">
                  <c:v>2292778</c:v>
                </c:pt>
                <c:pt idx="6">
                  <c:v>2292778</c:v>
                </c:pt>
                <c:pt idx="7">
                  <c:v>2292778</c:v>
                </c:pt>
                <c:pt idx="8">
                  <c:v>2292778</c:v>
                </c:pt>
                <c:pt idx="9">
                  <c:v>2292778</c:v>
                </c:pt>
                <c:pt idx="10">
                  <c:v>2292778</c:v>
                </c:pt>
                <c:pt idx="11">
                  <c:v>2292778</c:v>
                </c:pt>
                <c:pt idx="12">
                  <c:v>2292778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80-40DC-AB2E-28D0B8E00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7608768"/>
        <c:axId val="-1706135120"/>
      </c:lineChart>
      <c:catAx>
        <c:axId val="-204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06135120"/>
        <c:crosses val="autoZero"/>
        <c:auto val="1"/>
        <c:lblAlgn val="ctr"/>
        <c:lblOffset val="100"/>
        <c:noMultiLvlLbl val="0"/>
      </c:catAx>
      <c:valAx>
        <c:axId val="-17061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DI2212</a:t>
            </a:r>
            <a:r>
              <a:rPr lang="es-ES_tradnl" baseline="0"/>
              <a:t> LABORATORIO CSJ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'DI2212 Disp'!$B$7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Disp'!$B$8:$B$20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620000</c:v>
                </c:pt>
                <c:pt idx="2">
                  <c:v>290000</c:v>
                </c:pt>
                <c:pt idx="3">
                  <c:v>1450000</c:v>
                </c:pt>
                <c:pt idx="4">
                  <c:v>710000</c:v>
                </c:pt>
                <c:pt idx="5">
                  <c:v>1567000</c:v>
                </c:pt>
                <c:pt idx="6">
                  <c:v>940000</c:v>
                </c:pt>
                <c:pt idx="7">
                  <c:v>850000</c:v>
                </c:pt>
                <c:pt idx="8">
                  <c:v>800000</c:v>
                </c:pt>
                <c:pt idx="9">
                  <c:v>700000</c:v>
                </c:pt>
                <c:pt idx="10">
                  <c:v>900000</c:v>
                </c:pt>
                <c:pt idx="11">
                  <c:v>950000</c:v>
                </c:pt>
                <c:pt idx="12">
                  <c:v>390000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B-4E41-83B8-0E8CD9907FF0}"/>
            </c:ext>
          </c:extLst>
        </c:ser>
        <c:ser>
          <c:idx val="1"/>
          <c:order val="1"/>
          <c:tx>
            <c:strRef>
              <c:f>'DI2212 Disp'!$C$7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Disp'!$C$8:$C$20</c:f>
              <c:numCache>
                <c:formatCode>_-"$"* #,##0_-;\-"$"* #,##0_-;_-"$"* "-"_-;_-@_-</c:formatCode>
                <c:ptCount val="13"/>
                <c:pt idx="1">
                  <c:v>157080</c:v>
                </c:pt>
                <c:pt idx="2">
                  <c:v>0</c:v>
                </c:pt>
                <c:pt idx="3">
                  <c:v>769071</c:v>
                </c:pt>
                <c:pt idx="4">
                  <c:v>820956</c:v>
                </c:pt>
                <c:pt idx="5">
                  <c:v>971863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2B-4E41-83B8-0E8CD9907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684643024"/>
        <c:axId val="-2020115520"/>
      </c:barChart>
      <c:catAx>
        <c:axId val="-168464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0115520"/>
        <c:crosses val="autoZero"/>
        <c:auto val="1"/>
        <c:lblAlgn val="ctr"/>
        <c:lblOffset val="100"/>
        <c:noMultiLvlLbl val="0"/>
      </c:catAx>
      <c:valAx>
        <c:axId val="-202011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464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620000</c:v>
                </c:pt>
                <c:pt idx="2">
                  <c:v>910000</c:v>
                </c:pt>
                <c:pt idx="3">
                  <c:v>2360000</c:v>
                </c:pt>
                <c:pt idx="4">
                  <c:v>3070000</c:v>
                </c:pt>
                <c:pt idx="5">
                  <c:v>4637000</c:v>
                </c:pt>
                <c:pt idx="6">
                  <c:v>5577000</c:v>
                </c:pt>
                <c:pt idx="7">
                  <c:v>6427000</c:v>
                </c:pt>
                <c:pt idx="8">
                  <c:v>7227000</c:v>
                </c:pt>
                <c:pt idx="9">
                  <c:v>7927000</c:v>
                </c:pt>
                <c:pt idx="10">
                  <c:v>8827000</c:v>
                </c:pt>
                <c:pt idx="11">
                  <c:v>9777000</c:v>
                </c:pt>
                <c:pt idx="12">
                  <c:v>10167000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35-453B-86DA-E5CC8245F379}"/>
            </c:ext>
          </c:extLst>
        </c:ser>
        <c:ser>
          <c:idx val="1"/>
          <c:order val="1"/>
          <c:tx>
            <c:strRef>
              <c:f>'DI2212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2718970</c:v>
                </c:pt>
                <c:pt idx="7">
                  <c:v>2718970</c:v>
                </c:pt>
                <c:pt idx="8">
                  <c:v>2718970</c:v>
                </c:pt>
                <c:pt idx="9">
                  <c:v>2718970</c:v>
                </c:pt>
                <c:pt idx="10">
                  <c:v>2718970</c:v>
                </c:pt>
                <c:pt idx="11">
                  <c:v>2718970</c:v>
                </c:pt>
                <c:pt idx="12">
                  <c:v>2718970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35-453B-86DA-E5CC8245F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587648"/>
        <c:axId val="-2049215872"/>
      </c:lineChart>
      <c:catAx>
        <c:axId val="21265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15872"/>
        <c:crosses val="autoZero"/>
        <c:auto val="1"/>
        <c:lblAlgn val="ctr"/>
        <c:lblOffset val="100"/>
        <c:noMultiLvlLbl val="0"/>
      </c:catAx>
      <c:valAx>
        <c:axId val="-204921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65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 dirty="0"/>
              <a:t>SITUACIÓN PRESUPUESTARIA CASA CENTRAL </a:t>
            </a:r>
            <a:r>
              <a:rPr lang="es-ES_tradnl" dirty="0" smtClean="0"/>
              <a:t>MAYO 2018</a:t>
            </a:r>
            <a:endParaRPr lang="es-ES_tradn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Global!$D$4</c:f>
              <c:strCache>
                <c:ptCount val="1"/>
                <c:pt idx="0">
                  <c:v>PRESUPUESTO 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Global!$B$5:$C$13</c:f>
              <c:multiLvlStrCache>
                <c:ptCount val="8"/>
                <c:lvl>
                  <c:pt idx="0">
                    <c:v>DI11GE</c:v>
                  </c:pt>
                  <c:pt idx="1">
                    <c:v>DI2111</c:v>
                  </c:pt>
                  <c:pt idx="2">
                    <c:v>DI2112</c:v>
                  </c:pt>
                  <c:pt idx="3">
                    <c:v>DI2114</c:v>
                  </c:pt>
                  <c:pt idx="4">
                    <c:v>DI2115</c:v>
                  </c:pt>
                  <c:pt idx="5">
                    <c:v>DI2116</c:v>
                  </c:pt>
                  <c:pt idx="6">
                    <c:v>DI2117</c:v>
                  </c:pt>
                  <c:pt idx="7">
                    <c:v>DI2118</c:v>
                  </c:pt>
                </c:lvl>
                <c:lvl>
                  <c:pt idx="0">
                    <c:v>GESTIÓN DIMM</c:v>
                  </c:pt>
                  <c:pt idx="1">
                    <c:v>DOCENCIA DIMM</c:v>
                  </c:pt>
                  <c:pt idx="2">
                    <c:v>LAB. PLANTA 1</c:v>
                  </c:pt>
                  <c:pt idx="3">
                    <c:v>LAB. FUNDICIÓN</c:v>
                  </c:pt>
                  <c:pt idx="4">
                    <c:v>PROC. MINERALES</c:v>
                  </c:pt>
                  <c:pt idx="5">
                    <c:v>PROC. ALTAS TEMPERATURAS</c:v>
                  </c:pt>
                  <c:pt idx="6">
                    <c:v>PROC.ACUOSOS</c:v>
                  </c:pt>
                  <c:pt idx="7">
                    <c:v>LAB. METALURGICO</c:v>
                  </c:pt>
                </c:lvl>
              </c:multiLvlStrCache>
            </c:multiLvlStrRef>
          </c:cat>
          <c:val>
            <c:numRef>
              <c:f>Global!$D$5:$D$13</c:f>
              <c:numCache>
                <c:formatCode>_-"$"* #,##0_-;\-"$"* #,##0_-;_-"$"* "-"_-;_-@_-</c:formatCode>
                <c:ptCount val="9"/>
                <c:pt idx="0">
                  <c:v>14000000</c:v>
                </c:pt>
                <c:pt idx="1">
                  <c:v>13000000</c:v>
                </c:pt>
                <c:pt idx="2">
                  <c:v>5481000</c:v>
                </c:pt>
                <c:pt idx="3">
                  <c:v>2369000</c:v>
                </c:pt>
                <c:pt idx="4">
                  <c:v>5150000</c:v>
                </c:pt>
                <c:pt idx="5">
                  <c:v>4000000</c:v>
                </c:pt>
                <c:pt idx="6">
                  <c:v>6500000</c:v>
                </c:pt>
                <c:pt idx="7">
                  <c:v>4500000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C-46E8-A296-1BEDA072791F}"/>
            </c:ext>
          </c:extLst>
        </c:ser>
        <c:ser>
          <c:idx val="1"/>
          <c:order val="1"/>
          <c:tx>
            <c:strRef>
              <c:f>Global!$E$4</c:f>
              <c:strCache>
                <c:ptCount val="1"/>
                <c:pt idx="0">
                  <c:v>EJECUTADO 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Global!$B$5:$C$13</c:f>
              <c:multiLvlStrCache>
                <c:ptCount val="8"/>
                <c:lvl>
                  <c:pt idx="0">
                    <c:v>DI11GE</c:v>
                  </c:pt>
                  <c:pt idx="1">
                    <c:v>DI2111</c:v>
                  </c:pt>
                  <c:pt idx="2">
                    <c:v>DI2112</c:v>
                  </c:pt>
                  <c:pt idx="3">
                    <c:v>DI2114</c:v>
                  </c:pt>
                  <c:pt idx="4">
                    <c:v>DI2115</c:v>
                  </c:pt>
                  <c:pt idx="5">
                    <c:v>DI2116</c:v>
                  </c:pt>
                  <c:pt idx="6">
                    <c:v>DI2117</c:v>
                  </c:pt>
                  <c:pt idx="7">
                    <c:v>DI2118</c:v>
                  </c:pt>
                </c:lvl>
                <c:lvl>
                  <c:pt idx="0">
                    <c:v>GESTIÓN DIMM</c:v>
                  </c:pt>
                  <c:pt idx="1">
                    <c:v>DOCENCIA DIMM</c:v>
                  </c:pt>
                  <c:pt idx="2">
                    <c:v>LAB. PLANTA 1</c:v>
                  </c:pt>
                  <c:pt idx="3">
                    <c:v>LAB. FUNDICIÓN</c:v>
                  </c:pt>
                  <c:pt idx="4">
                    <c:v>PROC. MINERALES</c:v>
                  </c:pt>
                  <c:pt idx="5">
                    <c:v>PROC. ALTAS TEMPERATURAS</c:v>
                  </c:pt>
                  <c:pt idx="6">
                    <c:v>PROC.ACUOSOS</c:v>
                  </c:pt>
                  <c:pt idx="7">
                    <c:v>LAB. METALURGICO</c:v>
                  </c:pt>
                </c:lvl>
              </c:multiLvlStrCache>
            </c:multiLvlStrRef>
          </c:cat>
          <c:val>
            <c:numRef>
              <c:f>Global!$E$5:$E$13</c:f>
              <c:numCache>
                <c:formatCode>_-"$"* #,##0_-;\-"$"* #,##0_-;_-"$"* "-"_-;_-@_-</c:formatCode>
                <c:ptCount val="9"/>
                <c:pt idx="0">
                  <c:v>3403999</c:v>
                </c:pt>
                <c:pt idx="1">
                  <c:v>1599242</c:v>
                </c:pt>
                <c:pt idx="2">
                  <c:v>3372589</c:v>
                </c:pt>
                <c:pt idx="3">
                  <c:v>297673</c:v>
                </c:pt>
                <c:pt idx="4">
                  <c:v>907102</c:v>
                </c:pt>
                <c:pt idx="5">
                  <c:v>2547104</c:v>
                </c:pt>
                <c:pt idx="6">
                  <c:v>1758392</c:v>
                </c:pt>
                <c:pt idx="7">
                  <c:v>29250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0C-46E8-A296-1BEDA072791F}"/>
            </c:ext>
          </c:extLst>
        </c:ser>
        <c:ser>
          <c:idx val="2"/>
          <c:order val="2"/>
          <c:tx>
            <c:strRef>
              <c:f>Global!$H$4</c:f>
              <c:strCache>
                <c:ptCount val="1"/>
                <c:pt idx="0">
                  <c:v>COMPROMISOS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7.0484067199560226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A0C-46E8-A296-1BEDA07279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Global!$B$5:$C$13</c:f>
              <c:multiLvlStrCache>
                <c:ptCount val="8"/>
                <c:lvl>
                  <c:pt idx="0">
                    <c:v>DI11GE</c:v>
                  </c:pt>
                  <c:pt idx="1">
                    <c:v>DI2111</c:v>
                  </c:pt>
                  <c:pt idx="2">
                    <c:v>DI2112</c:v>
                  </c:pt>
                  <c:pt idx="3">
                    <c:v>DI2114</c:v>
                  </c:pt>
                  <c:pt idx="4">
                    <c:v>DI2115</c:v>
                  </c:pt>
                  <c:pt idx="5">
                    <c:v>DI2116</c:v>
                  </c:pt>
                  <c:pt idx="6">
                    <c:v>DI2117</c:v>
                  </c:pt>
                  <c:pt idx="7">
                    <c:v>DI2118</c:v>
                  </c:pt>
                </c:lvl>
                <c:lvl>
                  <c:pt idx="0">
                    <c:v>GESTIÓN DIMM</c:v>
                  </c:pt>
                  <c:pt idx="1">
                    <c:v>DOCENCIA DIMM</c:v>
                  </c:pt>
                  <c:pt idx="2">
                    <c:v>LAB. PLANTA 1</c:v>
                  </c:pt>
                  <c:pt idx="3">
                    <c:v>LAB. FUNDICIÓN</c:v>
                  </c:pt>
                  <c:pt idx="4">
                    <c:v>PROC. MINERALES</c:v>
                  </c:pt>
                  <c:pt idx="5">
                    <c:v>PROC. ALTAS TEMPERATURAS</c:v>
                  </c:pt>
                  <c:pt idx="6">
                    <c:v>PROC.ACUOSOS</c:v>
                  </c:pt>
                  <c:pt idx="7">
                    <c:v>LAB. METALURGICO</c:v>
                  </c:pt>
                </c:lvl>
              </c:multiLvlStrCache>
            </c:multiLvlStrRef>
          </c:cat>
          <c:val>
            <c:numRef>
              <c:f>Global!$H$5:$H$13</c:f>
              <c:numCache>
                <c:formatCode>_-"$"* #,##0_-;\-"$"* #,##0_-;_-"$"* "-"_-;_-@_-</c:formatCode>
                <c:ptCount val="9"/>
                <c:pt idx="0">
                  <c:v>930000</c:v>
                </c:pt>
                <c:pt idx="1">
                  <c:v>2335802</c:v>
                </c:pt>
                <c:pt idx="2">
                  <c:v>1891833</c:v>
                </c:pt>
                <c:pt idx="3">
                  <c:v>0</c:v>
                </c:pt>
                <c:pt idx="4">
                  <c:v>3426390</c:v>
                </c:pt>
                <c:pt idx="5">
                  <c:v>307961</c:v>
                </c:pt>
                <c:pt idx="6">
                  <c:v>42880</c:v>
                </c:pt>
                <c:pt idx="7">
                  <c:v>644742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0C-46E8-A296-1BEDA07279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95706960"/>
        <c:axId val="-2017401776"/>
      </c:barChart>
      <c:catAx>
        <c:axId val="-209570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7401776"/>
        <c:crosses val="autoZero"/>
        <c:auto val="1"/>
        <c:lblAlgn val="ctr"/>
        <c:lblOffset val="100"/>
        <c:noMultiLvlLbl val="0"/>
      </c:catAx>
      <c:valAx>
        <c:axId val="-20174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9570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DI11GE GESTIÓN DIMM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'DI11GE Disp'!$B$7</c:f>
              <c:strCache>
                <c:ptCount val="1"/>
                <c:pt idx="0">
                  <c:v>PRESUPUESTO MES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Disp'!$B$8:$B$20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992000</c:v>
                </c:pt>
                <c:pt idx="2">
                  <c:v>1058000</c:v>
                </c:pt>
                <c:pt idx="3">
                  <c:v>1270000</c:v>
                </c:pt>
                <c:pt idx="4">
                  <c:v>1420000</c:v>
                </c:pt>
                <c:pt idx="5">
                  <c:v>1270000</c:v>
                </c:pt>
                <c:pt idx="6">
                  <c:v>1020000</c:v>
                </c:pt>
                <c:pt idx="7">
                  <c:v>1040000</c:v>
                </c:pt>
                <c:pt idx="8">
                  <c:v>1160000</c:v>
                </c:pt>
                <c:pt idx="9">
                  <c:v>1430000</c:v>
                </c:pt>
                <c:pt idx="10">
                  <c:v>1330000</c:v>
                </c:pt>
                <c:pt idx="11">
                  <c:v>1030000</c:v>
                </c:pt>
                <c:pt idx="12">
                  <c:v>980000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F-4523-860D-B53141F0F94A}"/>
            </c:ext>
          </c:extLst>
        </c:ser>
        <c:ser>
          <c:idx val="1"/>
          <c:order val="1"/>
          <c:tx>
            <c:strRef>
              <c:f>'DI11GE Disp'!$C$7</c:f>
              <c:strCache>
                <c:ptCount val="1"/>
                <c:pt idx="0">
                  <c:v>GASTO MES 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Disp'!$C$8:$C$20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708112</c:v>
                </c:pt>
                <c:pt idx="2">
                  <c:v>192539</c:v>
                </c:pt>
                <c:pt idx="3">
                  <c:v>1171184</c:v>
                </c:pt>
                <c:pt idx="4">
                  <c:v>1222024</c:v>
                </c:pt>
                <c:pt idx="5">
                  <c:v>110140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5F-4523-860D-B53141F0F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94168112"/>
        <c:axId val="-1823838560"/>
      </c:barChart>
      <c:catAx>
        <c:axId val="209416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23838560"/>
        <c:crosses val="autoZero"/>
        <c:auto val="1"/>
        <c:lblAlgn val="ctr"/>
        <c:lblOffset val="100"/>
        <c:noMultiLvlLbl val="0"/>
      </c:catAx>
      <c:valAx>
        <c:axId val="-182383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9416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590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70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71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41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94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8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72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38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48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14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157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E51-F025-4E98-8A99-E4589A681BF1}" type="datetimeFigureOut">
              <a:rPr lang="es-CL" smtClean="0"/>
              <a:t>29-05-2018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8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EJECUCIÓN PRESUPUESTO </a:t>
            </a:r>
            <a:r>
              <a:rPr lang="es-CL" smtClean="0"/>
              <a:t>OPERACIONES MAYO 2018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40" y="3901850"/>
            <a:ext cx="2804443" cy="27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Casa Central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200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CASA CENTRAL 2018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841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1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747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0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4893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6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809963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1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37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2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PLANTA 1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61165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2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PLANTA 1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681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82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FUNDICIÓN Y MANUFACTURA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50927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0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FUNDICIÓN Y MANUFACTURA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114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3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Campus San Joaquín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PROCESAMIENTO MINERALES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64851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9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PROCESAMIENTO MINERALES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467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ALTAS </a:t>
            </a:r>
            <a:r>
              <a:rPr lang="es-CL" dirty="0" err="1" smtClean="0"/>
              <a:t>T°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200467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49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ALTAS </a:t>
            </a:r>
            <a:r>
              <a:rPr lang="es-CL" dirty="0" err="1"/>
              <a:t>T°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6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2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ACUOSOS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34028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2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ACUOSOS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185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19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LAB GENERALES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692627"/>
              </p:ext>
            </p:extLst>
          </p:nvPr>
        </p:nvGraphicFramePr>
        <p:xfrm>
          <a:off x="838201" y="1825625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5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 GENERALES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963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18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ESTADO GENERAL PPTO CCC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6" y="2278387"/>
            <a:ext cx="11952087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CAMPUS SAN JOAQUIN 2018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8622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7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 CSJ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4406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9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CSJ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720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 CSJ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490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DOCENCIA CSJ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684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46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LABORATORIOS CSJ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528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2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LABORATORIOS CSJ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062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170</Words>
  <Application>Microsoft Office PowerPoint</Application>
  <PresentationFormat>Panorámica</PresentationFormat>
  <Paragraphs>53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EJECUCIÓN PRESUPUESTO OPERACIONES MAYO 2018</vt:lpstr>
      <vt:lpstr>Cuentas Campus San Joaquín</vt:lpstr>
      <vt:lpstr>CAMPUS SAN JOAQUIN 2018</vt:lpstr>
      <vt:lpstr>GESTIÓN CSJ</vt:lpstr>
      <vt:lpstr>GESTIÓN CSJ</vt:lpstr>
      <vt:lpstr>DOCENCIA CSJ</vt:lpstr>
      <vt:lpstr>DOCENCIA CSJ</vt:lpstr>
      <vt:lpstr>LABORATORIOS CSJ</vt:lpstr>
      <vt:lpstr>LABORATORIOS CSJ</vt:lpstr>
      <vt:lpstr>Cuentas Casa Central</vt:lpstr>
      <vt:lpstr>CASA CENTRAL 2018</vt:lpstr>
      <vt:lpstr>GESTIÓN</vt:lpstr>
      <vt:lpstr>GESTIÓN</vt:lpstr>
      <vt:lpstr>DOCENCIA</vt:lpstr>
      <vt:lpstr>DOCENCIA</vt:lpstr>
      <vt:lpstr>PLANTA 1</vt:lpstr>
      <vt:lpstr>PLANTA 1</vt:lpstr>
      <vt:lpstr>FUNDICIÓN Y MANUFACTURA</vt:lpstr>
      <vt:lpstr>FUNDICIÓN Y MANUFACTURA</vt:lpstr>
      <vt:lpstr>PROCESAMIENTO MINERALES</vt:lpstr>
      <vt:lpstr>PROCESAMIENTO MINERALES</vt:lpstr>
      <vt:lpstr>ALTAS T°</vt:lpstr>
      <vt:lpstr>ALTAS T°</vt:lpstr>
      <vt:lpstr>PROCESOS ACUOSOS</vt:lpstr>
      <vt:lpstr>PROCESOS ACUOSOS</vt:lpstr>
      <vt:lpstr>LAB GENERALES</vt:lpstr>
      <vt:lpstr>LAB GENERALES</vt:lpstr>
      <vt:lpstr>ESTADO GENERAL PPTO CCC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ALVAREZ</dc:creator>
  <cp:lastModifiedBy>CECILIA ALVAREZ</cp:lastModifiedBy>
  <cp:revision>42</cp:revision>
  <dcterms:created xsi:type="dcterms:W3CDTF">2018-04-23T15:30:36Z</dcterms:created>
  <dcterms:modified xsi:type="dcterms:W3CDTF">2018-05-29T16:50:13Z</dcterms:modified>
</cp:coreProperties>
</file>