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0" r:id="rId1"/>
  </p:sldMasterIdLst>
  <p:sldIdLst>
    <p:sldId id="256" r:id="rId2"/>
    <p:sldId id="273" r:id="rId3"/>
    <p:sldId id="287" r:id="rId4"/>
    <p:sldId id="284" r:id="rId5"/>
    <p:sldId id="285" r:id="rId6"/>
    <p:sldId id="286" r:id="rId7"/>
    <p:sldId id="272" r:id="rId8"/>
    <p:sldId id="266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SAN%20JOAQU&#205;N%20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CILIA%20ALVAREZ\Dropbox\DIMM-%20USM\EJECUCI&#211;N%20PPTOS%20DIMM\2018_CAMPUS%20CENTRAL%201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'DI12GE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700000</c:v>
                </c:pt>
                <c:pt idx="4">
                  <c:v>1050000</c:v>
                </c:pt>
                <c:pt idx="5">
                  <c:v>2233000</c:v>
                </c:pt>
                <c:pt idx="6">
                  <c:v>2583000</c:v>
                </c:pt>
                <c:pt idx="7">
                  <c:v>2933000</c:v>
                </c:pt>
                <c:pt idx="8">
                  <c:v>3283000</c:v>
                </c:pt>
                <c:pt idx="9">
                  <c:v>3633000</c:v>
                </c:pt>
                <c:pt idx="10">
                  <c:v>3983000</c:v>
                </c:pt>
                <c:pt idx="11">
                  <c:v>4233000</c:v>
                </c:pt>
                <c:pt idx="12">
                  <c:v>4333000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8E-4E88-9003-67E05E6F9071}"/>
            </c:ext>
          </c:extLst>
        </c:ser>
        <c:ser>
          <c:idx val="1"/>
          <c:order val="1"/>
          <c:tx>
            <c:strRef>
              <c:f>'DI12GE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'DI12GE Disp'!$A$8:$A$20</c:f>
              <c:strCache>
                <c:ptCount val="13"/>
                <c:pt idx="0">
                  <c:v>Saldo Inicial (**)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'DI12GE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1725261</c:v>
                </c:pt>
                <c:pt idx="8">
                  <c:v>2741631</c:v>
                </c:pt>
                <c:pt idx="9">
                  <c:v>2861075</c:v>
                </c:pt>
                <c:pt idx="10">
                  <c:v>3337747</c:v>
                </c:pt>
                <c:pt idx="11">
                  <c:v>3337747</c:v>
                </c:pt>
                <c:pt idx="12">
                  <c:v>3337747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8E-4E88-9003-67E05E6F9071}"/>
            </c:ext>
          </c:extLst>
        </c:ser>
        <c:ser>
          <c:idx val="2"/>
          <c:order val="2"/>
          <c:tx>
            <c:strRef>
              <c:f>'DI12GE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'DI12GE Disp'!$K$8:$K$20</c:f>
              <c:numCache>
                <c:formatCode>_-"$"* #,##0_-;\-"$"* #,##0_-;_-"$"* "-"_-;_-@_-</c:formatCode>
                <c:ptCount val="13"/>
                <c:pt idx="1">
                  <c:v>338470</c:v>
                </c:pt>
                <c:pt idx="2">
                  <c:v>395028</c:v>
                </c:pt>
                <c:pt idx="3">
                  <c:v>1415458</c:v>
                </c:pt>
                <c:pt idx="4">
                  <c:v>1424554</c:v>
                </c:pt>
                <c:pt idx="5">
                  <c:v>1424554</c:v>
                </c:pt>
                <c:pt idx="6">
                  <c:v>1713963</c:v>
                </c:pt>
                <c:pt idx="7">
                  <c:v>1725261</c:v>
                </c:pt>
                <c:pt idx="8">
                  <c:v>2741631</c:v>
                </c:pt>
                <c:pt idx="9">
                  <c:v>2861075</c:v>
                </c:pt>
                <c:pt idx="10">
                  <c:v>3337747</c:v>
                </c:pt>
                <c:pt idx="11">
                  <c:v>3337747</c:v>
                </c:pt>
                <c:pt idx="12">
                  <c:v>3337747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8E-4E88-9003-67E05E6F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51597440"/>
        <c:axId val="-1688570560"/>
      </c:lineChart>
      <c:catAx>
        <c:axId val="-17515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8570560"/>
        <c:crosses val="autoZero"/>
        <c:auto val="1"/>
        <c:lblAlgn val="ctr"/>
        <c:lblOffset val="100"/>
        <c:noMultiLvlLbl val="0"/>
      </c:catAx>
      <c:valAx>
        <c:axId val="-16885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5159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'DI2117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417000</c:v>
                </c:pt>
                <c:pt idx="3">
                  <c:v>2400000</c:v>
                </c:pt>
                <c:pt idx="4">
                  <c:v>3100000</c:v>
                </c:pt>
                <c:pt idx="5">
                  <c:v>3800000</c:v>
                </c:pt>
                <c:pt idx="6">
                  <c:v>4000000</c:v>
                </c:pt>
                <c:pt idx="7">
                  <c:v>5400000</c:v>
                </c:pt>
                <c:pt idx="8">
                  <c:v>5700000</c:v>
                </c:pt>
                <c:pt idx="9">
                  <c:v>5900000</c:v>
                </c:pt>
                <c:pt idx="10">
                  <c:v>6100000</c:v>
                </c:pt>
                <c:pt idx="11">
                  <c:v>6300000</c:v>
                </c:pt>
                <c:pt idx="12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A2-4033-B9FF-B00471A0BBCF}"/>
            </c:ext>
          </c:extLst>
        </c:ser>
        <c:ser>
          <c:idx val="1"/>
          <c:order val="1"/>
          <c:tx>
            <c:strRef>
              <c:f>'DI2117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2222511</c:v>
                </c:pt>
                <c:pt idx="7">
                  <c:v>2764177</c:v>
                </c:pt>
                <c:pt idx="8">
                  <c:v>5884905</c:v>
                </c:pt>
                <c:pt idx="9">
                  <c:v>5884905</c:v>
                </c:pt>
                <c:pt idx="10">
                  <c:v>5884905</c:v>
                </c:pt>
                <c:pt idx="11">
                  <c:v>5884905</c:v>
                </c:pt>
                <c:pt idx="12">
                  <c:v>5884905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A2-4033-B9FF-B00471A0BBCF}"/>
            </c:ext>
          </c:extLst>
        </c:ser>
        <c:ser>
          <c:idx val="5"/>
          <c:order val="2"/>
          <c:tx>
            <c:strRef>
              <c:f>'DI2117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'DI2117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'DI2117 Disp'!$K$8:$K$20</c:f>
              <c:numCache>
                <c:formatCode>_-"$"* #,##0_-;\-"$"* #,##0_-;_-"$"* "-"_-;_-@_-</c:formatCode>
                <c:ptCount val="13"/>
                <c:pt idx="1">
                  <c:v>106458</c:v>
                </c:pt>
                <c:pt idx="2">
                  <c:v>106458</c:v>
                </c:pt>
                <c:pt idx="3">
                  <c:v>1643852</c:v>
                </c:pt>
                <c:pt idx="4">
                  <c:v>1758392</c:v>
                </c:pt>
                <c:pt idx="5">
                  <c:v>2039870</c:v>
                </c:pt>
                <c:pt idx="6">
                  <c:v>2222511</c:v>
                </c:pt>
                <c:pt idx="7">
                  <c:v>2764177</c:v>
                </c:pt>
                <c:pt idx="8">
                  <c:v>5884905</c:v>
                </c:pt>
                <c:pt idx="9">
                  <c:v>5884905</c:v>
                </c:pt>
                <c:pt idx="10">
                  <c:v>6415268</c:v>
                </c:pt>
                <c:pt idx="11">
                  <c:v>6415268</c:v>
                </c:pt>
                <c:pt idx="12">
                  <c:v>6415268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A2-4033-B9FF-B00471A0B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9255280"/>
        <c:axId val="1809850848"/>
      </c:lineChart>
      <c:catAx>
        <c:axId val="-2049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09850848"/>
        <c:crosses val="autoZero"/>
        <c:auto val="1"/>
        <c:lblAlgn val="ctr"/>
        <c:lblOffset val="100"/>
        <c:noMultiLvlLbl val="0"/>
      </c:catAx>
      <c:valAx>
        <c:axId val="18098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  <a:r>
              <a:rPr lang="es-ES_tradnl" b="1" baseline="0">
                <a:solidFill>
                  <a:schemeClr val="tx1"/>
                </a:solidFill>
              </a:rPr>
              <a:t>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'DI2118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250000</c:v>
                </c:pt>
                <c:pt idx="2">
                  <c:v>250000</c:v>
                </c:pt>
                <c:pt idx="3">
                  <c:v>1050000</c:v>
                </c:pt>
                <c:pt idx="4">
                  <c:v>1950000</c:v>
                </c:pt>
                <c:pt idx="5">
                  <c:v>2200000</c:v>
                </c:pt>
                <c:pt idx="6">
                  <c:v>2700000</c:v>
                </c:pt>
                <c:pt idx="7">
                  <c:v>3000000</c:v>
                </c:pt>
                <c:pt idx="8">
                  <c:v>3300000</c:v>
                </c:pt>
                <c:pt idx="9">
                  <c:v>3500000</c:v>
                </c:pt>
                <c:pt idx="10">
                  <c:v>3700000</c:v>
                </c:pt>
                <c:pt idx="11">
                  <c:v>3900000</c:v>
                </c:pt>
                <c:pt idx="12">
                  <c:v>4500000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9C-4829-A6E5-D3FE58184B37}"/>
            </c:ext>
          </c:extLst>
        </c:ser>
        <c:ser>
          <c:idx val="1"/>
          <c:order val="1"/>
          <c:tx>
            <c:strRef>
              <c:f>'DI2118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898489</c:v>
                </c:pt>
                <c:pt idx="7">
                  <c:v>1271102</c:v>
                </c:pt>
                <c:pt idx="8">
                  <c:v>3042182</c:v>
                </c:pt>
                <c:pt idx="9">
                  <c:v>3252931</c:v>
                </c:pt>
                <c:pt idx="10">
                  <c:v>3290416</c:v>
                </c:pt>
                <c:pt idx="11">
                  <c:v>3290416</c:v>
                </c:pt>
                <c:pt idx="12">
                  <c:v>3290416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9C-4829-A6E5-D3FE58184B37}"/>
            </c:ext>
          </c:extLst>
        </c:ser>
        <c:ser>
          <c:idx val="5"/>
          <c:order val="2"/>
          <c:tx>
            <c:strRef>
              <c:f>'DI2118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'DI2118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'DI2118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898489</c:v>
                </c:pt>
                <c:pt idx="7">
                  <c:v>1271102</c:v>
                </c:pt>
                <c:pt idx="8">
                  <c:v>3042182</c:v>
                </c:pt>
                <c:pt idx="9">
                  <c:v>3252931</c:v>
                </c:pt>
                <c:pt idx="10">
                  <c:v>3290416</c:v>
                </c:pt>
                <c:pt idx="11">
                  <c:v>3290416</c:v>
                </c:pt>
                <c:pt idx="12">
                  <c:v>3290416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9C-4829-A6E5-D3FE58184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7317408"/>
        <c:axId val="-2103474672"/>
      </c:lineChart>
      <c:catAx>
        <c:axId val="20773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103474672"/>
        <c:crosses val="autoZero"/>
        <c:auto val="1"/>
        <c:lblAlgn val="ctr"/>
        <c:lblOffset val="100"/>
        <c:noMultiLvlLbl val="0"/>
      </c:catAx>
      <c:valAx>
        <c:axId val="-21034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773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180000</c:v>
                </c:pt>
                <c:pt idx="2">
                  <c:v>265000</c:v>
                </c:pt>
                <c:pt idx="3">
                  <c:v>903000</c:v>
                </c:pt>
                <c:pt idx="4">
                  <c:v>1523000</c:v>
                </c:pt>
                <c:pt idx="5">
                  <c:v>7310000</c:v>
                </c:pt>
                <c:pt idx="6">
                  <c:v>7730000</c:v>
                </c:pt>
                <c:pt idx="7">
                  <c:v>8050000</c:v>
                </c:pt>
                <c:pt idx="8">
                  <c:v>8470000</c:v>
                </c:pt>
                <c:pt idx="9">
                  <c:v>8790000</c:v>
                </c:pt>
                <c:pt idx="10">
                  <c:v>9010000</c:v>
                </c:pt>
                <c:pt idx="11">
                  <c:v>9230000</c:v>
                </c:pt>
                <c:pt idx="12">
                  <c:v>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2D-4BB6-B3AA-A53BB9D5E1A4}"/>
            </c:ext>
          </c:extLst>
        </c:ser>
        <c:ser>
          <c:idx val="1"/>
          <c:order val="1"/>
          <c:tx>
            <c:strRef>
              <c:f>'DI2211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'DI2211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443550</c:v>
                </c:pt>
                <c:pt idx="3">
                  <c:v>1948384</c:v>
                </c:pt>
                <c:pt idx="4">
                  <c:v>2236778</c:v>
                </c:pt>
                <c:pt idx="5">
                  <c:v>2292778</c:v>
                </c:pt>
                <c:pt idx="6">
                  <c:v>4297151</c:v>
                </c:pt>
                <c:pt idx="7">
                  <c:v>4770492</c:v>
                </c:pt>
                <c:pt idx="8">
                  <c:v>5814215</c:v>
                </c:pt>
                <c:pt idx="9">
                  <c:v>6548734</c:v>
                </c:pt>
                <c:pt idx="10">
                  <c:v>7700260</c:v>
                </c:pt>
                <c:pt idx="11">
                  <c:v>7700260</c:v>
                </c:pt>
                <c:pt idx="12">
                  <c:v>7700260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2D-4BB6-B3AA-A53BB9D5E1A4}"/>
            </c:ext>
          </c:extLst>
        </c:ser>
        <c:ser>
          <c:idx val="2"/>
          <c:order val="2"/>
          <c:tx>
            <c:strRef>
              <c:f>'DI2211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'DI2211 Disp'!$K$9:$K$20</c:f>
              <c:numCache>
                <c:formatCode>_-"$"* #,##0_-;\-"$"* #,##0_-;_-"$"* "-"_-;_-@_-</c:formatCode>
                <c:ptCount val="12"/>
                <c:pt idx="0">
                  <c:v>0</c:v>
                </c:pt>
                <c:pt idx="1">
                  <c:v>443550</c:v>
                </c:pt>
                <c:pt idx="2">
                  <c:v>1948384</c:v>
                </c:pt>
                <c:pt idx="3">
                  <c:v>2236778</c:v>
                </c:pt>
                <c:pt idx="4">
                  <c:v>2292778</c:v>
                </c:pt>
                <c:pt idx="5">
                  <c:v>4297151</c:v>
                </c:pt>
                <c:pt idx="6">
                  <c:v>4770492</c:v>
                </c:pt>
                <c:pt idx="7">
                  <c:v>5814215</c:v>
                </c:pt>
                <c:pt idx="8">
                  <c:v>6548734</c:v>
                </c:pt>
                <c:pt idx="9">
                  <c:v>7727350</c:v>
                </c:pt>
                <c:pt idx="10">
                  <c:v>7727350</c:v>
                </c:pt>
                <c:pt idx="11">
                  <c:v>7727350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2D-4BB6-B3AA-A53BB9D5E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7608768"/>
        <c:axId val="-1706135120"/>
      </c:lineChart>
      <c:catAx>
        <c:axId val="-204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706135120"/>
        <c:crosses val="autoZero"/>
        <c:auto val="1"/>
        <c:lblAlgn val="ctr"/>
        <c:lblOffset val="100"/>
        <c:noMultiLvlLbl val="0"/>
      </c:catAx>
      <c:valAx>
        <c:axId val="-17061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'DI2212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620000</c:v>
                </c:pt>
                <c:pt idx="2">
                  <c:v>910000</c:v>
                </c:pt>
                <c:pt idx="3">
                  <c:v>2360000</c:v>
                </c:pt>
                <c:pt idx="4">
                  <c:v>3070000</c:v>
                </c:pt>
                <c:pt idx="5">
                  <c:v>4637000</c:v>
                </c:pt>
                <c:pt idx="6">
                  <c:v>5577000</c:v>
                </c:pt>
                <c:pt idx="7">
                  <c:v>6427000</c:v>
                </c:pt>
                <c:pt idx="8">
                  <c:v>7227000</c:v>
                </c:pt>
                <c:pt idx="9">
                  <c:v>7927000</c:v>
                </c:pt>
                <c:pt idx="10">
                  <c:v>8827000</c:v>
                </c:pt>
                <c:pt idx="11">
                  <c:v>9777000</c:v>
                </c:pt>
                <c:pt idx="12">
                  <c:v>10167000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8-4CA8-BA41-3E19BF0F1D5D}"/>
            </c:ext>
          </c:extLst>
        </c:ser>
        <c:ser>
          <c:idx val="1"/>
          <c:order val="1"/>
          <c:tx>
            <c:strRef>
              <c:f>'DI2212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'DI2212 Disp'!$A$8:$A$20</c:f>
              <c:strCache>
                <c:ptCount val="13"/>
                <c:pt idx="0">
                  <c:v>Saldo Inicial (**) </c:v>
                </c:pt>
                <c:pt idx="1">
                  <c:v>Enero</c:v>
                </c:pt>
                <c:pt idx="2">
                  <c:v>Febrero</c:v>
                </c:pt>
                <c:pt idx="3">
                  <c:v>Marzo</c:v>
                </c:pt>
                <c:pt idx="4">
                  <c:v>Abril</c:v>
                </c:pt>
                <c:pt idx="5">
                  <c:v>Mayo</c:v>
                </c:pt>
                <c:pt idx="6">
                  <c:v>Junio</c:v>
                </c:pt>
                <c:pt idx="7">
                  <c:v>Julio</c:v>
                </c:pt>
                <c:pt idx="8">
                  <c:v>Agosto</c:v>
                </c:pt>
                <c:pt idx="9">
                  <c:v>Septiembre</c:v>
                </c:pt>
                <c:pt idx="10">
                  <c:v>Octubre</c:v>
                </c:pt>
                <c:pt idx="11">
                  <c:v>Noviembre</c:v>
                </c:pt>
                <c:pt idx="12">
                  <c:v>Diciembre</c:v>
                </c:pt>
              </c:strCache>
            </c:strRef>
          </c:cat>
          <c:val>
            <c:numRef>
              <c:f>'DI2212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4746107</c:v>
                </c:pt>
                <c:pt idx="7">
                  <c:v>5260586</c:v>
                </c:pt>
                <c:pt idx="8">
                  <c:v>7463862</c:v>
                </c:pt>
                <c:pt idx="9">
                  <c:v>7463862</c:v>
                </c:pt>
                <c:pt idx="10">
                  <c:v>8905091</c:v>
                </c:pt>
                <c:pt idx="11">
                  <c:v>8905091</c:v>
                </c:pt>
                <c:pt idx="12">
                  <c:v>8905091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B8-4CA8-BA41-3E19BF0F1D5D}"/>
            </c:ext>
          </c:extLst>
        </c:ser>
        <c:ser>
          <c:idx val="2"/>
          <c:order val="2"/>
          <c:tx>
            <c:strRef>
              <c:f>'DI2212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'DI2212 Disp'!$K$8:$K$20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157080</c:v>
                </c:pt>
                <c:pt idx="2">
                  <c:v>157080</c:v>
                </c:pt>
                <c:pt idx="3">
                  <c:v>926151</c:v>
                </c:pt>
                <c:pt idx="4">
                  <c:v>1747107</c:v>
                </c:pt>
                <c:pt idx="5">
                  <c:v>2718970</c:v>
                </c:pt>
                <c:pt idx="6">
                  <c:v>4746107</c:v>
                </c:pt>
                <c:pt idx="7">
                  <c:v>5260586</c:v>
                </c:pt>
                <c:pt idx="8">
                  <c:v>7463862</c:v>
                </c:pt>
                <c:pt idx="9">
                  <c:v>7463862</c:v>
                </c:pt>
                <c:pt idx="10">
                  <c:v>9227339</c:v>
                </c:pt>
                <c:pt idx="11">
                  <c:v>9227339</c:v>
                </c:pt>
                <c:pt idx="12">
                  <c:v>9227339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B8-4CA8-BA41-3E19BF0F1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587648"/>
        <c:axId val="-2049215872"/>
      </c:lineChart>
      <c:catAx>
        <c:axId val="21265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49215872"/>
        <c:crosses val="autoZero"/>
        <c:auto val="1"/>
        <c:lblAlgn val="ctr"/>
        <c:lblOffset val="100"/>
        <c:noMultiLvlLbl val="0"/>
      </c:catAx>
      <c:valAx>
        <c:axId val="-20492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65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/>
              <a:t>PRESUPUESTO VS GASTO ACUMULADO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'DI11GE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992000</c:v>
                </c:pt>
                <c:pt idx="2">
                  <c:v>2050000</c:v>
                </c:pt>
                <c:pt idx="3">
                  <c:v>3320000</c:v>
                </c:pt>
                <c:pt idx="4">
                  <c:v>4740000</c:v>
                </c:pt>
                <c:pt idx="5">
                  <c:v>6010000</c:v>
                </c:pt>
                <c:pt idx="6">
                  <c:v>7030000</c:v>
                </c:pt>
                <c:pt idx="7">
                  <c:v>8070000</c:v>
                </c:pt>
                <c:pt idx="8">
                  <c:v>9230000</c:v>
                </c:pt>
                <c:pt idx="9">
                  <c:v>10660000</c:v>
                </c:pt>
                <c:pt idx="10">
                  <c:v>11990000</c:v>
                </c:pt>
                <c:pt idx="11">
                  <c:v>13020000</c:v>
                </c:pt>
                <c:pt idx="12">
                  <c:v>14000000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38-4D8B-AA02-329238D6390C}"/>
            </c:ext>
          </c:extLst>
        </c:ser>
        <c:ser>
          <c:idx val="1"/>
          <c:order val="1"/>
          <c:tx>
            <c:strRef>
              <c:f>'DI11GE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5612621</c:v>
                </c:pt>
                <c:pt idx="7">
                  <c:v>6172271</c:v>
                </c:pt>
                <c:pt idx="8">
                  <c:v>7368256</c:v>
                </c:pt>
                <c:pt idx="9">
                  <c:v>7633609</c:v>
                </c:pt>
                <c:pt idx="10">
                  <c:v>9239896</c:v>
                </c:pt>
                <c:pt idx="11">
                  <c:v>9239896</c:v>
                </c:pt>
                <c:pt idx="12">
                  <c:v>9239896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8-4D8B-AA02-329238D6390C}"/>
            </c:ext>
          </c:extLst>
        </c:ser>
        <c:ser>
          <c:idx val="5"/>
          <c:order val="2"/>
          <c:tx>
            <c:strRef>
              <c:f>'DI11GE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'DI11GE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'DI11GE Disp'!$K$8:$K$20</c:f>
              <c:numCache>
                <c:formatCode>_-"$"* #,##0_-;\-"$"* #,##0_-;_-"$"* "-"_-;_-@_-</c:formatCode>
                <c:ptCount val="13"/>
                <c:pt idx="1">
                  <c:v>708112</c:v>
                </c:pt>
                <c:pt idx="2">
                  <c:v>900651</c:v>
                </c:pt>
                <c:pt idx="3">
                  <c:v>2071835</c:v>
                </c:pt>
                <c:pt idx="4">
                  <c:v>3293859</c:v>
                </c:pt>
                <c:pt idx="5">
                  <c:v>4471729</c:v>
                </c:pt>
                <c:pt idx="6">
                  <c:v>5612621</c:v>
                </c:pt>
                <c:pt idx="7">
                  <c:v>6172271</c:v>
                </c:pt>
                <c:pt idx="8">
                  <c:v>7368256</c:v>
                </c:pt>
                <c:pt idx="9">
                  <c:v>7633609</c:v>
                </c:pt>
                <c:pt idx="10">
                  <c:v>10769896</c:v>
                </c:pt>
                <c:pt idx="11">
                  <c:v>10769896</c:v>
                </c:pt>
                <c:pt idx="12">
                  <c:v>10769896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8-4D8B-AA02-329238D63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3343568"/>
        <c:axId val="1830534864"/>
      </c:lineChart>
      <c:catAx>
        <c:axId val="-16833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830534864"/>
        <c:crosses val="autoZero"/>
        <c:auto val="1"/>
        <c:lblAlgn val="ctr"/>
        <c:lblOffset val="100"/>
        <c:noMultiLvlLbl val="0"/>
      </c:catAx>
      <c:valAx>
        <c:axId val="18305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68334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'DI2111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580000</c:v>
                </c:pt>
                <c:pt idx="2">
                  <c:v>980000</c:v>
                </c:pt>
                <c:pt idx="3">
                  <c:v>2760000</c:v>
                </c:pt>
                <c:pt idx="4">
                  <c:v>4090000</c:v>
                </c:pt>
                <c:pt idx="5">
                  <c:v>5790000</c:v>
                </c:pt>
                <c:pt idx="6">
                  <c:v>7290000</c:v>
                </c:pt>
                <c:pt idx="7">
                  <c:v>8590000</c:v>
                </c:pt>
                <c:pt idx="8">
                  <c:v>9590000</c:v>
                </c:pt>
                <c:pt idx="9">
                  <c:v>10630000</c:v>
                </c:pt>
                <c:pt idx="10">
                  <c:v>11580000</c:v>
                </c:pt>
                <c:pt idx="11">
                  <c:v>12550000</c:v>
                </c:pt>
                <c:pt idx="12">
                  <c:v>13000000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90-4132-AF38-D760CA0002C5}"/>
            </c:ext>
          </c:extLst>
        </c:ser>
        <c:ser>
          <c:idx val="1"/>
          <c:order val="1"/>
          <c:tx>
            <c:strRef>
              <c:f>'DI2111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62475</c:v>
                </c:pt>
                <c:pt idx="2">
                  <c:v>153986</c:v>
                </c:pt>
                <c:pt idx="3">
                  <c:v>996127</c:v>
                </c:pt>
                <c:pt idx="4">
                  <c:v>1361461</c:v>
                </c:pt>
                <c:pt idx="5">
                  <c:v>2722527</c:v>
                </c:pt>
                <c:pt idx="6">
                  <c:v>3154264</c:v>
                </c:pt>
                <c:pt idx="7">
                  <c:v>3604587</c:v>
                </c:pt>
                <c:pt idx="8">
                  <c:v>5501027</c:v>
                </c:pt>
                <c:pt idx="9">
                  <c:v>5785593</c:v>
                </c:pt>
                <c:pt idx="10">
                  <c:v>6910901</c:v>
                </c:pt>
                <c:pt idx="11">
                  <c:v>6910901</c:v>
                </c:pt>
                <c:pt idx="12">
                  <c:v>6910901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90-4132-AF38-D760CA0002C5}"/>
            </c:ext>
          </c:extLst>
        </c:ser>
        <c:ser>
          <c:idx val="5"/>
          <c:order val="2"/>
          <c:tx>
            <c:strRef>
              <c:f>'DI2111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'DI2111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'DI2111 Disp'!$K$8:$K$20</c:f>
              <c:numCache>
                <c:formatCode>_-"$"* #,##0_-;\-"$"* #,##0_-;_-"$"* "-"_-;_-@_-</c:formatCode>
                <c:ptCount val="13"/>
                <c:pt idx="1">
                  <c:v>62475</c:v>
                </c:pt>
                <c:pt idx="2">
                  <c:v>153986</c:v>
                </c:pt>
                <c:pt idx="3">
                  <c:v>996127</c:v>
                </c:pt>
                <c:pt idx="4">
                  <c:v>1361461</c:v>
                </c:pt>
                <c:pt idx="5">
                  <c:v>2722527</c:v>
                </c:pt>
                <c:pt idx="6">
                  <c:v>3154264</c:v>
                </c:pt>
                <c:pt idx="7">
                  <c:v>3604587</c:v>
                </c:pt>
                <c:pt idx="8">
                  <c:v>5501027</c:v>
                </c:pt>
                <c:pt idx="9">
                  <c:v>5785593</c:v>
                </c:pt>
                <c:pt idx="10">
                  <c:v>10792719</c:v>
                </c:pt>
                <c:pt idx="11">
                  <c:v>10792719</c:v>
                </c:pt>
                <c:pt idx="12">
                  <c:v>10792719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90-4132-AF38-D760CA000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9083584"/>
        <c:axId val="-2052116224"/>
      </c:lineChart>
      <c:catAx>
        <c:axId val="-20290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52116224"/>
        <c:crosses val="autoZero"/>
        <c:auto val="1"/>
        <c:lblAlgn val="ctr"/>
        <c:lblOffset val="100"/>
        <c:noMultiLvlLbl val="0"/>
      </c:catAx>
      <c:valAx>
        <c:axId val="-205211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90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0.11868115597043565"/>
          <c:y val="0.18185126343732891"/>
          <c:w val="0.8813188440295644"/>
          <c:h val="0.61572892974238558"/>
        </c:manualLayout>
      </c:layout>
      <c:lineChart>
        <c:grouping val="standard"/>
        <c:varyColors val="0"/>
        <c:ser>
          <c:idx val="0"/>
          <c:order val="0"/>
          <c:tx>
            <c:strRef>
              <c:f>'DI2112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2527000</c:v>
                </c:pt>
                <c:pt idx="2">
                  <c:v>2555000</c:v>
                </c:pt>
                <c:pt idx="3">
                  <c:v>3205000</c:v>
                </c:pt>
                <c:pt idx="4">
                  <c:v>3293000</c:v>
                </c:pt>
                <c:pt idx="5">
                  <c:v>5193000</c:v>
                </c:pt>
                <c:pt idx="6">
                  <c:v>5249000</c:v>
                </c:pt>
                <c:pt idx="7">
                  <c:v>5449000</c:v>
                </c:pt>
                <c:pt idx="8">
                  <c:v>5449000</c:v>
                </c:pt>
                <c:pt idx="9">
                  <c:v>5481000</c:v>
                </c:pt>
                <c:pt idx="10">
                  <c:v>5481000</c:v>
                </c:pt>
                <c:pt idx="11">
                  <c:v>5481000</c:v>
                </c:pt>
                <c:pt idx="12">
                  <c:v>5481000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73-4740-8C31-DE05BB5537FA}"/>
            </c:ext>
          </c:extLst>
        </c:ser>
        <c:ser>
          <c:idx val="1"/>
          <c:order val="1"/>
          <c:tx>
            <c:strRef>
              <c:f>'DI2112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5833745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  <c:pt idx="12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73-4740-8C31-DE05BB5537FA}"/>
            </c:ext>
          </c:extLst>
        </c:ser>
        <c:ser>
          <c:idx val="5"/>
          <c:order val="2"/>
          <c:tx>
            <c:strRef>
              <c:f>'DI2112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'DI2112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'DI2112 Disp'!$K$8:$K$20</c:f>
              <c:numCache>
                <c:formatCode>_-"$"* #,##0_-;\-"$"* #,##0_-;_-"$"* "-"_-;_-@_-</c:formatCode>
                <c:ptCount val="13"/>
                <c:pt idx="1">
                  <c:v>1412632</c:v>
                </c:pt>
                <c:pt idx="2">
                  <c:v>1487533</c:v>
                </c:pt>
                <c:pt idx="3">
                  <c:v>3478047</c:v>
                </c:pt>
                <c:pt idx="4">
                  <c:v>3372589</c:v>
                </c:pt>
                <c:pt idx="5">
                  <c:v>3760022</c:v>
                </c:pt>
                <c:pt idx="6">
                  <c:v>3783172</c:v>
                </c:pt>
                <c:pt idx="7">
                  <c:v>5833745</c:v>
                </c:pt>
                <c:pt idx="8">
                  <c:v>5833745</c:v>
                </c:pt>
                <c:pt idx="9">
                  <c:v>5833745</c:v>
                </c:pt>
                <c:pt idx="10">
                  <c:v>5833745</c:v>
                </c:pt>
                <c:pt idx="11">
                  <c:v>5833745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73-4740-8C31-DE05BB553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691168"/>
        <c:axId val="-1807240464"/>
      </c:lineChart>
      <c:catAx>
        <c:axId val="-20236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07240464"/>
        <c:crosses val="autoZero"/>
        <c:auto val="1"/>
        <c:lblAlgn val="ctr"/>
        <c:lblOffset val="100"/>
        <c:noMultiLvlLbl val="0"/>
      </c:catAx>
      <c:valAx>
        <c:axId val="-18072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69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'DI2114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350000</c:v>
                </c:pt>
                <c:pt idx="2">
                  <c:v>350000</c:v>
                </c:pt>
                <c:pt idx="3">
                  <c:v>1000000</c:v>
                </c:pt>
                <c:pt idx="4">
                  <c:v>1199000</c:v>
                </c:pt>
                <c:pt idx="5">
                  <c:v>1279000</c:v>
                </c:pt>
                <c:pt idx="6">
                  <c:v>1479000</c:v>
                </c:pt>
                <c:pt idx="7">
                  <c:v>2079000</c:v>
                </c:pt>
                <c:pt idx="8">
                  <c:v>2209000</c:v>
                </c:pt>
                <c:pt idx="9">
                  <c:v>2289000</c:v>
                </c:pt>
                <c:pt idx="10">
                  <c:v>2319000</c:v>
                </c:pt>
                <c:pt idx="11">
                  <c:v>2369000</c:v>
                </c:pt>
                <c:pt idx="12">
                  <c:v>2369000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59-43CD-8672-49A4DB4B0D0A}"/>
            </c:ext>
          </c:extLst>
        </c:ser>
        <c:ser>
          <c:idx val="1"/>
          <c:order val="1"/>
          <c:tx>
            <c:strRef>
              <c:f>'DI2114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328887</c:v>
                </c:pt>
                <c:pt idx="9">
                  <c:v>944357</c:v>
                </c:pt>
                <c:pt idx="10">
                  <c:v>1588709</c:v>
                </c:pt>
                <c:pt idx="11">
                  <c:v>1588709</c:v>
                </c:pt>
                <c:pt idx="12">
                  <c:v>1588709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59-43CD-8672-49A4DB4B0D0A}"/>
            </c:ext>
          </c:extLst>
        </c:ser>
        <c:ser>
          <c:idx val="5"/>
          <c:order val="2"/>
          <c:tx>
            <c:strRef>
              <c:f>'DI2114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'DI2114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</c:v>
                </c:pt>
              </c:strCache>
            </c:strRef>
          </c:cat>
          <c:val>
            <c:numRef>
              <c:f>'DI2114 Disp'!$K$8:$K$20</c:f>
              <c:numCache>
                <c:formatCode>_-"$"* #,##0_-;\-"$"* #,##0_-;_-"$"* "-"_-;_-@_-</c:formatCode>
                <c:ptCount val="13"/>
                <c:pt idx="1">
                  <c:v>222914</c:v>
                </c:pt>
                <c:pt idx="2">
                  <c:v>222914</c:v>
                </c:pt>
                <c:pt idx="3">
                  <c:v>222914</c:v>
                </c:pt>
                <c:pt idx="4">
                  <c:v>289852</c:v>
                </c:pt>
                <c:pt idx="5">
                  <c:v>297673</c:v>
                </c:pt>
                <c:pt idx="6">
                  <c:v>297673</c:v>
                </c:pt>
                <c:pt idx="7">
                  <c:v>328887</c:v>
                </c:pt>
                <c:pt idx="8">
                  <c:v>328887</c:v>
                </c:pt>
                <c:pt idx="9">
                  <c:v>944357</c:v>
                </c:pt>
                <c:pt idx="10">
                  <c:v>2336195</c:v>
                </c:pt>
                <c:pt idx="11">
                  <c:v>2336195</c:v>
                </c:pt>
                <c:pt idx="12">
                  <c:v>2336195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59-43CD-8672-49A4DB4B0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49867088"/>
        <c:axId val="2127404272"/>
      </c:lineChart>
      <c:catAx>
        <c:axId val="-18498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127404272"/>
        <c:crosses val="autoZero"/>
        <c:auto val="1"/>
        <c:lblAlgn val="ctr"/>
        <c:lblOffset val="100"/>
        <c:noMultiLvlLbl val="0"/>
      </c:catAx>
      <c:valAx>
        <c:axId val="212740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184986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95747662339308"/>
          <c:y val="0.885423428006886"/>
          <c:w val="0.83104255574923369"/>
          <c:h val="5.0309123854474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 VS GASTO ACUMULADO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'DI2115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430000</c:v>
                </c:pt>
                <c:pt idx="2">
                  <c:v>1330000</c:v>
                </c:pt>
                <c:pt idx="3">
                  <c:v>4230000</c:v>
                </c:pt>
                <c:pt idx="4">
                  <c:v>4780000</c:v>
                </c:pt>
                <c:pt idx="5">
                  <c:v>4810000</c:v>
                </c:pt>
                <c:pt idx="6">
                  <c:v>4810000</c:v>
                </c:pt>
                <c:pt idx="7">
                  <c:v>5080000</c:v>
                </c:pt>
                <c:pt idx="8">
                  <c:v>5120000</c:v>
                </c:pt>
                <c:pt idx="9">
                  <c:v>5150000</c:v>
                </c:pt>
                <c:pt idx="10">
                  <c:v>5150000</c:v>
                </c:pt>
                <c:pt idx="11">
                  <c:v>5150000</c:v>
                </c:pt>
                <c:pt idx="12">
                  <c:v>5150000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96-4C9D-98BB-FD3A95DD9805}"/>
            </c:ext>
          </c:extLst>
        </c:ser>
        <c:ser>
          <c:idx val="1"/>
          <c:order val="1"/>
          <c:tx>
            <c:strRef>
              <c:f>'DI2115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3072092</c:v>
                </c:pt>
                <c:pt idx="8">
                  <c:v>4494142</c:v>
                </c:pt>
                <c:pt idx="9">
                  <c:v>4494142</c:v>
                </c:pt>
                <c:pt idx="10">
                  <c:v>4494142</c:v>
                </c:pt>
                <c:pt idx="11">
                  <c:v>4494142</c:v>
                </c:pt>
                <c:pt idx="12">
                  <c:v>4494142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96-4C9D-98BB-FD3A95DD9805}"/>
            </c:ext>
          </c:extLst>
        </c:ser>
        <c:ser>
          <c:idx val="5"/>
          <c:order val="2"/>
          <c:tx>
            <c:strRef>
              <c:f>'DI2115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'DI2115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'DI2115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614250</c:v>
                </c:pt>
                <c:pt idx="4">
                  <c:v>907102</c:v>
                </c:pt>
                <c:pt idx="5">
                  <c:v>907102</c:v>
                </c:pt>
                <c:pt idx="6">
                  <c:v>2183162</c:v>
                </c:pt>
                <c:pt idx="7">
                  <c:v>3072092</c:v>
                </c:pt>
                <c:pt idx="8">
                  <c:v>4494142</c:v>
                </c:pt>
                <c:pt idx="9">
                  <c:v>5315242</c:v>
                </c:pt>
                <c:pt idx="10">
                  <c:v>5315242</c:v>
                </c:pt>
                <c:pt idx="11">
                  <c:v>5315242</c:v>
                </c:pt>
                <c:pt idx="12">
                  <c:v>5315242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96-4C9D-98BB-FD3A95DD9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6254416"/>
        <c:axId val="-2018271648"/>
      </c:lineChart>
      <c:catAx>
        <c:axId val="-20162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8271648"/>
        <c:crosses val="autoZero"/>
        <c:auto val="1"/>
        <c:lblAlgn val="ctr"/>
        <c:lblOffset val="100"/>
        <c:noMultiLvlLbl val="0"/>
      </c:catAx>
      <c:valAx>
        <c:axId val="-201827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162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b="1">
                <a:solidFill>
                  <a:schemeClr val="tx1"/>
                </a:solidFill>
              </a:rPr>
              <a:t>PRESUPUESTO</a:t>
            </a:r>
            <a:r>
              <a:rPr lang="es-ES_tradnl" b="1" baseline="0">
                <a:solidFill>
                  <a:schemeClr val="tx1"/>
                </a:solidFill>
              </a:rPr>
              <a:t> VS GASTO ACUMULADO 2018</a:t>
            </a:r>
            <a:endParaRPr lang="es-ES_tradnl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'DI2116 Disp'!$F$7</c:f>
              <c:strCache>
                <c:ptCount val="1"/>
                <c:pt idx="0">
                  <c:v>PRESUPUESTO ACUMULADO $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Disp'!$F$8:$F$20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300000</c:v>
                </c:pt>
                <c:pt idx="2">
                  <c:v>345000</c:v>
                </c:pt>
                <c:pt idx="3">
                  <c:v>1645000</c:v>
                </c:pt>
                <c:pt idx="4">
                  <c:v>2345000</c:v>
                </c:pt>
                <c:pt idx="5">
                  <c:v>2545000</c:v>
                </c:pt>
                <c:pt idx="6">
                  <c:v>2745000</c:v>
                </c:pt>
                <c:pt idx="7">
                  <c:v>3000000</c:v>
                </c:pt>
                <c:pt idx="8">
                  <c:v>3200000</c:v>
                </c:pt>
                <c:pt idx="9">
                  <c:v>3400000</c:v>
                </c:pt>
                <c:pt idx="10">
                  <c:v>3600000</c:v>
                </c:pt>
                <c:pt idx="11">
                  <c:v>3800000</c:v>
                </c:pt>
                <c:pt idx="12">
                  <c:v>4000000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E5-497B-A45E-D6918D4F71BA}"/>
            </c:ext>
          </c:extLst>
        </c:ser>
        <c:ser>
          <c:idx val="1"/>
          <c:order val="1"/>
          <c:tx>
            <c:strRef>
              <c:f>'DI2116 Disp'!$G$7</c:f>
              <c:strCache>
                <c:ptCount val="1"/>
                <c:pt idx="0">
                  <c:v>GASTO ACUMULADO $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Disp'!$G$8:$G$20</c:f>
              <c:numCache>
                <c:formatCode>_-"$"* #,##0_-;\-"$"* #,##0_-;_-"$"* "-"_-;_-@_-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3258826</c:v>
                </c:pt>
                <c:pt idx="10">
                  <c:v>3280841</c:v>
                </c:pt>
                <c:pt idx="11">
                  <c:v>3280841</c:v>
                </c:pt>
                <c:pt idx="12">
                  <c:v>3280841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E5-497B-A45E-D6918D4F71BA}"/>
            </c:ext>
          </c:extLst>
        </c:ser>
        <c:ser>
          <c:idx val="5"/>
          <c:order val="2"/>
          <c:tx>
            <c:strRef>
              <c:f>'DI2116 Disp'!$K$7</c:f>
              <c:strCache>
                <c:ptCount val="1"/>
                <c:pt idx="0">
                  <c:v>GASTO ACUMULADO + COMPROMISOS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'DI2116 Disp'!$A$8:$A$20</c:f>
              <c:strCache>
                <c:ptCount val="13"/>
                <c:pt idx="0">
                  <c:v>Saldo Inicial (**) </c:v>
                </c:pt>
                <c:pt idx="1">
                  <c:v>Enero </c:v>
                </c:pt>
                <c:pt idx="2">
                  <c:v>Febrero </c:v>
                </c:pt>
                <c:pt idx="3">
                  <c:v>Marzo </c:v>
                </c:pt>
                <c:pt idx="4">
                  <c:v>Abril </c:v>
                </c:pt>
                <c:pt idx="5">
                  <c:v>Mayo </c:v>
                </c:pt>
                <c:pt idx="6">
                  <c:v>Junio </c:v>
                </c:pt>
                <c:pt idx="7">
                  <c:v>Julio </c:v>
                </c:pt>
                <c:pt idx="8">
                  <c:v>Agosto </c:v>
                </c:pt>
                <c:pt idx="9">
                  <c:v>Septiembre </c:v>
                </c:pt>
                <c:pt idx="10">
                  <c:v>Octubre </c:v>
                </c:pt>
                <c:pt idx="11">
                  <c:v>Noviembre </c:v>
                </c:pt>
                <c:pt idx="12">
                  <c:v>Diciembre </c:v>
                </c:pt>
              </c:strCache>
            </c:strRef>
          </c:cat>
          <c:val>
            <c:numRef>
              <c:f>'DI2116 Disp'!$K$8:$K$20</c:f>
              <c:numCache>
                <c:formatCode>_-"$"* #,##0_-;\-"$"* #,##0_-;_-"$"* "-"_-;_-@_-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1009694</c:v>
                </c:pt>
                <c:pt idx="4">
                  <c:v>2147104</c:v>
                </c:pt>
                <c:pt idx="5">
                  <c:v>2806919</c:v>
                </c:pt>
                <c:pt idx="6">
                  <c:v>3093372</c:v>
                </c:pt>
                <c:pt idx="7">
                  <c:v>3093372</c:v>
                </c:pt>
                <c:pt idx="8">
                  <c:v>3093372</c:v>
                </c:pt>
                <c:pt idx="9">
                  <c:v>3258826</c:v>
                </c:pt>
                <c:pt idx="10">
                  <c:v>3961343</c:v>
                </c:pt>
                <c:pt idx="11">
                  <c:v>3961343</c:v>
                </c:pt>
                <c:pt idx="12">
                  <c:v>3961343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E5-497B-A45E-D6918D4F7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23514688"/>
        <c:axId val="-2072203904"/>
      </c:lineChart>
      <c:catAx>
        <c:axId val="-202351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72203904"/>
        <c:crosses val="autoZero"/>
        <c:auto val="1"/>
        <c:lblAlgn val="ctr"/>
        <c:lblOffset val="100"/>
        <c:noMultiLvlLbl val="0"/>
      </c:catAx>
      <c:valAx>
        <c:axId val="-20722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$&quot;* #,##0_-;\-&quot;$&quot;* #,##0_-;_-&quot;$&quot;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-202351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06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66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883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36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2741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74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6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5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493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9634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9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34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636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8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2E51-F025-4E98-8A99-E4589A681BF1}" type="datetimeFigureOut">
              <a:rPr lang="es-CL" smtClean="0"/>
              <a:t>26-10-2018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367BB4-6CA5-4BAA-9538-54381CA6EC2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113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  <p:sldLayoutId id="2147484553" r:id="rId13"/>
    <p:sldLayoutId id="2147484554" r:id="rId14"/>
    <p:sldLayoutId id="2147484555" r:id="rId15"/>
    <p:sldLayoutId id="21474845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456548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EJECUCIÓN PRESUPUESTO OPERACIONES </a:t>
            </a:r>
            <a:br>
              <a:rPr lang="es-CL" dirty="0" smtClean="0"/>
            </a:br>
            <a:r>
              <a:rPr lang="es-CL" dirty="0" smtClean="0"/>
              <a:t>OCTUBRE 2018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68" y="4493851"/>
            <a:ext cx="1946366" cy="18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878" y="170457"/>
            <a:ext cx="8596668" cy="1320800"/>
          </a:xfrm>
        </p:spPr>
        <p:txBody>
          <a:bodyPr/>
          <a:lstStyle/>
          <a:p>
            <a:r>
              <a:rPr lang="es-CL" dirty="0" smtClean="0"/>
              <a:t>DOCENCIA</a:t>
            </a:r>
            <a:endParaRPr lang="es-C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02168"/>
              </p:ext>
            </p:extLst>
          </p:nvPr>
        </p:nvGraphicFramePr>
        <p:xfrm>
          <a:off x="884759" y="830857"/>
          <a:ext cx="8596312" cy="2016206"/>
        </p:xfrm>
        <a:graphic>
          <a:graphicData uri="http://schemas.openxmlformats.org/drawingml/2006/table">
            <a:tbl>
              <a:tblPr/>
              <a:tblGrid>
                <a:gridCol w="709946">
                  <a:extLst>
                    <a:ext uri="{9D8B030D-6E8A-4147-A177-3AD203B41FA5}">
                      <a16:colId xmlns:a16="http://schemas.microsoft.com/office/drawing/2014/main" val="3146289963"/>
                    </a:ext>
                  </a:extLst>
                </a:gridCol>
                <a:gridCol w="1246735">
                  <a:extLst>
                    <a:ext uri="{9D8B030D-6E8A-4147-A177-3AD203B41FA5}">
                      <a16:colId xmlns:a16="http://schemas.microsoft.com/office/drawing/2014/main" val="1915462281"/>
                    </a:ext>
                  </a:extLst>
                </a:gridCol>
                <a:gridCol w="577192">
                  <a:extLst>
                    <a:ext uri="{9D8B030D-6E8A-4147-A177-3AD203B41FA5}">
                      <a16:colId xmlns:a16="http://schemas.microsoft.com/office/drawing/2014/main" val="1684278513"/>
                    </a:ext>
                  </a:extLst>
                </a:gridCol>
                <a:gridCol w="507929">
                  <a:extLst>
                    <a:ext uri="{9D8B030D-6E8A-4147-A177-3AD203B41FA5}">
                      <a16:colId xmlns:a16="http://schemas.microsoft.com/office/drawing/2014/main" val="885948447"/>
                    </a:ext>
                  </a:extLst>
                </a:gridCol>
                <a:gridCol w="746501">
                  <a:extLst>
                    <a:ext uri="{9D8B030D-6E8A-4147-A177-3AD203B41FA5}">
                      <a16:colId xmlns:a16="http://schemas.microsoft.com/office/drawing/2014/main" val="3305910792"/>
                    </a:ext>
                  </a:extLst>
                </a:gridCol>
                <a:gridCol w="1292910">
                  <a:extLst>
                    <a:ext uri="{9D8B030D-6E8A-4147-A177-3AD203B41FA5}">
                      <a16:colId xmlns:a16="http://schemas.microsoft.com/office/drawing/2014/main" val="356664465"/>
                    </a:ext>
                  </a:extLst>
                </a:gridCol>
                <a:gridCol w="963911">
                  <a:extLst>
                    <a:ext uri="{9D8B030D-6E8A-4147-A177-3AD203B41FA5}">
                      <a16:colId xmlns:a16="http://schemas.microsoft.com/office/drawing/2014/main" val="819716914"/>
                    </a:ext>
                  </a:extLst>
                </a:gridCol>
                <a:gridCol w="507929">
                  <a:extLst>
                    <a:ext uri="{9D8B030D-6E8A-4147-A177-3AD203B41FA5}">
                      <a16:colId xmlns:a16="http://schemas.microsoft.com/office/drawing/2014/main" val="270887648"/>
                    </a:ext>
                  </a:extLst>
                </a:gridCol>
                <a:gridCol w="1102436">
                  <a:extLst>
                    <a:ext uri="{9D8B030D-6E8A-4147-A177-3AD203B41FA5}">
                      <a16:colId xmlns:a16="http://schemas.microsoft.com/office/drawing/2014/main" val="3971777156"/>
                    </a:ext>
                  </a:extLst>
                </a:gridCol>
                <a:gridCol w="940823">
                  <a:extLst>
                    <a:ext uri="{9D8B030D-6E8A-4147-A177-3AD203B41FA5}">
                      <a16:colId xmlns:a16="http://schemas.microsoft.com/office/drawing/2014/main" val="3470286634"/>
                    </a:ext>
                  </a:extLst>
                </a:gridCol>
              </a:tblGrid>
              <a:tr h="19642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507819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16182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62.475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517.525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580.000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62.475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517.525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62.475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975745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400.000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91.511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308.489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980.000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153.986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826.014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153.986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103899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1.780.000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842.141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937.859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2.760.000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996.127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1.763.873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996.127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79465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1.330.000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365.334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964.666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4.090.000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1.361.461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2.728.539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1.361.461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294772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1.361.066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338.934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5.790.000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2.722.527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3.067.473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2.722.527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692051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431.737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1.068.263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7.290.000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3.154.264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4.135.736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3.154.264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14136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450.323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849.677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8.590.000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3.604.587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4.985.413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3.604.587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064675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1.896.440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896.440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9.590.000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5.501.027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4.088.973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5.501.027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364424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1.040.000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284.566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755.434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10.630.000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5.785.593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4.844.407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5.785.593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79776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950.000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1.125.308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175.308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11.580.000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6.910.901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4.669.099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10.792.719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07087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970.000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12.550.000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6.910.901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5.639.099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10.792.719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5717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450.000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450.000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13.000.000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6.910.901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6.089.099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10.792.719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379071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13.000.000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6.910.901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13.000.000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6.910.901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56693"/>
                  </a:ext>
                </a:extLst>
              </a:tr>
              <a:tr h="121319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FECGA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2.207.281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248191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236143"/>
              </p:ext>
            </p:extLst>
          </p:nvPr>
        </p:nvGraphicFramePr>
        <p:xfrm>
          <a:off x="2168434" y="2938503"/>
          <a:ext cx="6241464" cy="373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2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140" y="204651"/>
            <a:ext cx="8596668" cy="922928"/>
          </a:xfrm>
        </p:spPr>
        <p:txBody>
          <a:bodyPr/>
          <a:lstStyle/>
          <a:p>
            <a:r>
              <a:rPr lang="es-CL" dirty="0" smtClean="0"/>
              <a:t>PLANTA 1</a:t>
            </a:r>
            <a:endParaRPr lang="es-CL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34994"/>
              </p:ext>
            </p:extLst>
          </p:nvPr>
        </p:nvGraphicFramePr>
        <p:xfrm>
          <a:off x="1867989" y="3017520"/>
          <a:ext cx="7053942" cy="366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50771"/>
              </p:ext>
            </p:extLst>
          </p:nvPr>
        </p:nvGraphicFramePr>
        <p:xfrm>
          <a:off x="880477" y="827133"/>
          <a:ext cx="8596311" cy="2080850"/>
        </p:xfrm>
        <a:graphic>
          <a:graphicData uri="http://schemas.openxmlformats.org/drawingml/2006/table">
            <a:tbl>
              <a:tblPr/>
              <a:tblGrid>
                <a:gridCol w="750306">
                  <a:extLst>
                    <a:ext uri="{9D8B030D-6E8A-4147-A177-3AD203B41FA5}">
                      <a16:colId xmlns:a16="http://schemas.microsoft.com/office/drawing/2014/main" val="2359920881"/>
                    </a:ext>
                  </a:extLst>
                </a:gridCol>
                <a:gridCol w="1267563">
                  <a:extLst>
                    <a:ext uri="{9D8B030D-6E8A-4147-A177-3AD203B41FA5}">
                      <a16:colId xmlns:a16="http://schemas.microsoft.com/office/drawing/2014/main" val="1476361852"/>
                    </a:ext>
                  </a:extLst>
                </a:gridCol>
                <a:gridCol w="689675">
                  <a:extLst>
                    <a:ext uri="{9D8B030D-6E8A-4147-A177-3AD203B41FA5}">
                      <a16:colId xmlns:a16="http://schemas.microsoft.com/office/drawing/2014/main" val="2023544449"/>
                    </a:ext>
                  </a:extLst>
                </a:gridCol>
                <a:gridCol w="500204">
                  <a:extLst>
                    <a:ext uri="{9D8B030D-6E8A-4147-A177-3AD203B41FA5}">
                      <a16:colId xmlns:a16="http://schemas.microsoft.com/office/drawing/2014/main" val="1840062009"/>
                    </a:ext>
                  </a:extLst>
                </a:gridCol>
                <a:gridCol w="750306">
                  <a:extLst>
                    <a:ext uri="{9D8B030D-6E8A-4147-A177-3AD203B41FA5}">
                      <a16:colId xmlns:a16="http://schemas.microsoft.com/office/drawing/2014/main" val="2461191069"/>
                    </a:ext>
                  </a:extLst>
                </a:gridCol>
                <a:gridCol w="1295983">
                  <a:extLst>
                    <a:ext uri="{9D8B030D-6E8A-4147-A177-3AD203B41FA5}">
                      <a16:colId xmlns:a16="http://schemas.microsoft.com/office/drawing/2014/main" val="1259840981"/>
                    </a:ext>
                  </a:extLst>
                </a:gridCol>
                <a:gridCol w="1000409">
                  <a:extLst>
                    <a:ext uri="{9D8B030D-6E8A-4147-A177-3AD203B41FA5}">
                      <a16:colId xmlns:a16="http://schemas.microsoft.com/office/drawing/2014/main" val="2032590908"/>
                    </a:ext>
                  </a:extLst>
                </a:gridCol>
                <a:gridCol w="500204">
                  <a:extLst>
                    <a:ext uri="{9D8B030D-6E8A-4147-A177-3AD203B41FA5}">
                      <a16:colId xmlns:a16="http://schemas.microsoft.com/office/drawing/2014/main" val="430752314"/>
                    </a:ext>
                  </a:extLst>
                </a:gridCol>
                <a:gridCol w="1121670">
                  <a:extLst>
                    <a:ext uri="{9D8B030D-6E8A-4147-A177-3AD203B41FA5}">
                      <a16:colId xmlns:a16="http://schemas.microsoft.com/office/drawing/2014/main" val="852167964"/>
                    </a:ext>
                  </a:extLst>
                </a:gridCol>
                <a:gridCol w="719991">
                  <a:extLst>
                    <a:ext uri="{9D8B030D-6E8A-4147-A177-3AD203B41FA5}">
                      <a16:colId xmlns:a16="http://schemas.microsoft.com/office/drawing/2014/main" val="783318977"/>
                    </a:ext>
                  </a:extLst>
                </a:gridCol>
              </a:tblGrid>
              <a:tr h="28995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37548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39787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2.527.000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1.412.632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1.114.368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2.527.000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1.412.632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1.114.368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1.412.632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5166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28.000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74.901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46.901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2.555.000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1.487.533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1.067.467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1.487.533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930902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650.000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1.990.514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1.340.514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3.205.000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3.478.047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273.047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3.478.047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86584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88.000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105.458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193.458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3.293.000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3.372.589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  79.589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3.372.589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661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1.900.000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387.433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1.512.567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5.193.000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3.760.022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1.432.978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3.760.022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278498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56.000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23.150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32.850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5.249.000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3.783.172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1.465.828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3.783.172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748171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2.050.573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1.850.573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5.449.000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384.745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87708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5.449.000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384.745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52850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32.000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32.000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5.481.000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352.745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43370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5.481.000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352.745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99957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5.481.000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352.745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170785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5.481.000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352.745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951256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5.481.000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5.833.745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5.481.000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3.478.047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220661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352.745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35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014" y="283029"/>
            <a:ext cx="8596668" cy="866503"/>
          </a:xfrm>
        </p:spPr>
        <p:txBody>
          <a:bodyPr/>
          <a:lstStyle/>
          <a:p>
            <a:r>
              <a:rPr lang="es-CL" dirty="0"/>
              <a:t>FUNDICIÓN Y MANUFACTURA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81099"/>
              </p:ext>
            </p:extLst>
          </p:nvPr>
        </p:nvGraphicFramePr>
        <p:xfrm>
          <a:off x="1214845" y="3383280"/>
          <a:ext cx="8059329" cy="335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51276"/>
              </p:ext>
            </p:extLst>
          </p:nvPr>
        </p:nvGraphicFramePr>
        <p:xfrm>
          <a:off x="847680" y="907218"/>
          <a:ext cx="8596311" cy="2129684"/>
        </p:xfrm>
        <a:graphic>
          <a:graphicData uri="http://schemas.openxmlformats.org/drawingml/2006/table">
            <a:tbl>
              <a:tblPr/>
              <a:tblGrid>
                <a:gridCol w="854400">
                  <a:extLst>
                    <a:ext uri="{9D8B030D-6E8A-4147-A177-3AD203B41FA5}">
                      <a16:colId xmlns:a16="http://schemas.microsoft.com/office/drawing/2014/main" val="192841317"/>
                    </a:ext>
                  </a:extLst>
                </a:gridCol>
                <a:gridCol w="1063641">
                  <a:extLst>
                    <a:ext uri="{9D8B030D-6E8A-4147-A177-3AD203B41FA5}">
                      <a16:colId xmlns:a16="http://schemas.microsoft.com/office/drawing/2014/main" val="2926675385"/>
                    </a:ext>
                  </a:extLst>
                </a:gridCol>
                <a:gridCol w="774966">
                  <a:extLst>
                    <a:ext uri="{9D8B030D-6E8A-4147-A177-3AD203B41FA5}">
                      <a16:colId xmlns:a16="http://schemas.microsoft.com/office/drawing/2014/main" val="2494987889"/>
                    </a:ext>
                  </a:extLst>
                </a:gridCol>
                <a:gridCol w="511477">
                  <a:extLst>
                    <a:ext uri="{9D8B030D-6E8A-4147-A177-3AD203B41FA5}">
                      <a16:colId xmlns:a16="http://schemas.microsoft.com/office/drawing/2014/main" val="134730717"/>
                    </a:ext>
                  </a:extLst>
                </a:gridCol>
                <a:gridCol w="668409">
                  <a:extLst>
                    <a:ext uri="{9D8B030D-6E8A-4147-A177-3AD203B41FA5}">
                      <a16:colId xmlns:a16="http://schemas.microsoft.com/office/drawing/2014/main" val="90309119"/>
                    </a:ext>
                  </a:extLst>
                </a:gridCol>
                <a:gridCol w="1272882">
                  <a:extLst>
                    <a:ext uri="{9D8B030D-6E8A-4147-A177-3AD203B41FA5}">
                      <a16:colId xmlns:a16="http://schemas.microsoft.com/office/drawing/2014/main" val="676309518"/>
                    </a:ext>
                  </a:extLst>
                </a:gridCol>
                <a:gridCol w="984207">
                  <a:extLst>
                    <a:ext uri="{9D8B030D-6E8A-4147-A177-3AD203B41FA5}">
                      <a16:colId xmlns:a16="http://schemas.microsoft.com/office/drawing/2014/main" val="2501002788"/>
                    </a:ext>
                  </a:extLst>
                </a:gridCol>
                <a:gridCol w="511477">
                  <a:extLst>
                    <a:ext uri="{9D8B030D-6E8A-4147-A177-3AD203B41FA5}">
                      <a16:colId xmlns:a16="http://schemas.microsoft.com/office/drawing/2014/main" val="1143037867"/>
                    </a:ext>
                  </a:extLst>
                </a:gridCol>
                <a:gridCol w="1133388">
                  <a:extLst>
                    <a:ext uri="{9D8B030D-6E8A-4147-A177-3AD203B41FA5}">
                      <a16:colId xmlns:a16="http://schemas.microsoft.com/office/drawing/2014/main" val="2183403960"/>
                    </a:ext>
                  </a:extLst>
                </a:gridCol>
                <a:gridCol w="821464">
                  <a:extLst>
                    <a:ext uri="{9D8B030D-6E8A-4147-A177-3AD203B41FA5}">
                      <a16:colId xmlns:a16="http://schemas.microsoft.com/office/drawing/2014/main" val="533018637"/>
                    </a:ext>
                  </a:extLst>
                </a:gridCol>
              </a:tblGrid>
              <a:tr h="29675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186145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648786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127.086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127.086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354092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127.086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52491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650.000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650.000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1.000.000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777.086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222.914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05049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199.000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66.938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132.062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1.199.000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289.852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909.148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289.852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459705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7.821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72.179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1.279.000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297.673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981.327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297.673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48053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1.479.000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297.673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1.181.327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297.673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739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600.000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31.214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568.786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2.079.000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328.887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1.750.113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328.887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24003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130.000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130.000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2.209.000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328.887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1.880.113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328.887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21808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615.470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-$            535.470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2.289.000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944.357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1.344.643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944.357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104027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644.352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-$            614.352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2.319.000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1.588.709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730.291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2.336.195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36594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2.369.000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1.588.709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780.291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2.336.195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158462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Diciembre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2.369.000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1.588.709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780.291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2.336.195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455583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2.369.000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1.588.709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#¡REF!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#¡REF!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19329"/>
                  </a:ext>
                </a:extLst>
              </a:tr>
              <a:tr h="122195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32.805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87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434" y="269966"/>
            <a:ext cx="8596668" cy="683623"/>
          </a:xfrm>
        </p:spPr>
        <p:txBody>
          <a:bodyPr>
            <a:normAutofit/>
          </a:bodyPr>
          <a:lstStyle/>
          <a:p>
            <a:r>
              <a:rPr lang="es-CL" dirty="0"/>
              <a:t>PROCESAMIENTO MINERALES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277885"/>
              </p:ext>
            </p:extLst>
          </p:nvPr>
        </p:nvGraphicFramePr>
        <p:xfrm>
          <a:off x="1123405" y="3200400"/>
          <a:ext cx="8176895" cy="350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68198"/>
              </p:ext>
            </p:extLst>
          </p:nvPr>
        </p:nvGraphicFramePr>
        <p:xfrm>
          <a:off x="958590" y="953589"/>
          <a:ext cx="8596312" cy="2016968"/>
        </p:xfrm>
        <a:graphic>
          <a:graphicData uri="http://schemas.openxmlformats.org/drawingml/2006/table">
            <a:tbl>
              <a:tblPr/>
              <a:tblGrid>
                <a:gridCol w="869334">
                  <a:extLst>
                    <a:ext uri="{9D8B030D-6E8A-4147-A177-3AD203B41FA5}">
                      <a16:colId xmlns:a16="http://schemas.microsoft.com/office/drawing/2014/main" val="4020143623"/>
                    </a:ext>
                  </a:extLst>
                </a:gridCol>
                <a:gridCol w="1001286">
                  <a:extLst>
                    <a:ext uri="{9D8B030D-6E8A-4147-A177-3AD203B41FA5}">
                      <a16:colId xmlns:a16="http://schemas.microsoft.com/office/drawing/2014/main" val="3411209726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1295046615"/>
                    </a:ext>
                  </a:extLst>
                </a:gridCol>
                <a:gridCol w="512286">
                  <a:extLst>
                    <a:ext uri="{9D8B030D-6E8A-4147-A177-3AD203B41FA5}">
                      <a16:colId xmlns:a16="http://schemas.microsoft.com/office/drawing/2014/main" val="3393704479"/>
                    </a:ext>
                  </a:extLst>
                </a:gridCol>
                <a:gridCol w="669464">
                  <a:extLst>
                    <a:ext uri="{9D8B030D-6E8A-4147-A177-3AD203B41FA5}">
                      <a16:colId xmlns:a16="http://schemas.microsoft.com/office/drawing/2014/main" val="615147274"/>
                    </a:ext>
                  </a:extLst>
                </a:gridCol>
                <a:gridCol w="1335048">
                  <a:extLst>
                    <a:ext uri="{9D8B030D-6E8A-4147-A177-3AD203B41FA5}">
                      <a16:colId xmlns:a16="http://schemas.microsoft.com/office/drawing/2014/main" val="947871686"/>
                    </a:ext>
                  </a:extLst>
                </a:gridCol>
                <a:gridCol w="931429">
                  <a:extLst>
                    <a:ext uri="{9D8B030D-6E8A-4147-A177-3AD203B41FA5}">
                      <a16:colId xmlns:a16="http://schemas.microsoft.com/office/drawing/2014/main" val="3589256049"/>
                    </a:ext>
                  </a:extLst>
                </a:gridCol>
                <a:gridCol w="512286">
                  <a:extLst>
                    <a:ext uri="{9D8B030D-6E8A-4147-A177-3AD203B41FA5}">
                      <a16:colId xmlns:a16="http://schemas.microsoft.com/office/drawing/2014/main" val="425674379"/>
                    </a:ext>
                  </a:extLst>
                </a:gridCol>
                <a:gridCol w="1102191">
                  <a:extLst>
                    <a:ext uri="{9D8B030D-6E8A-4147-A177-3AD203B41FA5}">
                      <a16:colId xmlns:a16="http://schemas.microsoft.com/office/drawing/2014/main" val="575144123"/>
                    </a:ext>
                  </a:extLst>
                </a:gridCol>
                <a:gridCol w="1063381">
                  <a:extLst>
                    <a:ext uri="{9D8B030D-6E8A-4147-A177-3AD203B41FA5}">
                      <a16:colId xmlns:a16="http://schemas.microsoft.com/office/drawing/2014/main" val="1591490697"/>
                    </a:ext>
                  </a:extLst>
                </a:gridCol>
              </a:tblGrid>
              <a:tr h="198018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916947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80552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430.000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430.000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430.000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1.330.000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1.330.000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37391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2.900.000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614.250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2.285.750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4.230.000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614.250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3.615.750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614.250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33401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292.852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257.148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4.780.000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907.102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3.872.898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907.102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991616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4.810.000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907.102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3.902.898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907.102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071123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1.276.060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1.276.060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4.810.000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2.183.162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2.626.838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2.183.162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0284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888.930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618.930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5.080.000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3.072.092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2.007.908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3.072.092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14699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1.422.050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1.382.050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5.120.000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625.858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939514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5.150.000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655.858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5.315.242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42544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5.150.000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655.858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5.315.242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0102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5.150.000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655.858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5.315.242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25530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5.150.000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655.858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5.315.242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58314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5.150.000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5.150.000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4.494.142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58857"/>
                  </a:ext>
                </a:extLst>
              </a:tr>
              <a:tr h="122305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165.242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78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580" y="217714"/>
            <a:ext cx="8596668" cy="709749"/>
          </a:xfrm>
        </p:spPr>
        <p:txBody>
          <a:bodyPr>
            <a:normAutofit/>
          </a:bodyPr>
          <a:lstStyle/>
          <a:p>
            <a:r>
              <a:rPr lang="es-CL" dirty="0"/>
              <a:t>ALTAS </a:t>
            </a:r>
            <a:r>
              <a:rPr lang="es-CL" dirty="0" err="1"/>
              <a:t>T°</a:t>
            </a:r>
            <a:endParaRPr lang="es-CL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51580"/>
              </p:ext>
            </p:extLst>
          </p:nvPr>
        </p:nvGraphicFramePr>
        <p:xfrm>
          <a:off x="1227910" y="3187337"/>
          <a:ext cx="8098516" cy="354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17985"/>
              </p:ext>
            </p:extLst>
          </p:nvPr>
        </p:nvGraphicFramePr>
        <p:xfrm>
          <a:off x="939347" y="927463"/>
          <a:ext cx="8596311" cy="2070001"/>
        </p:xfrm>
        <a:graphic>
          <a:graphicData uri="http://schemas.openxmlformats.org/drawingml/2006/table">
            <a:tbl>
              <a:tblPr/>
              <a:tblGrid>
                <a:gridCol w="790465">
                  <a:extLst>
                    <a:ext uri="{9D8B030D-6E8A-4147-A177-3AD203B41FA5}">
                      <a16:colId xmlns:a16="http://schemas.microsoft.com/office/drawing/2014/main" val="2692631766"/>
                    </a:ext>
                  </a:extLst>
                </a:gridCol>
                <a:gridCol w="1043414">
                  <a:extLst>
                    <a:ext uri="{9D8B030D-6E8A-4147-A177-3AD203B41FA5}">
                      <a16:colId xmlns:a16="http://schemas.microsoft.com/office/drawing/2014/main" val="1905266613"/>
                    </a:ext>
                  </a:extLst>
                </a:gridCol>
                <a:gridCol w="624468">
                  <a:extLst>
                    <a:ext uri="{9D8B030D-6E8A-4147-A177-3AD203B41FA5}">
                      <a16:colId xmlns:a16="http://schemas.microsoft.com/office/drawing/2014/main" val="593997498"/>
                    </a:ext>
                  </a:extLst>
                </a:gridCol>
                <a:gridCol w="521707">
                  <a:extLst>
                    <a:ext uri="{9D8B030D-6E8A-4147-A177-3AD203B41FA5}">
                      <a16:colId xmlns:a16="http://schemas.microsoft.com/office/drawing/2014/main" val="451555359"/>
                    </a:ext>
                  </a:extLst>
                </a:gridCol>
                <a:gridCol w="806275">
                  <a:extLst>
                    <a:ext uri="{9D8B030D-6E8A-4147-A177-3AD203B41FA5}">
                      <a16:colId xmlns:a16="http://schemas.microsoft.com/office/drawing/2014/main" val="1613260758"/>
                    </a:ext>
                  </a:extLst>
                </a:gridCol>
                <a:gridCol w="1132342">
                  <a:extLst>
                    <a:ext uri="{9D8B030D-6E8A-4147-A177-3AD203B41FA5}">
                      <a16:colId xmlns:a16="http://schemas.microsoft.com/office/drawing/2014/main" val="3249159811"/>
                    </a:ext>
                  </a:extLst>
                </a:gridCol>
                <a:gridCol w="871488">
                  <a:extLst>
                    <a:ext uri="{9D8B030D-6E8A-4147-A177-3AD203B41FA5}">
                      <a16:colId xmlns:a16="http://schemas.microsoft.com/office/drawing/2014/main" val="3557938220"/>
                    </a:ext>
                  </a:extLst>
                </a:gridCol>
                <a:gridCol w="521707">
                  <a:extLst>
                    <a:ext uri="{9D8B030D-6E8A-4147-A177-3AD203B41FA5}">
                      <a16:colId xmlns:a16="http://schemas.microsoft.com/office/drawing/2014/main" val="179018112"/>
                    </a:ext>
                  </a:extLst>
                </a:gridCol>
                <a:gridCol w="1138270">
                  <a:extLst>
                    <a:ext uri="{9D8B030D-6E8A-4147-A177-3AD203B41FA5}">
                      <a16:colId xmlns:a16="http://schemas.microsoft.com/office/drawing/2014/main" val="345131649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847603651"/>
                    </a:ext>
                  </a:extLst>
                </a:gridCol>
              </a:tblGrid>
              <a:tr h="20166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522506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73396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480312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345.000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345.000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116654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1.300.000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1.009.694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290.306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1.645.000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1.009.694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635.306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1.009.694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97682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1.137.410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437.410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2.345.000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2.147.104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197.896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2.147.104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878307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659.815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459.815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2.545.000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2.806.919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261.919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2.806.919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134203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286.453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86.453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2.745.000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3.093.372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348.372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3.093.372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24096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255.000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255.000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3.093.372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    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3.093.372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323410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3.093.372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106.628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3.093.372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96762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165.454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34.546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3.400.000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3.258.826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141.174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3.258.826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577545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22.015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177.985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3.600.000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3.280.841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319.159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3.961.343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505581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3.800.000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3.280.841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519.159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3.961.343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68885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3.280.841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719.159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3.961.343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209891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3.280.841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3.280.841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79810"/>
                  </a:ext>
                </a:extLst>
              </a:tr>
              <a:tr h="124556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38.657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96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952" y="243840"/>
            <a:ext cx="8596668" cy="748937"/>
          </a:xfrm>
        </p:spPr>
        <p:txBody>
          <a:bodyPr>
            <a:normAutofit/>
          </a:bodyPr>
          <a:lstStyle/>
          <a:p>
            <a:r>
              <a:rPr lang="es-CL" dirty="0"/>
              <a:t>PROCESOS ACUOSOS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79563"/>
              </p:ext>
            </p:extLst>
          </p:nvPr>
        </p:nvGraphicFramePr>
        <p:xfrm>
          <a:off x="1071153" y="3291840"/>
          <a:ext cx="8242209" cy="344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64589"/>
              </p:ext>
            </p:extLst>
          </p:nvPr>
        </p:nvGraphicFramePr>
        <p:xfrm>
          <a:off x="926284" y="992777"/>
          <a:ext cx="8596311" cy="2005421"/>
        </p:xfrm>
        <a:graphic>
          <a:graphicData uri="http://schemas.openxmlformats.org/drawingml/2006/table">
            <a:tbl>
              <a:tblPr/>
              <a:tblGrid>
                <a:gridCol w="729117">
                  <a:extLst>
                    <a:ext uri="{9D8B030D-6E8A-4147-A177-3AD203B41FA5}">
                      <a16:colId xmlns:a16="http://schemas.microsoft.com/office/drawing/2014/main" val="2405800343"/>
                    </a:ext>
                  </a:extLst>
                </a:gridCol>
                <a:gridCol w="926228">
                  <a:extLst>
                    <a:ext uri="{9D8B030D-6E8A-4147-A177-3AD203B41FA5}">
                      <a16:colId xmlns:a16="http://schemas.microsoft.com/office/drawing/2014/main" val="2485277761"/>
                    </a:ext>
                  </a:extLst>
                </a:gridCol>
                <a:gridCol w="683189">
                  <a:extLst>
                    <a:ext uri="{9D8B030D-6E8A-4147-A177-3AD203B41FA5}">
                      <a16:colId xmlns:a16="http://schemas.microsoft.com/office/drawing/2014/main" val="2618386125"/>
                    </a:ext>
                  </a:extLst>
                </a:gridCol>
                <a:gridCol w="505215">
                  <a:extLst>
                    <a:ext uri="{9D8B030D-6E8A-4147-A177-3AD203B41FA5}">
                      <a16:colId xmlns:a16="http://schemas.microsoft.com/office/drawing/2014/main" val="583967069"/>
                    </a:ext>
                  </a:extLst>
                </a:gridCol>
                <a:gridCol w="673620">
                  <a:extLst>
                    <a:ext uri="{9D8B030D-6E8A-4147-A177-3AD203B41FA5}">
                      <a16:colId xmlns:a16="http://schemas.microsoft.com/office/drawing/2014/main" val="2227299684"/>
                    </a:ext>
                  </a:extLst>
                </a:gridCol>
                <a:gridCol w="1316621">
                  <a:extLst>
                    <a:ext uri="{9D8B030D-6E8A-4147-A177-3AD203B41FA5}">
                      <a16:colId xmlns:a16="http://schemas.microsoft.com/office/drawing/2014/main" val="1853863934"/>
                    </a:ext>
                  </a:extLst>
                </a:gridCol>
                <a:gridCol w="935796">
                  <a:extLst>
                    <a:ext uri="{9D8B030D-6E8A-4147-A177-3AD203B41FA5}">
                      <a16:colId xmlns:a16="http://schemas.microsoft.com/office/drawing/2014/main" val="3838444551"/>
                    </a:ext>
                  </a:extLst>
                </a:gridCol>
                <a:gridCol w="505215">
                  <a:extLst>
                    <a:ext uri="{9D8B030D-6E8A-4147-A177-3AD203B41FA5}">
                      <a16:colId xmlns:a16="http://schemas.microsoft.com/office/drawing/2014/main" val="3004444929"/>
                    </a:ext>
                  </a:extLst>
                </a:gridCol>
                <a:gridCol w="1064014">
                  <a:extLst>
                    <a:ext uri="{9D8B030D-6E8A-4147-A177-3AD203B41FA5}">
                      <a16:colId xmlns:a16="http://schemas.microsoft.com/office/drawing/2014/main" val="4172355025"/>
                    </a:ext>
                  </a:extLst>
                </a:gridCol>
                <a:gridCol w="1257296">
                  <a:extLst>
                    <a:ext uri="{9D8B030D-6E8A-4147-A177-3AD203B41FA5}">
                      <a16:colId xmlns:a16="http://schemas.microsoft.com/office/drawing/2014/main" val="1651313706"/>
                    </a:ext>
                  </a:extLst>
                </a:gridCol>
              </a:tblGrid>
              <a:tr h="1953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958504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51262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106.458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193.542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106.458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193.542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106.458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9412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117.000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117.000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417.000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106.458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310.542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106.458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56026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1.983.000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1.537.394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445.606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2.400.000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1.643.852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756.148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1.643.852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11257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114.540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585.460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3.100.000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1.758.392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1.341.608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1.758.392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76608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281.478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418.522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3.800.000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2.039.870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1.760.130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2.039.870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002320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182.641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17.359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2.222.511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1.777.489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2.222.511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45949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1.400.000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541.666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858.334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5.400.000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2.764.177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2.635.823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2.764.177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805838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3.120.728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2.820.728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   184.905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619097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5.900.000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15.095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52241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6.100.000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215.095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6.415.268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2488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6.300.000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415.095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6.415.268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11439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6.500.000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615.095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6.415.268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99239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6.500.000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6.500.000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5.884.905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87249"/>
                  </a:ext>
                </a:extLst>
              </a:tr>
              <a:tr h="120670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84.732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2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9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951" y="243840"/>
            <a:ext cx="8596668" cy="683623"/>
          </a:xfrm>
        </p:spPr>
        <p:txBody>
          <a:bodyPr>
            <a:normAutofit/>
          </a:bodyPr>
          <a:lstStyle/>
          <a:p>
            <a:r>
              <a:rPr lang="es-CL" dirty="0"/>
              <a:t>LAB GENERALES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65596"/>
              </p:ext>
            </p:extLst>
          </p:nvPr>
        </p:nvGraphicFramePr>
        <p:xfrm>
          <a:off x="899932" y="3043645"/>
          <a:ext cx="8426494" cy="3696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31953"/>
              </p:ext>
            </p:extLst>
          </p:nvPr>
        </p:nvGraphicFramePr>
        <p:xfrm>
          <a:off x="899932" y="826590"/>
          <a:ext cx="8596310" cy="2029682"/>
        </p:xfrm>
        <a:graphic>
          <a:graphicData uri="http://schemas.openxmlformats.org/drawingml/2006/table">
            <a:tbl>
              <a:tblPr/>
              <a:tblGrid>
                <a:gridCol w="721408">
                  <a:extLst>
                    <a:ext uri="{9D8B030D-6E8A-4147-A177-3AD203B41FA5}">
                      <a16:colId xmlns:a16="http://schemas.microsoft.com/office/drawing/2014/main" val="1678612209"/>
                    </a:ext>
                  </a:extLst>
                </a:gridCol>
                <a:gridCol w="1166372">
                  <a:extLst>
                    <a:ext uri="{9D8B030D-6E8A-4147-A177-3AD203B41FA5}">
                      <a16:colId xmlns:a16="http://schemas.microsoft.com/office/drawing/2014/main" val="2979103556"/>
                    </a:ext>
                  </a:extLst>
                </a:gridCol>
                <a:gridCol w="598334">
                  <a:extLst>
                    <a:ext uri="{9D8B030D-6E8A-4147-A177-3AD203B41FA5}">
                      <a16:colId xmlns:a16="http://schemas.microsoft.com/office/drawing/2014/main" val="1247517415"/>
                    </a:ext>
                  </a:extLst>
                </a:gridCol>
                <a:gridCol w="499873">
                  <a:extLst>
                    <a:ext uri="{9D8B030D-6E8A-4147-A177-3AD203B41FA5}">
                      <a16:colId xmlns:a16="http://schemas.microsoft.com/office/drawing/2014/main" val="3261579482"/>
                    </a:ext>
                  </a:extLst>
                </a:gridCol>
                <a:gridCol w="653244">
                  <a:extLst>
                    <a:ext uri="{9D8B030D-6E8A-4147-A177-3AD203B41FA5}">
                      <a16:colId xmlns:a16="http://schemas.microsoft.com/office/drawing/2014/main" val="3414693270"/>
                    </a:ext>
                  </a:extLst>
                </a:gridCol>
                <a:gridCol w="1221282">
                  <a:extLst>
                    <a:ext uri="{9D8B030D-6E8A-4147-A177-3AD203B41FA5}">
                      <a16:colId xmlns:a16="http://schemas.microsoft.com/office/drawing/2014/main" val="2038169503"/>
                    </a:ext>
                  </a:extLst>
                </a:gridCol>
                <a:gridCol w="908861">
                  <a:extLst>
                    <a:ext uri="{9D8B030D-6E8A-4147-A177-3AD203B41FA5}">
                      <a16:colId xmlns:a16="http://schemas.microsoft.com/office/drawing/2014/main" val="2549653207"/>
                    </a:ext>
                  </a:extLst>
                </a:gridCol>
                <a:gridCol w="499873">
                  <a:extLst>
                    <a:ext uri="{9D8B030D-6E8A-4147-A177-3AD203B41FA5}">
                      <a16:colId xmlns:a16="http://schemas.microsoft.com/office/drawing/2014/main" val="2315247647"/>
                    </a:ext>
                  </a:extLst>
                </a:gridCol>
                <a:gridCol w="1130396">
                  <a:extLst>
                    <a:ext uri="{9D8B030D-6E8A-4147-A177-3AD203B41FA5}">
                      <a16:colId xmlns:a16="http://schemas.microsoft.com/office/drawing/2014/main" val="2624870703"/>
                    </a:ext>
                  </a:extLst>
                </a:gridCol>
                <a:gridCol w="1196667">
                  <a:extLst>
                    <a:ext uri="{9D8B030D-6E8A-4147-A177-3AD203B41FA5}">
                      <a16:colId xmlns:a16="http://schemas.microsoft.com/office/drawing/2014/main" val="681437779"/>
                    </a:ext>
                  </a:extLst>
                </a:gridCol>
              </a:tblGrid>
              <a:tr h="21604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44814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01062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470692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#¡DIV/0!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4671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800.000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770.750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1.050.000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1.020.750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73453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1.950.000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1.920.750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04725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2.200.000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2.170.750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 29.250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87734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869.239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-$            369.239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2.700.000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898.489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1.801.511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  898.489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246607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372.613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-$              72.613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1.271.102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1.728.898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1.271.102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69855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1.771.080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-$         1.471.080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3.300.000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3.042.182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257.818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3.042.182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35216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210.749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-$              10.749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3.252.931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247.069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3.252.931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76983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37.485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162.515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3.700.000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409.584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508974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200.000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3.900.000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609.584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93372"/>
                  </a:ext>
                </a:extLst>
              </a:tr>
              <a:tr h="142135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600.000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600.000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4.500.000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1.209.584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01423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4.500.000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              4.500.000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                    3.290.416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398545"/>
                  </a:ext>
                </a:extLst>
              </a:tr>
              <a:tr h="119393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1.209.584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6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81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Campus San Joaquín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5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ESTADO GENERAL PPTO </a:t>
            </a:r>
            <a:r>
              <a:rPr lang="es-CL" dirty="0" smtClean="0"/>
              <a:t>CSJ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5" y="1672046"/>
            <a:ext cx="10448634" cy="14498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4265" y="326998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SALDO SEPT: $6.092.363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44265" y="57912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SALDO OCT: $3.707.564</a:t>
            </a: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27665"/>
              </p:ext>
            </p:extLst>
          </p:nvPr>
        </p:nvGraphicFramePr>
        <p:xfrm>
          <a:off x="144265" y="3982545"/>
          <a:ext cx="104489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Hoja de cálculo" r:id="rId4" imgW="10448922" imgH="1447818" progId="Excel.Sheet.12">
                  <p:embed/>
                </p:oleObj>
              </mc:Choice>
              <mc:Fallback>
                <p:oleObj name="Hoja de cálculo" r:id="rId4" imgW="10448922" imgH="14478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265" y="3982545"/>
                        <a:ext cx="104489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7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385" y="217714"/>
            <a:ext cx="8596668" cy="646388"/>
          </a:xfrm>
        </p:spPr>
        <p:txBody>
          <a:bodyPr>
            <a:normAutofit/>
          </a:bodyPr>
          <a:lstStyle/>
          <a:p>
            <a:r>
              <a:rPr lang="es-CL" dirty="0"/>
              <a:t>GESTIÓN CSJ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41245"/>
              </p:ext>
            </p:extLst>
          </p:nvPr>
        </p:nvGraphicFramePr>
        <p:xfrm>
          <a:off x="1110343" y="3513909"/>
          <a:ext cx="8163832" cy="322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89139"/>
              </p:ext>
            </p:extLst>
          </p:nvPr>
        </p:nvGraphicFramePr>
        <p:xfrm>
          <a:off x="677864" y="864102"/>
          <a:ext cx="8596311" cy="2532613"/>
        </p:xfrm>
        <a:graphic>
          <a:graphicData uri="http://schemas.openxmlformats.org/drawingml/2006/table">
            <a:tbl>
              <a:tblPr/>
              <a:tblGrid>
                <a:gridCol w="1287466">
                  <a:extLst>
                    <a:ext uri="{9D8B030D-6E8A-4147-A177-3AD203B41FA5}">
                      <a16:colId xmlns:a16="http://schemas.microsoft.com/office/drawing/2014/main" val="4189690209"/>
                    </a:ext>
                  </a:extLst>
                </a:gridCol>
                <a:gridCol w="1208237">
                  <a:extLst>
                    <a:ext uri="{9D8B030D-6E8A-4147-A177-3AD203B41FA5}">
                      <a16:colId xmlns:a16="http://schemas.microsoft.com/office/drawing/2014/main" val="1807934037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3520550633"/>
                    </a:ext>
                  </a:extLst>
                </a:gridCol>
                <a:gridCol w="721861">
                  <a:extLst>
                    <a:ext uri="{9D8B030D-6E8A-4147-A177-3AD203B41FA5}">
                      <a16:colId xmlns:a16="http://schemas.microsoft.com/office/drawing/2014/main" val="2587906030"/>
                    </a:ext>
                  </a:extLst>
                </a:gridCol>
                <a:gridCol w="732865">
                  <a:extLst>
                    <a:ext uri="{9D8B030D-6E8A-4147-A177-3AD203B41FA5}">
                      <a16:colId xmlns:a16="http://schemas.microsoft.com/office/drawing/2014/main" val="2066143571"/>
                    </a:ext>
                  </a:extLst>
                </a:gridCol>
                <a:gridCol w="669042">
                  <a:extLst>
                    <a:ext uri="{9D8B030D-6E8A-4147-A177-3AD203B41FA5}">
                      <a16:colId xmlns:a16="http://schemas.microsoft.com/office/drawing/2014/main" val="3968070329"/>
                    </a:ext>
                  </a:extLst>
                </a:gridCol>
                <a:gridCol w="759275">
                  <a:extLst>
                    <a:ext uri="{9D8B030D-6E8A-4147-A177-3AD203B41FA5}">
                      <a16:colId xmlns:a16="http://schemas.microsoft.com/office/drawing/2014/main" val="227974976"/>
                    </a:ext>
                  </a:extLst>
                </a:gridCol>
                <a:gridCol w="581010">
                  <a:extLst>
                    <a:ext uri="{9D8B030D-6E8A-4147-A177-3AD203B41FA5}">
                      <a16:colId xmlns:a16="http://schemas.microsoft.com/office/drawing/2014/main" val="1600776183"/>
                    </a:ext>
                  </a:extLst>
                </a:gridCol>
                <a:gridCol w="706456">
                  <a:extLst>
                    <a:ext uri="{9D8B030D-6E8A-4147-A177-3AD203B41FA5}">
                      <a16:colId xmlns:a16="http://schemas.microsoft.com/office/drawing/2014/main" val="2983103815"/>
                    </a:ext>
                  </a:extLst>
                </a:gridCol>
                <a:gridCol w="1181828">
                  <a:extLst>
                    <a:ext uri="{9D8B030D-6E8A-4147-A177-3AD203B41FA5}">
                      <a16:colId xmlns:a16="http://schemas.microsoft.com/office/drawing/2014/main" val="3075405891"/>
                    </a:ext>
                  </a:extLst>
                </a:gridCol>
              </a:tblGrid>
              <a:tr h="44965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352610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Saldo Inicial (**)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018162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Enero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338.470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11.530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338.470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11.530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338.470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767798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Febrero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56.558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56.558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395.028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45.028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395.028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923048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Marzo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1.020.430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670.430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1.415.458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715.458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1.415.458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83496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Abril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9.096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340.904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1.050.000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1.424.554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374.554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1.424.554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80107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1.183.000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1.183.000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2.233.000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1.424.554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808.446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1.424.554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469741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289.409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60.591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2.583.000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1.713.963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869.037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1.713.963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44212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Julio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11.298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338.702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2.933.000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1.725.261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1.207.739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1.725.261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59664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Agosto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1.016.370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666.370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3.283.000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2.741.631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541.369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2.741.631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341386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Septiembre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119.444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230.556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3.633.000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2.861.075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771.925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2.861.075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036552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Octubre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350.000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476.672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126.672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3.983.000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645.253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053648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Noviembre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4.233.000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895.253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976675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Diciembre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100.000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4.333.000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995.253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160238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4.333.000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4.333.000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3.337.747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084"/>
                  </a:ext>
                </a:extLst>
              </a:tr>
              <a:tr h="138864"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SALDO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995.253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9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140" y="269966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s-CL" dirty="0"/>
              <a:t>DOCENCIA CSJ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919617"/>
              </p:ext>
            </p:extLst>
          </p:nvPr>
        </p:nvGraphicFramePr>
        <p:xfrm>
          <a:off x="1097279" y="3487783"/>
          <a:ext cx="8176895" cy="337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12067"/>
              </p:ext>
            </p:extLst>
          </p:nvPr>
        </p:nvGraphicFramePr>
        <p:xfrm>
          <a:off x="1097279" y="813734"/>
          <a:ext cx="8176896" cy="2442345"/>
        </p:xfrm>
        <a:graphic>
          <a:graphicData uri="http://schemas.openxmlformats.org/drawingml/2006/table">
            <a:tbl>
              <a:tblPr/>
              <a:tblGrid>
                <a:gridCol w="804170">
                  <a:extLst>
                    <a:ext uri="{9D8B030D-6E8A-4147-A177-3AD203B41FA5}">
                      <a16:colId xmlns:a16="http://schemas.microsoft.com/office/drawing/2014/main" val="1403123985"/>
                    </a:ext>
                  </a:extLst>
                </a:gridCol>
                <a:gridCol w="923047">
                  <a:extLst>
                    <a:ext uri="{9D8B030D-6E8A-4147-A177-3AD203B41FA5}">
                      <a16:colId xmlns:a16="http://schemas.microsoft.com/office/drawing/2014/main" val="1013547609"/>
                    </a:ext>
                  </a:extLst>
                </a:gridCol>
                <a:gridCol w="867105">
                  <a:extLst>
                    <a:ext uri="{9D8B030D-6E8A-4147-A177-3AD203B41FA5}">
                      <a16:colId xmlns:a16="http://schemas.microsoft.com/office/drawing/2014/main" val="1114637330"/>
                    </a:ext>
                  </a:extLst>
                </a:gridCol>
                <a:gridCol w="615365">
                  <a:extLst>
                    <a:ext uri="{9D8B030D-6E8A-4147-A177-3AD203B41FA5}">
                      <a16:colId xmlns:a16="http://schemas.microsoft.com/office/drawing/2014/main" val="2449443733"/>
                    </a:ext>
                  </a:extLst>
                </a:gridCol>
                <a:gridCol w="661984">
                  <a:extLst>
                    <a:ext uri="{9D8B030D-6E8A-4147-A177-3AD203B41FA5}">
                      <a16:colId xmlns:a16="http://schemas.microsoft.com/office/drawing/2014/main" val="343056254"/>
                    </a:ext>
                  </a:extLst>
                </a:gridCol>
                <a:gridCol w="867105">
                  <a:extLst>
                    <a:ext uri="{9D8B030D-6E8A-4147-A177-3AD203B41FA5}">
                      <a16:colId xmlns:a16="http://schemas.microsoft.com/office/drawing/2014/main" val="1869212556"/>
                    </a:ext>
                  </a:extLst>
                </a:gridCol>
                <a:gridCol w="832142">
                  <a:extLst>
                    <a:ext uri="{9D8B030D-6E8A-4147-A177-3AD203B41FA5}">
                      <a16:colId xmlns:a16="http://schemas.microsoft.com/office/drawing/2014/main" val="4071492795"/>
                    </a:ext>
                  </a:extLst>
                </a:gridCol>
                <a:gridCol w="720257">
                  <a:extLst>
                    <a:ext uri="{9D8B030D-6E8A-4147-A177-3AD203B41FA5}">
                      <a16:colId xmlns:a16="http://schemas.microsoft.com/office/drawing/2014/main" val="2311888601"/>
                    </a:ext>
                  </a:extLst>
                </a:gridCol>
                <a:gridCol w="776199">
                  <a:extLst>
                    <a:ext uri="{9D8B030D-6E8A-4147-A177-3AD203B41FA5}">
                      <a16:colId xmlns:a16="http://schemas.microsoft.com/office/drawing/2014/main" val="3968206898"/>
                    </a:ext>
                  </a:extLst>
                </a:gridCol>
                <a:gridCol w="1109522">
                  <a:extLst>
                    <a:ext uri="{9D8B030D-6E8A-4147-A177-3AD203B41FA5}">
                      <a16:colId xmlns:a16="http://schemas.microsoft.com/office/drawing/2014/main" val="458857453"/>
                    </a:ext>
                  </a:extLst>
                </a:gridCol>
              </a:tblGrid>
              <a:tr h="33620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816076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016242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19673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85.000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443.550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358.550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265.000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443.550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178.550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443.550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316447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638.000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1.504.834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866.834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903.000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1.948.384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1.045.384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1.948.384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026453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288.394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331.606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1.523.000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2.236.778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713.778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2.236.778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23933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5.787.000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56.000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5.731.000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7.310.000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2.292.778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5.017.222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2.292.778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63262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420.000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2.004.373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1.584.373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7.730.000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4.297.151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3.432.849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4.297.151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43692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320.000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473.341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153.341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8.050.000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4.770.492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3.279.508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4.770.492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12322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420.000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1.043.723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623.723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8.470.000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5.814.215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2.655.785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5.814.215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620019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320.000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734.519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414.519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8.790.000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6.548.734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2.241.266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6.548.734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004970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1.151.526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931.526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9.010.000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7.700.260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1.309.740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8.081.970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52046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9.230.000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7.700.260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1.529.740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8.081.970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547749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7.700.260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1.799.740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8.081.970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735704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9.500.000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7.700.260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9.500.000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7.700.260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87392"/>
                  </a:ext>
                </a:extLst>
              </a:tr>
              <a:tr h="138439"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1.418.030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97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077" y="374469"/>
            <a:ext cx="8596668" cy="683623"/>
          </a:xfrm>
        </p:spPr>
        <p:txBody>
          <a:bodyPr>
            <a:normAutofit/>
          </a:bodyPr>
          <a:lstStyle/>
          <a:p>
            <a:r>
              <a:rPr lang="es-CL" dirty="0"/>
              <a:t>LABORATORIOS CSJ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191577"/>
              </p:ext>
            </p:extLst>
          </p:nvPr>
        </p:nvGraphicFramePr>
        <p:xfrm>
          <a:off x="1123405" y="3495927"/>
          <a:ext cx="8124643" cy="336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6449"/>
              </p:ext>
            </p:extLst>
          </p:nvPr>
        </p:nvGraphicFramePr>
        <p:xfrm>
          <a:off x="940525" y="1058092"/>
          <a:ext cx="8411987" cy="2338245"/>
        </p:xfrm>
        <a:graphic>
          <a:graphicData uri="http://schemas.openxmlformats.org/drawingml/2006/table">
            <a:tbl>
              <a:tblPr/>
              <a:tblGrid>
                <a:gridCol w="572952">
                  <a:extLst>
                    <a:ext uri="{9D8B030D-6E8A-4147-A177-3AD203B41FA5}">
                      <a16:colId xmlns:a16="http://schemas.microsoft.com/office/drawing/2014/main" val="4124765167"/>
                    </a:ext>
                  </a:extLst>
                </a:gridCol>
                <a:gridCol w="946240">
                  <a:extLst>
                    <a:ext uri="{9D8B030D-6E8A-4147-A177-3AD203B41FA5}">
                      <a16:colId xmlns:a16="http://schemas.microsoft.com/office/drawing/2014/main" val="1332204364"/>
                    </a:ext>
                  </a:extLst>
                </a:gridCol>
                <a:gridCol w="729213">
                  <a:extLst>
                    <a:ext uri="{9D8B030D-6E8A-4147-A177-3AD203B41FA5}">
                      <a16:colId xmlns:a16="http://schemas.microsoft.com/office/drawing/2014/main" val="695902858"/>
                    </a:ext>
                  </a:extLst>
                </a:gridCol>
                <a:gridCol w="572952">
                  <a:extLst>
                    <a:ext uri="{9D8B030D-6E8A-4147-A177-3AD203B41FA5}">
                      <a16:colId xmlns:a16="http://schemas.microsoft.com/office/drawing/2014/main" val="3604821830"/>
                    </a:ext>
                  </a:extLst>
                </a:gridCol>
                <a:gridCol w="789980">
                  <a:extLst>
                    <a:ext uri="{9D8B030D-6E8A-4147-A177-3AD203B41FA5}">
                      <a16:colId xmlns:a16="http://schemas.microsoft.com/office/drawing/2014/main" val="869686645"/>
                    </a:ext>
                  </a:extLst>
                </a:gridCol>
                <a:gridCol w="1197993">
                  <a:extLst>
                    <a:ext uri="{9D8B030D-6E8A-4147-A177-3AD203B41FA5}">
                      <a16:colId xmlns:a16="http://schemas.microsoft.com/office/drawing/2014/main" val="2778827306"/>
                    </a:ext>
                  </a:extLst>
                </a:gridCol>
                <a:gridCol w="920197">
                  <a:extLst>
                    <a:ext uri="{9D8B030D-6E8A-4147-A177-3AD203B41FA5}">
                      <a16:colId xmlns:a16="http://schemas.microsoft.com/office/drawing/2014/main" val="4149357507"/>
                    </a:ext>
                  </a:extLst>
                </a:gridCol>
                <a:gridCol w="572952">
                  <a:extLst>
                    <a:ext uri="{9D8B030D-6E8A-4147-A177-3AD203B41FA5}">
                      <a16:colId xmlns:a16="http://schemas.microsoft.com/office/drawing/2014/main" val="1396806150"/>
                    </a:ext>
                  </a:extLst>
                </a:gridCol>
                <a:gridCol w="1076457">
                  <a:extLst>
                    <a:ext uri="{9D8B030D-6E8A-4147-A177-3AD203B41FA5}">
                      <a16:colId xmlns:a16="http://schemas.microsoft.com/office/drawing/2014/main" val="1948798889"/>
                    </a:ext>
                  </a:extLst>
                </a:gridCol>
                <a:gridCol w="1033051">
                  <a:extLst>
                    <a:ext uri="{9D8B030D-6E8A-4147-A177-3AD203B41FA5}">
                      <a16:colId xmlns:a16="http://schemas.microsoft.com/office/drawing/2014/main" val="3974261915"/>
                    </a:ext>
                  </a:extLst>
                </a:gridCol>
              </a:tblGrid>
              <a:tr h="216978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52398"/>
                  </a:ext>
                </a:extLst>
              </a:tr>
              <a:tr h="245057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-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258961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620.000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157.080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462.920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620.000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157.080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462.920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157.080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816312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290.000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910.000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157.080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752.920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157.080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688887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1.450.000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769.071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680.929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2.360.000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926.151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1.433.849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926.151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285457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710.000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820.956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110.956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3.070.000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1.747.107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1.322.893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1.747.107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59477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1.567.000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971.863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595.137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4.637.000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2.718.970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1.918.030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2.718.970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396347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940.000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2.027.137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1.087.137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5.577.000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4.746.107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830.893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4.746.107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71180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850.000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514.479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335.521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6.427.000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5.260.586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1.166.414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5.260.586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37021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800.000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2.203.276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1.403.276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7.227.000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7.463.862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236.862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7.463.862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830843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7.927.000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7.463.862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463.138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7.463.862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93536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1.441.229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541.229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8.827.000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8.905.091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          78.091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9.227.339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24424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9.777.000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8.905.091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871.909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9.227.339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122149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390.000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10.167.000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8.905.091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1.261.909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9.227.339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96585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10.167.000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8.905.091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10.167.000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8.905.091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817"/>
                  </a:ext>
                </a:extLst>
              </a:tr>
              <a:tr h="134015"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939.661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4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Cuentas Casa Central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200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ESTADO GENERAL PPTO CCC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5" y="1381398"/>
            <a:ext cx="9835242" cy="20394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5" y="3891099"/>
            <a:ext cx="9835242" cy="20394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9285" y="5907983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SALDO OCT:  $  6.285.176</a:t>
            </a:r>
            <a:endParaRPr lang="es-CL" dirty="0"/>
          </a:p>
        </p:txBody>
      </p:sp>
      <p:sp>
        <p:nvSpPr>
          <p:cNvPr id="6" name="CuadroTexto 5"/>
          <p:cNvSpPr txBox="1"/>
          <p:nvPr/>
        </p:nvSpPr>
        <p:spPr>
          <a:xfrm>
            <a:off x="249285" y="342083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SALDO SEPT: $14.784.021</a:t>
            </a:r>
          </a:p>
        </p:txBody>
      </p:sp>
    </p:spTree>
    <p:extLst>
      <p:ext uri="{BB962C8B-B14F-4D97-AF65-F5344CB8AC3E}">
        <p14:creationId xmlns:p14="http://schemas.microsoft.com/office/powerpoint/2010/main" val="13081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643" y="232096"/>
            <a:ext cx="8596668" cy="1320800"/>
          </a:xfrm>
        </p:spPr>
        <p:txBody>
          <a:bodyPr/>
          <a:lstStyle/>
          <a:p>
            <a:r>
              <a:rPr lang="es-CL" dirty="0" smtClean="0"/>
              <a:t>GESTIÓN</a:t>
            </a:r>
            <a:endParaRPr lang="es-CL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14416"/>
              </p:ext>
            </p:extLst>
          </p:nvPr>
        </p:nvGraphicFramePr>
        <p:xfrm>
          <a:off x="886400" y="892496"/>
          <a:ext cx="8489878" cy="1808214"/>
        </p:xfrm>
        <a:graphic>
          <a:graphicData uri="http://schemas.openxmlformats.org/drawingml/2006/table">
            <a:tbl>
              <a:tblPr/>
              <a:tblGrid>
                <a:gridCol w="678594">
                  <a:extLst>
                    <a:ext uri="{9D8B030D-6E8A-4147-A177-3AD203B41FA5}">
                      <a16:colId xmlns:a16="http://schemas.microsoft.com/office/drawing/2014/main" val="168609095"/>
                    </a:ext>
                  </a:extLst>
                </a:gridCol>
                <a:gridCol w="1126018">
                  <a:extLst>
                    <a:ext uri="{9D8B030D-6E8A-4147-A177-3AD203B41FA5}">
                      <a16:colId xmlns:a16="http://schemas.microsoft.com/office/drawing/2014/main" val="3627250122"/>
                    </a:ext>
                  </a:extLst>
                </a:gridCol>
                <a:gridCol w="700965">
                  <a:extLst>
                    <a:ext uri="{9D8B030D-6E8A-4147-A177-3AD203B41FA5}">
                      <a16:colId xmlns:a16="http://schemas.microsoft.com/office/drawing/2014/main" val="3898608389"/>
                    </a:ext>
                  </a:extLst>
                </a:gridCol>
                <a:gridCol w="492167">
                  <a:extLst>
                    <a:ext uri="{9D8B030D-6E8A-4147-A177-3AD203B41FA5}">
                      <a16:colId xmlns:a16="http://schemas.microsoft.com/office/drawing/2014/main" val="262371653"/>
                    </a:ext>
                  </a:extLst>
                </a:gridCol>
                <a:gridCol w="693508">
                  <a:extLst>
                    <a:ext uri="{9D8B030D-6E8A-4147-A177-3AD203B41FA5}">
                      <a16:colId xmlns:a16="http://schemas.microsoft.com/office/drawing/2014/main" val="2093841060"/>
                    </a:ext>
                  </a:extLst>
                </a:gridCol>
                <a:gridCol w="1327358">
                  <a:extLst>
                    <a:ext uri="{9D8B030D-6E8A-4147-A177-3AD203B41FA5}">
                      <a16:colId xmlns:a16="http://schemas.microsoft.com/office/drawing/2014/main" val="2324895615"/>
                    </a:ext>
                  </a:extLst>
                </a:gridCol>
                <a:gridCol w="911627">
                  <a:extLst>
                    <a:ext uri="{9D8B030D-6E8A-4147-A177-3AD203B41FA5}">
                      <a16:colId xmlns:a16="http://schemas.microsoft.com/office/drawing/2014/main" val="1617831431"/>
                    </a:ext>
                  </a:extLst>
                </a:gridCol>
                <a:gridCol w="492167">
                  <a:extLst>
                    <a:ext uri="{9D8B030D-6E8A-4147-A177-3AD203B41FA5}">
                      <a16:colId xmlns:a16="http://schemas.microsoft.com/office/drawing/2014/main" val="2161380119"/>
                    </a:ext>
                  </a:extLst>
                </a:gridCol>
                <a:gridCol w="1068226">
                  <a:extLst>
                    <a:ext uri="{9D8B030D-6E8A-4147-A177-3AD203B41FA5}">
                      <a16:colId xmlns:a16="http://schemas.microsoft.com/office/drawing/2014/main" val="2309590233"/>
                    </a:ext>
                  </a:extLst>
                </a:gridCol>
                <a:gridCol w="999248">
                  <a:extLst>
                    <a:ext uri="{9D8B030D-6E8A-4147-A177-3AD203B41FA5}">
                      <a16:colId xmlns:a16="http://schemas.microsoft.com/office/drawing/2014/main" val="1839721493"/>
                    </a:ext>
                  </a:extLst>
                </a:gridCol>
              </a:tblGrid>
              <a:tr h="17443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PRESUPUESTO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SALDO DISPONIBLE MES 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GASTO ACUMULADO + COMPROMISOS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04556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Inicial (**)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47295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992.000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708.112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283.888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992.000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708.112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283.888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708.112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533762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Febrero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1.058.000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192.539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865.461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2.050.000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900.651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1.149.349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900.651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90586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Marzo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1.270.000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1.171.184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98.816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3.320.000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2.071.835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1.248.165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2.071.835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75776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1.420.000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1.222.024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197.976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4.740.000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3.293.859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1.446.141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3.293.859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77695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1.270.000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1.177.870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92.130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6.010.000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4.471.729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1.538.271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4.471.729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262781"/>
                  </a:ext>
                </a:extLst>
              </a:tr>
              <a:tr h="116974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1.020.000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1.140.892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120.892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7.030.000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5.612.621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1.417.379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5.612.621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88531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1.040.000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559.650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480.350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8.070.000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6.172.271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1.897.729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6.172.271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08014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1.160.000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1.195.985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  35.985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9.230.000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7.368.256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1.861.744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7.368.256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967298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1.430.000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265.353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1.164.647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10.660.000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7.633.609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3.026.391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7.633.609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70608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1.330.000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1.606.287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            276.287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11.990.000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9.239.896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2.750.104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10.769.896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5899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1.030.000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1.030.000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13.020.000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9.239.896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3.780.104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10.769.896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585362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980.000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980.000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9.239.896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4.760.104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10.769.896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229229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14.000.000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9.239.896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14.000.000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9.239.896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52429"/>
                  </a:ext>
                </a:extLst>
              </a:tr>
              <a:tr h="107740"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A LA FECHA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3.230.104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077661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37558"/>
              </p:ext>
            </p:extLst>
          </p:nvPr>
        </p:nvGraphicFramePr>
        <p:xfrm>
          <a:off x="2142306" y="2843083"/>
          <a:ext cx="5978065" cy="385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2758</TotalTime>
  <Words>4289</Words>
  <Application>Microsoft Office PowerPoint</Application>
  <PresentationFormat>Panorámica</PresentationFormat>
  <Paragraphs>1703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Faceta</vt:lpstr>
      <vt:lpstr>Hoja de cálculo</vt:lpstr>
      <vt:lpstr>EJECUCIÓN PRESUPUESTO OPERACIONES  OCTUBRE 2018</vt:lpstr>
      <vt:lpstr>Cuentas Campus San Joaquín</vt:lpstr>
      <vt:lpstr>ESTADO GENERAL PPTO CSJ</vt:lpstr>
      <vt:lpstr>GESTIÓN CSJ</vt:lpstr>
      <vt:lpstr>DOCENCIA CSJ</vt:lpstr>
      <vt:lpstr>LABORATORIOS CSJ</vt:lpstr>
      <vt:lpstr>Cuentas Casa Central</vt:lpstr>
      <vt:lpstr>ESTADO GENERAL PPTO CCC</vt:lpstr>
      <vt:lpstr>GESTIÓN</vt:lpstr>
      <vt:lpstr>DOCENCIA</vt:lpstr>
      <vt:lpstr>PLANTA 1</vt:lpstr>
      <vt:lpstr>FUNDICIÓN Y MANUFACTURA</vt:lpstr>
      <vt:lpstr>PROCESAMIENTO MINERALES</vt:lpstr>
      <vt:lpstr>ALTAS T°</vt:lpstr>
      <vt:lpstr>PROCESOS ACUOSOS</vt:lpstr>
      <vt:lpstr>LAB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ALVAREZ</dc:creator>
  <cp:lastModifiedBy>CECILIA ALVAREZ</cp:lastModifiedBy>
  <cp:revision>127</cp:revision>
  <dcterms:created xsi:type="dcterms:W3CDTF">2018-04-23T15:30:36Z</dcterms:created>
  <dcterms:modified xsi:type="dcterms:W3CDTF">2018-10-26T18:12:10Z</dcterms:modified>
</cp:coreProperties>
</file>