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6" r:id="rId1"/>
  </p:sldMasterIdLst>
  <p:sldIdLst>
    <p:sldId id="256" r:id="rId2"/>
    <p:sldId id="273" r:id="rId3"/>
    <p:sldId id="287" r:id="rId4"/>
    <p:sldId id="284" r:id="rId5"/>
    <p:sldId id="285" r:id="rId6"/>
    <p:sldId id="286" r:id="rId7"/>
    <p:sldId id="272" r:id="rId8"/>
    <p:sldId id="266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SAN%20JOAQU&#205;N%201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SAN%20JOAQU&#205;N%201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SAN%20JOAQU&#205;N%201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/>
              <a:t>PRESUPUESTO VS GASTO ACUMULADO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'DI12GE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'DI12GE Disp'!$A$8:$A$20</c:f>
              <c:strCache>
                <c:ptCount val="13"/>
                <c:pt idx="0">
                  <c:v>Saldo Inicial (**)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'DI12GE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350000</c:v>
                </c:pt>
                <c:pt idx="2">
                  <c:v>350000</c:v>
                </c:pt>
                <c:pt idx="3">
                  <c:v>700000</c:v>
                </c:pt>
                <c:pt idx="4">
                  <c:v>1050000</c:v>
                </c:pt>
                <c:pt idx="5">
                  <c:v>2233000</c:v>
                </c:pt>
                <c:pt idx="6">
                  <c:v>2583000</c:v>
                </c:pt>
                <c:pt idx="7">
                  <c:v>2933000</c:v>
                </c:pt>
                <c:pt idx="8">
                  <c:v>3283000</c:v>
                </c:pt>
                <c:pt idx="9">
                  <c:v>3633000</c:v>
                </c:pt>
                <c:pt idx="10">
                  <c:v>3983000</c:v>
                </c:pt>
                <c:pt idx="11">
                  <c:v>4233000</c:v>
                </c:pt>
                <c:pt idx="12">
                  <c:v>4333000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8F-4299-85DF-64C8E1D70140}"/>
            </c:ext>
          </c:extLst>
        </c:ser>
        <c:ser>
          <c:idx val="1"/>
          <c:order val="1"/>
          <c:tx>
            <c:strRef>
              <c:f>'DI12GE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'DI12GE Disp'!$A$8:$A$20</c:f>
              <c:strCache>
                <c:ptCount val="13"/>
                <c:pt idx="0">
                  <c:v>Saldo Inicial (**)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'DI12GE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338470</c:v>
                </c:pt>
                <c:pt idx="2">
                  <c:v>395028</c:v>
                </c:pt>
                <c:pt idx="3">
                  <c:v>1415458</c:v>
                </c:pt>
                <c:pt idx="4">
                  <c:v>1424554</c:v>
                </c:pt>
                <c:pt idx="5">
                  <c:v>1424554</c:v>
                </c:pt>
                <c:pt idx="6">
                  <c:v>1713963</c:v>
                </c:pt>
                <c:pt idx="7">
                  <c:v>1725261</c:v>
                </c:pt>
                <c:pt idx="8">
                  <c:v>2741631</c:v>
                </c:pt>
                <c:pt idx="9">
                  <c:v>2861075</c:v>
                </c:pt>
                <c:pt idx="10">
                  <c:v>2861075</c:v>
                </c:pt>
                <c:pt idx="11">
                  <c:v>2861075</c:v>
                </c:pt>
                <c:pt idx="12">
                  <c:v>2861075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8F-4299-85DF-64C8E1D70140}"/>
            </c:ext>
          </c:extLst>
        </c:ser>
        <c:ser>
          <c:idx val="2"/>
          <c:order val="2"/>
          <c:tx>
            <c:strRef>
              <c:f>'DI12GE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'DI12GE Disp'!$K$8:$K$20</c:f>
              <c:numCache>
                <c:formatCode>_-"$"* #,##0_-;\-"$"* #,##0_-;_-"$"* "-"_-;_-@_-</c:formatCode>
                <c:ptCount val="13"/>
                <c:pt idx="1">
                  <c:v>338470</c:v>
                </c:pt>
                <c:pt idx="2">
                  <c:v>395028</c:v>
                </c:pt>
                <c:pt idx="3">
                  <c:v>1415458</c:v>
                </c:pt>
                <c:pt idx="4">
                  <c:v>1424554</c:v>
                </c:pt>
                <c:pt idx="5">
                  <c:v>1424554</c:v>
                </c:pt>
                <c:pt idx="6">
                  <c:v>1713963</c:v>
                </c:pt>
                <c:pt idx="7">
                  <c:v>1725261</c:v>
                </c:pt>
                <c:pt idx="8">
                  <c:v>2741631</c:v>
                </c:pt>
                <c:pt idx="9">
                  <c:v>2861075</c:v>
                </c:pt>
                <c:pt idx="10">
                  <c:v>2861075</c:v>
                </c:pt>
                <c:pt idx="11">
                  <c:v>2861075</c:v>
                </c:pt>
                <c:pt idx="12">
                  <c:v>2861075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8F-4299-85DF-64C8E1D70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751597440"/>
        <c:axId val="-1688570560"/>
      </c:lineChart>
      <c:catAx>
        <c:axId val="-1751597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688570560"/>
        <c:crosses val="autoZero"/>
        <c:auto val="1"/>
        <c:lblAlgn val="ctr"/>
        <c:lblOffset val="100"/>
        <c:noMultiLvlLbl val="0"/>
      </c:catAx>
      <c:valAx>
        <c:axId val="-168857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75159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 VS GASTO ACUMULADO 2018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'DI2117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'DI2117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'DI2117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300000</c:v>
                </c:pt>
                <c:pt idx="2">
                  <c:v>417000</c:v>
                </c:pt>
                <c:pt idx="3">
                  <c:v>2400000</c:v>
                </c:pt>
                <c:pt idx="4">
                  <c:v>3100000</c:v>
                </c:pt>
                <c:pt idx="5">
                  <c:v>3800000</c:v>
                </c:pt>
                <c:pt idx="6">
                  <c:v>4000000</c:v>
                </c:pt>
                <c:pt idx="7">
                  <c:v>5400000</c:v>
                </c:pt>
                <c:pt idx="8">
                  <c:v>5700000</c:v>
                </c:pt>
                <c:pt idx="9">
                  <c:v>5900000</c:v>
                </c:pt>
                <c:pt idx="10">
                  <c:v>6100000</c:v>
                </c:pt>
                <c:pt idx="11">
                  <c:v>6300000</c:v>
                </c:pt>
                <c:pt idx="12">
                  <c:v>6500000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A3-4248-86AC-128FC54FCEEE}"/>
            </c:ext>
          </c:extLst>
        </c:ser>
        <c:ser>
          <c:idx val="1"/>
          <c:order val="1"/>
          <c:tx>
            <c:strRef>
              <c:f>'DI2117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'DI2117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'DI2117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106458</c:v>
                </c:pt>
                <c:pt idx="2">
                  <c:v>106458</c:v>
                </c:pt>
                <c:pt idx="3">
                  <c:v>1643852</c:v>
                </c:pt>
                <c:pt idx="4">
                  <c:v>1758392</c:v>
                </c:pt>
                <c:pt idx="5">
                  <c:v>2039870</c:v>
                </c:pt>
                <c:pt idx="6">
                  <c:v>2222511</c:v>
                </c:pt>
                <c:pt idx="7">
                  <c:v>2764177</c:v>
                </c:pt>
                <c:pt idx="8">
                  <c:v>5884905</c:v>
                </c:pt>
                <c:pt idx="9">
                  <c:v>5884905</c:v>
                </c:pt>
                <c:pt idx="10">
                  <c:v>5884905</c:v>
                </c:pt>
                <c:pt idx="11">
                  <c:v>5884905</c:v>
                </c:pt>
                <c:pt idx="12">
                  <c:v>5884905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A3-4248-86AC-128FC54FCEEE}"/>
            </c:ext>
          </c:extLst>
        </c:ser>
        <c:ser>
          <c:idx val="5"/>
          <c:order val="2"/>
          <c:tx>
            <c:strRef>
              <c:f>'DI2117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'DI2117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'DI2117 Disp'!$K$8:$K$20</c:f>
              <c:numCache>
                <c:formatCode>_-"$"* #,##0_-;\-"$"* #,##0_-;_-"$"* "-"_-;_-@_-</c:formatCode>
                <c:ptCount val="13"/>
                <c:pt idx="1">
                  <c:v>106458</c:v>
                </c:pt>
                <c:pt idx="2">
                  <c:v>106458</c:v>
                </c:pt>
                <c:pt idx="3">
                  <c:v>1643852</c:v>
                </c:pt>
                <c:pt idx="4">
                  <c:v>1758392</c:v>
                </c:pt>
                <c:pt idx="5">
                  <c:v>2039870</c:v>
                </c:pt>
                <c:pt idx="6">
                  <c:v>2222511</c:v>
                </c:pt>
                <c:pt idx="7">
                  <c:v>2764177</c:v>
                </c:pt>
                <c:pt idx="8">
                  <c:v>5884905</c:v>
                </c:pt>
                <c:pt idx="9">
                  <c:v>5915268</c:v>
                </c:pt>
                <c:pt idx="10">
                  <c:v>5915268</c:v>
                </c:pt>
                <c:pt idx="11">
                  <c:v>5915268</c:v>
                </c:pt>
                <c:pt idx="12">
                  <c:v>5915268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A3-4248-86AC-128FC54FCE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9255280"/>
        <c:axId val="1809850848"/>
      </c:lineChart>
      <c:catAx>
        <c:axId val="-204925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809850848"/>
        <c:crosses val="autoZero"/>
        <c:auto val="1"/>
        <c:lblAlgn val="ctr"/>
        <c:lblOffset val="100"/>
        <c:noMultiLvlLbl val="0"/>
      </c:catAx>
      <c:valAx>
        <c:axId val="180985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49255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 VS GASTO ACUMULADO</a:t>
            </a:r>
            <a:r>
              <a:rPr lang="es-ES_tradnl" b="1" baseline="0">
                <a:solidFill>
                  <a:schemeClr val="tx1"/>
                </a:solidFill>
              </a:rPr>
              <a:t> 2018</a:t>
            </a:r>
            <a:endParaRPr lang="es-ES_tradnl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'DI2118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'DI2118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'DI2118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250000</c:v>
                </c:pt>
                <c:pt idx="2">
                  <c:v>250000</c:v>
                </c:pt>
                <c:pt idx="3">
                  <c:v>1050000</c:v>
                </c:pt>
                <c:pt idx="4">
                  <c:v>1950000</c:v>
                </c:pt>
                <c:pt idx="5">
                  <c:v>2200000</c:v>
                </c:pt>
                <c:pt idx="6">
                  <c:v>2700000</c:v>
                </c:pt>
                <c:pt idx="7">
                  <c:v>3000000</c:v>
                </c:pt>
                <c:pt idx="8">
                  <c:v>3300000</c:v>
                </c:pt>
                <c:pt idx="9">
                  <c:v>3500000</c:v>
                </c:pt>
                <c:pt idx="10">
                  <c:v>3700000</c:v>
                </c:pt>
                <c:pt idx="11">
                  <c:v>3900000</c:v>
                </c:pt>
                <c:pt idx="12">
                  <c:v>4500000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11-4FD4-BE0F-E79583AEAEA8}"/>
            </c:ext>
          </c:extLst>
        </c:ser>
        <c:ser>
          <c:idx val="1"/>
          <c:order val="1"/>
          <c:tx>
            <c:strRef>
              <c:f>'DI2118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'DI2118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'DI2118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29250</c:v>
                </c:pt>
                <c:pt idx="4">
                  <c:v>29250</c:v>
                </c:pt>
                <c:pt idx="5">
                  <c:v>29250</c:v>
                </c:pt>
                <c:pt idx="6">
                  <c:v>898489</c:v>
                </c:pt>
                <c:pt idx="7">
                  <c:v>1271102</c:v>
                </c:pt>
                <c:pt idx="8">
                  <c:v>3042182</c:v>
                </c:pt>
                <c:pt idx="9">
                  <c:v>3042182</c:v>
                </c:pt>
                <c:pt idx="10">
                  <c:v>3042182</c:v>
                </c:pt>
                <c:pt idx="11">
                  <c:v>3042182</c:v>
                </c:pt>
                <c:pt idx="12">
                  <c:v>3042182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11-4FD4-BE0F-E79583AEAEA8}"/>
            </c:ext>
          </c:extLst>
        </c:ser>
        <c:ser>
          <c:idx val="5"/>
          <c:order val="2"/>
          <c:tx>
            <c:strRef>
              <c:f>'DI2118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'DI2118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'DI2118 Disp'!$K$8:$K$20</c:f>
              <c:numCache>
                <c:formatCode>_-"$"* #,##0_-;\-"$"* #,##0_-;_-"$"* "-"_-;_-@_-</c:formatCode>
                <c:ptCount val="13"/>
                <c:pt idx="1">
                  <c:v>0</c:v>
                </c:pt>
                <c:pt idx="2">
                  <c:v>0</c:v>
                </c:pt>
                <c:pt idx="3">
                  <c:v>29250</c:v>
                </c:pt>
                <c:pt idx="4">
                  <c:v>29250</c:v>
                </c:pt>
                <c:pt idx="5">
                  <c:v>29250</c:v>
                </c:pt>
                <c:pt idx="6">
                  <c:v>898489</c:v>
                </c:pt>
                <c:pt idx="7">
                  <c:v>1271102</c:v>
                </c:pt>
                <c:pt idx="8">
                  <c:v>3042182</c:v>
                </c:pt>
                <c:pt idx="9">
                  <c:v>3042182</c:v>
                </c:pt>
                <c:pt idx="10">
                  <c:v>3042182</c:v>
                </c:pt>
                <c:pt idx="11">
                  <c:v>3042182</c:v>
                </c:pt>
                <c:pt idx="12">
                  <c:v>3042182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11-4FD4-BE0F-E79583AEAE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7317408"/>
        <c:axId val="-2103474672"/>
      </c:lineChart>
      <c:catAx>
        <c:axId val="207731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103474672"/>
        <c:crosses val="autoZero"/>
        <c:auto val="1"/>
        <c:lblAlgn val="ctr"/>
        <c:lblOffset val="100"/>
        <c:noMultiLvlLbl val="0"/>
      </c:catAx>
      <c:valAx>
        <c:axId val="-210347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07731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/>
              <a:t>PRESUPUESTO VS GASTO ACUMULADO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'DI2211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'DI2211 Disp'!$A$8:$A$20</c:f>
              <c:strCache>
                <c:ptCount val="13"/>
                <c:pt idx="0">
                  <c:v>Saldo Inicial (**) 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'DI2211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180000</c:v>
                </c:pt>
                <c:pt idx="2">
                  <c:v>265000</c:v>
                </c:pt>
                <c:pt idx="3">
                  <c:v>903000</c:v>
                </c:pt>
                <c:pt idx="4">
                  <c:v>1523000</c:v>
                </c:pt>
                <c:pt idx="5">
                  <c:v>7310000</c:v>
                </c:pt>
                <c:pt idx="6">
                  <c:v>7730000</c:v>
                </c:pt>
                <c:pt idx="7">
                  <c:v>8050000</c:v>
                </c:pt>
                <c:pt idx="8">
                  <c:v>8470000</c:v>
                </c:pt>
                <c:pt idx="9">
                  <c:v>8790000</c:v>
                </c:pt>
                <c:pt idx="10">
                  <c:v>9010000</c:v>
                </c:pt>
                <c:pt idx="11">
                  <c:v>9230000</c:v>
                </c:pt>
                <c:pt idx="12">
                  <c:v>9500000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74-48BE-ADCC-7F03EE710034}"/>
            </c:ext>
          </c:extLst>
        </c:ser>
        <c:ser>
          <c:idx val="1"/>
          <c:order val="1"/>
          <c:tx>
            <c:strRef>
              <c:f>'DI2211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'DI2211 Disp'!$A$8:$A$20</c:f>
              <c:strCache>
                <c:ptCount val="13"/>
                <c:pt idx="0">
                  <c:v>Saldo Inicial (**) 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'DI2211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443550</c:v>
                </c:pt>
                <c:pt idx="3">
                  <c:v>1948384</c:v>
                </c:pt>
                <c:pt idx="4">
                  <c:v>2236778</c:v>
                </c:pt>
                <c:pt idx="5">
                  <c:v>2292778</c:v>
                </c:pt>
                <c:pt idx="6">
                  <c:v>4297151</c:v>
                </c:pt>
                <c:pt idx="7">
                  <c:v>4770492</c:v>
                </c:pt>
                <c:pt idx="8">
                  <c:v>5814215</c:v>
                </c:pt>
                <c:pt idx="9">
                  <c:v>6290007</c:v>
                </c:pt>
                <c:pt idx="10">
                  <c:v>6290007</c:v>
                </c:pt>
                <c:pt idx="11">
                  <c:v>6290007</c:v>
                </c:pt>
                <c:pt idx="12">
                  <c:v>6290007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74-48BE-ADCC-7F03EE710034}"/>
            </c:ext>
          </c:extLst>
        </c:ser>
        <c:ser>
          <c:idx val="2"/>
          <c:order val="2"/>
          <c:tx>
            <c:strRef>
              <c:f>'DI2211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'DI2211 Disp'!$K$9:$K$20</c:f>
              <c:numCache>
                <c:formatCode>_-"$"* #,##0_-;\-"$"* #,##0_-;_-"$"* "-"_-;_-@_-</c:formatCode>
                <c:ptCount val="12"/>
                <c:pt idx="0">
                  <c:v>0</c:v>
                </c:pt>
                <c:pt idx="1">
                  <c:v>443550</c:v>
                </c:pt>
                <c:pt idx="2">
                  <c:v>1948384</c:v>
                </c:pt>
                <c:pt idx="3">
                  <c:v>2236778</c:v>
                </c:pt>
                <c:pt idx="4">
                  <c:v>2292778</c:v>
                </c:pt>
                <c:pt idx="5">
                  <c:v>4297151</c:v>
                </c:pt>
                <c:pt idx="6">
                  <c:v>4770492</c:v>
                </c:pt>
                <c:pt idx="7">
                  <c:v>5814215</c:v>
                </c:pt>
                <c:pt idx="8">
                  <c:v>6644627</c:v>
                </c:pt>
                <c:pt idx="9">
                  <c:v>6644627</c:v>
                </c:pt>
                <c:pt idx="10">
                  <c:v>6644627</c:v>
                </c:pt>
                <c:pt idx="11">
                  <c:v>6644627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74-48BE-ADCC-7F03EE710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7608768"/>
        <c:axId val="-1706135120"/>
      </c:lineChart>
      <c:catAx>
        <c:axId val="-204760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706135120"/>
        <c:crosses val="autoZero"/>
        <c:auto val="1"/>
        <c:lblAlgn val="ctr"/>
        <c:lblOffset val="100"/>
        <c:noMultiLvlLbl val="0"/>
      </c:catAx>
      <c:valAx>
        <c:axId val="-170613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4760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/>
              <a:t>PRESUPUESTO VS GASTO ACUMULADO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'DI2212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'DI2212 Disp'!$A$8:$A$20</c:f>
              <c:strCache>
                <c:ptCount val="13"/>
                <c:pt idx="0">
                  <c:v>Saldo Inicial (**) 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'DI2212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620000</c:v>
                </c:pt>
                <c:pt idx="2">
                  <c:v>910000</c:v>
                </c:pt>
                <c:pt idx="3">
                  <c:v>2360000</c:v>
                </c:pt>
                <c:pt idx="4">
                  <c:v>3070000</c:v>
                </c:pt>
                <c:pt idx="5">
                  <c:v>4637000</c:v>
                </c:pt>
                <c:pt idx="6">
                  <c:v>5577000</c:v>
                </c:pt>
                <c:pt idx="7">
                  <c:v>6427000</c:v>
                </c:pt>
                <c:pt idx="8">
                  <c:v>7227000</c:v>
                </c:pt>
                <c:pt idx="9">
                  <c:v>7927000</c:v>
                </c:pt>
                <c:pt idx="10">
                  <c:v>8827000</c:v>
                </c:pt>
                <c:pt idx="11">
                  <c:v>9777000</c:v>
                </c:pt>
                <c:pt idx="12">
                  <c:v>10167000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6E-4DB2-943A-81FBB30E3F37}"/>
            </c:ext>
          </c:extLst>
        </c:ser>
        <c:ser>
          <c:idx val="1"/>
          <c:order val="1"/>
          <c:tx>
            <c:strRef>
              <c:f>'DI2212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'DI2212 Disp'!$A$8:$A$20</c:f>
              <c:strCache>
                <c:ptCount val="13"/>
                <c:pt idx="0">
                  <c:v>Saldo Inicial (**) 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'DI2212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157080</c:v>
                </c:pt>
                <c:pt idx="2">
                  <c:v>157080</c:v>
                </c:pt>
                <c:pt idx="3">
                  <c:v>926151</c:v>
                </c:pt>
                <c:pt idx="4">
                  <c:v>1747107</c:v>
                </c:pt>
                <c:pt idx="5">
                  <c:v>2718970</c:v>
                </c:pt>
                <c:pt idx="6">
                  <c:v>4746107</c:v>
                </c:pt>
                <c:pt idx="7">
                  <c:v>5260586</c:v>
                </c:pt>
                <c:pt idx="8">
                  <c:v>7463862</c:v>
                </c:pt>
                <c:pt idx="9">
                  <c:v>7463862</c:v>
                </c:pt>
                <c:pt idx="10">
                  <c:v>7463862</c:v>
                </c:pt>
                <c:pt idx="11">
                  <c:v>7463862</c:v>
                </c:pt>
                <c:pt idx="12">
                  <c:v>7463862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6E-4DB2-943A-81FBB30E3F37}"/>
            </c:ext>
          </c:extLst>
        </c:ser>
        <c:ser>
          <c:idx val="2"/>
          <c:order val="2"/>
          <c:tx>
            <c:strRef>
              <c:f>'DI2212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'DI2212 Disp'!$K$8:$K$20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157080</c:v>
                </c:pt>
                <c:pt idx="2">
                  <c:v>157080</c:v>
                </c:pt>
                <c:pt idx="3">
                  <c:v>926151</c:v>
                </c:pt>
                <c:pt idx="4">
                  <c:v>1747107</c:v>
                </c:pt>
                <c:pt idx="5">
                  <c:v>2718970</c:v>
                </c:pt>
                <c:pt idx="6">
                  <c:v>4746107</c:v>
                </c:pt>
                <c:pt idx="7">
                  <c:v>5260586</c:v>
                </c:pt>
                <c:pt idx="8">
                  <c:v>7463862</c:v>
                </c:pt>
                <c:pt idx="9">
                  <c:v>8401935</c:v>
                </c:pt>
                <c:pt idx="10">
                  <c:v>8401935</c:v>
                </c:pt>
                <c:pt idx="11">
                  <c:v>8401935</c:v>
                </c:pt>
                <c:pt idx="12">
                  <c:v>8401935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6E-4DB2-943A-81FBB30E3F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6587648"/>
        <c:axId val="-2049215872"/>
      </c:lineChart>
      <c:catAx>
        <c:axId val="212658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49215872"/>
        <c:crosses val="autoZero"/>
        <c:auto val="1"/>
        <c:lblAlgn val="ctr"/>
        <c:lblOffset val="100"/>
        <c:noMultiLvlLbl val="0"/>
      </c:catAx>
      <c:valAx>
        <c:axId val="-204921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12658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/>
              <a:t>PRESUPUESTO VS GASTO ACUMULADO 2018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'DI11GE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'DI11GE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'DI11GE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992000</c:v>
                </c:pt>
                <c:pt idx="2">
                  <c:v>2050000</c:v>
                </c:pt>
                <c:pt idx="3">
                  <c:v>3320000</c:v>
                </c:pt>
                <c:pt idx="4">
                  <c:v>4740000</c:v>
                </c:pt>
                <c:pt idx="5">
                  <c:v>6010000</c:v>
                </c:pt>
                <c:pt idx="6">
                  <c:v>7030000</c:v>
                </c:pt>
                <c:pt idx="7">
                  <c:v>8070000</c:v>
                </c:pt>
                <c:pt idx="8">
                  <c:v>9230000</c:v>
                </c:pt>
                <c:pt idx="9">
                  <c:v>10660000</c:v>
                </c:pt>
                <c:pt idx="10">
                  <c:v>11990000</c:v>
                </c:pt>
                <c:pt idx="11">
                  <c:v>13020000</c:v>
                </c:pt>
                <c:pt idx="12">
                  <c:v>14000000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AA-4484-B0FB-15BAE8DDED29}"/>
            </c:ext>
          </c:extLst>
        </c:ser>
        <c:ser>
          <c:idx val="1"/>
          <c:order val="1"/>
          <c:tx>
            <c:strRef>
              <c:f>'DI11GE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'DI11GE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'DI11GE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708112</c:v>
                </c:pt>
                <c:pt idx="2">
                  <c:v>900651</c:v>
                </c:pt>
                <c:pt idx="3">
                  <c:v>2071835</c:v>
                </c:pt>
                <c:pt idx="4">
                  <c:v>3293859</c:v>
                </c:pt>
                <c:pt idx="5">
                  <c:v>4471729</c:v>
                </c:pt>
                <c:pt idx="6">
                  <c:v>5612621</c:v>
                </c:pt>
                <c:pt idx="7">
                  <c:v>6172271</c:v>
                </c:pt>
                <c:pt idx="8">
                  <c:v>7368256</c:v>
                </c:pt>
                <c:pt idx="9">
                  <c:v>7519076</c:v>
                </c:pt>
                <c:pt idx="10">
                  <c:v>7519076</c:v>
                </c:pt>
                <c:pt idx="11">
                  <c:v>7519076</c:v>
                </c:pt>
                <c:pt idx="12">
                  <c:v>7519076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AA-4484-B0FB-15BAE8DDED29}"/>
            </c:ext>
          </c:extLst>
        </c:ser>
        <c:ser>
          <c:idx val="5"/>
          <c:order val="2"/>
          <c:tx>
            <c:strRef>
              <c:f>'DI11GE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'DI11GE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'DI11GE Disp'!$K$8:$K$20</c:f>
              <c:numCache>
                <c:formatCode>_-"$"* #,##0_-;\-"$"* #,##0_-;_-"$"* "-"_-;_-@_-</c:formatCode>
                <c:ptCount val="13"/>
                <c:pt idx="1">
                  <c:v>708112</c:v>
                </c:pt>
                <c:pt idx="2">
                  <c:v>900651</c:v>
                </c:pt>
                <c:pt idx="3">
                  <c:v>2071835</c:v>
                </c:pt>
                <c:pt idx="4">
                  <c:v>3293859</c:v>
                </c:pt>
                <c:pt idx="5">
                  <c:v>4471729</c:v>
                </c:pt>
                <c:pt idx="6">
                  <c:v>5612621</c:v>
                </c:pt>
                <c:pt idx="7">
                  <c:v>6172271</c:v>
                </c:pt>
                <c:pt idx="8">
                  <c:v>7368256</c:v>
                </c:pt>
                <c:pt idx="9">
                  <c:v>8449076</c:v>
                </c:pt>
                <c:pt idx="10">
                  <c:v>8449076</c:v>
                </c:pt>
                <c:pt idx="11">
                  <c:v>8449076</c:v>
                </c:pt>
                <c:pt idx="12">
                  <c:v>8449076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AA-4484-B0FB-15BAE8DDE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83343568"/>
        <c:axId val="1830534864"/>
      </c:lineChart>
      <c:catAx>
        <c:axId val="-168334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830534864"/>
        <c:crosses val="autoZero"/>
        <c:auto val="1"/>
        <c:lblAlgn val="ctr"/>
        <c:lblOffset val="100"/>
        <c:noMultiLvlLbl val="0"/>
      </c:catAx>
      <c:valAx>
        <c:axId val="183053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68334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</a:t>
            </a:r>
            <a:r>
              <a:rPr lang="es-ES_tradnl" b="1" baseline="0">
                <a:solidFill>
                  <a:schemeClr val="tx1"/>
                </a:solidFill>
              </a:rPr>
              <a:t> VS GASTO ACUMULADO 2018</a:t>
            </a:r>
            <a:endParaRPr lang="es-ES_tradnl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'DI2111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'DI2111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'DI2111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580000</c:v>
                </c:pt>
                <c:pt idx="2">
                  <c:v>980000</c:v>
                </c:pt>
                <c:pt idx="3">
                  <c:v>2760000</c:v>
                </c:pt>
                <c:pt idx="4">
                  <c:v>4090000</c:v>
                </c:pt>
                <c:pt idx="5">
                  <c:v>5790000</c:v>
                </c:pt>
                <c:pt idx="6">
                  <c:v>7290000</c:v>
                </c:pt>
                <c:pt idx="7">
                  <c:v>8590000</c:v>
                </c:pt>
                <c:pt idx="8">
                  <c:v>9590000</c:v>
                </c:pt>
                <c:pt idx="9">
                  <c:v>10630000</c:v>
                </c:pt>
                <c:pt idx="10">
                  <c:v>11580000</c:v>
                </c:pt>
                <c:pt idx="11">
                  <c:v>12550000</c:v>
                </c:pt>
                <c:pt idx="12">
                  <c:v>13000000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8A-4DD0-81D0-ECEA9A69BD98}"/>
            </c:ext>
          </c:extLst>
        </c:ser>
        <c:ser>
          <c:idx val="1"/>
          <c:order val="1"/>
          <c:tx>
            <c:strRef>
              <c:f>'DI2111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'DI2111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'DI2111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62475</c:v>
                </c:pt>
                <c:pt idx="2">
                  <c:v>153986</c:v>
                </c:pt>
                <c:pt idx="3">
                  <c:v>996127</c:v>
                </c:pt>
                <c:pt idx="4">
                  <c:v>1361461</c:v>
                </c:pt>
                <c:pt idx="5">
                  <c:v>2722527</c:v>
                </c:pt>
                <c:pt idx="6">
                  <c:v>3154264</c:v>
                </c:pt>
                <c:pt idx="7">
                  <c:v>3604587</c:v>
                </c:pt>
                <c:pt idx="8">
                  <c:v>5501027</c:v>
                </c:pt>
                <c:pt idx="9">
                  <c:v>5627253</c:v>
                </c:pt>
                <c:pt idx="10">
                  <c:v>5627253</c:v>
                </c:pt>
                <c:pt idx="11">
                  <c:v>5627253</c:v>
                </c:pt>
                <c:pt idx="12">
                  <c:v>5627253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8A-4DD0-81D0-ECEA9A69BD98}"/>
            </c:ext>
          </c:extLst>
        </c:ser>
        <c:ser>
          <c:idx val="5"/>
          <c:order val="2"/>
          <c:tx>
            <c:strRef>
              <c:f>'DI2111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'DI2111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'DI2111 Disp'!$K$8:$K$20</c:f>
              <c:numCache>
                <c:formatCode>_-"$"* #,##0_-;\-"$"* #,##0_-;_-"$"* "-"_-;_-@_-</c:formatCode>
                <c:ptCount val="13"/>
                <c:pt idx="1">
                  <c:v>62475</c:v>
                </c:pt>
                <c:pt idx="2">
                  <c:v>153986</c:v>
                </c:pt>
                <c:pt idx="3">
                  <c:v>996127</c:v>
                </c:pt>
                <c:pt idx="4">
                  <c:v>1361461</c:v>
                </c:pt>
                <c:pt idx="5">
                  <c:v>2722527</c:v>
                </c:pt>
                <c:pt idx="6">
                  <c:v>3154264</c:v>
                </c:pt>
                <c:pt idx="7">
                  <c:v>3604587</c:v>
                </c:pt>
                <c:pt idx="8">
                  <c:v>5501027</c:v>
                </c:pt>
                <c:pt idx="9">
                  <c:v>7372224</c:v>
                </c:pt>
                <c:pt idx="10">
                  <c:v>7372224</c:v>
                </c:pt>
                <c:pt idx="11">
                  <c:v>7372224</c:v>
                </c:pt>
                <c:pt idx="12">
                  <c:v>7372224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8A-4DD0-81D0-ECEA9A69B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29083584"/>
        <c:axId val="-2052116224"/>
      </c:lineChart>
      <c:catAx>
        <c:axId val="-202908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52116224"/>
        <c:crosses val="autoZero"/>
        <c:auto val="1"/>
        <c:lblAlgn val="ctr"/>
        <c:lblOffset val="100"/>
        <c:noMultiLvlLbl val="0"/>
      </c:catAx>
      <c:valAx>
        <c:axId val="-205211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2908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</a:t>
            </a:r>
            <a:r>
              <a:rPr lang="es-ES_tradnl" b="1" baseline="0">
                <a:solidFill>
                  <a:schemeClr val="tx1"/>
                </a:solidFill>
              </a:rPr>
              <a:t> VS GASTO ACUMULADO 2018</a:t>
            </a:r>
            <a:endParaRPr lang="es-ES_tradnl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>
        <c:manualLayout>
          <c:layoutTarget val="inner"/>
          <c:xMode val="edge"/>
          <c:yMode val="edge"/>
          <c:x val="0.11868115597043565"/>
          <c:y val="0.18185126343732891"/>
          <c:w val="0.8813188440295644"/>
          <c:h val="0.65385052814774913"/>
        </c:manualLayout>
      </c:layout>
      <c:lineChart>
        <c:grouping val="standard"/>
        <c:varyColors val="0"/>
        <c:ser>
          <c:idx val="0"/>
          <c:order val="0"/>
          <c:tx>
            <c:strRef>
              <c:f>'DI2112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'DI2112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'DI2112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2527000</c:v>
                </c:pt>
                <c:pt idx="2">
                  <c:v>2555000</c:v>
                </c:pt>
                <c:pt idx="3">
                  <c:v>3205000</c:v>
                </c:pt>
                <c:pt idx="4">
                  <c:v>3293000</c:v>
                </c:pt>
                <c:pt idx="5">
                  <c:v>5193000</c:v>
                </c:pt>
                <c:pt idx="6">
                  <c:v>5249000</c:v>
                </c:pt>
                <c:pt idx="7">
                  <c:v>5449000</c:v>
                </c:pt>
                <c:pt idx="8">
                  <c:v>5449000</c:v>
                </c:pt>
                <c:pt idx="9">
                  <c:v>5481000</c:v>
                </c:pt>
                <c:pt idx="10">
                  <c:v>5481000</c:v>
                </c:pt>
                <c:pt idx="11">
                  <c:v>5481000</c:v>
                </c:pt>
                <c:pt idx="12">
                  <c:v>5481000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F8-44B1-B6C5-8306DF7C9812}"/>
            </c:ext>
          </c:extLst>
        </c:ser>
        <c:ser>
          <c:idx val="1"/>
          <c:order val="1"/>
          <c:tx>
            <c:strRef>
              <c:f>'DI2112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'DI2112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'DI2112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1412632</c:v>
                </c:pt>
                <c:pt idx="2">
                  <c:v>1487533</c:v>
                </c:pt>
                <c:pt idx="3">
                  <c:v>3478047</c:v>
                </c:pt>
                <c:pt idx="4">
                  <c:v>3372589</c:v>
                </c:pt>
                <c:pt idx="5">
                  <c:v>3760022</c:v>
                </c:pt>
                <c:pt idx="6">
                  <c:v>3783172</c:v>
                </c:pt>
                <c:pt idx="7">
                  <c:v>5833745</c:v>
                </c:pt>
                <c:pt idx="8">
                  <c:v>5833745</c:v>
                </c:pt>
                <c:pt idx="9">
                  <c:v>5833745</c:v>
                </c:pt>
                <c:pt idx="10">
                  <c:v>5833745</c:v>
                </c:pt>
                <c:pt idx="11">
                  <c:v>5833745</c:v>
                </c:pt>
                <c:pt idx="12">
                  <c:v>5833745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F8-44B1-B6C5-8306DF7C9812}"/>
            </c:ext>
          </c:extLst>
        </c:ser>
        <c:ser>
          <c:idx val="5"/>
          <c:order val="2"/>
          <c:tx>
            <c:strRef>
              <c:f>'DI2112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'DI2112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'DI2112 Disp'!$K$8:$K$20</c:f>
              <c:numCache>
                <c:formatCode>_-"$"* #,##0_-;\-"$"* #,##0_-;_-"$"* "-"_-;_-@_-</c:formatCode>
                <c:ptCount val="13"/>
                <c:pt idx="1">
                  <c:v>1412632</c:v>
                </c:pt>
                <c:pt idx="2">
                  <c:v>1487533</c:v>
                </c:pt>
                <c:pt idx="3">
                  <c:v>3478047</c:v>
                </c:pt>
                <c:pt idx="4">
                  <c:v>3372589</c:v>
                </c:pt>
                <c:pt idx="5">
                  <c:v>3760022</c:v>
                </c:pt>
                <c:pt idx="6">
                  <c:v>3783172</c:v>
                </c:pt>
                <c:pt idx="7">
                  <c:v>5833745</c:v>
                </c:pt>
                <c:pt idx="8">
                  <c:v>5833745</c:v>
                </c:pt>
                <c:pt idx="9">
                  <c:v>5833745</c:v>
                </c:pt>
                <c:pt idx="10">
                  <c:v>5833745</c:v>
                </c:pt>
                <c:pt idx="11">
                  <c:v>5833745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F8-44B1-B6C5-8306DF7C98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23691168"/>
        <c:axId val="-1807240464"/>
      </c:lineChart>
      <c:catAx>
        <c:axId val="-202369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807240464"/>
        <c:crosses val="autoZero"/>
        <c:auto val="1"/>
        <c:lblAlgn val="ctr"/>
        <c:lblOffset val="100"/>
        <c:noMultiLvlLbl val="0"/>
      </c:catAx>
      <c:valAx>
        <c:axId val="-180724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2369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</a:t>
            </a:r>
            <a:r>
              <a:rPr lang="es-ES_tradnl" b="1" baseline="0">
                <a:solidFill>
                  <a:schemeClr val="tx1"/>
                </a:solidFill>
              </a:rPr>
              <a:t> VS GASTO ACUMULADO 2018</a:t>
            </a:r>
            <a:endParaRPr lang="es-ES_tradnl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'DI2114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'DI2114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</c:v>
                </c:pt>
              </c:strCache>
            </c:strRef>
          </c:cat>
          <c:val>
            <c:numRef>
              <c:f>'DI2114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350000</c:v>
                </c:pt>
                <c:pt idx="2">
                  <c:v>350000</c:v>
                </c:pt>
                <c:pt idx="3">
                  <c:v>1000000</c:v>
                </c:pt>
                <c:pt idx="4">
                  <c:v>1199000</c:v>
                </c:pt>
                <c:pt idx="5">
                  <c:v>1279000</c:v>
                </c:pt>
                <c:pt idx="6">
                  <c:v>1479000</c:v>
                </c:pt>
                <c:pt idx="7">
                  <c:v>2079000</c:v>
                </c:pt>
                <c:pt idx="8">
                  <c:v>2209000</c:v>
                </c:pt>
                <c:pt idx="9">
                  <c:v>2289000</c:v>
                </c:pt>
                <c:pt idx="10">
                  <c:v>2319000</c:v>
                </c:pt>
                <c:pt idx="11">
                  <c:v>2369000</c:v>
                </c:pt>
                <c:pt idx="12">
                  <c:v>2369000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8F-4A88-9A06-BC22630A469C}"/>
            </c:ext>
          </c:extLst>
        </c:ser>
        <c:ser>
          <c:idx val="1"/>
          <c:order val="1"/>
          <c:tx>
            <c:strRef>
              <c:f>'DI2114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'DI2114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</c:v>
                </c:pt>
              </c:strCache>
            </c:strRef>
          </c:cat>
          <c:val>
            <c:numRef>
              <c:f>'DI2114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222914</c:v>
                </c:pt>
                <c:pt idx="2">
                  <c:v>222914</c:v>
                </c:pt>
                <c:pt idx="3">
                  <c:v>222914</c:v>
                </c:pt>
                <c:pt idx="4">
                  <c:v>289852</c:v>
                </c:pt>
                <c:pt idx="5">
                  <c:v>297673</c:v>
                </c:pt>
                <c:pt idx="6">
                  <c:v>297673</c:v>
                </c:pt>
                <c:pt idx="7">
                  <c:v>328887</c:v>
                </c:pt>
                <c:pt idx="8">
                  <c:v>328887</c:v>
                </c:pt>
                <c:pt idx="9">
                  <c:v>754475</c:v>
                </c:pt>
                <c:pt idx="10">
                  <c:v>754475</c:v>
                </c:pt>
                <c:pt idx="11">
                  <c:v>754475</c:v>
                </c:pt>
                <c:pt idx="12">
                  <c:v>754475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8F-4A88-9A06-BC22630A469C}"/>
            </c:ext>
          </c:extLst>
        </c:ser>
        <c:ser>
          <c:idx val="5"/>
          <c:order val="2"/>
          <c:tx>
            <c:strRef>
              <c:f>'DI2114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'DI2114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</c:v>
                </c:pt>
              </c:strCache>
            </c:strRef>
          </c:cat>
          <c:val>
            <c:numRef>
              <c:f>'DI2114 Disp'!$K$8:$K$20</c:f>
              <c:numCache>
                <c:formatCode>_-"$"* #,##0_-;\-"$"* #,##0_-;_-"$"* "-"_-;_-@_-</c:formatCode>
                <c:ptCount val="13"/>
                <c:pt idx="1">
                  <c:v>222914</c:v>
                </c:pt>
                <c:pt idx="2">
                  <c:v>222914</c:v>
                </c:pt>
                <c:pt idx="3">
                  <c:v>222914</c:v>
                </c:pt>
                <c:pt idx="4">
                  <c:v>289852</c:v>
                </c:pt>
                <c:pt idx="5">
                  <c:v>297673</c:v>
                </c:pt>
                <c:pt idx="6">
                  <c:v>297673</c:v>
                </c:pt>
                <c:pt idx="7">
                  <c:v>328887</c:v>
                </c:pt>
                <c:pt idx="8">
                  <c:v>328887</c:v>
                </c:pt>
                <c:pt idx="9">
                  <c:v>940452</c:v>
                </c:pt>
                <c:pt idx="10">
                  <c:v>940452</c:v>
                </c:pt>
                <c:pt idx="11">
                  <c:v>940452</c:v>
                </c:pt>
                <c:pt idx="12">
                  <c:v>940452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8F-4A88-9A06-BC22630A4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849867088"/>
        <c:axId val="2127404272"/>
      </c:lineChart>
      <c:catAx>
        <c:axId val="-184986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127404272"/>
        <c:crosses val="autoZero"/>
        <c:auto val="1"/>
        <c:lblAlgn val="ctr"/>
        <c:lblOffset val="100"/>
        <c:noMultiLvlLbl val="0"/>
      </c:catAx>
      <c:valAx>
        <c:axId val="212740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84986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895747662339308"/>
          <c:y val="0.885423428006886"/>
          <c:w val="0.83104255574923369"/>
          <c:h val="5.03091238544741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 VS GASTO ACUMULADO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'DI2115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'DI2115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'DI2115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430000</c:v>
                </c:pt>
                <c:pt idx="2">
                  <c:v>1330000</c:v>
                </c:pt>
                <c:pt idx="3">
                  <c:v>4230000</c:v>
                </c:pt>
                <c:pt idx="4">
                  <c:v>4780000</c:v>
                </c:pt>
                <c:pt idx="5">
                  <c:v>4810000</c:v>
                </c:pt>
                <c:pt idx="6">
                  <c:v>4810000</c:v>
                </c:pt>
                <c:pt idx="7">
                  <c:v>5080000</c:v>
                </c:pt>
                <c:pt idx="8">
                  <c:v>5120000</c:v>
                </c:pt>
                <c:pt idx="9">
                  <c:v>5150000</c:v>
                </c:pt>
                <c:pt idx="10">
                  <c:v>5150000</c:v>
                </c:pt>
                <c:pt idx="11">
                  <c:v>5150000</c:v>
                </c:pt>
                <c:pt idx="12">
                  <c:v>5150000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7A-4F41-B0C2-A83D40C09DFC}"/>
            </c:ext>
          </c:extLst>
        </c:ser>
        <c:ser>
          <c:idx val="1"/>
          <c:order val="1"/>
          <c:tx>
            <c:strRef>
              <c:f>'DI2115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'DI2115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'DI2115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614250</c:v>
                </c:pt>
                <c:pt idx="4">
                  <c:v>907102</c:v>
                </c:pt>
                <c:pt idx="5">
                  <c:v>907102</c:v>
                </c:pt>
                <c:pt idx="6">
                  <c:v>2183162</c:v>
                </c:pt>
                <c:pt idx="7">
                  <c:v>3072092</c:v>
                </c:pt>
                <c:pt idx="8">
                  <c:v>4494142</c:v>
                </c:pt>
                <c:pt idx="9">
                  <c:v>4494142</c:v>
                </c:pt>
                <c:pt idx="10">
                  <c:v>4494142</c:v>
                </c:pt>
                <c:pt idx="11">
                  <c:v>4494142</c:v>
                </c:pt>
                <c:pt idx="12">
                  <c:v>4494142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7A-4F41-B0C2-A83D40C09DFC}"/>
            </c:ext>
          </c:extLst>
        </c:ser>
        <c:ser>
          <c:idx val="5"/>
          <c:order val="2"/>
          <c:tx>
            <c:strRef>
              <c:f>'DI2115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'DI2115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'DI2115 Disp'!$K$8:$K$20</c:f>
              <c:numCache>
                <c:formatCode>_-"$"* #,##0_-;\-"$"* #,##0_-;_-"$"* "-"_-;_-@_-</c:formatCode>
                <c:ptCount val="13"/>
                <c:pt idx="1">
                  <c:v>0</c:v>
                </c:pt>
                <c:pt idx="2">
                  <c:v>0</c:v>
                </c:pt>
                <c:pt idx="3">
                  <c:v>614250</c:v>
                </c:pt>
                <c:pt idx="4">
                  <c:v>907102</c:v>
                </c:pt>
                <c:pt idx="5">
                  <c:v>907102</c:v>
                </c:pt>
                <c:pt idx="6">
                  <c:v>2183162</c:v>
                </c:pt>
                <c:pt idx="7">
                  <c:v>3072092</c:v>
                </c:pt>
                <c:pt idx="8">
                  <c:v>4494142</c:v>
                </c:pt>
                <c:pt idx="9">
                  <c:v>5315242</c:v>
                </c:pt>
                <c:pt idx="10">
                  <c:v>5315242</c:v>
                </c:pt>
                <c:pt idx="11">
                  <c:v>5315242</c:v>
                </c:pt>
                <c:pt idx="12">
                  <c:v>5315242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7A-4F41-B0C2-A83D40C09D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16254416"/>
        <c:axId val="-2018271648"/>
      </c:lineChart>
      <c:catAx>
        <c:axId val="-201625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18271648"/>
        <c:crosses val="autoZero"/>
        <c:auto val="1"/>
        <c:lblAlgn val="ctr"/>
        <c:lblOffset val="100"/>
        <c:noMultiLvlLbl val="0"/>
      </c:catAx>
      <c:valAx>
        <c:axId val="-201827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16254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</a:t>
            </a:r>
            <a:r>
              <a:rPr lang="es-ES_tradnl" b="1" baseline="0">
                <a:solidFill>
                  <a:schemeClr val="tx1"/>
                </a:solidFill>
              </a:rPr>
              <a:t> VS GASTO ACUMULADO 2018</a:t>
            </a:r>
            <a:endParaRPr lang="es-ES_tradnl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'DI2116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'DI2116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'DI2116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300000</c:v>
                </c:pt>
                <c:pt idx="2">
                  <c:v>345000</c:v>
                </c:pt>
                <c:pt idx="3">
                  <c:v>1645000</c:v>
                </c:pt>
                <c:pt idx="4">
                  <c:v>2345000</c:v>
                </c:pt>
                <c:pt idx="5">
                  <c:v>2545000</c:v>
                </c:pt>
                <c:pt idx="6">
                  <c:v>2745000</c:v>
                </c:pt>
                <c:pt idx="7">
                  <c:v>3000000</c:v>
                </c:pt>
                <c:pt idx="8">
                  <c:v>3200000</c:v>
                </c:pt>
                <c:pt idx="9">
                  <c:v>3400000</c:v>
                </c:pt>
                <c:pt idx="10">
                  <c:v>3600000</c:v>
                </c:pt>
                <c:pt idx="11">
                  <c:v>3800000</c:v>
                </c:pt>
                <c:pt idx="12">
                  <c:v>4000000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8A-4ADE-B46C-9ECE9F2A2D76}"/>
            </c:ext>
          </c:extLst>
        </c:ser>
        <c:ser>
          <c:idx val="1"/>
          <c:order val="1"/>
          <c:tx>
            <c:strRef>
              <c:f>'DI2116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'DI2116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'DI2116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1009694</c:v>
                </c:pt>
                <c:pt idx="4">
                  <c:v>2147104</c:v>
                </c:pt>
                <c:pt idx="5">
                  <c:v>2806919</c:v>
                </c:pt>
                <c:pt idx="6">
                  <c:v>3093372</c:v>
                </c:pt>
                <c:pt idx="7">
                  <c:v>3093372</c:v>
                </c:pt>
                <c:pt idx="8">
                  <c:v>3093372</c:v>
                </c:pt>
                <c:pt idx="9">
                  <c:v>3160728</c:v>
                </c:pt>
                <c:pt idx="10">
                  <c:v>3160728</c:v>
                </c:pt>
                <c:pt idx="11">
                  <c:v>3160728</c:v>
                </c:pt>
                <c:pt idx="12">
                  <c:v>3160728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8A-4ADE-B46C-9ECE9F2A2D76}"/>
            </c:ext>
          </c:extLst>
        </c:ser>
        <c:ser>
          <c:idx val="5"/>
          <c:order val="2"/>
          <c:tx>
            <c:strRef>
              <c:f>'DI2116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'DI2116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'DI2116 Disp'!$K$8:$K$20</c:f>
              <c:numCache>
                <c:formatCode>_-"$"* #,##0_-;\-"$"* #,##0_-;_-"$"* "-"_-;_-@_-</c:formatCode>
                <c:ptCount val="13"/>
                <c:pt idx="1">
                  <c:v>0</c:v>
                </c:pt>
                <c:pt idx="2">
                  <c:v>0</c:v>
                </c:pt>
                <c:pt idx="3">
                  <c:v>1009694</c:v>
                </c:pt>
                <c:pt idx="4">
                  <c:v>2147104</c:v>
                </c:pt>
                <c:pt idx="5">
                  <c:v>2806919</c:v>
                </c:pt>
                <c:pt idx="6">
                  <c:v>3093372</c:v>
                </c:pt>
                <c:pt idx="7">
                  <c:v>3093372</c:v>
                </c:pt>
                <c:pt idx="8">
                  <c:v>3093372</c:v>
                </c:pt>
                <c:pt idx="9">
                  <c:v>3347790</c:v>
                </c:pt>
                <c:pt idx="10">
                  <c:v>3347790</c:v>
                </c:pt>
                <c:pt idx="11">
                  <c:v>3347790</c:v>
                </c:pt>
                <c:pt idx="12">
                  <c:v>3347790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8A-4ADE-B46C-9ECE9F2A2D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23514688"/>
        <c:axId val="-2072203904"/>
      </c:lineChart>
      <c:catAx>
        <c:axId val="-202351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72203904"/>
        <c:crosses val="autoZero"/>
        <c:auto val="1"/>
        <c:lblAlgn val="ctr"/>
        <c:lblOffset val="100"/>
        <c:noMultiLvlLbl val="0"/>
      </c:catAx>
      <c:valAx>
        <c:axId val="-207220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2351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199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594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9267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763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5956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264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3478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001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343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229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27-09-2018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4249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27-09-2018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77463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27-09-2018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587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27-09-2018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844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27-09-2018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0751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27-09-2018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377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2E51-F025-4E98-8A99-E4589A681BF1}" type="datetimeFigureOut">
              <a:rPr lang="es-CL" smtClean="0"/>
              <a:t>27-09-2018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008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7" r:id="rId1"/>
    <p:sldLayoutId id="2147484318" r:id="rId2"/>
    <p:sldLayoutId id="2147484319" r:id="rId3"/>
    <p:sldLayoutId id="2147484320" r:id="rId4"/>
    <p:sldLayoutId id="2147484321" r:id="rId5"/>
    <p:sldLayoutId id="2147484322" r:id="rId6"/>
    <p:sldLayoutId id="2147484323" r:id="rId7"/>
    <p:sldLayoutId id="2147484324" r:id="rId8"/>
    <p:sldLayoutId id="2147484325" r:id="rId9"/>
    <p:sldLayoutId id="2147484326" r:id="rId10"/>
    <p:sldLayoutId id="2147484327" r:id="rId11"/>
    <p:sldLayoutId id="2147484328" r:id="rId12"/>
    <p:sldLayoutId id="2147484329" r:id="rId13"/>
    <p:sldLayoutId id="2147484330" r:id="rId14"/>
    <p:sldLayoutId id="2147484331" r:id="rId15"/>
    <p:sldLayoutId id="21474843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2456548"/>
            <a:ext cx="9448800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es-CL" dirty="0" smtClean="0"/>
              <a:t>EJECUCIÓN PRESUPUESTO OPERACIONES </a:t>
            </a:r>
            <a:br>
              <a:rPr lang="es-CL" dirty="0" smtClean="0"/>
            </a:br>
            <a:r>
              <a:rPr lang="es-CL" dirty="0" smtClean="0"/>
              <a:t>SEPTIEMBRE</a:t>
            </a:r>
            <a:r>
              <a:rPr lang="es-CL" dirty="0" smtClean="0"/>
              <a:t> </a:t>
            </a:r>
            <a:r>
              <a:rPr lang="es-CL" dirty="0" smtClean="0"/>
              <a:t>2018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068" y="4493851"/>
            <a:ext cx="1946366" cy="188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DOCENCIA</a:t>
            </a:r>
            <a:endParaRPr lang="es-CL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57036"/>
              </p:ext>
            </p:extLst>
          </p:nvPr>
        </p:nvGraphicFramePr>
        <p:xfrm>
          <a:off x="470264" y="1685110"/>
          <a:ext cx="9248502" cy="4356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26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PLANTA 1</a:t>
            </a:r>
            <a:endParaRPr lang="es-CL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220925"/>
              </p:ext>
            </p:extLst>
          </p:nvPr>
        </p:nvGraphicFramePr>
        <p:xfrm>
          <a:off x="677862" y="1672046"/>
          <a:ext cx="9471977" cy="4369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828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FUNDICIÓN Y MANUFACTURA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777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63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PROCESAMIENTO MINERALES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926709"/>
              </p:ext>
            </p:extLst>
          </p:nvPr>
        </p:nvGraphicFramePr>
        <p:xfrm>
          <a:off x="396434" y="1685109"/>
          <a:ext cx="9158468" cy="4396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990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ALTAS </a:t>
            </a:r>
            <a:r>
              <a:rPr lang="es-CL" dirty="0" err="1"/>
              <a:t>T°</a:t>
            </a:r>
            <a:endParaRPr lang="es-CL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415011"/>
              </p:ext>
            </p:extLst>
          </p:nvPr>
        </p:nvGraphicFramePr>
        <p:xfrm>
          <a:off x="677863" y="1930400"/>
          <a:ext cx="9119280" cy="4418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820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PROCESOS ACUOSOS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266880"/>
              </p:ext>
            </p:extLst>
          </p:nvPr>
        </p:nvGraphicFramePr>
        <p:xfrm>
          <a:off x="677863" y="1815738"/>
          <a:ext cx="9093154" cy="4226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19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9768" y="531223"/>
            <a:ext cx="8596668" cy="1320800"/>
          </a:xfrm>
        </p:spPr>
        <p:txBody>
          <a:bodyPr/>
          <a:lstStyle/>
          <a:p>
            <a:r>
              <a:rPr lang="es-CL" dirty="0"/>
              <a:t>LAB GENERALES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89036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181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THERMO CALC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594" y="2528859"/>
            <a:ext cx="3478041" cy="37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5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Cuentas Campus San Joaquín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456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ESTADO GENERAL PPTO </a:t>
            </a:r>
            <a:r>
              <a:rPr lang="es-CL" dirty="0" smtClean="0"/>
              <a:t>CSJ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5" y="2756263"/>
            <a:ext cx="10448634" cy="144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5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GESTIÓN CSJ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585118"/>
              </p:ext>
            </p:extLst>
          </p:nvPr>
        </p:nvGraphicFramePr>
        <p:xfrm>
          <a:off x="483326" y="1930400"/>
          <a:ext cx="8790849" cy="4111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74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DOCENCIA CSJ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59989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460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LABORATORIOS CSJ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284299"/>
              </p:ext>
            </p:extLst>
          </p:nvPr>
        </p:nvGraphicFramePr>
        <p:xfrm>
          <a:off x="677334" y="1930400"/>
          <a:ext cx="8754049" cy="4183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067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Cuentas Casa Central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2000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ESTADO GENERAL PPTO CCC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" y="2390504"/>
            <a:ext cx="11330939" cy="234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GESTIÓN</a:t>
            </a:r>
            <a:endParaRPr lang="es-C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330686"/>
              </p:ext>
            </p:extLst>
          </p:nvPr>
        </p:nvGraphicFramePr>
        <p:xfrm>
          <a:off x="677334" y="1802674"/>
          <a:ext cx="8923865" cy="4239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66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2414</TotalTime>
  <Words>93</Words>
  <Application>Microsoft Office PowerPoint</Application>
  <PresentationFormat>Panorámica</PresentationFormat>
  <Paragraphs>28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Faceta</vt:lpstr>
      <vt:lpstr>EJECUCIÓN PRESUPUESTO OPERACIONES  SEPTIEMBRE 2018</vt:lpstr>
      <vt:lpstr>Cuentas Campus San Joaquín</vt:lpstr>
      <vt:lpstr>ESTADO GENERAL PPTO CSJ</vt:lpstr>
      <vt:lpstr>GESTIÓN CSJ</vt:lpstr>
      <vt:lpstr>DOCENCIA CSJ</vt:lpstr>
      <vt:lpstr>LABORATORIOS CSJ</vt:lpstr>
      <vt:lpstr>Cuentas Casa Central</vt:lpstr>
      <vt:lpstr>ESTADO GENERAL PPTO CCC</vt:lpstr>
      <vt:lpstr>GESTIÓN</vt:lpstr>
      <vt:lpstr>DOCENCIA</vt:lpstr>
      <vt:lpstr>PLANTA 1</vt:lpstr>
      <vt:lpstr>FUNDICIÓN Y MANUFACTURA</vt:lpstr>
      <vt:lpstr>PROCESAMIENTO MINERALES</vt:lpstr>
      <vt:lpstr>ALTAS T°</vt:lpstr>
      <vt:lpstr>PROCESOS ACUOSOS</vt:lpstr>
      <vt:lpstr>LAB GENERALES</vt:lpstr>
      <vt:lpstr>THERMO CALC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CECILIA ALVAREZ</dc:creator>
  <cp:lastModifiedBy>CECILIA ALVAREZ</cp:lastModifiedBy>
  <cp:revision>108</cp:revision>
  <dcterms:created xsi:type="dcterms:W3CDTF">2018-04-23T15:30:36Z</dcterms:created>
  <dcterms:modified xsi:type="dcterms:W3CDTF">2018-09-28T03:54:41Z</dcterms:modified>
</cp:coreProperties>
</file>