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3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7634" autoAdjust="0"/>
  </p:normalViewPr>
  <p:slideViewPr>
    <p:cSldViewPr snapToGrid="0">
      <p:cViewPr varScale="1">
        <p:scale>
          <a:sx n="59" d="100"/>
          <a:sy n="59" d="100"/>
        </p:scale>
        <p:origin x="9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76A491-1F0A-48AD-8751-A115C76310EC}" type="datetimeFigureOut">
              <a:rPr lang="ru-RU" smtClean="0"/>
              <a:t>09.01.2025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CE96B6-608C-415C-B2A3-2E1C12D5BE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1419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0" i="0" dirty="0">
                <a:effectLst/>
                <a:latin typeface="system-ui"/>
              </a:rPr>
              <a:t>Сегодня я хочу представить вам проект, цель которого — предсказать цену подержанных автомобилей марки Opel, основываясь на характеристиках, таких как модель, год выпуска, тип коробки передач, тип топлива и город, где находится автомобиль. Этот проект является частью моей работы по использованию машинного обучения для решения реальных задач в области автомобильной торговли.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CE96B6-608C-415C-B2A3-2E1C12D5BE2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2593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system-ui"/>
              </a:rPr>
              <a:t>Целью является создание инструмента для продавцов, который поможет точно оценить стоимость подержанных автомобилей, а также поможет покупателям в оценке рыночной стоимости автомобилей, что сделает процесс покупки-продажи более прозрачным и удобным.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CE96B6-608C-415C-B2A3-2E1C12D5BE2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0360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CE96B6-608C-415C-B2A3-2E1C12D5BE2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1230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/>
              <a:t>В рамках данного проекта была проведена всесторонняя оценка нескольких моделей машинного обучения для прогнозирования цен автомобилей. </a:t>
            </a:r>
          </a:p>
          <a:p>
            <a:r>
              <a:rPr lang="ru-RU" sz="1200" dirty="0"/>
              <a:t>Каждая модель была обучена и оценена с использованием различных метрик, таких как </a:t>
            </a:r>
            <a:r>
              <a:rPr lang="ru-RU" sz="1200" b="1" dirty="0"/>
              <a:t>MAE</a:t>
            </a:r>
            <a:r>
              <a:rPr lang="ru-RU" sz="1200" dirty="0"/>
              <a:t> (средняя абсолютная ошибка), </a:t>
            </a:r>
            <a:r>
              <a:rPr lang="ru-RU" sz="1200" b="1" dirty="0"/>
              <a:t>MSE</a:t>
            </a:r>
            <a:r>
              <a:rPr lang="ru-RU" sz="1200" dirty="0"/>
              <a:t> (средняя квадратичная ошибка), </a:t>
            </a:r>
            <a:r>
              <a:rPr lang="ru-RU" sz="1200" b="1" dirty="0"/>
              <a:t>RMSE</a:t>
            </a:r>
            <a:r>
              <a:rPr lang="ru-RU" sz="1200" dirty="0"/>
              <a:t> (корень из MSE), </a:t>
            </a:r>
            <a:r>
              <a:rPr lang="ru-RU" sz="1200" b="1" dirty="0"/>
              <a:t>R²</a:t>
            </a:r>
            <a:r>
              <a:rPr lang="ru-RU" sz="1200" dirty="0"/>
              <a:t> (коэффициент детерминации) и </a:t>
            </a:r>
            <a:r>
              <a:rPr lang="ru-RU" sz="1200" b="1" dirty="0"/>
              <a:t>MAPE</a:t>
            </a:r>
            <a:r>
              <a:rPr lang="ru-RU" sz="1200" dirty="0"/>
              <a:t> (средняя абсолютная процентная ошибка).</a:t>
            </a:r>
            <a:endParaRPr lang="en-US" sz="1200" dirty="0"/>
          </a:p>
          <a:p>
            <a:r>
              <a:rPr lang="ru-RU" sz="1200" dirty="0"/>
              <a:t>Использование </a:t>
            </a:r>
            <a:r>
              <a:rPr lang="ru-RU" sz="1200" b="1" dirty="0"/>
              <a:t>кросс-валидации</a:t>
            </a:r>
            <a:r>
              <a:rPr lang="ru-RU" sz="1200" dirty="0"/>
              <a:t> позволило минимизировать влияние случайных факторов и получить более обоснованные результаты. Кросс-валидация показала, что модели </a:t>
            </a:r>
            <a:r>
              <a:rPr lang="ru-RU" sz="1200" b="1" dirty="0"/>
              <a:t>Случайного леса</a:t>
            </a:r>
            <a:r>
              <a:rPr lang="ru-RU" sz="1200" dirty="0"/>
              <a:t> и </a:t>
            </a:r>
            <a:r>
              <a:rPr lang="ru-RU" sz="1200" b="1" dirty="0"/>
              <a:t>Дерева решений</a:t>
            </a:r>
            <a:r>
              <a:rPr lang="ru-RU" sz="1200" dirty="0"/>
              <a:t> могут обеспечивать стабильные прогнозы даже при изменении обучающих данных.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CE96B6-608C-415C-B2A3-2E1C12D5BE27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8889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CE96B6-608C-415C-B2A3-2E1C12D5BE27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2921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GridSearchCV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CE96B6-608C-415C-B2A3-2E1C12D5BE27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241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В ходе работы над проектом я смог создать рабочее приложение, которое помогает предсказать цену автомобиля на основе введённых данных. Этот инструмент может быть полезен как для автодилеров, так и для частных лиц, желающих оценить рыночную стоимость подержанных автомобилей. Модель уже даёт хорошие результаты, и в дальнейшем она может быть улучшена для более точных предсказаний.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CE96B6-608C-415C-B2A3-2E1C12D5BE27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0882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1E5CB2-BEC7-5CB4-D1F7-810029DF32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635" y="1774613"/>
            <a:ext cx="8825658" cy="2677648"/>
          </a:xfrm>
        </p:spPr>
        <p:txBody>
          <a:bodyPr/>
          <a:lstStyle/>
          <a:p>
            <a:r>
              <a:rPr lang="ru-RU" dirty="0"/>
              <a:t>Проект: Предсказание цены на подержанные автомобили марки Opel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FB185E6-1F0C-44F5-D3D8-A1F9C04866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3000" b="1" dirty="0"/>
              <a:t>ФИО: </a:t>
            </a:r>
            <a:r>
              <a:rPr lang="ru-RU" sz="3000" b="1" dirty="0" err="1"/>
              <a:t>Исоев</a:t>
            </a:r>
            <a:r>
              <a:rPr lang="ru-RU" sz="3000" b="1" dirty="0"/>
              <a:t> ИСО НИЁЗОВИЧ</a:t>
            </a:r>
          </a:p>
        </p:txBody>
      </p:sp>
    </p:spTree>
    <p:extLst>
      <p:ext uri="{BB962C8B-B14F-4D97-AF65-F5344CB8AC3E}">
        <p14:creationId xmlns:p14="http://schemas.microsoft.com/office/powerpoint/2010/main" val="3131490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6297E7-B4C5-1D15-6E01-3DFBD3D38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000" b="1" i="0" dirty="0">
                <a:effectLst/>
                <a:latin typeface="Century Gothic (Заголовки)"/>
              </a:rPr>
              <a:t>Описание проекта</a:t>
            </a:r>
            <a:endParaRPr lang="ru-RU" sz="4000" dirty="0">
              <a:latin typeface="Century Gothic (Заголовки)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E10813-FB17-8B43-8F7B-2F017FB2E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480" y="2157786"/>
            <a:ext cx="11526520" cy="4667556"/>
          </a:xfrm>
        </p:spPr>
        <p:txBody>
          <a:bodyPr>
            <a:noAutofit/>
          </a:bodyPr>
          <a:lstStyle/>
          <a:p>
            <a:r>
              <a:rPr lang="ru-RU" sz="2400" b="1" dirty="0"/>
              <a:t>Цель: </a:t>
            </a:r>
            <a:r>
              <a:rPr lang="ru-RU" sz="2400" dirty="0"/>
              <a:t>Создание инструмента для авто продавцов и покупателей, который поможет точно оценить стоимость подержанных автомобилей на автомобильном рынке.</a:t>
            </a:r>
          </a:p>
          <a:p>
            <a:r>
              <a:rPr lang="ru-RU" sz="2400" b="1" dirty="0"/>
              <a:t>Инструменты и технологии: </a:t>
            </a:r>
            <a:r>
              <a:rPr lang="ru-RU" sz="2400" dirty="0"/>
              <a:t>Python, </a:t>
            </a:r>
            <a:r>
              <a:rPr lang="en-US" sz="2400" dirty="0"/>
              <a:t>P</a:t>
            </a:r>
            <a:r>
              <a:rPr lang="ru-RU" sz="2400" dirty="0" err="1"/>
              <a:t>andas</a:t>
            </a:r>
            <a:r>
              <a:rPr lang="ru-RU" sz="2400" dirty="0"/>
              <a:t>, </a:t>
            </a:r>
            <a:r>
              <a:rPr lang="en-US" sz="2400" dirty="0" err="1"/>
              <a:t>Numpy</a:t>
            </a:r>
            <a:r>
              <a:rPr lang="en-US" sz="2400" dirty="0"/>
              <a:t>, S</a:t>
            </a:r>
            <a:r>
              <a:rPr lang="ru-RU" sz="2400" dirty="0" err="1"/>
              <a:t>cikit-learn</a:t>
            </a:r>
            <a:r>
              <a:rPr lang="ru-RU" sz="2400" dirty="0"/>
              <a:t>, </a:t>
            </a:r>
            <a:r>
              <a:rPr lang="ru-RU" sz="2400" dirty="0" err="1"/>
              <a:t>Matplotlib</a:t>
            </a:r>
            <a:r>
              <a:rPr lang="ru-RU" sz="2400" dirty="0"/>
              <a:t>, </a:t>
            </a:r>
            <a:r>
              <a:rPr lang="ru-RU" sz="2400" dirty="0" err="1"/>
              <a:t>Seaborn</a:t>
            </a:r>
            <a:r>
              <a:rPr lang="ru-RU" sz="2400" dirty="0"/>
              <a:t>.</a:t>
            </a:r>
            <a:endParaRPr lang="en-US" sz="2400" dirty="0"/>
          </a:p>
          <a:p>
            <a:r>
              <a:rPr lang="ru-RU" sz="2400" b="1" dirty="0"/>
              <a:t>Задача: </a:t>
            </a:r>
            <a:r>
              <a:rPr lang="ru-RU" sz="2400" dirty="0"/>
              <a:t>Построить модель, которая будет предсказывать цену автомобиля на основе данных о характеристиках.</a:t>
            </a:r>
          </a:p>
          <a:p>
            <a:r>
              <a:rPr lang="ru-RU" sz="2400" b="1" dirty="0"/>
              <a:t>Исходные данные:</a:t>
            </a:r>
          </a:p>
          <a:p>
            <a:pPr lvl="1"/>
            <a:r>
              <a:rPr lang="ru-RU" sz="2000" dirty="0"/>
              <a:t>Сайт объявлений somon.tj.</a:t>
            </a:r>
          </a:p>
          <a:p>
            <a:pPr lvl="1"/>
            <a:r>
              <a:rPr lang="ru-RU" sz="2000" b="1" dirty="0"/>
              <a:t>7000+ </a:t>
            </a:r>
            <a:r>
              <a:rPr lang="ru-RU" sz="2000" dirty="0"/>
              <a:t>записей.</a:t>
            </a:r>
          </a:p>
          <a:p>
            <a:pPr lvl="1"/>
            <a:r>
              <a:rPr lang="ru-RU" sz="2000" dirty="0"/>
              <a:t>Столбцы: </a:t>
            </a:r>
            <a:r>
              <a:rPr lang="ru-RU" sz="2000" b="1" dirty="0"/>
              <a:t>Модель</a:t>
            </a:r>
            <a:r>
              <a:rPr lang="ru-RU" sz="2000" dirty="0"/>
              <a:t>, </a:t>
            </a:r>
            <a:r>
              <a:rPr lang="ru-RU" sz="2000" b="1" dirty="0"/>
              <a:t>Цена</a:t>
            </a:r>
            <a:r>
              <a:rPr lang="ru-RU" sz="2000" dirty="0"/>
              <a:t>, </a:t>
            </a:r>
            <a:r>
              <a:rPr lang="ru-RU" sz="2000" b="1" dirty="0"/>
              <a:t>Год выпуска</a:t>
            </a:r>
            <a:r>
              <a:rPr lang="ru-RU" sz="2000" dirty="0"/>
              <a:t>, </a:t>
            </a:r>
            <a:r>
              <a:rPr lang="ru-RU" sz="2000" b="1" dirty="0"/>
              <a:t>Коробка передач</a:t>
            </a:r>
            <a:r>
              <a:rPr lang="ru-RU" sz="2000" dirty="0"/>
              <a:t>, </a:t>
            </a:r>
            <a:r>
              <a:rPr lang="ru-RU" sz="2000" b="1" dirty="0"/>
              <a:t>Вид топлива</a:t>
            </a:r>
            <a:r>
              <a:rPr lang="ru-RU" sz="2000" dirty="0"/>
              <a:t>, </a:t>
            </a:r>
            <a:r>
              <a:rPr lang="ru-RU" sz="2000" b="1" dirty="0"/>
              <a:t>Город</a:t>
            </a:r>
            <a:r>
              <a:rPr lang="ru-RU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8092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D96810-64DF-34D0-F239-7DA79B92F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000" b="1" i="0" dirty="0">
                <a:effectLst/>
                <a:latin typeface="Century Gothic (Заголовки)"/>
              </a:rPr>
              <a:t>Этапы </a:t>
            </a:r>
            <a:r>
              <a:rPr lang="ru-RU" sz="4400" b="1" i="0" dirty="0">
                <a:effectLst/>
                <a:latin typeface="Century Gothic (Заголовки)"/>
              </a:rPr>
              <a:t>выполнения</a:t>
            </a:r>
            <a:endParaRPr lang="ru-RU" sz="4000" dirty="0">
              <a:latin typeface="Century Gothic (Заголовки)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B21293-45CA-71B8-B1C6-50F4467DE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33600"/>
            <a:ext cx="11297920" cy="4000500"/>
          </a:xfrm>
        </p:spPr>
        <p:txBody>
          <a:bodyPr>
            <a:noAutofit/>
          </a:bodyPr>
          <a:lstStyle/>
          <a:p>
            <a:pPr algn="l">
              <a:buFont typeface="+mj-lt"/>
              <a:buAutoNum type="arabicPeriod"/>
            </a:pPr>
            <a:r>
              <a:rPr lang="ru-RU" sz="2800" b="1" i="0" dirty="0">
                <a:effectLst/>
                <a:latin typeface="Century Gothic (Основной текст)"/>
              </a:rPr>
              <a:t>Загрузка и изучение данных</a:t>
            </a:r>
            <a:endParaRPr lang="en-US" sz="2800" b="1" i="0" dirty="0">
              <a:effectLst/>
              <a:latin typeface="Century Gothic (Основной текст)"/>
            </a:endParaRPr>
          </a:p>
          <a:p>
            <a:pPr algn="l">
              <a:buFont typeface="+mj-lt"/>
              <a:buAutoNum type="arabicPeriod"/>
            </a:pPr>
            <a:r>
              <a:rPr lang="ru-RU" sz="2800" b="1" i="0" dirty="0">
                <a:effectLst/>
                <a:latin typeface="Century Gothic (Основной текст)"/>
              </a:rPr>
              <a:t>Предобработка данных</a:t>
            </a:r>
            <a:r>
              <a:rPr lang="ru-RU" sz="2800" b="0" i="0" dirty="0">
                <a:effectLst/>
                <a:latin typeface="Century Gothic (Основной текст)"/>
              </a:rPr>
              <a:t>:</a:t>
            </a:r>
            <a:r>
              <a:rPr lang="en-US" sz="2800" b="0" i="0" dirty="0">
                <a:effectLst/>
                <a:latin typeface="Century Gothic (Основной текст)"/>
              </a:rPr>
              <a:t> </a:t>
            </a:r>
            <a:r>
              <a:rPr lang="ru-RU" sz="2800" b="0" i="1" dirty="0">
                <a:effectLst/>
                <a:latin typeface="Century Gothic (Основной текст)"/>
              </a:rPr>
              <a:t>обработка пропусков, кодирование, масштабирование.</a:t>
            </a:r>
          </a:p>
          <a:p>
            <a:pPr algn="l">
              <a:buFont typeface="+mj-lt"/>
              <a:buAutoNum type="arabicPeriod"/>
            </a:pPr>
            <a:r>
              <a:rPr lang="ru-RU" sz="2800" b="1" i="0" dirty="0">
                <a:effectLst/>
                <a:latin typeface="Century Gothic (Основной текст)"/>
              </a:rPr>
              <a:t>Разделение данных</a:t>
            </a:r>
            <a:r>
              <a:rPr lang="ru-RU" sz="2800" b="0" i="0" dirty="0">
                <a:effectLst/>
                <a:latin typeface="Century Gothic (Основной текст)"/>
              </a:rPr>
              <a:t> на обучающую и тестовую выборки.</a:t>
            </a:r>
          </a:p>
          <a:p>
            <a:pPr algn="l">
              <a:buFont typeface="+mj-lt"/>
              <a:buAutoNum type="arabicPeriod"/>
            </a:pPr>
            <a:r>
              <a:rPr lang="ru-RU" sz="2800" b="1" i="0" dirty="0">
                <a:effectLst/>
                <a:latin typeface="Century Gothic (Основной текст)"/>
              </a:rPr>
              <a:t>Обучение моделей</a:t>
            </a:r>
            <a:r>
              <a:rPr lang="ru-RU" sz="2800" b="0" i="0" dirty="0">
                <a:effectLst/>
                <a:latin typeface="Century Gothic (Основной текст)"/>
              </a:rPr>
              <a:t>: </a:t>
            </a:r>
            <a:r>
              <a:rPr lang="ru-RU" sz="2800" b="0" i="1" dirty="0">
                <a:effectLst/>
                <a:latin typeface="Century Gothic (Основной текст)"/>
              </a:rPr>
              <a:t>Линейная регрессия, </a:t>
            </a:r>
            <a:r>
              <a:rPr lang="ru-RU" sz="2800" b="0" i="1" dirty="0" err="1">
                <a:effectLst/>
                <a:latin typeface="Century Gothic (Основной текст)"/>
              </a:rPr>
              <a:t>kNN</a:t>
            </a:r>
            <a:r>
              <a:rPr lang="ru-RU" sz="2800" i="1" dirty="0">
                <a:latin typeface="Century Gothic (Основной текст)"/>
              </a:rPr>
              <a:t>, </a:t>
            </a:r>
            <a:r>
              <a:rPr lang="ru-RU" sz="2800" b="0" i="1" dirty="0">
                <a:effectLst/>
                <a:latin typeface="Century Gothic (Основной текст)"/>
              </a:rPr>
              <a:t>Дерево решений, Случайный лес.</a:t>
            </a:r>
          </a:p>
          <a:p>
            <a:pPr>
              <a:buFont typeface="+mj-lt"/>
              <a:buAutoNum type="arabicPeriod"/>
            </a:pPr>
            <a:r>
              <a:rPr lang="ru-RU" sz="2800" b="1" dirty="0">
                <a:latin typeface="Century Gothic (Основной текст)"/>
              </a:rPr>
              <a:t>Оценка и сравнение моделей.</a:t>
            </a:r>
          </a:p>
          <a:p>
            <a:pPr algn="l">
              <a:buFont typeface="+mj-lt"/>
              <a:buAutoNum type="arabicPeriod"/>
            </a:pPr>
            <a:r>
              <a:rPr lang="ru-RU" sz="2800" b="1" dirty="0">
                <a:latin typeface="Century Gothic (Основной текст)"/>
              </a:rPr>
              <a:t> Визуализация модели.</a:t>
            </a:r>
          </a:p>
          <a:p>
            <a:pPr algn="l">
              <a:buFont typeface="+mj-lt"/>
              <a:buAutoNum type="arabicPeriod"/>
            </a:pPr>
            <a:r>
              <a:rPr lang="ru-RU" sz="2800" b="1" dirty="0">
                <a:latin typeface="Century Gothic (Основной текст)"/>
              </a:rPr>
              <a:t>Оптимизация </a:t>
            </a:r>
            <a:r>
              <a:rPr lang="ru-RU" sz="2800" b="1" dirty="0" err="1">
                <a:latin typeface="Century Gothic (Основной текст)"/>
              </a:rPr>
              <a:t>гиперпараметров</a:t>
            </a:r>
            <a:r>
              <a:rPr lang="ru-RU" sz="2800" b="1" dirty="0">
                <a:latin typeface="Century Gothic (Основной текст)"/>
              </a:rPr>
              <a:t>.</a:t>
            </a:r>
          </a:p>
          <a:p>
            <a:endParaRPr lang="ru-RU" sz="2000" dirty="0">
              <a:latin typeface="Century Gothic (Основной текст)"/>
            </a:endParaRPr>
          </a:p>
        </p:txBody>
      </p:sp>
    </p:spTree>
    <p:extLst>
      <p:ext uri="{BB962C8B-B14F-4D97-AF65-F5344CB8AC3E}">
        <p14:creationId xmlns:p14="http://schemas.microsoft.com/office/powerpoint/2010/main" val="3044682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D79D67-5CC5-B7B9-9FA1-481A42CB0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000" b="1" dirty="0"/>
              <a:t>Построение моделей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46888B-FA71-0138-BF4E-A9D30774D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2349500"/>
            <a:ext cx="11125200" cy="40767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2800" b="1" dirty="0"/>
              <a:t>Используемые модели</a:t>
            </a:r>
            <a:r>
              <a:rPr lang="ru-RU" sz="2800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sz="2400" dirty="0"/>
              <a:t>Линейная регрессия.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sz="2400" dirty="0" err="1"/>
              <a:t>kNN</a:t>
            </a:r>
            <a:r>
              <a:rPr lang="ru-RU" sz="2400" dirty="0"/>
              <a:t> (k-</a:t>
            </a:r>
            <a:r>
              <a:rPr lang="ru-RU" sz="2400" dirty="0" err="1"/>
              <a:t>Nearest</a:t>
            </a:r>
            <a:r>
              <a:rPr lang="ru-RU" sz="2400" dirty="0"/>
              <a:t> </a:t>
            </a:r>
            <a:r>
              <a:rPr lang="ru-RU" sz="2400" dirty="0" err="1"/>
              <a:t>Neighbors</a:t>
            </a:r>
            <a:r>
              <a:rPr lang="ru-RU" sz="2400" dirty="0"/>
              <a:t>).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sz="2400" dirty="0"/>
              <a:t>Дерево решений.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sz="2400" dirty="0"/>
              <a:t>Случайный лес.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800" b="1" dirty="0"/>
              <a:t>Методы оценки</a:t>
            </a:r>
            <a:r>
              <a:rPr lang="ru-RU" sz="2800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sz="2400" dirty="0"/>
              <a:t>Кросс-валидация для оценки стабильности моделей.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sz="2400" dirty="0"/>
              <a:t>Метрические показатели: </a:t>
            </a:r>
            <a:r>
              <a:rPr lang="ru-RU" sz="2400" b="1" dirty="0"/>
              <a:t>MAE, MSE, RMSE, R², MAPE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1951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402922-D0D2-E50C-CB09-C0B773E65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000" b="1" dirty="0"/>
              <a:t>Оценка и интерпретация результатов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D0838A-FA52-AB8B-7E5D-053CEF695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854" y="2298700"/>
            <a:ext cx="11087846" cy="41656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2800" b="1" dirty="0"/>
              <a:t>Лучшая модель</a:t>
            </a:r>
            <a:r>
              <a:rPr lang="ru-RU" sz="28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/>
              <a:t>Случайный лес: высокая точность, низкие ошибки.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b="1" dirty="0"/>
              <a:t>Перспективы улучшения</a:t>
            </a:r>
            <a:r>
              <a:rPr lang="ru-RU" sz="28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/>
              <a:t>Улучшение качества данных.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/>
              <a:t>Дополнительные признаки.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/>
              <a:t>Применение более сложных моделей.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b="1" dirty="0"/>
              <a:t>Влияние признаков</a:t>
            </a:r>
            <a:r>
              <a:rPr lang="ru-RU" sz="2800" dirty="0"/>
              <a:t>: Влияние года выпуска, модели и коробки передачи на цену автомобиля.</a:t>
            </a:r>
          </a:p>
        </p:txBody>
      </p:sp>
    </p:spTree>
    <p:extLst>
      <p:ext uri="{BB962C8B-B14F-4D97-AF65-F5344CB8AC3E}">
        <p14:creationId xmlns:p14="http://schemas.microsoft.com/office/powerpoint/2010/main" val="2546800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AF3E91-97AE-ECEF-2409-FFACE86AA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000" b="1" i="0" dirty="0">
                <a:effectLst/>
                <a:latin typeface="Century Gothic (Заголовки)"/>
              </a:rPr>
              <a:t>Рекомендации для улучшения</a:t>
            </a:r>
            <a:endParaRPr lang="ru-RU" sz="4000" dirty="0">
              <a:latin typeface="Century Gothic (Заголовки)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48C9EC-035B-30D0-C196-39C28FC65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2374900"/>
            <a:ext cx="11277600" cy="3786414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400" b="1" dirty="0">
                <a:latin typeface="Century Gothic (Основной текст)"/>
              </a:rPr>
              <a:t>Использование более сложных моделей:</a:t>
            </a:r>
            <a:r>
              <a:rPr lang="ru-RU" sz="2400" dirty="0">
                <a:latin typeface="Century Gothic (Основной текст)"/>
              </a:rPr>
              <a:t> Несмотря на хорошее качество предсказаний, можно попробовать более сложные модели, такие как </a:t>
            </a:r>
            <a:r>
              <a:rPr lang="ru-RU" sz="2400" b="1" dirty="0">
                <a:latin typeface="Century Gothic (Основной текст)"/>
              </a:rPr>
              <a:t>градиентный </a:t>
            </a:r>
            <a:r>
              <a:rPr lang="ru-RU" sz="2400" b="1" dirty="0" err="1">
                <a:latin typeface="Century Gothic (Основной текст)"/>
              </a:rPr>
              <a:t>бустинг</a:t>
            </a:r>
            <a:r>
              <a:rPr lang="ru-RU" sz="2400" b="1" dirty="0">
                <a:latin typeface="Century Gothic (Основной текст)"/>
              </a:rPr>
              <a:t> </a:t>
            </a:r>
            <a:r>
              <a:rPr lang="ru-RU" sz="2400" dirty="0">
                <a:latin typeface="Century Gothic (Основной текст)"/>
              </a:rPr>
              <a:t>или </a:t>
            </a:r>
            <a:r>
              <a:rPr lang="ru-RU" sz="2400" b="1" dirty="0">
                <a:latin typeface="Century Gothic (Основной текст)"/>
              </a:rPr>
              <a:t>нейронные сети</a:t>
            </a:r>
            <a:r>
              <a:rPr lang="ru-RU" sz="2400" dirty="0">
                <a:latin typeface="Century Gothic (Основной текст)"/>
              </a:rPr>
              <a:t>, чтобы улучшить точность.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b="1" dirty="0">
                <a:latin typeface="Century Gothic (Основной текст)"/>
              </a:rPr>
              <a:t>Оптимизация </a:t>
            </a:r>
            <a:r>
              <a:rPr lang="ru-RU" sz="2400" b="1" dirty="0" err="1">
                <a:latin typeface="Century Gothic (Основной текст)"/>
              </a:rPr>
              <a:t>гиперпараметров</a:t>
            </a:r>
            <a:r>
              <a:rPr lang="ru-RU" sz="2400" b="1" dirty="0">
                <a:latin typeface="Century Gothic (Основной текст)"/>
              </a:rPr>
              <a:t>:</a:t>
            </a:r>
            <a:r>
              <a:rPr lang="ru-RU" sz="2400" dirty="0">
                <a:latin typeface="Century Gothic (Основной текст)"/>
              </a:rPr>
              <a:t> Настройка </a:t>
            </a:r>
            <a:r>
              <a:rPr lang="ru-RU" sz="2400" dirty="0" err="1">
                <a:latin typeface="Century Gothic (Основной текст)"/>
              </a:rPr>
              <a:t>гиперпараметров</a:t>
            </a:r>
            <a:r>
              <a:rPr lang="ru-RU" sz="2400" dirty="0">
                <a:latin typeface="Century Gothic (Основной текст)"/>
              </a:rPr>
              <a:t> с помощью методов, таких как </a:t>
            </a:r>
            <a:r>
              <a:rPr lang="ru-RU" sz="2400" b="1" dirty="0" err="1">
                <a:latin typeface="Century Gothic (Основной текст)"/>
              </a:rPr>
              <a:t>Randomized</a:t>
            </a:r>
            <a:r>
              <a:rPr lang="ru-RU" sz="2400" b="1" dirty="0">
                <a:latin typeface="Century Gothic (Основной текст)"/>
              </a:rPr>
              <a:t> Search </a:t>
            </a:r>
            <a:r>
              <a:rPr lang="ru-RU" sz="2400" dirty="0">
                <a:latin typeface="Century Gothic (Основной текст)"/>
              </a:rPr>
              <a:t>и другие, может значительно улучшить результаты моделей.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b="1" i="0" dirty="0">
                <a:effectLst/>
                <a:latin typeface="Century Gothic (Основной текст)"/>
              </a:rPr>
              <a:t>Интеграция дополнительных данных</a:t>
            </a:r>
            <a:r>
              <a:rPr lang="ru-RU" sz="2400" b="0" i="0" dirty="0">
                <a:effectLst/>
                <a:latin typeface="Century Gothic (Основной текст)"/>
              </a:rPr>
              <a:t> таких как состояние автомобиля, цвет и другие факторы, может значительно улучшить точность предсказания.</a:t>
            </a:r>
          </a:p>
        </p:txBody>
      </p:sp>
    </p:spTree>
    <p:extLst>
      <p:ext uri="{BB962C8B-B14F-4D97-AF65-F5344CB8AC3E}">
        <p14:creationId xmlns:p14="http://schemas.microsoft.com/office/powerpoint/2010/main" val="340280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4FCA9FE-721F-AEF1-990C-C44BD8AA7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627" y="3581400"/>
            <a:ext cx="9906746" cy="18669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7000" b="1" i="0" dirty="0">
                <a:effectLst/>
                <a:latin typeface="system-ui"/>
              </a:rPr>
              <a:t>Спасибо за внимание!</a:t>
            </a:r>
            <a:endParaRPr lang="ru-RU" sz="7000" b="0" i="0" dirty="0">
              <a:effectLst/>
              <a:latin typeface="system-ui"/>
            </a:endParaRPr>
          </a:p>
          <a:p>
            <a:pPr algn="ctr"/>
            <a:endParaRPr lang="ru-RU" sz="7000" dirty="0"/>
          </a:p>
          <a:p>
            <a:pPr algn="ctr"/>
            <a:endParaRPr lang="ru-RU" sz="7000" dirty="0"/>
          </a:p>
        </p:txBody>
      </p:sp>
    </p:spTree>
    <p:extLst>
      <p:ext uri="{BB962C8B-B14F-4D97-AF65-F5344CB8AC3E}">
        <p14:creationId xmlns:p14="http://schemas.microsoft.com/office/powerpoint/2010/main" val="10616442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760</TotalTime>
  <Words>572</Words>
  <Application>Microsoft Office PowerPoint</Application>
  <PresentationFormat>Широкоэкранный</PresentationFormat>
  <Paragraphs>54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6" baseType="lpstr">
      <vt:lpstr>Arial</vt:lpstr>
      <vt:lpstr>Calibri</vt:lpstr>
      <vt:lpstr>Century Gothic</vt:lpstr>
      <vt:lpstr>Century Gothic (Заголовки)</vt:lpstr>
      <vt:lpstr>Century Gothic (Основной текст)</vt:lpstr>
      <vt:lpstr>system-ui</vt:lpstr>
      <vt:lpstr>Wingdings</vt:lpstr>
      <vt:lpstr>Wingdings 3</vt:lpstr>
      <vt:lpstr>Совет директоров</vt:lpstr>
      <vt:lpstr>Проект: Предсказание цены на подержанные автомобили марки Opel</vt:lpstr>
      <vt:lpstr>Описание проекта</vt:lpstr>
      <vt:lpstr>Этапы выполнения</vt:lpstr>
      <vt:lpstr>Построение моделей</vt:lpstr>
      <vt:lpstr>Оценка и интерпретация результатов</vt:lpstr>
      <vt:lpstr>Рекомендации для улучшения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10</cp:revision>
  <dcterms:created xsi:type="dcterms:W3CDTF">2025-01-08T02:55:20Z</dcterms:created>
  <dcterms:modified xsi:type="dcterms:W3CDTF">2025-01-09T09:33:12Z</dcterms:modified>
</cp:coreProperties>
</file>