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57" r:id="rId4"/>
    <p:sldId id="265" r:id="rId5"/>
    <p:sldId id="266" r:id="rId6"/>
    <p:sldId id="263" r:id="rId7"/>
    <p:sldId id="259" r:id="rId8"/>
    <p:sldId id="271" r:id="rId9"/>
    <p:sldId id="261" r:id="rId10"/>
    <p:sldId id="268" r:id="rId11"/>
    <p:sldId id="269" r:id="rId12"/>
    <p:sldId id="27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634" autoAdjust="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6A491-1F0A-48AD-8751-A115C76310E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E96B6-608C-415C-B2A3-2E1C12D5B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1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593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1BF8-0DE4-12C5-2E6D-BF1CF785A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FED05F1-66B3-8053-D1DE-E383F11BE6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256442C-B0F9-D7B5-084C-A3BDFF331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42A0BA-0C08-0A3C-32A2-38FAEB9AE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261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EE041-2E7B-5077-BB5B-58D6DA396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996D208-0A68-8A7F-4068-6CD47AAC4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6FB3261-F741-C84A-57B6-0C4408DD8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E246B6-A141-2E73-F1FE-3C9AB788B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67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B350C-63A8-6F09-BE8D-B7B6E81AC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3329197-C9F2-F5AF-805D-B29BF677BA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73DF05A-D31A-EFBF-28A7-BDCA93CBE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935D90-8358-7A20-1754-BE5DB6DDC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80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88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87026-7708-F4F9-772C-B1D5CDBB2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CABB6E3-12C2-6E38-D83E-9C8F1C2E23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2F3F884-FD54-3BA3-C440-C455337E3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577B26-5A0D-A709-2D76-F42755E92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40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36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F71E4-6683-FF00-09E7-06E1033B5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65D021A-B0DD-453D-B6FA-30E6DDC60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08934B7-F516-02C9-68F6-7C7ED0DEE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49D0FB-2462-3C00-BE65-EB95F5F43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14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583A7-F9E7-C0EB-4274-07000B29C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0986C35-E759-C685-C8B2-6668629D9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6C9EDE2-364C-12BD-8C27-B00EC9E2C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55B014-B972-7D3D-BD69-9CE3269D7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76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88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92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C3A36-2025-A4F8-D0FB-B3EF196A6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FC86955-4D23-BFF3-2645-2C000338B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C618257-D692-8EF4-1B15-0C9E0E78A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F0296E-8F67-17EE-64AC-61A40FA24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4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%2F%2Fdrive.google.com%2Fopen%3Fid%3D1dPCG76ST6NohYKtVMGv6HpFL-jD5p1eJ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E5CB2-BEC7-5CB4-D1F7-810029DF3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635" y="1774613"/>
            <a:ext cx="8825658" cy="2677648"/>
          </a:xfrm>
        </p:spPr>
        <p:txBody>
          <a:bodyPr/>
          <a:lstStyle/>
          <a:p>
            <a:r>
              <a:rPr lang="ru-RU" b="1" i="0" dirty="0">
                <a:effectLst/>
                <a:latin typeface="system-ui"/>
              </a:rPr>
              <a:t>Проект: Прогнозирование оттока клиентов телекоммуникационной компании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B185E6-1F0C-44F5-D3D8-A1F9C0486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000" b="1" dirty="0"/>
              <a:t>ФИО: </a:t>
            </a:r>
            <a:r>
              <a:rPr lang="ru-RU" sz="3000" b="1" dirty="0" err="1"/>
              <a:t>Исоев</a:t>
            </a:r>
            <a:r>
              <a:rPr lang="ru-RU" sz="3000" b="1" dirty="0"/>
              <a:t> ИСО НИЁЗОВИЧ</a:t>
            </a:r>
          </a:p>
        </p:txBody>
      </p:sp>
    </p:spTree>
    <p:extLst>
      <p:ext uri="{BB962C8B-B14F-4D97-AF65-F5344CB8AC3E}">
        <p14:creationId xmlns:p14="http://schemas.microsoft.com/office/powerpoint/2010/main" val="313149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5A8D-2726-1F67-CC5D-B9671BB4B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C6500-81B4-737C-531E-4D5852DF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>
                <a:latin typeface="system-ui"/>
              </a:rPr>
              <a:t>Важность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A2CB9-BEA6-CCF8-F351-D556D47D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374900"/>
            <a:ext cx="11277600" cy="3786414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ru-RU" sz="3200" b="0" i="0" dirty="0">
                <a:effectLst/>
                <a:latin typeface="system-ui"/>
              </a:rPr>
              <a:t>При анализе важности признаков можно отметить, что определённые факторы, такие как «</a:t>
            </a:r>
            <a:r>
              <a:rPr lang="ru-RU" sz="3200" b="1" i="0" dirty="0" err="1">
                <a:effectLst/>
                <a:latin typeface="system-ui"/>
              </a:rPr>
              <a:t>tenure</a:t>
            </a:r>
            <a:r>
              <a:rPr lang="ru-RU" sz="3200" b="0" i="0" dirty="0">
                <a:effectLst/>
                <a:latin typeface="system-ui"/>
              </a:rPr>
              <a:t>» (длительность обслуживания клиента), «</a:t>
            </a:r>
            <a:r>
              <a:rPr lang="ru-RU" sz="3200" b="1" i="0" dirty="0" err="1">
                <a:effectLst/>
                <a:latin typeface="system-ui"/>
              </a:rPr>
              <a:t>MonthlyCharges</a:t>
            </a:r>
            <a:r>
              <a:rPr lang="ru-RU" sz="3200" b="0" i="0" dirty="0">
                <a:effectLst/>
                <a:latin typeface="system-ui"/>
              </a:rPr>
              <a:t>» (ежемесячные платежи), и «</a:t>
            </a:r>
            <a:r>
              <a:rPr lang="ru-RU" sz="3200" b="1" i="0" dirty="0" err="1">
                <a:effectLst/>
                <a:latin typeface="system-ui"/>
              </a:rPr>
              <a:t>InternetService</a:t>
            </a:r>
            <a:r>
              <a:rPr lang="ru-RU" sz="3200" b="0" i="0" dirty="0">
                <a:effectLst/>
                <a:latin typeface="system-ui"/>
              </a:rPr>
              <a:t>» (тип интернет-услуги) оказывают значительное влияние на модель. </a:t>
            </a:r>
          </a:p>
          <a:p>
            <a:pPr marL="457200" lvl="1" indent="0" algn="just">
              <a:buNone/>
            </a:pPr>
            <a:r>
              <a:rPr lang="ru-RU" sz="3200" b="0" i="0" dirty="0">
                <a:effectLst/>
                <a:latin typeface="system-ui"/>
              </a:rPr>
              <a:t>Это может помочь в принятии бизнес-решений, например, в определении, какие признаки важны для улучшения удержания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84899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CB158-3EDC-5267-A72F-9C4F47AB0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26BA8-15FD-46E7-8434-40F8C1C5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 err="1">
                <a:latin typeface="system-ui"/>
              </a:rPr>
              <a:t>Гиперпараметры</a:t>
            </a:r>
            <a:endParaRPr lang="ru-RU" sz="4000" b="1" dirty="0">
              <a:latin typeface="system-u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D5B89-5553-9EBF-265C-7D12CAA6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374900"/>
            <a:ext cx="11277600" cy="3786414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ru-RU" sz="3200" b="1" i="0" dirty="0" err="1">
                <a:effectLst/>
                <a:latin typeface="system-ui"/>
              </a:rPr>
              <a:t>RandomizedSearchCV</a:t>
            </a:r>
            <a:r>
              <a:rPr lang="ru-RU" sz="3200" b="1" i="0" dirty="0">
                <a:effectLst/>
                <a:latin typeface="system-ui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u-RU" sz="3200" b="0" i="0" dirty="0">
                <a:effectLst/>
                <a:latin typeface="system-ui"/>
              </a:rPr>
              <a:t>Оптимизация </a:t>
            </a:r>
            <a:r>
              <a:rPr lang="ru-RU" sz="3200" b="0" i="0" dirty="0" err="1">
                <a:effectLst/>
                <a:latin typeface="system-ui"/>
              </a:rPr>
              <a:t>гиперпараметров</a:t>
            </a:r>
            <a:r>
              <a:rPr lang="ru-RU" sz="3200" b="0" i="0" dirty="0">
                <a:effectLst/>
                <a:latin typeface="system-ui"/>
              </a:rPr>
              <a:t> с помощью </a:t>
            </a:r>
            <a:r>
              <a:rPr lang="ru-RU" sz="3200" b="0" i="0" dirty="0" err="1">
                <a:effectLst/>
                <a:latin typeface="system-ui"/>
              </a:rPr>
              <a:t>RandomizedSearchCV</a:t>
            </a:r>
            <a:r>
              <a:rPr lang="ru-RU" sz="3200" b="0" i="0" dirty="0">
                <a:effectLst/>
                <a:latin typeface="system-ui"/>
              </a:rPr>
              <a:t> показала, что для каждой модели можно добиться значительного улучшения производительности, что подчеркивает важность настройки </a:t>
            </a:r>
            <a:r>
              <a:rPr lang="ru-RU" sz="3200" b="0" i="0" dirty="0" err="1">
                <a:effectLst/>
                <a:latin typeface="system-ui"/>
              </a:rPr>
              <a:t>гиперпараметров</a:t>
            </a:r>
            <a:r>
              <a:rPr lang="ru-RU" sz="3200" b="0" i="0" dirty="0">
                <a:effectLst/>
                <a:latin typeface="system-ui"/>
              </a:rPr>
              <a:t> для достижения лучших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227972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06288-A6BD-5F6F-A88D-E7DE1D14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07D6D-5E41-94DB-9BC8-520D7B76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11" y="1038983"/>
            <a:ext cx="8761413" cy="706964"/>
          </a:xfrm>
        </p:spPr>
        <p:txBody>
          <a:bodyPr/>
          <a:lstStyle/>
          <a:p>
            <a:pPr algn="ctr"/>
            <a:r>
              <a:rPr lang="ru-RU" sz="4000" b="1" i="0" dirty="0">
                <a:effectLst/>
                <a:latin typeface="system-ui"/>
              </a:rPr>
              <a:t>Заключение</a:t>
            </a:r>
            <a:endParaRPr lang="ru-RU" sz="4000" b="1" dirty="0">
              <a:latin typeface="system-u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6E7EA0-111C-5674-904F-D0FE25BFC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128" y="2178957"/>
            <a:ext cx="11277600" cy="3786414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ru-RU" sz="2700" b="0" i="0" dirty="0">
                <a:effectLst/>
                <a:latin typeface="system-ui"/>
              </a:rPr>
              <a:t>Проект показывает, что использование различных моделей машинного обучения позволяет достичь хороших результатов в предсказании оттока клиентов. </a:t>
            </a:r>
          </a:p>
          <a:p>
            <a:pPr marL="457200" lvl="1" indent="0" algn="just">
              <a:buNone/>
            </a:pPr>
            <a:r>
              <a:rPr lang="ru-RU" sz="2700" b="0" i="0" dirty="0">
                <a:effectLst/>
                <a:latin typeface="system-ui"/>
              </a:rPr>
              <a:t>«</a:t>
            </a:r>
            <a:r>
              <a:rPr lang="ru-RU" sz="2700" b="1" i="0" dirty="0" err="1">
                <a:effectLst/>
                <a:latin typeface="system-ui"/>
              </a:rPr>
              <a:t>CatBoost</a:t>
            </a:r>
            <a:r>
              <a:rPr lang="ru-RU" sz="2700" b="0" i="0" dirty="0">
                <a:effectLst/>
                <a:latin typeface="system-ui"/>
              </a:rPr>
              <a:t>» оказался лучшим выбором для данной задачи, однако стоит обратить внимание и на другие модели, такие как «</a:t>
            </a:r>
            <a:r>
              <a:rPr lang="ru-RU" sz="2700" b="1" i="0" dirty="0" err="1">
                <a:effectLst/>
                <a:latin typeface="system-ui"/>
              </a:rPr>
              <a:t>Logistic</a:t>
            </a:r>
            <a:r>
              <a:rPr lang="ru-RU" sz="2700" b="1" i="0" dirty="0">
                <a:effectLst/>
                <a:latin typeface="system-ui"/>
              </a:rPr>
              <a:t> </a:t>
            </a:r>
            <a:r>
              <a:rPr lang="ru-RU" sz="2700" b="1" i="0" dirty="0" err="1">
                <a:effectLst/>
                <a:latin typeface="system-ui"/>
              </a:rPr>
              <a:t>Regression</a:t>
            </a:r>
            <a:r>
              <a:rPr lang="ru-RU" sz="2700" b="0" i="0" dirty="0">
                <a:effectLst/>
                <a:latin typeface="system-ui"/>
              </a:rPr>
              <a:t>» и «</a:t>
            </a:r>
            <a:r>
              <a:rPr lang="ru-RU" sz="2700" b="1" i="0" dirty="0" err="1">
                <a:effectLst/>
                <a:latin typeface="system-ui"/>
              </a:rPr>
              <a:t>Random</a:t>
            </a:r>
            <a:r>
              <a:rPr lang="ru-RU" sz="2700" b="1" i="0" dirty="0">
                <a:effectLst/>
                <a:latin typeface="system-ui"/>
              </a:rPr>
              <a:t> </a:t>
            </a:r>
            <a:r>
              <a:rPr lang="ru-RU" sz="2700" b="1" i="0" dirty="0" err="1">
                <a:effectLst/>
                <a:latin typeface="system-ui"/>
              </a:rPr>
              <a:t>Forest</a:t>
            </a:r>
            <a:r>
              <a:rPr lang="ru-RU" sz="2700" b="0" i="0" dirty="0">
                <a:effectLst/>
                <a:latin typeface="system-ui"/>
              </a:rPr>
              <a:t>», которые тоже могут быть полезны в различных ситуациях. </a:t>
            </a:r>
          </a:p>
          <a:p>
            <a:pPr marL="457200" lvl="1" indent="0" algn="just">
              <a:buNone/>
            </a:pPr>
            <a:r>
              <a:rPr lang="ru-RU" sz="2700" b="0" i="0" dirty="0">
                <a:effectLst/>
                <a:latin typeface="system-ui"/>
              </a:rPr>
              <a:t>Работая с данной моделью, можно не только предсказать, кто вероятно уйдёт, но и понять важные факторы, влияющие на этот процесс, что позволит предпринять меры для удержания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162736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FCA9FE-721F-AEF1-990C-C44BD8AA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627" y="3581400"/>
            <a:ext cx="9906746" cy="1866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000" b="1" i="0" dirty="0">
                <a:effectLst/>
                <a:latin typeface="system-ui"/>
              </a:rPr>
              <a:t>Спасибо за внимание!</a:t>
            </a:r>
            <a:endParaRPr lang="ru-RU" sz="7000" b="0" i="0" dirty="0">
              <a:effectLst/>
              <a:latin typeface="system-ui"/>
            </a:endParaRPr>
          </a:p>
          <a:p>
            <a:pPr algn="ctr"/>
            <a:endParaRPr lang="ru-RU" sz="7000" dirty="0"/>
          </a:p>
          <a:p>
            <a:pPr algn="ctr"/>
            <a:endParaRPr lang="ru-RU" sz="7000" dirty="0"/>
          </a:p>
        </p:txBody>
      </p:sp>
    </p:spTree>
    <p:extLst>
      <p:ext uri="{BB962C8B-B14F-4D97-AF65-F5344CB8AC3E}">
        <p14:creationId xmlns:p14="http://schemas.microsoft.com/office/powerpoint/2010/main" val="106164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589B2-4FE8-8957-F4BF-A2CE9528A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C979C-B77C-D184-9F27-EF580C59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i="0" dirty="0">
                <a:effectLst/>
                <a:latin typeface="Century Gothic (Заголовки)"/>
              </a:rPr>
              <a:t>Описание проекта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A23553-326F-AE88-CBD3-AB74BB358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37" y="2331957"/>
            <a:ext cx="11526520" cy="4297443"/>
          </a:xfrm>
        </p:spPr>
        <p:txBody>
          <a:bodyPr>
            <a:noAutofit/>
          </a:bodyPr>
          <a:lstStyle/>
          <a:p>
            <a:r>
              <a:rPr lang="ru-RU" sz="2400" b="1" dirty="0"/>
              <a:t>Цель: </a:t>
            </a:r>
            <a:r>
              <a:rPr lang="ru-RU" sz="2400" dirty="0"/>
              <a:t>Целью проекта является создание модели для предсказания оттока клиентов (</a:t>
            </a:r>
            <a:r>
              <a:rPr lang="ru-RU" sz="2400" b="1" dirty="0" err="1"/>
              <a:t>churn</a:t>
            </a:r>
            <a:r>
              <a:rPr lang="ru-RU" sz="2400" dirty="0"/>
              <a:t>) на основе различных признаков, таких как </a:t>
            </a:r>
            <a:r>
              <a:rPr lang="ru-RU" sz="2400" b="1" i="1" dirty="0"/>
              <a:t>срок обслуживания, тип контракта, ежемесячные платежи </a:t>
            </a:r>
            <a:r>
              <a:rPr lang="ru-RU" sz="2400" dirty="0"/>
              <a:t>и другие. Модель должна помочь компании выявить клиентов, которые с высокой вероятностью могут покинуть сервис, и предложить способы удержания этих клиентов.</a:t>
            </a:r>
          </a:p>
          <a:p>
            <a:r>
              <a:rPr lang="ru-RU" sz="2400" b="1" dirty="0"/>
              <a:t>Инструменты и технологии: </a:t>
            </a:r>
            <a:r>
              <a:rPr lang="ru-RU" sz="2400" dirty="0"/>
              <a:t>Python, </a:t>
            </a:r>
            <a:r>
              <a:rPr lang="en-US" sz="2400" dirty="0"/>
              <a:t>P</a:t>
            </a:r>
            <a:r>
              <a:rPr lang="ru-RU" sz="2400" dirty="0" err="1"/>
              <a:t>andas</a:t>
            </a:r>
            <a:r>
              <a:rPr lang="ru-RU" sz="2400" dirty="0"/>
              <a:t>, </a:t>
            </a:r>
            <a:r>
              <a:rPr lang="en-US" sz="2400" dirty="0" err="1"/>
              <a:t>Numpy</a:t>
            </a:r>
            <a:r>
              <a:rPr lang="en-US" sz="2400" dirty="0"/>
              <a:t>, S</a:t>
            </a:r>
            <a:r>
              <a:rPr lang="ru-RU" sz="2400" dirty="0" err="1"/>
              <a:t>cikit-learn</a:t>
            </a:r>
            <a:r>
              <a:rPr lang="ru-RU" sz="2400" dirty="0"/>
              <a:t>, </a:t>
            </a:r>
            <a:r>
              <a:rPr lang="en-US" sz="2400" dirty="0" err="1"/>
              <a:t>XGBoost</a:t>
            </a:r>
            <a:r>
              <a:rPr lang="en-US" sz="2400" dirty="0"/>
              <a:t> / </a:t>
            </a:r>
            <a:r>
              <a:rPr lang="en-US" sz="2400" dirty="0" err="1"/>
              <a:t>CatBoost</a:t>
            </a:r>
            <a:r>
              <a:rPr lang="ru-RU" sz="2400" dirty="0"/>
              <a:t>, </a:t>
            </a:r>
            <a:r>
              <a:rPr lang="ru-RU" sz="2400" dirty="0" err="1"/>
              <a:t>Matplotlib</a:t>
            </a:r>
            <a:r>
              <a:rPr lang="ru-RU" sz="2400" dirty="0"/>
              <a:t>, </a:t>
            </a:r>
            <a:r>
              <a:rPr lang="ru-RU" sz="2400" dirty="0" err="1"/>
              <a:t>Seaborn</a:t>
            </a:r>
            <a:r>
              <a:rPr lang="ru-RU" sz="2400" dirty="0"/>
              <a:t>.</a:t>
            </a:r>
            <a:endParaRPr lang="en-US" sz="2400" dirty="0"/>
          </a:p>
          <a:p>
            <a:r>
              <a:rPr lang="ru-RU" sz="2400" b="1" dirty="0"/>
              <a:t>Задача: </a:t>
            </a:r>
            <a:r>
              <a:rPr lang="ru-RU" sz="2400" dirty="0"/>
              <a:t>Построить классификационную модель для предсказания оттока клиентов, используя набор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342011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297E7-B4C5-1D15-6E01-3DFBD3D3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i="0" dirty="0">
                <a:effectLst/>
                <a:latin typeface="Century Gothic (Заголовки)"/>
              </a:rPr>
              <a:t>Описание проекта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E10813-FB17-8B43-8F7B-2F017FB2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2157786"/>
            <a:ext cx="10525034" cy="4667556"/>
          </a:xfrm>
        </p:spPr>
        <p:txBody>
          <a:bodyPr>
            <a:noAutofit/>
          </a:bodyPr>
          <a:lstStyle/>
          <a:p>
            <a:r>
              <a:rPr lang="ru-RU" sz="2400" b="1" dirty="0"/>
              <a:t>Исходные данные: </a:t>
            </a:r>
          </a:p>
          <a:p>
            <a:pPr lvl="1"/>
            <a:r>
              <a:rPr lang="ru-RU" sz="2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Файл</a:t>
            </a:r>
            <a:r>
              <a:rPr lang="ru-RU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sz="2400" dirty="0"/>
              <a:t>telecom_users.csv</a:t>
            </a:r>
            <a:endParaRPr lang="ru-RU" sz="24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ru-RU" sz="2400" dirty="0">
                <a:hlinkClick r:id="rId3"/>
              </a:rPr>
              <a:t>Ссылка для скачивания данных</a:t>
            </a:r>
          </a:p>
          <a:p>
            <a:pPr lvl="1"/>
            <a:r>
              <a:rPr lang="ru-RU" sz="2400" dirty="0">
                <a:hlinkClick r:id="rId3"/>
              </a:rPr>
              <a:t> </a:t>
            </a:r>
            <a:r>
              <a:rPr lang="ru-RU" altLang="ru-RU" sz="2400" b="1" dirty="0"/>
              <a:t>Размер датасета: </a:t>
            </a:r>
            <a:r>
              <a:rPr lang="ru-RU" altLang="ru-RU" sz="2400" dirty="0"/>
              <a:t>(5986, 22)</a:t>
            </a:r>
            <a:r>
              <a:rPr lang="ru-RU" sz="2400" dirty="0"/>
              <a:t>.</a:t>
            </a:r>
          </a:p>
          <a:p>
            <a:pPr lvl="1"/>
            <a:r>
              <a:rPr lang="ru-RU" sz="2400" b="1" dirty="0"/>
              <a:t>Признаки: </a:t>
            </a:r>
            <a:r>
              <a:rPr lang="en-US" sz="2400" dirty="0" err="1"/>
              <a:t>customerID</a:t>
            </a:r>
            <a:r>
              <a:rPr lang="en-US" sz="2400" dirty="0"/>
              <a:t>, gender, </a:t>
            </a:r>
            <a:r>
              <a:rPr lang="en-US" sz="2400" dirty="0" err="1"/>
              <a:t>SeniorCitizen</a:t>
            </a:r>
            <a:r>
              <a:rPr lang="en-US" sz="2400" dirty="0"/>
              <a:t>, Partner, Dependents, </a:t>
            </a:r>
            <a:r>
              <a:rPr lang="en-US" sz="2400" b="1" dirty="0"/>
              <a:t>tenure</a:t>
            </a:r>
            <a:r>
              <a:rPr lang="en-US" sz="2400" dirty="0"/>
              <a:t>, </a:t>
            </a:r>
            <a:r>
              <a:rPr lang="en-US" sz="2400" b="1" dirty="0" err="1"/>
              <a:t>PhoneService</a:t>
            </a:r>
            <a:r>
              <a:rPr lang="en-US" sz="2400" dirty="0"/>
              <a:t>, </a:t>
            </a:r>
            <a:r>
              <a:rPr lang="en-US" sz="2400" dirty="0" err="1"/>
              <a:t>MultipleLines</a:t>
            </a:r>
            <a:r>
              <a:rPr lang="en-US" sz="2400" dirty="0"/>
              <a:t>, </a:t>
            </a:r>
            <a:r>
              <a:rPr lang="en-US" sz="2400" b="1" dirty="0" err="1"/>
              <a:t>InternetService</a:t>
            </a:r>
            <a:r>
              <a:rPr lang="en-US" sz="2400" dirty="0"/>
              <a:t>, </a:t>
            </a:r>
            <a:r>
              <a:rPr lang="en-US" sz="2400" dirty="0" err="1"/>
              <a:t>OnlineSecurity</a:t>
            </a:r>
            <a:r>
              <a:rPr lang="en-US" sz="2400" dirty="0"/>
              <a:t>, </a:t>
            </a:r>
            <a:r>
              <a:rPr lang="en-US" sz="2400" dirty="0" err="1"/>
              <a:t>OnlineBackup</a:t>
            </a:r>
            <a:r>
              <a:rPr lang="en-US" sz="2400" dirty="0"/>
              <a:t>, </a:t>
            </a:r>
            <a:r>
              <a:rPr lang="en-US" sz="2400" dirty="0" err="1"/>
              <a:t>DeviceProtection</a:t>
            </a:r>
            <a:r>
              <a:rPr lang="en-US" sz="2400" dirty="0"/>
              <a:t>, </a:t>
            </a:r>
            <a:r>
              <a:rPr lang="en-US" sz="2400" dirty="0" err="1"/>
              <a:t>TechSupport</a:t>
            </a:r>
            <a:r>
              <a:rPr lang="en-US" sz="2400" dirty="0"/>
              <a:t>, </a:t>
            </a:r>
            <a:r>
              <a:rPr lang="en-US" sz="2400" dirty="0" err="1"/>
              <a:t>StreamingTV</a:t>
            </a:r>
            <a:r>
              <a:rPr lang="en-US" sz="2400" dirty="0"/>
              <a:t>, </a:t>
            </a:r>
            <a:r>
              <a:rPr lang="en-US" sz="2400" dirty="0" err="1"/>
              <a:t>StreamingMovies</a:t>
            </a:r>
            <a:r>
              <a:rPr lang="en-US" sz="2400" dirty="0"/>
              <a:t>, </a:t>
            </a:r>
            <a:r>
              <a:rPr lang="en-US" sz="2400" b="1" dirty="0"/>
              <a:t>Contract</a:t>
            </a:r>
            <a:r>
              <a:rPr lang="en-US" sz="2400" dirty="0"/>
              <a:t>, </a:t>
            </a:r>
            <a:r>
              <a:rPr lang="en-US" sz="2400" dirty="0" err="1"/>
              <a:t>PaperlessBilling</a:t>
            </a:r>
            <a:r>
              <a:rPr lang="en-US" sz="2400" dirty="0"/>
              <a:t>, </a:t>
            </a:r>
            <a:r>
              <a:rPr lang="en-US" sz="2400" dirty="0" err="1"/>
              <a:t>PaymentMethod</a:t>
            </a:r>
            <a:r>
              <a:rPr lang="en-US" sz="2400" dirty="0"/>
              <a:t>, </a:t>
            </a:r>
            <a:r>
              <a:rPr lang="en-US" sz="2400" dirty="0" err="1"/>
              <a:t>MonthlyCharges</a:t>
            </a:r>
            <a:r>
              <a:rPr lang="en-US" sz="2400" dirty="0"/>
              <a:t>, </a:t>
            </a:r>
            <a:r>
              <a:rPr lang="en-US" sz="2400" dirty="0" err="1"/>
              <a:t>TotalCharges</a:t>
            </a:r>
            <a:r>
              <a:rPr lang="en-US" sz="2400" dirty="0"/>
              <a:t>, Churn</a:t>
            </a:r>
          </a:p>
          <a:p>
            <a:pPr lvl="1"/>
            <a:endParaRPr lang="ru-RU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DC5456-6FBB-1B43-87D0-BFC85803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4120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9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91E4B-1FB6-DF2A-512B-5A6A14E5C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C66E6-F891-A266-902E-6E09AE64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i="0" dirty="0">
                <a:effectLst/>
                <a:latin typeface="Century Gothic (Заголовки)"/>
              </a:rPr>
              <a:t>Этапы </a:t>
            </a:r>
            <a:r>
              <a:rPr lang="ru-RU" sz="4400" b="1" i="0" dirty="0">
                <a:effectLst/>
                <a:latin typeface="Century Gothic (Заголовки)"/>
              </a:rPr>
              <a:t>выполнения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81791-6016-7230-4DC2-9670ADC24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2318657"/>
            <a:ext cx="11297920" cy="3461657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2800" i="0" dirty="0">
                <a:effectLst/>
                <a:latin typeface="Century Gothic (Основной текст)"/>
              </a:rPr>
              <a:t>Загрузка данных </a:t>
            </a:r>
          </a:p>
          <a:p>
            <a:pPr algn="l">
              <a:buFont typeface="+mj-lt"/>
              <a:buAutoNum type="arabicPeriod"/>
            </a:pPr>
            <a:r>
              <a:rPr lang="ru-RU" sz="2800" dirty="0">
                <a:latin typeface="Century Gothic (Основной текст)"/>
              </a:rPr>
              <a:t>Предварительная обработка данных.</a:t>
            </a:r>
            <a:endParaRPr lang="ru-RU" sz="2800" i="1" dirty="0">
              <a:effectLst/>
              <a:latin typeface="Century Gothic (Основной текст)"/>
            </a:endParaRPr>
          </a:p>
          <a:p>
            <a:pPr algn="l">
              <a:buFont typeface="+mj-lt"/>
              <a:buAutoNum type="arabicPeriod"/>
            </a:pPr>
            <a:r>
              <a:rPr lang="ru-RU" sz="2800" dirty="0">
                <a:latin typeface="Century Gothic (Основной текст)"/>
              </a:rPr>
              <a:t>Кодирование категориальных признаков и масштабирование числовых данных.</a:t>
            </a:r>
          </a:p>
          <a:p>
            <a:pPr algn="l">
              <a:buFont typeface="+mj-lt"/>
              <a:buAutoNum type="arabicPeriod"/>
            </a:pPr>
            <a:r>
              <a:rPr lang="ru-RU" sz="2800" dirty="0">
                <a:latin typeface="Century Gothic (Основной текст)"/>
              </a:rPr>
              <a:t>Обучение и тестирование моделей.</a:t>
            </a:r>
          </a:p>
          <a:p>
            <a:pPr algn="l">
              <a:buFont typeface="+mj-lt"/>
              <a:buAutoNum type="arabicPeriod"/>
            </a:pPr>
            <a:r>
              <a:rPr lang="ru-RU" sz="2800" i="0" dirty="0">
                <a:effectLst/>
                <a:latin typeface="Century Gothic (Основной текст)"/>
              </a:rPr>
              <a:t>Визуализация результатов.</a:t>
            </a:r>
          </a:p>
          <a:p>
            <a:pPr algn="l">
              <a:buFont typeface="+mj-lt"/>
              <a:buAutoNum type="arabicPeriod"/>
            </a:pPr>
            <a:r>
              <a:rPr lang="ru-RU" sz="2800" i="0" dirty="0" err="1">
                <a:effectLst/>
                <a:latin typeface="Century Gothic (Основной текст)"/>
              </a:rPr>
              <a:t>Гиперпараметры</a:t>
            </a:r>
            <a:r>
              <a:rPr lang="ru-RU" sz="2800" i="0" dirty="0">
                <a:effectLst/>
                <a:latin typeface="Century Gothic (Основной текст)"/>
              </a:rPr>
              <a:t> для </a:t>
            </a:r>
            <a:r>
              <a:rPr lang="en-US" sz="2800" i="0" dirty="0" err="1">
                <a:effectLst/>
                <a:latin typeface="Century Gothic (Основной текст)"/>
              </a:rPr>
              <a:t>RandomizedSearchCV</a:t>
            </a:r>
            <a:r>
              <a:rPr lang="ru-RU" sz="2800" i="1" dirty="0">
                <a:effectLst/>
                <a:latin typeface="Century Gothic (Основной текст)"/>
              </a:rPr>
              <a:t>.</a:t>
            </a:r>
          </a:p>
          <a:p>
            <a:endParaRPr lang="ru-RU" sz="2000" dirty="0">
              <a:latin typeface="Century Gothic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25403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A2C17-5167-75C3-717C-DF6FF755D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BCF21-A710-EC49-09F3-6567F5AC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/>
              <a:t>Построение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32A42-6130-1129-5C95-65E9A4C4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209801"/>
            <a:ext cx="11125200" cy="45393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b="1" dirty="0"/>
              <a:t>Используемые модели</a:t>
            </a:r>
            <a:r>
              <a:rPr lang="ru-RU" sz="2800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Метод ближайших соседей (</a:t>
            </a:r>
            <a:r>
              <a:rPr lang="en-US" sz="2400" b="1" dirty="0" err="1"/>
              <a:t>KNeighborsClassifier</a:t>
            </a:r>
            <a:r>
              <a:rPr lang="ru-RU" sz="24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Логистическая регрессия (</a:t>
            </a:r>
            <a:r>
              <a:rPr lang="en-US" sz="2400" b="1" dirty="0" err="1"/>
              <a:t>LogisticRegression</a:t>
            </a:r>
            <a:r>
              <a:rPr lang="ru-RU" sz="2400" dirty="0"/>
              <a:t>)</a:t>
            </a:r>
            <a:endParaRPr 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Дерево решений (</a:t>
            </a:r>
            <a:r>
              <a:rPr lang="en-US" sz="2400" b="1" dirty="0" err="1"/>
              <a:t>DecisionTreeClassifier</a:t>
            </a:r>
            <a:r>
              <a:rPr lang="ru-RU" sz="2400" dirty="0"/>
              <a:t>)</a:t>
            </a:r>
            <a:endParaRPr 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Случайный лес (</a:t>
            </a:r>
            <a:r>
              <a:rPr lang="en-US" sz="2400" b="1" dirty="0" err="1"/>
              <a:t>RandomForestClassifier</a:t>
            </a:r>
            <a:r>
              <a:rPr lang="ru-RU" sz="24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Ансамблевые модели(</a:t>
            </a:r>
            <a:r>
              <a:rPr lang="en-US" sz="2400" b="1" dirty="0"/>
              <a:t>Gradient</a:t>
            </a:r>
            <a:r>
              <a:rPr lang="en-US" sz="2400" dirty="0"/>
              <a:t> </a:t>
            </a:r>
            <a:r>
              <a:rPr lang="en-US" sz="2400" b="1" dirty="0"/>
              <a:t>Boosting</a:t>
            </a:r>
            <a:r>
              <a:rPr lang="ru-RU" sz="2400" dirty="0"/>
              <a:t>, </a:t>
            </a:r>
            <a:r>
              <a:rPr lang="ru-RU" sz="2400" b="1" dirty="0" err="1"/>
              <a:t>XGBoost</a:t>
            </a:r>
            <a:r>
              <a:rPr lang="ru-RU" sz="2400" dirty="0"/>
              <a:t>, </a:t>
            </a:r>
            <a:r>
              <a:rPr lang="en-US" sz="2400" b="1" dirty="0" err="1"/>
              <a:t>LightGBM</a:t>
            </a:r>
            <a:r>
              <a:rPr lang="ru-RU" sz="2400" dirty="0"/>
              <a:t>, </a:t>
            </a:r>
            <a:r>
              <a:rPr lang="ru-RU" sz="2400" b="1" dirty="0" err="1"/>
              <a:t>CatBoost</a:t>
            </a:r>
            <a:r>
              <a:rPr lang="ru-RU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169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79D67-5CC5-B7B9-9FA1-481A42CB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/>
              <a:t>Построение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6888B-FA71-0138-BF4E-A9D30774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8614"/>
            <a:ext cx="11125200" cy="40767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b="1" i="0" dirty="0">
                <a:effectLst/>
                <a:latin typeface="system-ui"/>
              </a:rPr>
              <a:t>Метрики</a:t>
            </a:r>
            <a:r>
              <a:rPr lang="ru-RU" sz="2000" dirty="0"/>
              <a:t>: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ru-RU" sz="2000" b="1" dirty="0"/>
              <a:t>ROC AUC </a:t>
            </a:r>
            <a:r>
              <a:rPr lang="ru-RU" sz="2000" dirty="0"/>
              <a:t>является важным показателем для оценки качества модели в задачах с несбалансированными классами (что часто бывает в задачах предсказания оттока клиентов). Модели, такие как </a:t>
            </a:r>
            <a:r>
              <a:rPr lang="ru-RU" sz="2000" b="1" dirty="0" err="1"/>
              <a:t>CatBoost</a:t>
            </a:r>
            <a:r>
              <a:rPr lang="ru-RU" sz="2000" dirty="0"/>
              <a:t> и </a:t>
            </a:r>
            <a:r>
              <a:rPr lang="ru-RU" sz="2000" b="1" dirty="0" err="1"/>
              <a:t>Logistic</a:t>
            </a:r>
            <a:r>
              <a:rPr lang="ru-RU" sz="2000" b="1" dirty="0"/>
              <a:t> </a:t>
            </a:r>
            <a:r>
              <a:rPr lang="ru-RU" sz="2000" b="1" dirty="0" err="1"/>
              <a:t>Regression</a:t>
            </a:r>
            <a:r>
              <a:rPr lang="ru-RU" sz="2000" dirty="0"/>
              <a:t>, показали высокие значения этого показателя, что делает их предпочтительными.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ru-RU" sz="2000" b="1" dirty="0"/>
              <a:t>Точность</a:t>
            </a:r>
            <a:r>
              <a:rPr lang="ru-RU" sz="2000" dirty="0"/>
              <a:t> (</a:t>
            </a:r>
            <a:r>
              <a:rPr lang="ru-RU" sz="2000" b="1" dirty="0" err="1"/>
              <a:t>Accuracy</a:t>
            </a:r>
            <a:r>
              <a:rPr lang="ru-RU" sz="2000" dirty="0"/>
              <a:t>) варьируется от 0.75 до 0.80 для большинства моделей. Это означает, что модели эффективно предсказывают отток, но есть место для улучшений, особенно при работе с несбалансированными классами.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ru-RU" sz="2000" b="1" dirty="0"/>
              <a:t>Precision</a:t>
            </a:r>
            <a:r>
              <a:rPr lang="ru-RU" sz="2000" dirty="0"/>
              <a:t> и </a:t>
            </a:r>
            <a:r>
              <a:rPr lang="ru-RU" sz="2000" b="1" dirty="0" err="1"/>
              <a:t>Recall</a:t>
            </a:r>
            <a:r>
              <a:rPr lang="ru-RU" sz="2000" dirty="0"/>
              <a:t> показывают, что большинство моделей хорошо справляются с предсказанием клиентов, которые не уйдут (точность), но нуждаются в улучшении по части точности предсказаний ухода клиентов (</a:t>
            </a:r>
            <a:r>
              <a:rPr lang="ru-RU" sz="2000" b="1" dirty="0" err="1"/>
              <a:t>Recall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4195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02922-D0D2-E50C-CB09-C0B773E6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/>
              <a:t>Оценка и интерпретация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D0838A-FA52-AB8B-7E5D-053CEF695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54" y="2298700"/>
            <a:ext cx="11087846" cy="416560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b="1" i="0" dirty="0">
                <a:effectLst/>
                <a:latin typeface="system-ui"/>
              </a:rPr>
              <a:t>Лучшие модели </a:t>
            </a:r>
            <a:r>
              <a:rPr lang="ru-RU" sz="2800" dirty="0"/>
              <a:t>: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ru-RU" sz="2400" b="1" i="0" dirty="0" err="1">
                <a:effectLst/>
                <a:latin typeface="Century Gothic (Основной текст)"/>
              </a:rPr>
              <a:t>CatBoost</a:t>
            </a:r>
            <a:r>
              <a:rPr lang="ru-RU" sz="2400" b="0" i="0" dirty="0">
                <a:effectLst/>
                <a:latin typeface="Century Gothic (Основной текст)"/>
              </a:rPr>
              <a:t> продемонстрировал наилучший результат по ROC AUC (</a:t>
            </a:r>
            <a:r>
              <a:rPr lang="ru-RU" sz="2400" b="1" i="1" dirty="0">
                <a:effectLst/>
                <a:latin typeface="Century Gothic (Основной текст)"/>
              </a:rPr>
              <a:t>0.8361</a:t>
            </a:r>
            <a:r>
              <a:rPr lang="ru-RU" sz="2400" b="0" i="0" dirty="0">
                <a:effectLst/>
                <a:latin typeface="Century Gothic (Основной текст)"/>
              </a:rPr>
              <a:t>), что указывает на его высокую способность различать положительные и отрицательные классы (отток клиентов). Это хороший выбор для данной задачи.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ru-RU" sz="2400" b="1" i="0" dirty="0" err="1">
                <a:effectLst/>
                <a:latin typeface="Century Gothic (Основной текст)"/>
              </a:rPr>
              <a:t>Logistic</a:t>
            </a:r>
            <a:r>
              <a:rPr lang="ru-RU" sz="2400" b="1" i="0" dirty="0">
                <a:effectLst/>
                <a:latin typeface="Century Gothic (Основной текст)"/>
              </a:rPr>
              <a:t> </a:t>
            </a:r>
            <a:r>
              <a:rPr lang="ru-RU" sz="2400" b="1" i="0" dirty="0" err="1">
                <a:effectLst/>
                <a:latin typeface="Century Gothic (Основной текст)"/>
              </a:rPr>
              <a:t>Regression</a:t>
            </a:r>
            <a:r>
              <a:rPr lang="ru-RU" sz="2400" b="0" i="0" dirty="0">
                <a:effectLst/>
                <a:latin typeface="Century Gothic (Основной текст)"/>
              </a:rPr>
              <a:t> показала хорошую точность (</a:t>
            </a:r>
            <a:r>
              <a:rPr lang="ru-RU" sz="2400" b="1" i="1" dirty="0">
                <a:effectLst/>
                <a:latin typeface="Century Gothic (Основной текст)"/>
              </a:rPr>
              <a:t>0.8047</a:t>
            </a:r>
            <a:r>
              <a:rPr lang="ru-RU" sz="2400" b="1" dirty="0">
                <a:effectLst/>
                <a:latin typeface="Century Gothic (Основной текст)"/>
              </a:rPr>
              <a:t>), </a:t>
            </a:r>
            <a:r>
              <a:rPr lang="ru-RU" sz="2400" b="0" i="0" dirty="0">
                <a:effectLst/>
                <a:latin typeface="Century Gothic (Основной текст)"/>
              </a:rPr>
              <a:t>что также указывает на её стабильность в предсказаниях, особенно в случае бинарных задач.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ru-RU" sz="2400" b="1" i="0" dirty="0" err="1">
                <a:effectLst/>
                <a:latin typeface="Century Gothic (Основной текст)"/>
              </a:rPr>
              <a:t>Random</a:t>
            </a:r>
            <a:r>
              <a:rPr lang="ru-RU" sz="2400" b="1" i="0" dirty="0">
                <a:effectLst/>
                <a:latin typeface="Century Gothic (Основной текст)"/>
              </a:rPr>
              <a:t> </a:t>
            </a:r>
            <a:r>
              <a:rPr lang="ru-RU" sz="2400" b="1" i="0" dirty="0" err="1">
                <a:effectLst/>
                <a:latin typeface="Century Gothic (Основной текст)"/>
              </a:rPr>
              <a:t>Forest</a:t>
            </a:r>
            <a:r>
              <a:rPr lang="ru-RU" sz="2400" b="0" i="0" dirty="0">
                <a:effectLst/>
                <a:latin typeface="Century Gothic (Основной текст)"/>
              </a:rPr>
              <a:t> и </a:t>
            </a:r>
            <a:r>
              <a:rPr lang="ru-RU" sz="2400" b="1" i="0" dirty="0" err="1">
                <a:effectLst/>
                <a:latin typeface="Century Gothic (Основной текст)"/>
              </a:rPr>
              <a:t>XGBoost</a:t>
            </a:r>
            <a:r>
              <a:rPr lang="ru-RU" sz="2400" b="0" i="0" dirty="0">
                <a:effectLst/>
                <a:latin typeface="Century Gothic (Основной текст)"/>
              </a:rPr>
              <a:t> также показали хорошие результаты, что подтверждает их эффективность в сложных задачах с множеством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254680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26D04-7781-E0C7-AB58-E64605C07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D697F-ECA3-F8FF-0D6E-DE839791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40" y="973668"/>
            <a:ext cx="8761413" cy="706964"/>
          </a:xfrm>
        </p:spPr>
        <p:txBody>
          <a:bodyPr/>
          <a:lstStyle/>
          <a:p>
            <a:pPr algn="ctr"/>
            <a:r>
              <a:rPr lang="ru-RU" sz="4000" b="1" dirty="0"/>
              <a:t>Сводные результаты по моделям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6AAEC6C-EB33-BD6F-DAF4-D5FD8A70F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047597"/>
              </p:ext>
            </p:extLst>
          </p:nvPr>
        </p:nvGraphicFramePr>
        <p:xfrm>
          <a:off x="631371" y="2309584"/>
          <a:ext cx="1114697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394">
                  <a:extLst>
                    <a:ext uri="{9D8B030D-6E8A-4147-A177-3AD203B41FA5}">
                      <a16:colId xmlns:a16="http://schemas.microsoft.com/office/drawing/2014/main" val="2385198291"/>
                    </a:ext>
                  </a:extLst>
                </a:gridCol>
                <a:gridCol w="2229394">
                  <a:extLst>
                    <a:ext uri="{9D8B030D-6E8A-4147-A177-3AD203B41FA5}">
                      <a16:colId xmlns:a16="http://schemas.microsoft.com/office/drawing/2014/main" val="1111148128"/>
                    </a:ext>
                  </a:extLst>
                </a:gridCol>
                <a:gridCol w="2229394">
                  <a:extLst>
                    <a:ext uri="{9D8B030D-6E8A-4147-A177-3AD203B41FA5}">
                      <a16:colId xmlns:a16="http://schemas.microsoft.com/office/drawing/2014/main" val="116126439"/>
                    </a:ext>
                  </a:extLst>
                </a:gridCol>
                <a:gridCol w="2229394">
                  <a:extLst>
                    <a:ext uri="{9D8B030D-6E8A-4147-A177-3AD203B41FA5}">
                      <a16:colId xmlns:a16="http://schemas.microsoft.com/office/drawing/2014/main" val="1850995406"/>
                    </a:ext>
                  </a:extLst>
                </a:gridCol>
                <a:gridCol w="2229394">
                  <a:extLst>
                    <a:ext uri="{9D8B030D-6E8A-4147-A177-3AD203B41FA5}">
                      <a16:colId xmlns:a16="http://schemas.microsoft.com/office/drawing/2014/main" val="4112432185"/>
                    </a:ext>
                  </a:extLst>
                </a:gridCol>
              </a:tblGrid>
              <a:tr h="6083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 AUC</a:t>
                      </a:r>
                    </a:p>
                    <a:p>
                      <a:pPr algn="ctr"/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48336"/>
                  </a:ext>
                </a:extLst>
              </a:tr>
              <a:tr h="376620">
                <a:tc>
                  <a:txBody>
                    <a:bodyPr/>
                    <a:lstStyle/>
                    <a:p>
                      <a:r>
                        <a:rPr lang="en-US" sz="2000" b="1" dirty="0"/>
                        <a:t>KNN 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0.7833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0.7579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0.5198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0.5644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57891"/>
                  </a:ext>
                </a:extLst>
              </a:tr>
              <a:tr h="666328">
                <a:tc>
                  <a:txBody>
                    <a:bodyPr/>
                    <a:lstStyle/>
                    <a:p>
                      <a:r>
                        <a:rPr lang="en-US" sz="2000" b="1" dirty="0"/>
                        <a:t>Logistic Regression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0.8306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0.8047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0.6342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28073"/>
                  </a:ext>
                </a:extLst>
              </a:tr>
              <a:tr h="376620">
                <a:tc>
                  <a:txBody>
                    <a:bodyPr/>
                    <a:lstStyle/>
                    <a:p>
                      <a:r>
                        <a:rPr lang="en-US" sz="2000" b="1" dirty="0"/>
                        <a:t>Decision Tree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0.7944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0.7588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0.5241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0.5017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716049"/>
                  </a:ext>
                </a:extLst>
              </a:tr>
              <a:tr h="376620">
                <a:tc>
                  <a:txBody>
                    <a:bodyPr/>
                    <a:lstStyle/>
                    <a:p>
                      <a:r>
                        <a:rPr lang="en-US" sz="2000" b="1" dirty="0"/>
                        <a:t>Random Forest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0.8281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0.6367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0.5149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28492"/>
                  </a:ext>
                </a:extLst>
              </a:tr>
              <a:tr h="666328">
                <a:tc>
                  <a:txBody>
                    <a:bodyPr/>
                    <a:lstStyle/>
                    <a:p>
                      <a:r>
                        <a:rPr lang="en-US" sz="2000" b="1" dirty="0"/>
                        <a:t>Gradient Boosting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0.8316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0.6062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0.5182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42756"/>
                  </a:ext>
                </a:extLst>
              </a:tr>
              <a:tr h="37662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XGBoost</a:t>
                      </a:r>
                      <a:r>
                        <a:rPr lang="en-US" sz="2000" b="1" dirty="0"/>
                        <a:t> 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0.8341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0.8072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0.6463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0.5248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84269"/>
                  </a:ext>
                </a:extLst>
              </a:tr>
              <a:tr h="37662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LightGBM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0.8309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0.8005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0.5281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86749"/>
                  </a:ext>
                </a:extLst>
              </a:tr>
              <a:tr h="37662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CatBoost</a:t>
                      </a:r>
                      <a:r>
                        <a:rPr lang="en-US" sz="2000" b="1" dirty="0"/>
                        <a:t> </a:t>
                      </a:r>
                      <a:endParaRPr lang="ru-R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/>
                        <a:t>0.8361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0.8088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0.6492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0.5314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5194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690C35C-1F1C-EC9B-D489-16B5C05FF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Сводные результаты по моделям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6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F3E91-97AE-ECEF-2409-FFACE86A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i="0" dirty="0">
                <a:effectLst/>
                <a:latin typeface="system-ui"/>
              </a:rPr>
              <a:t>Преимущества и недостатки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8C9EC-035B-30D0-C196-39C28FC6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374900"/>
            <a:ext cx="11277600" cy="378641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sz="2800" b="1" i="0" dirty="0">
                <a:effectLst/>
                <a:latin typeface="system-ui"/>
              </a:rPr>
              <a:t>Преимущества и недостатки:</a:t>
            </a:r>
            <a:endParaRPr lang="ru-RU" sz="2800" b="0" i="0" dirty="0">
              <a:effectLst/>
              <a:latin typeface="system-u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sz="2800" b="1" i="0" dirty="0" err="1">
                <a:effectLst/>
                <a:latin typeface="system-ui"/>
              </a:rPr>
              <a:t>CatBoost</a:t>
            </a:r>
            <a:r>
              <a:rPr lang="ru-RU" sz="2800" b="0" i="0" dirty="0">
                <a:effectLst/>
                <a:latin typeface="system-ui"/>
              </a:rPr>
              <a:t> показал лучшие результаты по большинству метрик, включая ROC AUC, что делает его самым эффективным решением для задачи предсказания оттока.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2800" b="0" i="0" dirty="0">
                <a:effectLst/>
                <a:latin typeface="system-ui"/>
              </a:rPr>
              <a:t>Однако модели, такие как </a:t>
            </a:r>
            <a:r>
              <a:rPr lang="ru-RU" sz="2800" b="1" i="0" dirty="0" err="1">
                <a:effectLst/>
                <a:latin typeface="system-ui"/>
              </a:rPr>
              <a:t>Logistic</a:t>
            </a:r>
            <a:r>
              <a:rPr lang="ru-RU" sz="2800" b="1" i="0" dirty="0">
                <a:effectLst/>
                <a:latin typeface="system-ui"/>
              </a:rPr>
              <a:t> </a:t>
            </a:r>
            <a:r>
              <a:rPr lang="ru-RU" sz="2800" b="1" i="0" dirty="0" err="1">
                <a:effectLst/>
                <a:latin typeface="system-ui"/>
              </a:rPr>
              <a:t>Regression</a:t>
            </a:r>
            <a:r>
              <a:rPr lang="ru-RU" sz="2800" b="0" i="0" dirty="0">
                <a:effectLst/>
                <a:latin typeface="system-ui"/>
              </a:rPr>
              <a:t> и </a:t>
            </a:r>
            <a:r>
              <a:rPr lang="ru-RU" sz="2800" b="1" i="0" dirty="0" err="1">
                <a:effectLst/>
                <a:latin typeface="system-ui"/>
              </a:rPr>
              <a:t>Random</a:t>
            </a:r>
            <a:r>
              <a:rPr lang="ru-RU" sz="2800" b="1" i="0" dirty="0">
                <a:effectLst/>
                <a:latin typeface="system-ui"/>
              </a:rPr>
              <a:t> </a:t>
            </a:r>
            <a:r>
              <a:rPr lang="ru-RU" sz="2800" b="1" i="0" dirty="0" err="1">
                <a:effectLst/>
                <a:latin typeface="system-ui"/>
              </a:rPr>
              <a:t>Forest</a:t>
            </a:r>
            <a:r>
              <a:rPr lang="ru-RU" sz="2800" b="0" i="0" dirty="0">
                <a:effectLst/>
                <a:latin typeface="system-ui"/>
              </a:rPr>
              <a:t>, могут быть полезны для дальнейшего улучшения результатов, особенно если нужно объяснять предсказания (например, при анализе важности признаков).</a:t>
            </a:r>
          </a:p>
        </p:txBody>
      </p:sp>
    </p:spTree>
    <p:extLst>
      <p:ext uri="{BB962C8B-B14F-4D97-AF65-F5344CB8AC3E}">
        <p14:creationId xmlns:p14="http://schemas.microsoft.com/office/powerpoint/2010/main" val="340280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1676</TotalTime>
  <Words>763</Words>
  <Application>Microsoft Office PowerPoint</Application>
  <PresentationFormat>Широкоэкранный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3" baseType="lpstr">
      <vt:lpstr>Arial</vt:lpstr>
      <vt:lpstr>Calibri</vt:lpstr>
      <vt:lpstr>Century Gothic</vt:lpstr>
      <vt:lpstr>Century Gothic (Заголовки)</vt:lpstr>
      <vt:lpstr>Century Gothic (Основной текст)</vt:lpstr>
      <vt:lpstr>system-ui</vt:lpstr>
      <vt:lpstr>var(--jp-code-font-family)</vt:lpstr>
      <vt:lpstr>Wingdings</vt:lpstr>
      <vt:lpstr>Wingdings 3</vt:lpstr>
      <vt:lpstr>Совет директоров</vt:lpstr>
      <vt:lpstr>Проект: Прогнозирование оттока клиентов телекоммуникационной компании</vt:lpstr>
      <vt:lpstr>Описание проекта</vt:lpstr>
      <vt:lpstr>Описание проекта</vt:lpstr>
      <vt:lpstr>Этапы выполнения</vt:lpstr>
      <vt:lpstr>Построение моделей</vt:lpstr>
      <vt:lpstr>Построение моделей</vt:lpstr>
      <vt:lpstr>Оценка и интерпретация результатов</vt:lpstr>
      <vt:lpstr>Сводные результаты по моделям</vt:lpstr>
      <vt:lpstr>Преимущества и недостатки</vt:lpstr>
      <vt:lpstr>Важность признаков</vt:lpstr>
      <vt:lpstr>Гиперпараметры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13</cp:revision>
  <dcterms:created xsi:type="dcterms:W3CDTF">2025-01-08T02:55:20Z</dcterms:created>
  <dcterms:modified xsi:type="dcterms:W3CDTF">2025-03-08T03:26:39Z</dcterms:modified>
</cp:coreProperties>
</file>