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74" r:id="rId3"/>
    <p:sldId id="257" r:id="rId4"/>
    <p:sldId id="258" r:id="rId5"/>
    <p:sldId id="259" r:id="rId6"/>
    <p:sldId id="260" r:id="rId7"/>
    <p:sldId id="262" r:id="rId8"/>
    <p:sldId id="263" r:id="rId9"/>
    <p:sldId id="264" r:id="rId10"/>
    <p:sldId id="267" r:id="rId11"/>
    <p:sldId id="265" r:id="rId12"/>
    <p:sldId id="268" r:id="rId13"/>
    <p:sldId id="270" r:id="rId14"/>
    <p:sldId id="269" r:id="rId15"/>
    <p:sldId id="271" r:id="rId16"/>
    <p:sldId id="272" r:id="rId17"/>
    <p:sldId id="273"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72" d="100"/>
          <a:sy n="72" d="100"/>
        </p:scale>
        <p:origin x="66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12/4/2016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12/4/2016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12/4/2016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12/4/2016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12/4/2016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12/4/2016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12/4/2016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12/4/2016</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12/4/2016</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6600" dirty="0"/>
              <a:t>Group Four</a:t>
            </a:r>
          </a:p>
        </p:txBody>
      </p:sp>
      <p:sp>
        <p:nvSpPr>
          <p:cNvPr id="3" name="Subtitle 2"/>
          <p:cNvSpPr>
            <a:spLocks noGrp="1"/>
          </p:cNvSpPr>
          <p:nvPr>
            <p:ph type="subTitle" idx="1"/>
          </p:nvPr>
        </p:nvSpPr>
        <p:spPr/>
        <p:txBody>
          <a:bodyPr>
            <a:normAutofit lnSpcReduction="10000"/>
          </a:bodyPr>
          <a:lstStyle/>
          <a:p>
            <a:r>
              <a:rPr lang="en-US" dirty="0"/>
              <a:t>Antonio Acebedo, Grayson Bennett, Amelia Dahm, Bryce Greene</a:t>
            </a:r>
          </a:p>
          <a:p>
            <a:endParaRPr lang="en-US" dirty="0"/>
          </a:p>
          <a:p>
            <a:r>
              <a:rPr lang="en-US" dirty="0"/>
              <a:t>https://madkingbryce.github.io/index.html</a:t>
            </a:r>
          </a:p>
        </p:txBody>
      </p:sp>
    </p:spTree>
    <p:extLst>
      <p:ext uri="{BB962C8B-B14F-4D97-AF65-F5344CB8AC3E}">
        <p14:creationId xmlns:p14="http://schemas.microsoft.com/office/powerpoint/2010/main" val="21862882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2"/>
          <p:cNvPicPr>
            <a:picLocks noChangeAspect="1"/>
          </p:cNvPicPr>
          <p:nvPr/>
        </p:nvPicPr>
        <p:blipFill>
          <a:blip r:embed="rId2"/>
          <a:stretch>
            <a:fillRect/>
          </a:stretch>
        </p:blipFill>
        <p:spPr>
          <a:xfrm>
            <a:off x="799814" y="1347355"/>
            <a:ext cx="5062993" cy="4151654"/>
          </a:xfrm>
          <a:prstGeom prst="rect">
            <a:avLst/>
          </a:prstGeom>
        </p:spPr>
      </p:pic>
      <p:sp>
        <p:nvSpPr>
          <p:cNvPr id="2" name="Title 1"/>
          <p:cNvSpPr>
            <a:spLocks noGrp="1"/>
          </p:cNvSpPr>
          <p:nvPr>
            <p:ph type="title"/>
          </p:nvPr>
        </p:nvSpPr>
        <p:spPr>
          <a:xfrm>
            <a:off x="6090445" y="609600"/>
            <a:ext cx="3183556" cy="1320800"/>
          </a:xfrm>
        </p:spPr>
        <p:txBody>
          <a:bodyPr anchor="ctr">
            <a:normAutofit/>
          </a:bodyPr>
          <a:lstStyle/>
          <a:p>
            <a:pPr>
              <a:lnSpc>
                <a:spcPct val="80000"/>
              </a:lnSpc>
            </a:pPr>
            <a:r>
              <a:rPr lang="en-US" sz="3100"/>
              <a:t>Research:</a:t>
            </a:r>
            <a:br>
              <a:rPr lang="en-US" sz="3100"/>
            </a:br>
            <a:r>
              <a:rPr lang="en-US" sz="3100"/>
              <a:t>visualization (Survey Monkey)</a:t>
            </a:r>
          </a:p>
        </p:txBody>
      </p:sp>
      <p:sp>
        <p:nvSpPr>
          <p:cNvPr id="8" name="Content Placeholder 6"/>
          <p:cNvSpPr>
            <a:spLocks noGrp="1"/>
          </p:cNvSpPr>
          <p:nvPr>
            <p:ph idx="1"/>
          </p:nvPr>
        </p:nvSpPr>
        <p:spPr>
          <a:xfrm>
            <a:off x="6094410" y="2160589"/>
            <a:ext cx="3176589" cy="3880773"/>
          </a:xfrm>
        </p:spPr>
        <p:txBody>
          <a:bodyPr>
            <a:normAutofit/>
          </a:bodyPr>
          <a:lstStyle/>
          <a:p>
            <a:r>
              <a:rPr lang="en-US" sz="2400" dirty="0"/>
              <a:t>When surveying 22 individuals what they believed was more important, 17 of them thought that the usability is more important.</a:t>
            </a:r>
          </a:p>
        </p:txBody>
      </p:sp>
    </p:spTree>
    <p:extLst>
      <p:ext uri="{BB962C8B-B14F-4D97-AF65-F5344CB8AC3E}">
        <p14:creationId xmlns:p14="http://schemas.microsoft.com/office/powerpoint/2010/main" val="24595784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Research:</a:t>
            </a:r>
            <a:br>
              <a:rPr lang="en-US" dirty="0"/>
            </a:br>
            <a:r>
              <a:rPr lang="en-US" dirty="0"/>
              <a:t>insight to form solution</a:t>
            </a:r>
          </a:p>
        </p:txBody>
      </p:sp>
      <p:sp>
        <p:nvSpPr>
          <p:cNvPr id="3" name="Content Placeholder 2"/>
          <p:cNvSpPr>
            <a:spLocks noGrp="1"/>
          </p:cNvSpPr>
          <p:nvPr>
            <p:ph idx="1"/>
          </p:nvPr>
        </p:nvSpPr>
        <p:spPr/>
        <p:txBody>
          <a:bodyPr/>
          <a:lstStyle/>
          <a:p>
            <a:r>
              <a:rPr lang="en-US" dirty="0"/>
              <a:t>From the data collected </a:t>
            </a:r>
          </a:p>
        </p:txBody>
      </p:sp>
    </p:spTree>
    <p:extLst>
      <p:ext uri="{BB962C8B-B14F-4D97-AF65-F5344CB8AC3E}">
        <p14:creationId xmlns:p14="http://schemas.microsoft.com/office/powerpoint/2010/main" val="15055035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Research:</a:t>
            </a:r>
            <a:br>
              <a:rPr lang="en-US" dirty="0"/>
            </a:br>
            <a:r>
              <a:rPr lang="en-US" dirty="0"/>
              <a:t>how did the research help form the solution?</a:t>
            </a:r>
          </a:p>
        </p:txBody>
      </p:sp>
      <p:sp>
        <p:nvSpPr>
          <p:cNvPr id="3" name="Content Placeholder 2"/>
          <p:cNvSpPr>
            <a:spLocks noGrp="1"/>
          </p:cNvSpPr>
          <p:nvPr>
            <p:ph idx="1"/>
          </p:nvPr>
        </p:nvSpPr>
        <p:spPr/>
        <p:txBody>
          <a:bodyPr/>
          <a:lstStyle/>
          <a:p>
            <a:r>
              <a:rPr lang="en-US" dirty="0"/>
              <a:t>Helped because </a:t>
            </a:r>
          </a:p>
          <a:p>
            <a:pPr lvl="1"/>
            <a:r>
              <a:rPr lang="en-US" dirty="0"/>
              <a:t>we knew what worked for other companies</a:t>
            </a:r>
          </a:p>
          <a:p>
            <a:pPr lvl="1"/>
            <a:r>
              <a:rPr lang="en-US" dirty="0"/>
              <a:t>We had examples of what specifically to put into our solution</a:t>
            </a:r>
          </a:p>
          <a:p>
            <a:pPr lvl="1"/>
            <a:r>
              <a:rPr lang="en-US" dirty="0"/>
              <a:t>Our survey helped us get feedback from our target audience </a:t>
            </a:r>
          </a:p>
          <a:p>
            <a:pPr lvl="1"/>
            <a:endParaRPr lang="en-US" dirty="0"/>
          </a:p>
        </p:txBody>
      </p:sp>
    </p:spTree>
    <p:extLst>
      <p:ext uri="{BB962C8B-B14F-4D97-AF65-F5344CB8AC3E}">
        <p14:creationId xmlns:p14="http://schemas.microsoft.com/office/powerpoint/2010/main" val="30271786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 Solution:</a:t>
            </a:r>
            <a:br>
              <a:rPr lang="en-US" dirty="0"/>
            </a:br>
            <a:r>
              <a:rPr lang="en-US" dirty="0"/>
              <a:t>How it works?</a:t>
            </a:r>
          </a:p>
        </p:txBody>
      </p:sp>
      <p:sp>
        <p:nvSpPr>
          <p:cNvPr id="3" name="Content Placeholder 2"/>
          <p:cNvSpPr>
            <a:spLocks noGrp="1"/>
          </p:cNvSpPr>
          <p:nvPr>
            <p:ph idx="1"/>
          </p:nvPr>
        </p:nvSpPr>
        <p:spPr/>
        <p:txBody>
          <a:bodyPr/>
          <a:lstStyle/>
          <a:p>
            <a:r>
              <a:rPr lang="en-US" dirty="0"/>
              <a:t>We are going to create a website where each member has their own login</a:t>
            </a:r>
          </a:p>
          <a:p>
            <a:r>
              <a:rPr lang="en-US" dirty="0"/>
              <a:t>With their login they can check member dues and upcoming events</a:t>
            </a:r>
          </a:p>
          <a:p>
            <a:r>
              <a:rPr lang="en-US" dirty="0"/>
              <a:t>Within the website/app, there are multiple things that they can check on. There will be a timeline of events that the nonprofit hosts in which each member needs to check whether they are going or not. </a:t>
            </a:r>
          </a:p>
          <a:p>
            <a:r>
              <a:rPr lang="en-US" dirty="0"/>
              <a:t>Since there are about 500 members and they are now trying to expand, there are discussion groups based on the specific events that the nonprofit hosts.</a:t>
            </a:r>
          </a:p>
          <a:p>
            <a:r>
              <a:rPr lang="en-US" dirty="0"/>
              <a:t> If a member checks that they are going they are automatically put into a group where they can ask questions and talk to improve member engagement.</a:t>
            </a:r>
          </a:p>
          <a:p>
            <a:r>
              <a:rPr lang="en-US" dirty="0"/>
              <a:t> For each event, there can be contact information for who is in charge of it.</a:t>
            </a:r>
          </a:p>
          <a:p>
            <a:endParaRPr lang="en-US" dirty="0"/>
          </a:p>
        </p:txBody>
      </p:sp>
    </p:spTree>
    <p:extLst>
      <p:ext uri="{BB962C8B-B14F-4D97-AF65-F5344CB8AC3E}">
        <p14:creationId xmlns:p14="http://schemas.microsoft.com/office/powerpoint/2010/main" val="18436845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 Solution:</a:t>
            </a:r>
            <a:br>
              <a:rPr lang="en-US" dirty="0"/>
            </a:br>
            <a:r>
              <a:rPr lang="en-US" dirty="0"/>
              <a:t>intro</a:t>
            </a:r>
          </a:p>
        </p:txBody>
      </p:sp>
      <p:sp>
        <p:nvSpPr>
          <p:cNvPr id="3" name="Content Placeholder 2"/>
          <p:cNvSpPr>
            <a:spLocks noGrp="1"/>
          </p:cNvSpPr>
          <p:nvPr>
            <p:ph idx="1"/>
          </p:nvPr>
        </p:nvSpPr>
        <p:spPr/>
        <p:txBody>
          <a:bodyPr/>
          <a:lstStyle/>
          <a:p>
            <a:r>
              <a:rPr lang="en-US" b="1" dirty="0"/>
              <a:t>Menu:</a:t>
            </a:r>
            <a:endParaRPr lang="en-US" dirty="0"/>
          </a:p>
          <a:p>
            <a:r>
              <a:rPr lang="en-US" b="1" dirty="0"/>
              <a:t>-home</a:t>
            </a:r>
            <a:r>
              <a:rPr lang="en-US" dirty="0"/>
              <a:t>: mission and values of the nonprofit, general announcements</a:t>
            </a:r>
          </a:p>
          <a:p>
            <a:r>
              <a:rPr lang="en-US" b="1" dirty="0"/>
              <a:t>-weekly/monthly newsletter</a:t>
            </a:r>
            <a:endParaRPr lang="en-US" dirty="0"/>
          </a:p>
          <a:p>
            <a:r>
              <a:rPr lang="en-US" b="1" dirty="0"/>
              <a:t>-schedule of events: </a:t>
            </a:r>
            <a:r>
              <a:rPr lang="en-US" dirty="0"/>
              <a:t>description of what/when/where the event is</a:t>
            </a:r>
          </a:p>
          <a:p>
            <a:r>
              <a:rPr lang="en-US" b="1" dirty="0"/>
              <a:t>-events you said you were attending</a:t>
            </a:r>
            <a:r>
              <a:rPr lang="en-US" dirty="0"/>
              <a:t>: you can see the dates to know when they are coming up and you can click each of the events to lead you to the discussion page</a:t>
            </a:r>
          </a:p>
          <a:p>
            <a:r>
              <a:rPr lang="en-US" b="1" dirty="0"/>
              <a:t>-inbox:</a:t>
            </a:r>
            <a:r>
              <a:rPr lang="en-US" dirty="0"/>
              <a:t> direct messaging system</a:t>
            </a:r>
          </a:p>
          <a:p>
            <a:r>
              <a:rPr lang="en-US" b="1" dirty="0"/>
              <a:t>-status on member dues</a:t>
            </a:r>
            <a:endParaRPr lang="en-US" dirty="0"/>
          </a:p>
          <a:p>
            <a:endParaRPr lang="en-US" dirty="0"/>
          </a:p>
        </p:txBody>
      </p:sp>
    </p:spTree>
    <p:extLst>
      <p:ext uri="{BB962C8B-B14F-4D97-AF65-F5344CB8AC3E}">
        <p14:creationId xmlns:p14="http://schemas.microsoft.com/office/powerpoint/2010/main" val="30820657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 Solution:</a:t>
            </a:r>
            <a:br>
              <a:rPr lang="en-US" dirty="0"/>
            </a:br>
            <a:r>
              <a:rPr lang="en-US" dirty="0"/>
              <a:t>target audience</a:t>
            </a:r>
          </a:p>
        </p:txBody>
      </p:sp>
      <p:sp>
        <p:nvSpPr>
          <p:cNvPr id="3" name="Content Placeholder 2"/>
          <p:cNvSpPr>
            <a:spLocks noGrp="1"/>
          </p:cNvSpPr>
          <p:nvPr>
            <p:ph idx="1"/>
          </p:nvPr>
        </p:nvSpPr>
        <p:spPr/>
        <p:txBody>
          <a:bodyPr/>
          <a:lstStyle/>
          <a:p>
            <a:r>
              <a:rPr lang="en-US" sz="2800" dirty="0"/>
              <a:t>Our target audience is the members of the non-profit </a:t>
            </a:r>
          </a:p>
          <a:p>
            <a:r>
              <a:rPr lang="en-US" sz="2800" dirty="0"/>
              <a:t>Our non-profit hopes to expand so it needs to be feasible to the public </a:t>
            </a:r>
          </a:p>
          <a:p>
            <a:endParaRPr lang="en-US" dirty="0"/>
          </a:p>
        </p:txBody>
      </p:sp>
    </p:spTree>
    <p:extLst>
      <p:ext uri="{BB962C8B-B14F-4D97-AF65-F5344CB8AC3E}">
        <p14:creationId xmlns:p14="http://schemas.microsoft.com/office/powerpoint/2010/main" val="25128632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 Solution:</a:t>
            </a:r>
            <a:br>
              <a:rPr lang="en-US" dirty="0"/>
            </a:br>
            <a:r>
              <a:rPr lang="en-US" dirty="0"/>
              <a:t>potential reactions</a:t>
            </a:r>
          </a:p>
        </p:txBody>
      </p:sp>
      <p:sp>
        <p:nvSpPr>
          <p:cNvPr id="3" name="Content Placeholder 2"/>
          <p:cNvSpPr>
            <a:spLocks noGrp="1"/>
          </p:cNvSpPr>
          <p:nvPr>
            <p:ph idx="1"/>
          </p:nvPr>
        </p:nvSpPr>
        <p:spPr/>
        <p:txBody>
          <a:bodyPr/>
          <a:lstStyle/>
          <a:p>
            <a:r>
              <a:rPr lang="en-US" dirty="0"/>
              <a:t>Positive reactions among the members of the group</a:t>
            </a:r>
          </a:p>
          <a:p>
            <a:r>
              <a:rPr lang="en-US" dirty="0"/>
              <a:t>As long as they have internet access they can access everything from the comfort of their own home</a:t>
            </a:r>
          </a:p>
          <a:p>
            <a:r>
              <a:rPr lang="en-US" dirty="0"/>
              <a:t>Easier than looking at a schedule in excel that has to be updated constantly</a:t>
            </a:r>
          </a:p>
          <a:p>
            <a:r>
              <a:rPr lang="en-US" dirty="0"/>
              <a:t>No in-person communication necessary prior to the event</a:t>
            </a:r>
          </a:p>
          <a:p>
            <a:r>
              <a:rPr lang="en-US" dirty="0"/>
              <a:t> </a:t>
            </a:r>
          </a:p>
          <a:p>
            <a:endParaRPr lang="en-US" dirty="0"/>
          </a:p>
        </p:txBody>
      </p:sp>
    </p:spTree>
    <p:extLst>
      <p:ext uri="{BB962C8B-B14F-4D97-AF65-F5344CB8AC3E}">
        <p14:creationId xmlns:p14="http://schemas.microsoft.com/office/powerpoint/2010/main" val="140096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 Solution:</a:t>
            </a:r>
            <a:br>
              <a:rPr lang="en-US" dirty="0"/>
            </a:br>
            <a:r>
              <a:rPr lang="en-US" dirty="0"/>
              <a:t>where does the solution stand?</a:t>
            </a:r>
          </a:p>
        </p:txBody>
      </p:sp>
      <p:sp>
        <p:nvSpPr>
          <p:cNvPr id="3" name="Content Placeholder 2"/>
          <p:cNvSpPr>
            <a:spLocks noGrp="1"/>
          </p:cNvSpPr>
          <p:nvPr>
            <p:ph idx="1"/>
          </p:nvPr>
        </p:nvSpPr>
        <p:spPr/>
        <p:txBody>
          <a:bodyPr/>
          <a:lstStyle/>
          <a:p>
            <a:r>
              <a:rPr lang="en-US" sz="2800" dirty="0"/>
              <a:t>After implementing this into our non-profit we will allow room for suggestion</a:t>
            </a:r>
          </a:p>
          <a:p>
            <a:endParaRPr lang="en-US" sz="2800" dirty="0"/>
          </a:p>
          <a:p>
            <a:endParaRPr lang="en-US" dirty="0"/>
          </a:p>
        </p:txBody>
      </p:sp>
    </p:spTree>
    <p:extLst>
      <p:ext uri="{BB962C8B-B14F-4D97-AF65-F5344CB8AC3E}">
        <p14:creationId xmlns:p14="http://schemas.microsoft.com/office/powerpoint/2010/main" val="18927363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0830" y="212035"/>
            <a:ext cx="4225970" cy="675609"/>
          </a:xfrm>
        </p:spPr>
        <p:txBody>
          <a:bodyPr>
            <a:normAutofit/>
          </a:bodyPr>
          <a:lstStyle/>
          <a:p>
            <a:pPr algn="ctr"/>
            <a:r>
              <a:rPr lang="en-US" dirty="0"/>
              <a:t>Meet our group!!!!</a:t>
            </a:r>
          </a:p>
        </p:txBody>
      </p:sp>
      <p:pic>
        <p:nvPicPr>
          <p:cNvPr id="4" name="Content Placeholder 3"/>
          <p:cNvPicPr>
            <a:picLocks noGrp="1" noChangeAspect="1"/>
          </p:cNvPicPr>
          <p:nvPr>
            <p:ph idx="1"/>
          </p:nvPr>
        </p:nvPicPr>
        <p:blipFill>
          <a:blip r:embed="rId2"/>
          <a:stretch>
            <a:fillRect/>
          </a:stretch>
        </p:blipFill>
        <p:spPr>
          <a:xfrm>
            <a:off x="3531143" y="1406740"/>
            <a:ext cx="3532266" cy="4701332"/>
          </a:xfrm>
        </p:spPr>
      </p:pic>
      <p:sp>
        <p:nvSpPr>
          <p:cNvPr id="5" name="TextBox 4"/>
          <p:cNvSpPr txBox="1"/>
          <p:nvPr/>
        </p:nvSpPr>
        <p:spPr>
          <a:xfrm>
            <a:off x="650830" y="3352800"/>
            <a:ext cx="2463431" cy="461665"/>
          </a:xfrm>
          <a:prstGeom prst="rect">
            <a:avLst/>
          </a:prstGeom>
          <a:noFill/>
        </p:spPr>
        <p:txBody>
          <a:bodyPr wrap="square" rtlCol="0">
            <a:spAutoFit/>
          </a:bodyPr>
          <a:lstStyle/>
          <a:p>
            <a:r>
              <a:rPr lang="en-US" sz="2400" dirty="0"/>
              <a:t>Grayson Bennett</a:t>
            </a:r>
          </a:p>
        </p:txBody>
      </p:sp>
      <p:sp>
        <p:nvSpPr>
          <p:cNvPr id="8" name="TextBox 7"/>
          <p:cNvSpPr txBox="1"/>
          <p:nvPr/>
        </p:nvSpPr>
        <p:spPr>
          <a:xfrm>
            <a:off x="7533301" y="3352800"/>
            <a:ext cx="2458838" cy="461665"/>
          </a:xfrm>
          <a:prstGeom prst="rect">
            <a:avLst/>
          </a:prstGeom>
          <a:noFill/>
        </p:spPr>
        <p:txBody>
          <a:bodyPr wrap="square" rtlCol="0">
            <a:spAutoFit/>
          </a:bodyPr>
          <a:lstStyle/>
          <a:p>
            <a:r>
              <a:rPr lang="en-US" sz="2400" dirty="0"/>
              <a:t>Bryce Greene</a:t>
            </a:r>
          </a:p>
        </p:txBody>
      </p:sp>
      <p:sp>
        <p:nvSpPr>
          <p:cNvPr id="9" name="TextBox 8"/>
          <p:cNvSpPr txBox="1"/>
          <p:nvPr/>
        </p:nvSpPr>
        <p:spPr>
          <a:xfrm>
            <a:off x="3957007" y="887644"/>
            <a:ext cx="2733542" cy="461665"/>
          </a:xfrm>
          <a:prstGeom prst="rect">
            <a:avLst/>
          </a:prstGeom>
          <a:noFill/>
        </p:spPr>
        <p:txBody>
          <a:bodyPr wrap="square" rtlCol="0">
            <a:spAutoFit/>
          </a:bodyPr>
          <a:lstStyle/>
          <a:p>
            <a:r>
              <a:rPr lang="en-US" sz="2400" dirty="0"/>
              <a:t>Antonio </a:t>
            </a:r>
            <a:r>
              <a:rPr lang="en-US" sz="2400" dirty="0" err="1"/>
              <a:t>Acebedo</a:t>
            </a:r>
            <a:endParaRPr lang="en-US" sz="2400" dirty="0"/>
          </a:p>
        </p:txBody>
      </p:sp>
      <p:sp>
        <p:nvSpPr>
          <p:cNvPr id="10" name="TextBox 9"/>
          <p:cNvSpPr txBox="1"/>
          <p:nvPr/>
        </p:nvSpPr>
        <p:spPr>
          <a:xfrm>
            <a:off x="4066337" y="6184049"/>
            <a:ext cx="2514881" cy="461665"/>
          </a:xfrm>
          <a:prstGeom prst="rect">
            <a:avLst/>
          </a:prstGeom>
          <a:noFill/>
        </p:spPr>
        <p:txBody>
          <a:bodyPr wrap="square" rtlCol="0">
            <a:spAutoFit/>
          </a:bodyPr>
          <a:lstStyle/>
          <a:p>
            <a:r>
              <a:rPr lang="en-US" sz="2400" b="1" dirty="0"/>
              <a:t>Amelia </a:t>
            </a:r>
            <a:r>
              <a:rPr lang="en-US" sz="2400" b="1" dirty="0" err="1"/>
              <a:t>Dahm</a:t>
            </a:r>
            <a:endParaRPr lang="en-US" sz="2400" b="1" dirty="0"/>
          </a:p>
        </p:txBody>
      </p:sp>
    </p:spTree>
    <p:extLst>
      <p:ext uri="{BB962C8B-B14F-4D97-AF65-F5344CB8AC3E}">
        <p14:creationId xmlns:p14="http://schemas.microsoft.com/office/powerpoint/2010/main" val="11868369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Introduction:</a:t>
            </a:r>
            <a:br>
              <a:rPr lang="en-US" dirty="0"/>
            </a:br>
            <a:r>
              <a:rPr lang="en-US" dirty="0"/>
              <a:t>explanation of the problem statement </a:t>
            </a:r>
          </a:p>
        </p:txBody>
      </p:sp>
      <p:sp>
        <p:nvSpPr>
          <p:cNvPr id="3" name="Content Placeholder 2"/>
          <p:cNvSpPr>
            <a:spLocks noGrp="1"/>
          </p:cNvSpPr>
          <p:nvPr>
            <p:ph idx="1"/>
          </p:nvPr>
        </p:nvSpPr>
        <p:spPr/>
        <p:txBody>
          <a:bodyPr/>
          <a:lstStyle/>
          <a:p>
            <a:pPr marL="0" indent="0">
              <a:buNone/>
            </a:pPr>
            <a:r>
              <a:rPr lang="en-US" dirty="0"/>
              <a:t>A local nonprofit in Bloomington has about 500 members that are actively involved with their mission and values. They struggle to keep in contact with the members through email, member dues, and member engagement. This is much needed as the nonprofit wants to continue to grow in the community as well as within the larger Monroe county.</a:t>
            </a:r>
          </a:p>
          <a:p>
            <a:pPr marL="0" indent="0">
              <a:buNone/>
            </a:pPr>
            <a:r>
              <a:rPr lang="en-US" dirty="0"/>
              <a:t>Provide a solution in which this nonprofit can maintain their 500 memberships within the nonprofit and engage with their members. </a:t>
            </a:r>
          </a:p>
          <a:p>
            <a:pPr marL="0" indent="0">
              <a:buNone/>
            </a:pPr>
            <a:r>
              <a:rPr lang="en-US" b="1" dirty="0"/>
              <a:t>Considerations</a:t>
            </a:r>
          </a:p>
          <a:p>
            <a:r>
              <a:rPr lang="en-US" dirty="0"/>
              <a:t>Perhaps this could a mobile/multi-platform software solution.</a:t>
            </a:r>
          </a:p>
          <a:p>
            <a:r>
              <a:rPr lang="en-US" dirty="0"/>
              <a:t>Assume that the budget is low. This is a nonprofit and many nonprofits do not have funds delegated towards technology.</a:t>
            </a:r>
          </a:p>
          <a:p>
            <a:pPr marL="0" indent="0">
              <a:buNone/>
            </a:pPr>
            <a:endParaRPr lang="en-US" dirty="0"/>
          </a:p>
          <a:p>
            <a:endParaRPr lang="en-US" dirty="0"/>
          </a:p>
        </p:txBody>
      </p:sp>
    </p:spTree>
    <p:extLst>
      <p:ext uri="{BB962C8B-B14F-4D97-AF65-F5344CB8AC3E}">
        <p14:creationId xmlns:p14="http://schemas.microsoft.com/office/powerpoint/2010/main" val="40403987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Introduction:</a:t>
            </a:r>
            <a:br>
              <a:rPr lang="en-US" dirty="0"/>
            </a:br>
            <a:r>
              <a:rPr lang="en-US" dirty="0"/>
              <a:t>scope of the problem statement</a:t>
            </a:r>
          </a:p>
        </p:txBody>
      </p:sp>
      <p:sp>
        <p:nvSpPr>
          <p:cNvPr id="3" name="Content Placeholder 2"/>
          <p:cNvSpPr>
            <a:spLocks noGrp="1"/>
          </p:cNvSpPr>
          <p:nvPr>
            <p:ph idx="1"/>
          </p:nvPr>
        </p:nvSpPr>
        <p:spPr/>
        <p:txBody>
          <a:bodyPr/>
          <a:lstStyle/>
          <a:p>
            <a:r>
              <a:rPr lang="en-US" dirty="0"/>
              <a:t>For our scenario specifically, it only affects the five hundred people in the nonprofit</a:t>
            </a:r>
          </a:p>
          <a:p>
            <a:r>
              <a:rPr lang="en-US" dirty="0"/>
              <a:t>Many other organizations probably face similar issues </a:t>
            </a:r>
          </a:p>
          <a:p>
            <a:r>
              <a:rPr lang="en-US" dirty="0"/>
              <a:t>Other groups have solved this issue through</a:t>
            </a:r>
          </a:p>
          <a:p>
            <a:pPr lvl="1"/>
            <a:r>
              <a:rPr lang="en-US" dirty="0"/>
              <a:t>Apps</a:t>
            </a:r>
          </a:p>
          <a:p>
            <a:pPr lvl="1"/>
            <a:r>
              <a:rPr lang="en-US" dirty="0"/>
              <a:t>websites</a:t>
            </a:r>
          </a:p>
          <a:p>
            <a:pPr lvl="1"/>
            <a:r>
              <a:rPr lang="en-US" dirty="0"/>
              <a:t>Email </a:t>
            </a:r>
          </a:p>
          <a:p>
            <a:pPr lvl="1"/>
            <a:r>
              <a:rPr lang="en-US" dirty="0"/>
              <a:t>Newsletters</a:t>
            </a:r>
          </a:p>
          <a:p>
            <a:pPr lvl="1"/>
            <a:r>
              <a:rPr lang="en-US" dirty="0"/>
              <a:t>Group chats</a:t>
            </a:r>
          </a:p>
          <a:p>
            <a:pPr lvl="1"/>
            <a:r>
              <a:rPr lang="en-US" dirty="0"/>
              <a:t>Social media</a:t>
            </a:r>
          </a:p>
        </p:txBody>
      </p:sp>
    </p:spTree>
    <p:extLst>
      <p:ext uri="{BB962C8B-B14F-4D97-AF65-F5344CB8AC3E}">
        <p14:creationId xmlns:p14="http://schemas.microsoft.com/office/powerpoint/2010/main" val="15507843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Research:</a:t>
            </a:r>
            <a:br>
              <a:rPr lang="en-US" dirty="0"/>
            </a:br>
            <a:r>
              <a:rPr lang="en-US" dirty="0"/>
              <a:t>primary research</a:t>
            </a:r>
          </a:p>
        </p:txBody>
      </p:sp>
      <p:sp>
        <p:nvSpPr>
          <p:cNvPr id="3" name="Content Placeholder 2"/>
          <p:cNvSpPr>
            <a:spLocks noGrp="1"/>
          </p:cNvSpPr>
          <p:nvPr>
            <p:ph idx="1"/>
          </p:nvPr>
        </p:nvSpPr>
        <p:spPr/>
        <p:txBody>
          <a:bodyPr/>
          <a:lstStyle/>
          <a:p>
            <a:r>
              <a:rPr lang="en-US" sz="2400" dirty="0"/>
              <a:t>We researched the components of websites that most nonprofit organizations use. We took the top 100 nonprofits and looked at the data for how many contain necessary features. </a:t>
            </a:r>
          </a:p>
          <a:p>
            <a:r>
              <a:rPr lang="en-US" sz="2400" dirty="0"/>
              <a:t>We created a survey monkey that would give us information on what the average person wants to see in  member website</a:t>
            </a:r>
          </a:p>
          <a:p>
            <a:pPr lvl="1"/>
            <a:r>
              <a:rPr lang="en-US" sz="2400" dirty="0"/>
              <a:t>We used not only college students but also family members so our results remained unbiased </a:t>
            </a:r>
          </a:p>
          <a:p>
            <a:pPr lvl="1"/>
            <a:endParaRPr lang="en-US" dirty="0"/>
          </a:p>
        </p:txBody>
      </p:sp>
    </p:spTree>
    <p:extLst>
      <p:ext uri="{BB962C8B-B14F-4D97-AF65-F5344CB8AC3E}">
        <p14:creationId xmlns:p14="http://schemas.microsoft.com/office/powerpoint/2010/main" val="24419873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Research:</a:t>
            </a:r>
            <a:br>
              <a:rPr lang="en-US" dirty="0"/>
            </a:br>
            <a:r>
              <a:rPr lang="en-US" dirty="0"/>
              <a:t>secondary research</a:t>
            </a:r>
          </a:p>
        </p:txBody>
      </p:sp>
      <p:sp>
        <p:nvSpPr>
          <p:cNvPr id="3" name="Content Placeholder 2"/>
          <p:cNvSpPr>
            <a:spLocks noGrp="1"/>
          </p:cNvSpPr>
          <p:nvPr>
            <p:ph idx="1"/>
          </p:nvPr>
        </p:nvSpPr>
        <p:spPr/>
        <p:txBody>
          <a:bodyPr/>
          <a:lstStyle/>
          <a:p>
            <a:r>
              <a:rPr lang="en-US" sz="3200" dirty="0"/>
              <a:t>There are more than 1.5 million nonprofits in the United States. All them face the same challenges of communication in order to be successful with member engagement and the organization’s growth.</a:t>
            </a:r>
          </a:p>
          <a:p>
            <a:endParaRPr lang="en-US" dirty="0"/>
          </a:p>
        </p:txBody>
      </p:sp>
    </p:spTree>
    <p:extLst>
      <p:ext uri="{BB962C8B-B14F-4D97-AF65-F5344CB8AC3E}">
        <p14:creationId xmlns:p14="http://schemas.microsoft.com/office/powerpoint/2010/main" val="15362067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935373" y="804672"/>
            <a:ext cx="4791874" cy="5237021"/>
          </a:xfrm>
          <a:prstGeom prst="rect">
            <a:avLst/>
          </a:prstGeom>
        </p:spPr>
      </p:pic>
      <p:sp>
        <p:nvSpPr>
          <p:cNvPr id="2" name="Title 1"/>
          <p:cNvSpPr>
            <a:spLocks noGrp="1"/>
          </p:cNvSpPr>
          <p:nvPr>
            <p:ph type="title"/>
          </p:nvPr>
        </p:nvSpPr>
        <p:spPr>
          <a:xfrm>
            <a:off x="6090445" y="609600"/>
            <a:ext cx="3183556" cy="1320800"/>
          </a:xfrm>
        </p:spPr>
        <p:txBody>
          <a:bodyPr anchor="ctr">
            <a:normAutofit/>
          </a:bodyPr>
          <a:lstStyle/>
          <a:p>
            <a:pPr>
              <a:lnSpc>
                <a:spcPct val="80000"/>
              </a:lnSpc>
            </a:pPr>
            <a:r>
              <a:rPr lang="en-US" sz="3100"/>
              <a:t>Research:</a:t>
            </a:r>
            <a:br>
              <a:rPr lang="en-US" sz="3100"/>
            </a:br>
            <a:r>
              <a:rPr lang="en-US" sz="3100"/>
              <a:t>visualization (Survey Monkey)</a:t>
            </a:r>
          </a:p>
        </p:txBody>
      </p:sp>
      <p:sp>
        <p:nvSpPr>
          <p:cNvPr id="9" name="Content Placeholder 7"/>
          <p:cNvSpPr>
            <a:spLocks noGrp="1"/>
          </p:cNvSpPr>
          <p:nvPr>
            <p:ph idx="1"/>
          </p:nvPr>
        </p:nvSpPr>
        <p:spPr>
          <a:xfrm>
            <a:off x="6094410" y="2160589"/>
            <a:ext cx="3176589" cy="3880773"/>
          </a:xfrm>
        </p:spPr>
        <p:txBody>
          <a:bodyPr>
            <a:normAutofit/>
          </a:bodyPr>
          <a:lstStyle/>
          <a:p>
            <a:r>
              <a:rPr lang="en-US" dirty="0"/>
              <a:t>This question helped us learn what way our members would prefer to receive organization</a:t>
            </a:r>
          </a:p>
          <a:p>
            <a:r>
              <a:rPr lang="en-US" dirty="0"/>
              <a:t>Overall it was found that email is the best way to communicate with the members </a:t>
            </a:r>
          </a:p>
        </p:txBody>
      </p:sp>
    </p:spTree>
    <p:extLst>
      <p:ext uri="{BB962C8B-B14F-4D97-AF65-F5344CB8AC3E}">
        <p14:creationId xmlns:p14="http://schemas.microsoft.com/office/powerpoint/2010/main" val="36539936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2"/>
          <p:cNvPicPr>
            <a:picLocks noChangeAspect="1"/>
          </p:cNvPicPr>
          <p:nvPr/>
        </p:nvPicPr>
        <p:blipFill>
          <a:blip r:embed="rId2"/>
          <a:stretch>
            <a:fillRect/>
          </a:stretch>
        </p:blipFill>
        <p:spPr>
          <a:xfrm>
            <a:off x="987744" y="804672"/>
            <a:ext cx="4687133" cy="5237021"/>
          </a:xfrm>
          <a:prstGeom prst="rect">
            <a:avLst/>
          </a:prstGeom>
        </p:spPr>
      </p:pic>
      <p:sp>
        <p:nvSpPr>
          <p:cNvPr id="2" name="Title 1"/>
          <p:cNvSpPr>
            <a:spLocks noGrp="1"/>
          </p:cNvSpPr>
          <p:nvPr>
            <p:ph type="title"/>
          </p:nvPr>
        </p:nvSpPr>
        <p:spPr>
          <a:xfrm>
            <a:off x="6090445" y="609600"/>
            <a:ext cx="3183556" cy="1320800"/>
          </a:xfrm>
        </p:spPr>
        <p:txBody>
          <a:bodyPr anchor="ctr">
            <a:normAutofit/>
          </a:bodyPr>
          <a:lstStyle/>
          <a:p>
            <a:pPr>
              <a:lnSpc>
                <a:spcPct val="80000"/>
              </a:lnSpc>
            </a:pPr>
            <a:r>
              <a:rPr lang="en-US" sz="3100"/>
              <a:t>Research:</a:t>
            </a:r>
            <a:br>
              <a:rPr lang="en-US" sz="3100"/>
            </a:br>
            <a:r>
              <a:rPr lang="en-US" sz="3100"/>
              <a:t>visualization (Survey Monkey)</a:t>
            </a:r>
          </a:p>
        </p:txBody>
      </p:sp>
      <p:sp>
        <p:nvSpPr>
          <p:cNvPr id="7" name="Content Placeholder 6"/>
          <p:cNvSpPr>
            <a:spLocks noGrp="1"/>
          </p:cNvSpPr>
          <p:nvPr>
            <p:ph idx="1"/>
          </p:nvPr>
        </p:nvSpPr>
        <p:spPr>
          <a:xfrm>
            <a:off x="6094410" y="2160589"/>
            <a:ext cx="3176589" cy="3880773"/>
          </a:xfrm>
        </p:spPr>
        <p:txBody>
          <a:bodyPr>
            <a:normAutofit/>
          </a:bodyPr>
          <a:lstStyle/>
          <a:p>
            <a:r>
              <a:rPr lang="en-US" dirty="0"/>
              <a:t>Websites for non-profit organizations have many components to get various information to the users.</a:t>
            </a:r>
          </a:p>
          <a:p>
            <a:r>
              <a:rPr lang="en-US" dirty="0"/>
              <a:t>Out of the 22 responses:</a:t>
            </a:r>
          </a:p>
          <a:p>
            <a:pPr marL="0" indent="0">
              <a:buNone/>
            </a:pPr>
            <a:r>
              <a:rPr lang="en-US" dirty="0"/>
              <a:t> </a:t>
            </a:r>
            <a:r>
              <a:rPr lang="en-US" b="1" dirty="0"/>
              <a:t>Top option: </a:t>
            </a:r>
            <a:r>
              <a:rPr lang="en-US" dirty="0"/>
              <a:t>calendar of events </a:t>
            </a:r>
          </a:p>
          <a:p>
            <a:pPr marL="0" indent="0">
              <a:buNone/>
            </a:pPr>
            <a:r>
              <a:rPr lang="en-US" b="1" dirty="0"/>
              <a:t>Second</a:t>
            </a:r>
            <a:r>
              <a:rPr lang="en-US" dirty="0"/>
              <a:t>: having pictures from past events that the organization has had.</a:t>
            </a:r>
          </a:p>
        </p:txBody>
      </p:sp>
    </p:spTree>
    <p:extLst>
      <p:ext uri="{BB962C8B-B14F-4D97-AF65-F5344CB8AC3E}">
        <p14:creationId xmlns:p14="http://schemas.microsoft.com/office/powerpoint/2010/main" val="17271902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2"/>
          <p:cNvPicPr>
            <a:picLocks noChangeAspect="1"/>
          </p:cNvPicPr>
          <p:nvPr/>
        </p:nvPicPr>
        <p:blipFill>
          <a:blip r:embed="rId2"/>
          <a:stretch>
            <a:fillRect/>
          </a:stretch>
        </p:blipFill>
        <p:spPr>
          <a:xfrm>
            <a:off x="799814" y="1189137"/>
            <a:ext cx="5062993" cy="4468091"/>
          </a:xfrm>
          <a:prstGeom prst="rect">
            <a:avLst/>
          </a:prstGeom>
        </p:spPr>
      </p:pic>
      <p:sp>
        <p:nvSpPr>
          <p:cNvPr id="2" name="Title 1"/>
          <p:cNvSpPr>
            <a:spLocks noGrp="1"/>
          </p:cNvSpPr>
          <p:nvPr>
            <p:ph type="title"/>
          </p:nvPr>
        </p:nvSpPr>
        <p:spPr>
          <a:xfrm>
            <a:off x="6090445" y="609600"/>
            <a:ext cx="3183556" cy="1320800"/>
          </a:xfrm>
        </p:spPr>
        <p:txBody>
          <a:bodyPr anchor="ctr">
            <a:normAutofit/>
          </a:bodyPr>
          <a:lstStyle/>
          <a:p>
            <a:pPr>
              <a:lnSpc>
                <a:spcPct val="80000"/>
              </a:lnSpc>
            </a:pPr>
            <a:r>
              <a:rPr lang="en-US" sz="3100"/>
              <a:t>Research:</a:t>
            </a:r>
            <a:br>
              <a:rPr lang="en-US" sz="3100"/>
            </a:br>
            <a:r>
              <a:rPr lang="en-US" sz="3100"/>
              <a:t>visualization (Survey Monkey)</a:t>
            </a:r>
          </a:p>
        </p:txBody>
      </p:sp>
      <p:sp>
        <p:nvSpPr>
          <p:cNvPr id="7" name="Content Placeholder 6"/>
          <p:cNvSpPr>
            <a:spLocks noGrp="1"/>
          </p:cNvSpPr>
          <p:nvPr>
            <p:ph idx="1"/>
          </p:nvPr>
        </p:nvSpPr>
        <p:spPr>
          <a:xfrm>
            <a:off x="6094410" y="2160589"/>
            <a:ext cx="3176589" cy="3880773"/>
          </a:xfrm>
        </p:spPr>
        <p:txBody>
          <a:bodyPr>
            <a:normAutofit/>
          </a:bodyPr>
          <a:lstStyle/>
          <a:p>
            <a:r>
              <a:rPr lang="en-US" dirty="0"/>
              <a:t>Communication is key</a:t>
            </a:r>
          </a:p>
          <a:p>
            <a:r>
              <a:rPr lang="en-US" dirty="0"/>
              <a:t>When we surveyed 22 individuals whether they preferred discussion boards, direct messaging, or secluded group chats, more than half of the participants choose direct messaging.</a:t>
            </a:r>
          </a:p>
        </p:txBody>
      </p:sp>
    </p:spTree>
    <p:extLst>
      <p:ext uri="{BB962C8B-B14F-4D97-AF65-F5344CB8AC3E}">
        <p14:creationId xmlns:p14="http://schemas.microsoft.com/office/powerpoint/2010/main" val="336959590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850</TotalTime>
  <Words>769</Words>
  <Application>Microsoft Office PowerPoint</Application>
  <PresentationFormat>Widescreen</PresentationFormat>
  <Paragraphs>77</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Trebuchet MS</vt:lpstr>
      <vt:lpstr>Wingdings 3</vt:lpstr>
      <vt:lpstr>Facet</vt:lpstr>
      <vt:lpstr>Group Four</vt:lpstr>
      <vt:lpstr>Meet our group!!!!</vt:lpstr>
      <vt:lpstr>Problem Introduction: explanation of the problem statement </vt:lpstr>
      <vt:lpstr>Problem Introduction: scope of the problem statement</vt:lpstr>
      <vt:lpstr>Research: primary research</vt:lpstr>
      <vt:lpstr>Research: secondary research</vt:lpstr>
      <vt:lpstr>Research: visualization (Survey Monkey)</vt:lpstr>
      <vt:lpstr>Research: visualization (Survey Monkey)</vt:lpstr>
      <vt:lpstr>Research: visualization (Survey Monkey)</vt:lpstr>
      <vt:lpstr>Research: visualization (Survey Monkey)</vt:lpstr>
      <vt:lpstr>Research: insight to form solution</vt:lpstr>
      <vt:lpstr>Research: how did the research help form the solution?</vt:lpstr>
      <vt:lpstr>Design Solution: How it works?</vt:lpstr>
      <vt:lpstr>Design Solution: intro</vt:lpstr>
      <vt:lpstr>Design Solution: target audience</vt:lpstr>
      <vt:lpstr>Design Solution: potential reactions</vt:lpstr>
      <vt:lpstr>Design Solution: where does the solution stand?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Group Four</dc:title>
  <dc:creator>graysonbennett5@yahoo.com</dc:creator>
  <cp:lastModifiedBy>graysonbennett5@yahoo.com</cp:lastModifiedBy>
  <cp:revision>20</cp:revision>
  <dcterms:created xsi:type="dcterms:W3CDTF">2016-11-29T14:57:22Z</dcterms:created>
  <dcterms:modified xsi:type="dcterms:W3CDTF">2016-12-05T00:35:24Z</dcterms:modified>
</cp:coreProperties>
</file>