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65" r:id="rId2"/>
    <p:sldId id="266" r:id="rId3"/>
    <p:sldId id="267" r:id="rId4"/>
    <p:sldId id="268" r:id="rId5"/>
    <p:sldId id="264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F4373-6EA2-4174-93C9-E058BCBC0E33}" type="datetimeFigureOut">
              <a:rPr lang="de-DE" smtClean="0"/>
              <a:t>13.05.2016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B4B73-6E35-495C-B7AD-05913FCC8B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2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C230-AA76-4C99-9C56-A03102AFD6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85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C230-AA76-4C99-9C56-A03102AFD6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9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C230-AA76-4C99-9C56-A03102AFD6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601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06.05.2016</a:t>
            </a:r>
            <a:endParaRPr lang="de-DE" altLang="zh-CN" sz="180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79DF9AE-6059-4760-92D4-025962C9FE38}" type="slidenum">
              <a:rPr lang="de-DE" altLang="zh-CN"/>
              <a:pPr/>
              <a:t>‹Nr.›</a:t>
            </a:fld>
            <a:endParaRPr lang="de-DE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6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C230-AA76-4C99-9C56-A03102AFD6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55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C230-AA76-4C99-9C56-A03102AFD6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46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06.05.2016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C230-AA76-4C99-9C56-A03102AFD6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10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06.05.2016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C230-AA76-4C99-9C56-A03102AFD6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41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06.05.2016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C230-AA76-4C99-9C56-A03102AFD6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01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C230-AA76-4C99-9C56-A03102AFD6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03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06.05.2016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C230-AA76-4C99-9C56-A03102AFD6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06.05.2016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C230-AA76-4C99-9C56-A03102AFD6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36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06.05.2016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4C230-AA76-4C99-9C56-A03102AFD6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01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 noChangeArrowheads="1"/>
          </p:cNvSpPr>
          <p:nvPr>
            <p:ph type="ctrTitle" idx="4294967295"/>
          </p:nvPr>
        </p:nvSpPr>
        <p:spPr>
          <a:xfrm>
            <a:off x="777875" y="1700213"/>
            <a:ext cx="7772400" cy="1470025"/>
          </a:xfrm>
          <a:ln/>
        </p:spPr>
        <p:txBody>
          <a:bodyPr/>
          <a:lstStyle/>
          <a:p>
            <a:pPr marL="0" indent="0"/>
            <a:r>
              <a:rPr lang="en-US" altLang="de-DE" sz="4000" b="1" dirty="0"/>
              <a:t>Prediction and Intervention System for Improving Sleep Quality</a:t>
            </a:r>
            <a:endParaRPr lang="de-DE" altLang="en-US" sz="4000" dirty="0"/>
          </a:p>
        </p:txBody>
      </p:sp>
      <p:sp>
        <p:nvSpPr>
          <p:cNvPr id="3075" name="Untertitel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441450" y="3365500"/>
            <a:ext cx="6400800" cy="12144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lnSpc>
                <a:spcPct val="80000"/>
              </a:lnSpc>
              <a:buFont typeface="Arial" pitchFamily="34" charset="0"/>
              <a:buNone/>
            </a:pPr>
            <a:r>
              <a:rPr lang="en-US" altLang="de-DE" b="1">
                <a:solidFill>
                  <a:srgbClr val="7F7F7F"/>
                </a:solidFill>
              </a:rPr>
              <a:t>TMU – Project Presentation for </a:t>
            </a:r>
            <a:endParaRPr lang="de-DE" altLang="en-US" b="1">
              <a:solidFill>
                <a:srgbClr val="7F7F7F"/>
              </a:solidFill>
            </a:endParaRPr>
          </a:p>
          <a:p>
            <a:pPr marL="0" indent="0" algn="ctr">
              <a:lnSpc>
                <a:spcPct val="80000"/>
              </a:lnSpc>
              <a:buFont typeface="Arial" pitchFamily="34" charset="0"/>
              <a:buNone/>
            </a:pPr>
            <a:r>
              <a:rPr lang="en-US" altLang="de-DE" b="1">
                <a:solidFill>
                  <a:srgbClr val="7F7F7F"/>
                </a:solidFill>
              </a:rPr>
              <a:t>MIT Sana Class HST.936</a:t>
            </a:r>
            <a:endParaRPr lang="de-DE" altLang="en-US">
              <a:solidFill>
                <a:srgbClr val="7F7F7F"/>
              </a:solidFill>
            </a:endParaRPr>
          </a:p>
        </p:txBody>
      </p:sp>
      <p:pic>
        <p:nvPicPr>
          <p:cNvPr id="3076" name="Picture 4" descr="Taipei_Medical_University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17475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3077" name="Untertitel 2"/>
          <p:cNvSpPr>
            <a:spLocks noChangeArrowheads="1"/>
          </p:cNvSpPr>
          <p:nvPr/>
        </p:nvSpPr>
        <p:spPr bwMode="auto">
          <a:xfrm>
            <a:off x="1438275" y="4724400"/>
            <a:ext cx="640080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de-DE" sz="2000" dirty="0" err="1">
                <a:latin typeface="Calibri" pitchFamily="34" charset="0"/>
                <a:sym typeface="Calibri" pitchFamily="34" charset="0"/>
              </a:rPr>
              <a:t>Shwetambara</a:t>
            </a:r>
            <a:r>
              <a:rPr lang="en-US" altLang="de-DE" sz="2000" dirty="0">
                <a:latin typeface="Calibri" pitchFamily="34" charset="0"/>
                <a:sym typeface="Calibri" pitchFamily="34" charset="0"/>
              </a:rPr>
              <a:t> </a:t>
            </a:r>
            <a:r>
              <a:rPr lang="en-US" altLang="de-DE" sz="2000" dirty="0" err="1">
                <a:latin typeface="Calibri" pitchFamily="34" charset="0"/>
                <a:sym typeface="Calibri" pitchFamily="34" charset="0"/>
              </a:rPr>
              <a:t>Kekade</a:t>
            </a:r>
            <a:r>
              <a:rPr lang="en-US" altLang="de-DE" sz="2000" dirty="0">
                <a:latin typeface="Calibri" pitchFamily="34" charset="0"/>
                <a:sym typeface="Calibri" pitchFamily="34" charset="0"/>
              </a:rPr>
              <a:t> (India),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de-DE" sz="2000" dirty="0" err="1">
                <a:latin typeface="Calibri" pitchFamily="34" charset="0"/>
                <a:sym typeface="Calibri" pitchFamily="34" charset="0"/>
              </a:rPr>
              <a:t>Mantosh</a:t>
            </a:r>
            <a:r>
              <a:rPr lang="en-US" altLang="de-DE" sz="2000" dirty="0">
                <a:latin typeface="Calibri" pitchFamily="34" charset="0"/>
                <a:sym typeface="Calibri" pitchFamily="34" charset="0"/>
              </a:rPr>
              <a:t> Kumar </a:t>
            </a:r>
            <a:r>
              <a:rPr lang="en-US" altLang="de-DE" sz="2000" dirty="0" err="1">
                <a:latin typeface="Calibri" pitchFamily="34" charset="0"/>
                <a:sym typeface="Calibri" pitchFamily="34" charset="0"/>
              </a:rPr>
              <a:t>Satapathy</a:t>
            </a:r>
            <a:r>
              <a:rPr lang="en-US" altLang="de-DE" sz="2000" dirty="0">
                <a:latin typeface="Calibri" pitchFamily="34" charset="0"/>
                <a:sym typeface="Calibri" pitchFamily="34" charset="0"/>
              </a:rPr>
              <a:t> (India),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de-DE" sz="2000" dirty="0">
                <a:latin typeface="Calibri" pitchFamily="34" charset="0"/>
                <a:sym typeface="Calibri" pitchFamily="34" charset="0"/>
              </a:rPr>
              <a:t> Maximilian Kurscheidt (Germany),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de-DE" sz="2000" dirty="0">
                <a:latin typeface="Calibri" pitchFamily="34" charset="0"/>
                <a:sym typeface="Calibri" pitchFamily="34" charset="0"/>
              </a:rPr>
              <a:t> Md. </a:t>
            </a:r>
            <a:r>
              <a:rPr lang="en-US" altLang="de-DE" sz="2000" dirty="0" err="1">
                <a:latin typeface="Calibri" pitchFamily="34" charset="0"/>
                <a:sym typeface="Calibri" pitchFamily="34" charset="0"/>
              </a:rPr>
              <a:t>Mohaimenul</a:t>
            </a:r>
            <a:r>
              <a:rPr lang="en-US" altLang="de-DE" sz="2000" dirty="0">
                <a:latin typeface="Calibri" pitchFamily="34" charset="0"/>
                <a:sym typeface="Calibri" pitchFamily="34" charset="0"/>
              </a:rPr>
              <a:t> Islam (</a:t>
            </a:r>
            <a:r>
              <a:rPr lang="en-US" altLang="de-DE" sz="2000" dirty="0" err="1">
                <a:latin typeface="Calibri" pitchFamily="34" charset="0"/>
                <a:sym typeface="Calibri" pitchFamily="34" charset="0"/>
              </a:rPr>
              <a:t>Rubel</a:t>
            </a:r>
            <a:r>
              <a:rPr lang="en-US" altLang="de-DE" sz="2000" dirty="0">
                <a:latin typeface="Calibri" pitchFamily="34" charset="0"/>
                <a:sym typeface="Calibri" pitchFamily="34" charset="0"/>
              </a:rPr>
              <a:t>)(Bangladesh)</a:t>
            </a:r>
            <a:endParaRPr lang="de-DE" altLang="en-US" sz="2000" dirty="0">
              <a:latin typeface="Calibri" pitchFamily="34" charset="0"/>
              <a:sym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de-DE" altLang="en-US" sz="2000" dirty="0">
              <a:latin typeface="Calibri" pitchFamily="34" charset="0"/>
              <a:sym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de-DE" altLang="en-US" sz="2000" dirty="0">
                <a:latin typeface="Calibri" pitchFamily="34" charset="0"/>
                <a:sym typeface="Calibri" pitchFamily="34" charset="0"/>
              </a:rPr>
              <a:t>Supervisor: </a:t>
            </a:r>
            <a:r>
              <a:rPr lang="en-US" altLang="de-DE" sz="2000" dirty="0">
                <a:latin typeface="Calibri" pitchFamily="34" charset="0"/>
                <a:sym typeface="Calibri" pitchFamily="34" charset="0"/>
              </a:rPr>
              <a:t>Dr. </a:t>
            </a:r>
            <a:r>
              <a:rPr lang="en-US" altLang="de-DE" sz="2000" dirty="0" err="1">
                <a:latin typeface="Calibri" pitchFamily="34" charset="0"/>
                <a:sym typeface="Calibri" pitchFamily="34" charset="0"/>
              </a:rPr>
              <a:t>Shabbir</a:t>
            </a:r>
            <a:r>
              <a:rPr lang="en-US" altLang="de-DE" sz="2000" dirty="0">
                <a:latin typeface="Calibri" pitchFamily="34" charset="0"/>
                <a:sym typeface="Calibri" pitchFamily="34" charset="0"/>
              </a:rPr>
              <a:t> Syed-Abdul</a:t>
            </a:r>
            <a:endParaRPr lang="de-DE" altLang="en-US" sz="2000" dirty="0">
              <a:latin typeface="Calibri" pitchFamily="34" charset="0"/>
              <a:sym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de-DE" altLang="en-US" sz="2000" b="1" dirty="0">
              <a:latin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zh-CN"/>
              <a:t>06.05.2016</a:t>
            </a:r>
            <a:endParaRPr lang="de-DE" altLang="zh-CN" sz="1800">
              <a:solidFill>
                <a:schemeClr val="tx1"/>
              </a:solidFill>
            </a:endParaRPr>
          </a:p>
        </p:txBody>
      </p:sp>
      <p:sp>
        <p:nvSpPr>
          <p:cNvPr id="4098" name="Titel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de-DE"/>
              <a:t>Table of content</a:t>
            </a:r>
          </a:p>
        </p:txBody>
      </p:sp>
      <p:sp>
        <p:nvSpPr>
          <p:cNvPr id="4099" name="Inhaltsplatzhalter 2"/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dirty="0"/>
              <a:t>Introduction</a:t>
            </a:r>
            <a:r>
              <a:rPr lang="de-DE" altLang="en-US" dirty="0"/>
              <a:t> </a:t>
            </a:r>
            <a:r>
              <a:rPr lang="de-DE" altLang="en-US" sz="2400" dirty="0"/>
              <a:t>– </a:t>
            </a:r>
            <a:r>
              <a:rPr lang="en-US" altLang="de-DE" sz="2400" dirty="0" err="1" smtClean="0"/>
              <a:t>Shwetambara</a:t>
            </a:r>
            <a:endParaRPr lang="en-US" altLang="de-DE" dirty="0" smtClean="0"/>
          </a:p>
          <a:p>
            <a:r>
              <a:rPr lang="en-US" altLang="de-DE" dirty="0" smtClean="0"/>
              <a:t>Background </a:t>
            </a:r>
            <a:r>
              <a:rPr lang="en-US" altLang="de-DE" sz="2400" dirty="0"/>
              <a:t>– </a:t>
            </a:r>
            <a:r>
              <a:rPr lang="en-US" altLang="de-DE" sz="2400" dirty="0" err="1" smtClean="0"/>
              <a:t>Mantosh</a:t>
            </a:r>
            <a:endParaRPr lang="en-US" altLang="de-DE" dirty="0" smtClean="0"/>
          </a:p>
          <a:p>
            <a:r>
              <a:rPr lang="en-US" altLang="de-DE" dirty="0" smtClean="0"/>
              <a:t>Design </a:t>
            </a:r>
            <a:r>
              <a:rPr lang="en-US" altLang="de-DE" sz="2400" dirty="0"/>
              <a:t>– </a:t>
            </a:r>
            <a:r>
              <a:rPr lang="en-US" altLang="de-DE" sz="2400" dirty="0" smtClean="0"/>
              <a:t>Max</a:t>
            </a:r>
            <a:endParaRPr lang="en-US" altLang="de-DE" dirty="0" smtClean="0"/>
          </a:p>
          <a:p>
            <a:r>
              <a:rPr lang="en-US" altLang="de-DE" dirty="0" smtClean="0"/>
              <a:t>Discussion </a:t>
            </a:r>
            <a:r>
              <a:rPr lang="en-US" altLang="de-DE" sz="2400" dirty="0"/>
              <a:t>– </a:t>
            </a:r>
            <a:r>
              <a:rPr lang="en-US" altLang="de-DE" sz="2400" dirty="0" err="1"/>
              <a:t>Rubel</a:t>
            </a:r>
            <a:endParaRPr lang="en-US" altLang="de-DE" sz="2400" dirty="0"/>
          </a:p>
        </p:txBody>
      </p:sp>
      <p:sp>
        <p:nvSpPr>
          <p:cNvPr id="4100" name="Foliennummernplatzhalter 4"/>
          <p:cNvSpPr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7846BD4-06DF-4BAD-BBD1-C4969057AE8F}" type="slidenum">
              <a:rPr lang="de-DE" altLang="zh-CN"/>
              <a:pPr/>
              <a:t>2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2011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zh-CN"/>
              <a:t>06.05.2016</a:t>
            </a:r>
            <a:endParaRPr lang="de-DE" altLang="zh-CN" sz="1800">
              <a:solidFill>
                <a:schemeClr val="tx1"/>
              </a:solidFill>
            </a:endParaRPr>
          </a:p>
        </p:txBody>
      </p:sp>
      <p:sp>
        <p:nvSpPr>
          <p:cNvPr id="5122" name="Titel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de-DE"/>
              <a:t>Introduction</a:t>
            </a:r>
          </a:p>
        </p:txBody>
      </p:sp>
      <p:sp>
        <p:nvSpPr>
          <p:cNvPr id="5123" name="Inhaltsplatzhalter 2"/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/>
              <a:t>Project description</a:t>
            </a:r>
          </a:p>
          <a:p>
            <a:endParaRPr lang="en-US" altLang="de-DE"/>
          </a:p>
          <a:p>
            <a:r>
              <a:rPr lang="en-US" altLang="de-DE"/>
              <a:t>Factors affecting sleep</a:t>
            </a:r>
          </a:p>
          <a:p>
            <a:pPr>
              <a:buFont typeface="Arial" pitchFamily="34" charset="0"/>
              <a:buNone/>
            </a:pPr>
            <a:endParaRPr lang="de-DE" altLang="en-US"/>
          </a:p>
          <a:p>
            <a:r>
              <a:rPr lang="en-US" altLang="de-DE"/>
              <a:t>Why predicting sleep quality?</a:t>
            </a:r>
            <a:endParaRPr lang="de-DE" altLang="en-US"/>
          </a:p>
          <a:p>
            <a:endParaRPr lang="de-DE" altLang="en-US"/>
          </a:p>
        </p:txBody>
      </p:sp>
      <p:sp>
        <p:nvSpPr>
          <p:cNvPr id="5124" name="Foliennummernplatzhalter 4"/>
          <p:cNvSpPr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85B3C51-46EE-461E-BEF2-9247B7B11AEE}" type="slidenum">
              <a:rPr lang="de-DE" altLang="zh-CN"/>
              <a:pPr/>
              <a:t>3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1528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zh-CN"/>
              <a:t>06.05.2016</a:t>
            </a:r>
            <a:endParaRPr lang="de-DE" altLang="zh-CN" sz="1800">
              <a:solidFill>
                <a:schemeClr val="tx1"/>
              </a:solidFill>
            </a:endParaRPr>
          </a:p>
        </p:txBody>
      </p:sp>
      <p:sp>
        <p:nvSpPr>
          <p:cNvPr id="6146" name="Titel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de-DE" altLang="zh-CN"/>
              <a:t>Background</a:t>
            </a:r>
          </a:p>
        </p:txBody>
      </p:sp>
      <p:sp>
        <p:nvSpPr>
          <p:cNvPr id="6147" name="Inhaltsplatzhalter 2"/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de-DE"/>
              <a:t>Aim: Pre-sleep intervention</a:t>
            </a:r>
          </a:p>
          <a:p>
            <a:pPr>
              <a:lnSpc>
                <a:spcPct val="90000"/>
              </a:lnSpc>
            </a:pPr>
            <a:endParaRPr lang="en-US" altLang="de-DE"/>
          </a:p>
          <a:p>
            <a:pPr>
              <a:lnSpc>
                <a:spcPct val="90000"/>
              </a:lnSpc>
            </a:pPr>
            <a:r>
              <a:rPr lang="en-US" altLang="de-DE"/>
              <a:t>Datasets</a:t>
            </a:r>
          </a:p>
          <a:p>
            <a:pPr lvl="1">
              <a:lnSpc>
                <a:spcPct val="90000"/>
              </a:lnSpc>
            </a:pPr>
            <a:r>
              <a:rPr lang="en-US" altLang="de-DE"/>
              <a:t>Biosignals</a:t>
            </a:r>
          </a:p>
          <a:p>
            <a:pPr lvl="1">
              <a:lnSpc>
                <a:spcPct val="90000"/>
              </a:lnSpc>
            </a:pPr>
            <a:r>
              <a:rPr lang="en-US" altLang="de-DE"/>
              <a:t>Subjective information</a:t>
            </a:r>
          </a:p>
          <a:p>
            <a:pPr>
              <a:lnSpc>
                <a:spcPct val="90000"/>
              </a:lnSpc>
            </a:pPr>
            <a:endParaRPr lang="en-US" altLang="de-DE"/>
          </a:p>
          <a:p>
            <a:pPr>
              <a:lnSpc>
                <a:spcPct val="90000"/>
              </a:lnSpc>
            </a:pPr>
            <a:r>
              <a:rPr lang="en-US" altLang="de-DE"/>
              <a:t>Concept</a:t>
            </a:r>
          </a:p>
        </p:txBody>
      </p:sp>
      <p:sp>
        <p:nvSpPr>
          <p:cNvPr id="6148" name="Foliennummernplatzhalter 4"/>
          <p:cNvSpPr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AFE15C3-1D43-4EAA-A2E6-9D0EDB7303EE}" type="slidenum">
              <a:rPr lang="de-DE" altLang="zh-CN"/>
              <a:pPr/>
              <a:t>4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5609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06.05.2016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C230-AA76-4C99-9C56-A03102AFD6E1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779912" y="1628800"/>
            <a:ext cx="2160240" cy="3960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Backend: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Machine Learning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Training / Test Dataset</a:t>
            </a:r>
          </a:p>
        </p:txBody>
      </p:sp>
      <p:sp>
        <p:nvSpPr>
          <p:cNvPr id="7" name="Rechteck 6"/>
          <p:cNvSpPr/>
          <p:nvPr/>
        </p:nvSpPr>
        <p:spPr>
          <a:xfrm>
            <a:off x="6516216" y="1628800"/>
            <a:ext cx="2160240" cy="3960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Sleep Quality Prediction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Intervention 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Improving Sleep Quality</a:t>
            </a:r>
          </a:p>
        </p:txBody>
      </p:sp>
      <p:sp>
        <p:nvSpPr>
          <p:cNvPr id="8" name="Rechteck 7"/>
          <p:cNvSpPr/>
          <p:nvPr/>
        </p:nvSpPr>
        <p:spPr>
          <a:xfrm>
            <a:off x="467544" y="1628800"/>
            <a:ext cx="2592288" cy="15556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Biopatch</a:t>
            </a:r>
            <a:r>
              <a:rPr lang="en-US" b="1" u="sng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Heartrate Variability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Physical Activity</a:t>
            </a:r>
          </a:p>
        </p:txBody>
      </p:sp>
      <p:sp>
        <p:nvSpPr>
          <p:cNvPr id="9" name="Rechteck 8"/>
          <p:cNvSpPr/>
          <p:nvPr/>
        </p:nvSpPr>
        <p:spPr>
          <a:xfrm>
            <a:off x="505062" y="3447002"/>
            <a:ext cx="2554770" cy="21422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Smartphone App: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Person Background Information (1x)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Sleep Diary (m)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Rate Intervention (</a:t>
            </a:r>
            <a:r>
              <a:rPr lang="en-US" dirty="0" smtClean="0"/>
              <a:t>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Activity Diary (e)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Stress Level (e)</a:t>
            </a:r>
          </a:p>
        </p:txBody>
      </p:sp>
      <p:cxnSp>
        <p:nvCxnSpPr>
          <p:cNvPr id="11" name="Gekrümmte Verbindung 10"/>
          <p:cNvCxnSpPr/>
          <p:nvPr/>
        </p:nvCxnSpPr>
        <p:spPr>
          <a:xfrm>
            <a:off x="3059832" y="2406606"/>
            <a:ext cx="720080" cy="66235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>
            <a:stCxn id="9" idx="3"/>
          </p:cNvCxnSpPr>
          <p:nvPr/>
        </p:nvCxnSpPr>
        <p:spPr>
          <a:xfrm flipV="1">
            <a:off x="3059832" y="4063570"/>
            <a:ext cx="720080" cy="454551"/>
          </a:xfrm>
          <a:prstGeom prst="curvedConnector3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>
            <a:endCxn id="7" idx="1"/>
          </p:cNvCxnSpPr>
          <p:nvPr/>
        </p:nvCxnSpPr>
        <p:spPr>
          <a:xfrm>
            <a:off x="5940152" y="3068960"/>
            <a:ext cx="576064" cy="54006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krümmte Verbindung 24"/>
          <p:cNvCxnSpPr>
            <a:stCxn id="7" idx="2"/>
            <a:endCxn id="9" idx="2"/>
          </p:cNvCxnSpPr>
          <p:nvPr/>
        </p:nvCxnSpPr>
        <p:spPr>
          <a:xfrm rot="5400000">
            <a:off x="4689392" y="2682296"/>
            <a:ext cx="12700" cy="5813889"/>
          </a:xfrm>
          <a:prstGeom prst="curvedConnector3">
            <a:avLst>
              <a:gd name="adj1" fmla="val 4745465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823534" y="5971310"/>
            <a:ext cx="3744416" cy="3405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Presenting  Daily Intervention in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zh-CN"/>
              <a:t>06.05.2016</a:t>
            </a:r>
            <a:endParaRPr lang="de-DE" altLang="zh-CN" sz="1800">
              <a:solidFill>
                <a:schemeClr val="tx1"/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Discussion</a:t>
            </a:r>
            <a:endParaRPr lang="de-DE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 dirty="0"/>
              <a:t>Target Groups</a:t>
            </a:r>
          </a:p>
          <a:p>
            <a:endParaRPr lang="de-DE" altLang="en-US" dirty="0"/>
          </a:p>
          <a:p>
            <a:r>
              <a:rPr lang="de-DE" altLang="en-US" dirty="0"/>
              <a:t>Outcome</a:t>
            </a:r>
          </a:p>
          <a:p>
            <a:endParaRPr lang="en-US" altLang="de-DE" dirty="0" smtClean="0"/>
          </a:p>
          <a:p>
            <a:r>
              <a:rPr lang="en-US" altLang="de-DE" dirty="0" smtClean="0"/>
              <a:t>Self-fulfilling Prophecy</a:t>
            </a:r>
            <a:endParaRPr lang="en-US" altLang="de-DE" dirty="0"/>
          </a:p>
          <a:p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5906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zh-CN"/>
              <a:t>06.05.2016</a:t>
            </a:r>
            <a:endParaRPr lang="de-DE" altLang="zh-CN" sz="1800">
              <a:solidFill>
                <a:schemeClr val="tx1"/>
              </a:solidFill>
            </a:endParaRPr>
          </a:p>
        </p:txBody>
      </p:sp>
      <p:sp>
        <p:nvSpPr>
          <p:cNvPr id="9218" name="Titel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ln/>
        </p:spPr>
        <p:txBody>
          <a:bodyPr/>
          <a:lstStyle/>
          <a:p>
            <a:pPr marL="0" indent="0"/>
            <a:r>
              <a:rPr lang="en-US" altLang="de-DE"/>
              <a:t>Thank you very much for your attention!</a:t>
            </a:r>
          </a:p>
        </p:txBody>
      </p:sp>
      <p:sp>
        <p:nvSpPr>
          <p:cNvPr id="9219" name="Untertitel 6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Arial" pitchFamily="34" charset="0"/>
              <a:buNone/>
            </a:pPr>
            <a:r>
              <a:rPr lang="en-US" altLang="de-DE" b="1">
                <a:solidFill>
                  <a:srgbClr val="7F7F7F"/>
                </a:solidFill>
              </a:rPr>
              <a:t>Questions</a:t>
            </a:r>
            <a:r>
              <a:rPr lang="de-DE" altLang="en-US" b="1">
                <a:solidFill>
                  <a:srgbClr val="7F7F7F"/>
                </a:solidFill>
              </a:rPr>
              <a:t>?!</a:t>
            </a:r>
          </a:p>
        </p:txBody>
      </p:sp>
      <p:sp>
        <p:nvSpPr>
          <p:cNvPr id="9220" name="Foliennummernplatzhalter 4"/>
          <p:cNvSpPr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F2E10D0-B568-42BD-8148-01C465CCFDA6}" type="slidenum">
              <a:rPr lang="de-DE" altLang="zh-CN"/>
              <a:pPr/>
              <a:t>7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82552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0" t="10710" r="39070" b="651"/>
          <a:stretch/>
        </p:blipFill>
        <p:spPr>
          <a:xfrm>
            <a:off x="2618749" y="1828065"/>
            <a:ext cx="1680279" cy="232438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1548" r="5511" b="1307"/>
          <a:stretch/>
        </p:blipFill>
        <p:spPr>
          <a:xfrm>
            <a:off x="458510" y="1845893"/>
            <a:ext cx="1680279" cy="232438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90" y="1837824"/>
            <a:ext cx="1680279" cy="232438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39" y="1828065"/>
            <a:ext cx="1683611" cy="234221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8510" y="4438181"/>
            <a:ext cx="1680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de-DE" dirty="0" err="1" smtClean="0">
                <a:latin typeface="Calibri" pitchFamily="34" charset="0"/>
                <a:sym typeface="Calibri" pitchFamily="34" charset="0"/>
              </a:rPr>
              <a:t>Shwetambara</a:t>
            </a:r>
            <a:r>
              <a:rPr lang="en-US" altLang="de-DE" dirty="0" smtClean="0">
                <a:latin typeface="Calibri" pitchFamily="34" charset="0"/>
                <a:sym typeface="Calibri" pitchFamily="34" charset="0"/>
              </a:rPr>
              <a:t> </a:t>
            </a:r>
            <a:r>
              <a:rPr lang="en-US" altLang="de-DE" dirty="0" err="1" smtClean="0">
                <a:latin typeface="Calibri" pitchFamily="34" charset="0"/>
                <a:sym typeface="Calibri" pitchFamily="34" charset="0"/>
              </a:rPr>
              <a:t>Kekade</a:t>
            </a:r>
            <a:endParaRPr lang="de-DE" dirty="0" smtClean="0"/>
          </a:p>
        </p:txBody>
      </p:sp>
      <p:sp>
        <p:nvSpPr>
          <p:cNvPr id="11" name="Textfeld 10"/>
          <p:cNvSpPr txBox="1"/>
          <p:nvPr/>
        </p:nvSpPr>
        <p:spPr>
          <a:xfrm>
            <a:off x="2605073" y="4470648"/>
            <a:ext cx="1680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de-DE" dirty="0" err="1" smtClean="0">
                <a:latin typeface="Calibri" pitchFamily="34" charset="0"/>
                <a:sym typeface="Calibri" pitchFamily="34" charset="0"/>
              </a:rPr>
              <a:t>Mantosh</a:t>
            </a:r>
            <a:r>
              <a:rPr lang="en-US" altLang="de-DE" dirty="0" smtClean="0">
                <a:latin typeface="Calibri" pitchFamily="34" charset="0"/>
                <a:sym typeface="Calibri" pitchFamily="34" charset="0"/>
              </a:rPr>
              <a:t> Kumar </a:t>
            </a:r>
            <a:r>
              <a:rPr lang="en-US" altLang="de-DE" dirty="0" err="1" smtClean="0">
                <a:latin typeface="Calibri" pitchFamily="34" charset="0"/>
                <a:sym typeface="Calibri" pitchFamily="34" charset="0"/>
              </a:rPr>
              <a:t>Satapathy</a:t>
            </a:r>
            <a:endParaRPr lang="de-DE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4706981" y="4470858"/>
            <a:ext cx="182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de-DE" dirty="0" smtClean="0">
                <a:latin typeface="Calibri" pitchFamily="34" charset="0"/>
                <a:sym typeface="Calibri" pitchFamily="34" charset="0"/>
              </a:rPr>
              <a:t>Md. </a:t>
            </a:r>
            <a:r>
              <a:rPr lang="en-US" altLang="de-DE" dirty="0" err="1" smtClean="0">
                <a:latin typeface="Calibri" pitchFamily="34" charset="0"/>
                <a:sym typeface="Calibri" pitchFamily="34" charset="0"/>
              </a:rPr>
              <a:t>Mohaimenul</a:t>
            </a:r>
            <a:r>
              <a:rPr lang="en-US" altLang="de-DE" dirty="0" smtClean="0">
                <a:latin typeface="Calibri" pitchFamily="34" charset="0"/>
                <a:sym typeface="Calibri" pitchFamily="34" charset="0"/>
              </a:rPr>
              <a:t> Islam (</a:t>
            </a:r>
            <a:r>
              <a:rPr lang="en-US" altLang="de-DE" dirty="0" err="1" smtClean="0">
                <a:latin typeface="Calibri" pitchFamily="34" charset="0"/>
                <a:sym typeface="Calibri" pitchFamily="34" charset="0"/>
              </a:rPr>
              <a:t>Rubel</a:t>
            </a:r>
            <a:r>
              <a:rPr lang="en-US" altLang="de-DE" dirty="0" smtClean="0">
                <a:latin typeface="Calibri" pitchFamily="34" charset="0"/>
                <a:sym typeface="Calibri" pitchFamily="34" charset="0"/>
              </a:rPr>
              <a:t>)</a:t>
            </a:r>
            <a:endParaRPr lang="de-DE" dirty="0" smtClean="0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Team Members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771239" y="4441405"/>
            <a:ext cx="168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de-DE" dirty="0" smtClean="0">
                <a:latin typeface="Calibri" pitchFamily="34" charset="0"/>
                <a:sym typeface="Calibri" pitchFamily="34" charset="0"/>
              </a:rPr>
              <a:t>Maximilian Kurscheidt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6282268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Bildschirmpräsentation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Prediction and Intervention System for Improving Sleep Quality</vt:lpstr>
      <vt:lpstr>Table of content</vt:lpstr>
      <vt:lpstr>Introduction</vt:lpstr>
      <vt:lpstr>Background</vt:lpstr>
      <vt:lpstr>System Design</vt:lpstr>
      <vt:lpstr>Discussion</vt:lpstr>
      <vt:lpstr>Thank you very much for your attention!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</dc:title>
  <dc:creator>Kurscheidt</dc:creator>
  <cp:lastModifiedBy>Kurscheidt</cp:lastModifiedBy>
  <cp:revision>35</cp:revision>
  <dcterms:created xsi:type="dcterms:W3CDTF">2016-04-29T03:35:19Z</dcterms:created>
  <dcterms:modified xsi:type="dcterms:W3CDTF">2016-05-13T08:25:00Z</dcterms:modified>
</cp:coreProperties>
</file>