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3DF09EF-8EC3-4DD6-A3DA-2FACB22F477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63039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1.7.0.r44x201405021531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1.7.0.r44x201405030444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1.7.0.r44x201405021519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SWT_AWT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XWT Support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TCF Terminal (Console) View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1.2.0.201406042322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1.7.0.r44x201405021506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UI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GroupLayout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1.7.0.r44x201405021517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Java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XML Core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1.7.0.r44x201405021458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630396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1.7.0.r44x201405021531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Swing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1.7.0.r44x201405030444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1.7.0.r44x201405021519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1.7.0.r44x201405030426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SWT_AWT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SWT Designer XWT Support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TCF Terminal (Console) View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1.2.0.201406042322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Documentation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1.7.0.r44x201405021506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Core UI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1.7.0.r44x201405021455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GroupLayout Support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1.7.0.r44x201405021517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Java Core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1.7.0.r44x201405021448</a:t>
            </a:r>
            <a:endParaRPr/>
          </a:p>
          <a:p>
            <a:r>
              <a:rPr lang="en-US" sz="2000">
                <a:latin typeface="Arial"/>
              </a:rPr>
              <a:t>    </a:t>
            </a:r>
            <a:r>
              <a:rPr lang="en-US" sz="2000">
                <a:latin typeface="Arial"/>
              </a:rPr>
              <a:t>WindowBuilder XML Core (requires Eclipse WTP/WST)</a:t>
            </a:r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1.7.0.r44x201405021458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Download Android Studio here: </a:t>
            </a:r>
            <a:endParaRPr/>
          </a:p>
          <a:p>
            <a:r>
              <a:rPr lang="en-US" sz="2000">
                <a:latin typeface="Arial"/>
              </a:rPr>
              <a:t>https://developer.android.com/sdk/index.html</a:t>
            </a:r>
            <a:endParaRPr/>
          </a:p>
          <a:p>
            <a:endParaRPr/>
          </a:p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58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Setting up Eclipse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Part 2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5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583640"/>
            <a:ext cx="9381600" cy="527400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3566160" y="5120640"/>
            <a:ext cx="365400" cy="1096920"/>
          </a:xfrm>
          <a:prstGeom prst="down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1" name="CustomShape 3"/>
          <p:cNvSpPr/>
          <p:nvPr/>
        </p:nvSpPr>
        <p:spPr>
          <a:xfrm>
            <a:off x="2149560" y="4504320"/>
            <a:ext cx="2696400" cy="43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2400">
                <a:solidFill>
                  <a:srgbClr val="009933"/>
                </a:solidFill>
                <a:latin typeface="Arial"/>
              </a:rPr>
              <a:t>Click Design TAB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31520" y="1828800"/>
            <a:ext cx="8981280" cy="41713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902880" y="6420240"/>
            <a:ext cx="3684240" cy="60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>
                <a:solidFill>
                  <a:srgbClr val="9900ff"/>
                </a:solidFill>
                <a:latin typeface="Arial"/>
              </a:rPr>
              <a:t>Grab</a:t>
            </a:r>
            <a:r>
              <a:rPr lang="en-US">
                <a:solidFill>
                  <a:srgbClr val="9900ff"/>
                </a:solidFill>
                <a:latin typeface="Arial"/>
              </a:rPr>
              <a:t> and </a:t>
            </a:r>
            <a:r>
              <a:rPr b="1" lang="en-US">
                <a:solidFill>
                  <a:srgbClr val="007826"/>
                </a:solidFill>
                <a:latin typeface="Arial"/>
              </a:rPr>
              <a:t>place</a:t>
            </a:r>
            <a:r>
              <a:rPr lang="en-US">
                <a:solidFill>
                  <a:srgbClr val="007826"/>
                </a:solidFill>
                <a:latin typeface="Arial"/>
              </a:rPr>
              <a:t> Elements</a:t>
            </a:r>
            <a:endParaRPr/>
          </a:p>
          <a:p>
            <a:r>
              <a:rPr b="1" lang="en-US">
                <a:solidFill>
                  <a:srgbClr val="ff0000"/>
                </a:solidFill>
                <a:latin typeface="Arial"/>
              </a:rPr>
              <a:t>Double-click </a:t>
            </a:r>
            <a:r>
              <a:rPr lang="en-US">
                <a:solidFill>
                  <a:srgbClr val="ff0000"/>
                </a:solidFill>
                <a:latin typeface="Arial"/>
              </a:rPr>
              <a:t>to add Event listener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902880" y="6420240"/>
            <a:ext cx="3053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Add </a:t>
            </a:r>
            <a:r>
              <a:rPr b="1" lang="en-US">
                <a:latin typeface="Arial"/>
              </a:rPr>
              <a:t>Functionality</a:t>
            </a:r>
            <a:r>
              <a:rPr lang="en-US">
                <a:latin typeface="Arial"/>
              </a:rPr>
              <a:t> to Button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657800"/>
            <a:ext cx="8343360" cy="42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999999"/>
                </a:solidFill>
                <a:latin typeface="Arial"/>
              </a:rPr>
              <a:t>G</a:t>
            </a:r>
            <a:r>
              <a:rPr b="1" lang="en-US" sz="3200">
                <a:solidFill>
                  <a:srgbClr val="ff3333"/>
                </a:solidFill>
                <a:latin typeface="Arial"/>
              </a:rPr>
              <a:t>i</a:t>
            </a:r>
            <a:r>
              <a:rPr b="1" lang="en-US" sz="3200">
                <a:solidFill>
                  <a:srgbClr val="007826"/>
                </a:solidFill>
                <a:latin typeface="Arial"/>
              </a:rPr>
              <a:t>t</a:t>
            </a:r>
            <a:r>
              <a:rPr lang="en-US" sz="3200">
                <a:solidFill>
                  <a:srgbClr val="007826"/>
                </a:solidFill>
                <a:latin typeface="Arial"/>
              </a:rPr>
              <a:t> Exercise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7826"/>
                </a:solidFill>
                <a:latin typeface="Arial"/>
              </a:rPr>
              <a:t>Get Slides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7826"/>
                </a:solidFill>
                <a:latin typeface="Arial"/>
              </a:rPr>
              <a:t>Pull Requests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7826"/>
                </a:solidFill>
                <a:latin typeface="Arial"/>
              </a:rPr>
              <a:t>Downloads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990066"/>
                </a:solidFill>
                <a:latin typeface="Arial"/>
              </a:rPr>
              <a:t>Eclipse</a:t>
            </a:r>
            <a:r>
              <a:rPr lang="en-US" sz="3200">
                <a:solidFill>
                  <a:srgbClr val="990066"/>
                </a:solidFill>
                <a:latin typeface="Arial"/>
              </a:rPr>
              <a:t> </a:t>
            </a:r>
            <a:r>
              <a:rPr b="1" lang="en-US" sz="3200">
                <a:solidFill>
                  <a:srgbClr val="0000cc"/>
                </a:solidFill>
                <a:latin typeface="Arial"/>
              </a:rPr>
              <a:t>Swing</a:t>
            </a:r>
            <a:r>
              <a:rPr lang="en-US" sz="3200">
                <a:solidFill>
                  <a:srgbClr val="0000cc"/>
                </a:solidFill>
                <a:latin typeface="Arial"/>
              </a:rPr>
              <a:t> plugin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990066"/>
                </a:solidFill>
                <a:latin typeface="Arial"/>
              </a:rPr>
              <a:t>Eclipse</a:t>
            </a:r>
            <a:r>
              <a:rPr lang="en-US" sz="3200">
                <a:solidFill>
                  <a:srgbClr val="990066"/>
                </a:solidFill>
                <a:latin typeface="Arial"/>
              </a:rPr>
              <a:t> </a:t>
            </a:r>
            <a:r>
              <a:rPr b="1" lang="en-US" sz="3200">
                <a:solidFill>
                  <a:srgbClr val="ff0000"/>
                </a:solidFill>
                <a:latin typeface="Arial"/>
              </a:rPr>
              <a:t>PHP</a:t>
            </a:r>
            <a:r>
              <a:rPr lang="en-US" sz="3200">
                <a:solidFill>
                  <a:srgbClr val="ff0000"/>
                </a:solidFill>
                <a:latin typeface="Arial"/>
              </a:rPr>
              <a:t> plugin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b="1" lang="en-US" sz="3200">
                <a:solidFill>
                  <a:srgbClr val="00cc00"/>
                </a:solidFill>
                <a:latin typeface="Arial"/>
              </a:rPr>
              <a:t>Android</a:t>
            </a:r>
            <a:r>
              <a:rPr lang="en-US" sz="3200">
                <a:solidFill>
                  <a:srgbClr val="00cc00"/>
                </a:solidFill>
                <a:latin typeface="Arial"/>
              </a:rPr>
              <a:t> Studio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000000"/>
                </a:solidFill>
                <a:latin typeface="Arial"/>
              </a:rPr>
              <a:t>How to</a:t>
            </a:r>
            <a:r>
              <a:rPr lang="en-US" sz="3200">
                <a:solidFill>
                  <a:srgbClr val="00cc00"/>
                </a:solidFill>
                <a:latin typeface="Arial"/>
              </a:rPr>
              <a:t> </a:t>
            </a:r>
            <a:r>
              <a:rPr b="1" lang="en-US" sz="3200">
                <a:solidFill>
                  <a:srgbClr val="cc0000"/>
                </a:solidFill>
                <a:latin typeface="Arial"/>
              </a:rPr>
              <a:t>Make a Web Browser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Eclipse Swing Plugin</a:t>
            </a:r>
            <a:endParaRPr/>
          </a:p>
        </p:txBody>
      </p:sp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9040" y="1716840"/>
            <a:ext cx="8818560" cy="49575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4023360" y="7060320"/>
            <a:ext cx="6480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Help</a:t>
            </a: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846320" y="7040880"/>
            <a:ext cx="456480" cy="4269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0" name="CustomShape 4"/>
          <p:cNvSpPr/>
          <p:nvPr/>
        </p:nvSpPr>
        <p:spPr>
          <a:xfrm>
            <a:off x="5419800" y="7040880"/>
            <a:ext cx="2260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Install New Software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Eclipse Swing Plugin</a:t>
            </a:r>
            <a:endParaRPr/>
          </a:p>
        </p:txBody>
      </p:sp>
      <p:pic>
        <p:nvPicPr>
          <p:cNvPr id="1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1371600"/>
            <a:ext cx="8066520" cy="380880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2377440" y="5486400"/>
            <a:ext cx="548280" cy="4269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4" name="CustomShape 3"/>
          <p:cNvSpPr/>
          <p:nvPr/>
        </p:nvSpPr>
        <p:spPr>
          <a:xfrm>
            <a:off x="1055160" y="5597280"/>
            <a:ext cx="1230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Work With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2932920" y="5567760"/>
            <a:ext cx="2918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your Eclipse version</a:t>
            </a:r>
            <a:endParaRPr/>
          </a:p>
        </p:txBody>
      </p:sp>
      <p:sp>
        <p:nvSpPr>
          <p:cNvPr id="126" name="CustomShape 5"/>
          <p:cNvSpPr/>
          <p:nvPr/>
        </p:nvSpPr>
        <p:spPr>
          <a:xfrm>
            <a:off x="1097280" y="6217920"/>
            <a:ext cx="31212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Expand General Purpose tab</a:t>
            </a:r>
            <a:endParaRPr/>
          </a:p>
        </p:txBody>
      </p:sp>
      <p:sp>
        <p:nvSpPr>
          <p:cNvPr id="127" name="CustomShape 6"/>
          <p:cNvSpPr/>
          <p:nvPr/>
        </p:nvSpPr>
        <p:spPr>
          <a:xfrm>
            <a:off x="4297680" y="6156000"/>
            <a:ext cx="456480" cy="4269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28" name="CustomShape 7"/>
          <p:cNvSpPr/>
          <p:nvPr/>
        </p:nvSpPr>
        <p:spPr>
          <a:xfrm>
            <a:off x="4937760" y="6217920"/>
            <a:ext cx="50353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swing components (details in slide notes)</a:t>
            </a:r>
            <a:endParaRPr/>
          </a:p>
        </p:txBody>
      </p:sp>
      <p:sp>
        <p:nvSpPr>
          <p:cNvPr id="129" name="CustomShape 8"/>
          <p:cNvSpPr/>
          <p:nvPr/>
        </p:nvSpPr>
        <p:spPr>
          <a:xfrm>
            <a:off x="731520" y="5577840"/>
            <a:ext cx="370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endParaRPr/>
          </a:p>
        </p:txBody>
      </p:sp>
      <p:sp>
        <p:nvSpPr>
          <p:cNvPr id="130" name="CustomShape 9"/>
          <p:cNvSpPr/>
          <p:nvPr/>
        </p:nvSpPr>
        <p:spPr>
          <a:xfrm>
            <a:off x="731520" y="6217920"/>
            <a:ext cx="370440" cy="5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</a:t>
            </a:r>
            <a:endParaRPr/>
          </a:p>
        </p:txBody>
      </p:sp>
      <p:sp>
        <p:nvSpPr>
          <p:cNvPr id="131" name="CustomShape 10"/>
          <p:cNvSpPr/>
          <p:nvPr/>
        </p:nvSpPr>
        <p:spPr>
          <a:xfrm>
            <a:off x="822960" y="6858000"/>
            <a:ext cx="5559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 Hit next, accept all agreements, and restart eclipse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Eclipse PHP Plugin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2377440" y="5486400"/>
            <a:ext cx="456480" cy="4269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4" name="CustomShape 3"/>
          <p:cNvSpPr/>
          <p:nvPr/>
        </p:nvSpPr>
        <p:spPr>
          <a:xfrm>
            <a:off x="1055160" y="5597280"/>
            <a:ext cx="1230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Work With</a:t>
            </a:r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2932920" y="5567760"/>
            <a:ext cx="29185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your Eclipse version</a:t>
            </a:r>
            <a:endParaRPr/>
          </a:p>
        </p:txBody>
      </p:sp>
      <p:sp>
        <p:nvSpPr>
          <p:cNvPr id="136" name="CustomShape 5"/>
          <p:cNvSpPr/>
          <p:nvPr/>
        </p:nvSpPr>
        <p:spPr>
          <a:xfrm>
            <a:off x="1134360" y="6237360"/>
            <a:ext cx="395640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Expand Programming Languages tab</a:t>
            </a:r>
            <a:endParaRPr/>
          </a:p>
        </p:txBody>
      </p:sp>
      <p:sp>
        <p:nvSpPr>
          <p:cNvPr id="137" name="CustomShape 6"/>
          <p:cNvSpPr/>
          <p:nvPr/>
        </p:nvSpPr>
        <p:spPr>
          <a:xfrm>
            <a:off x="5120640" y="6217920"/>
            <a:ext cx="456480" cy="42696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38" name="CustomShape 7"/>
          <p:cNvSpPr/>
          <p:nvPr/>
        </p:nvSpPr>
        <p:spPr>
          <a:xfrm>
            <a:off x="5677560" y="6309360"/>
            <a:ext cx="40143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Select PHP Development Tools (PDT)</a:t>
            </a:r>
            <a:endParaRPr/>
          </a:p>
        </p:txBody>
      </p:sp>
      <p:sp>
        <p:nvSpPr>
          <p:cNvPr id="139" name="CustomShape 8"/>
          <p:cNvSpPr/>
          <p:nvPr/>
        </p:nvSpPr>
        <p:spPr>
          <a:xfrm>
            <a:off x="731520" y="5577840"/>
            <a:ext cx="3704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1.</a:t>
            </a:r>
            <a:endParaRPr/>
          </a:p>
        </p:txBody>
      </p:sp>
      <p:sp>
        <p:nvSpPr>
          <p:cNvPr id="140" name="CustomShape 9"/>
          <p:cNvSpPr/>
          <p:nvPr/>
        </p:nvSpPr>
        <p:spPr>
          <a:xfrm>
            <a:off x="731520" y="6217920"/>
            <a:ext cx="370440" cy="528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2.</a:t>
            </a:r>
            <a:endParaRPr/>
          </a:p>
        </p:txBody>
      </p:sp>
      <p:sp>
        <p:nvSpPr>
          <p:cNvPr id="141" name="CustomShape 10"/>
          <p:cNvSpPr/>
          <p:nvPr/>
        </p:nvSpPr>
        <p:spPr>
          <a:xfrm>
            <a:off x="822960" y="6858000"/>
            <a:ext cx="555984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3. Hit next, accept all agreements, and restart eclipse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463040"/>
            <a:ext cx="7780680" cy="39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Android Studio</a:t>
            </a:r>
            <a:endParaRPr/>
          </a:p>
        </p:txBody>
      </p:sp>
      <p:pic>
        <p:nvPicPr>
          <p:cNvPr id="14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9320" y="1920240"/>
            <a:ext cx="4437720" cy="10087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09200" y="3200400"/>
            <a:ext cx="7457040" cy="376128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5212080" y="2103120"/>
            <a:ext cx="2102400" cy="721800"/>
          </a:xfrm>
          <a:prstGeom prst="leftArrow">
            <a:avLst>
              <a:gd name="adj1" fmla="val 54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7" name="CustomShape 3"/>
          <p:cNvSpPr/>
          <p:nvPr/>
        </p:nvSpPr>
        <p:spPr>
          <a:xfrm>
            <a:off x="7589520" y="2286000"/>
            <a:ext cx="132012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Follow Link</a:t>
            </a:r>
            <a:endParaRPr/>
          </a:p>
        </p:txBody>
      </p:sp>
      <p:sp>
        <p:nvSpPr>
          <p:cNvPr id="148" name="CustomShape 4"/>
          <p:cNvSpPr/>
          <p:nvPr/>
        </p:nvSpPr>
        <p:spPr>
          <a:xfrm>
            <a:off x="982440" y="5909040"/>
            <a:ext cx="1462320" cy="54792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49" name="CustomShape 5"/>
          <p:cNvSpPr/>
          <p:nvPr/>
        </p:nvSpPr>
        <p:spPr>
          <a:xfrm>
            <a:off x="640080" y="6583680"/>
            <a:ext cx="1668960" cy="34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Download Tool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2251440" y="6949440"/>
            <a:ext cx="561204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File → New → Java Project → Create name → Finish</a:t>
            </a:r>
            <a:endParaRPr/>
          </a:p>
        </p:txBody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0320" y="1360080"/>
            <a:ext cx="9655920" cy="542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9520" y="1524960"/>
            <a:ext cx="9485640" cy="53326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1645920" y="7223760"/>
            <a:ext cx="2288160" cy="34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File → New → Other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1320"/>
            <a:ext cx="907092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Creating Graphics Project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720" y="1463040"/>
            <a:ext cx="5885640" cy="484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