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DDDBD8-258D-4C6E-BD44-32ACFECEDD9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Source: </a:t>
            </a:r>
            <a:r>
              <a:rPr lang="en-US" sz="2000" u="sng">
                <a:solidFill>
                  <a:srgbClr val="000000"/>
                </a:solidFill>
                <a:latin typeface="Arial"/>
              </a:rPr>
              <a:t>http://en.wikipedia.org/wiki/Model%E2%80%93view%E2%80%93controller#mediaviewer/File:MVC-Process.svg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8D7F34-0EF8-4D1D-87E6-6944369B698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Source: </a:t>
            </a:r>
            <a:r>
              <a:rPr lang="en-US" sz="2000" u="sng">
                <a:solidFill>
                  <a:srgbClr val="000000"/>
                </a:solidFill>
                <a:latin typeface="Arial"/>
              </a:rPr>
              <a:t>http://en.wikipedia.org/wiki/Model%E2%80%93view%E2%80%93controller#mediaviewer/File:MVC-Process.svg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6114F8-E6FC-4EE3-B25F-BB6A25C0E2C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F52D56-39BF-407C-BFA2-FA7D713EACA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Source: </a:t>
            </a:r>
            <a:r>
              <a:rPr lang="en-US" sz="2000" u="sng">
                <a:solidFill>
                  <a:srgbClr val="000000"/>
                </a:solidFill>
                <a:latin typeface="Arial"/>
              </a:rPr>
              <a:t>http://www.ntu.edu.sg/home/ehchua/programming/java/images/Swing_JComponentClassDiagram.png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5368AF-9876-4CCB-AFFF-50590B32FC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620120" y="0"/>
            <a:ext cx="4570920" cy="685692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03360" y="770400"/>
            <a:ext cx="10781280" cy="33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Intro to Swing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67440" y="4206960"/>
            <a:ext cx="9227160" cy="164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Using Java Swing and MVC Design Pattern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Swing Basics - Layouts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76800" y="2011680"/>
            <a:ext cx="462672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 layout is how </a:t>
            </a:r>
            <a:r>
              <a:rPr b="1" lang="en-US" sz="2400">
                <a:solidFill>
                  <a:srgbClr val="009933"/>
                </a:solidFill>
                <a:latin typeface="Calibri Light"/>
              </a:rPr>
              <a:t>components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are </a:t>
            </a:r>
            <a:r>
              <a:rPr b="1" lang="en-US" sz="2400">
                <a:solidFill>
                  <a:srgbClr val="990000"/>
                </a:solidFill>
                <a:latin typeface="Calibri Light"/>
              </a:rPr>
              <a:t>placed</a:t>
            </a:r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77840" y="1828800"/>
            <a:ext cx="5669280" cy="491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Swing Basics - Layouts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76800" y="2011680"/>
            <a:ext cx="4626720" cy="3765240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8680" y="2834640"/>
            <a:ext cx="8429760" cy="22496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5687640"/>
            <a:ext cx="11671920" cy="8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Swing Basics – Action Listener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3474720" y="5762520"/>
            <a:ext cx="454968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u="sng">
                <a:solidFill>
                  <a:srgbClr val="000000"/>
                </a:solidFill>
                <a:latin typeface="Calibri Light"/>
              </a:rPr>
              <a:t>Action Listener</a:t>
            </a:r>
            <a:r>
              <a:rPr lang="en-US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>
                <a:solidFill>
                  <a:srgbClr val="00cc33"/>
                </a:solidFill>
                <a:latin typeface="Calibri Light"/>
              </a:rPr>
              <a:t>calls</a:t>
            </a:r>
            <a:r>
              <a:rPr lang="en-US">
                <a:solidFill>
                  <a:srgbClr val="000000"/>
                </a:solidFill>
                <a:latin typeface="Calibri Light"/>
              </a:rPr>
              <a:t> a </a:t>
            </a:r>
            <a:r>
              <a:rPr b="1" lang="en-US">
                <a:solidFill>
                  <a:srgbClr val="660066"/>
                </a:solidFill>
                <a:latin typeface="Calibri Light"/>
              </a:rPr>
              <a:t>method</a:t>
            </a:r>
            <a:r>
              <a:rPr lang="en-US">
                <a:solidFill>
                  <a:srgbClr val="000000"/>
                </a:solidFill>
                <a:latin typeface="Calibri Light"/>
              </a:rPr>
              <a:t> when a particular </a:t>
            </a:r>
            <a:r>
              <a:rPr b="1" lang="en-US">
                <a:solidFill>
                  <a:srgbClr val="ff3333"/>
                </a:solidFill>
                <a:latin typeface="Calibri Light"/>
              </a:rPr>
              <a:t>action</a:t>
            </a:r>
            <a:r>
              <a:rPr lang="en-US">
                <a:solidFill>
                  <a:srgbClr val="000000"/>
                </a:solidFill>
                <a:latin typeface="Calibri Light"/>
              </a:rPr>
              <a:t> takes place</a:t>
            </a:r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0160" y="2594160"/>
            <a:ext cx="11505600" cy="280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Pair Programming exercise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474720" y="5762520"/>
            <a:ext cx="4549680" cy="363960"/>
          </a:xfrm>
          <a:prstGeom prst="rect">
            <a:avLst/>
          </a:prstGeom>
          <a:noFill/>
          <a:ln>
            <a:noFill/>
          </a:ln>
        </p:spPr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2286000"/>
            <a:ext cx="4804200" cy="354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r>
              <a:rPr lang="en-US" sz="5400">
                <a:solidFill>
                  <a:srgbClr val="50b4c8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Java Game Tutorial: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http://zetcode.com/tutorials/javagamestutorial/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 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Java Group layout: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https://docs.oracle.com/javase/tutorial/uiswing/layout/group.html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 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Today's Overview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822960" y="2442240"/>
            <a:ext cx="2549880" cy="118692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3"/>
          <p:cNvSpPr/>
          <p:nvPr/>
        </p:nvSpPr>
        <p:spPr>
          <a:xfrm>
            <a:off x="869400" y="2105280"/>
            <a:ext cx="4342320" cy="191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9933"/>
                </a:solidFill>
                <a:latin typeface="Calibri Light"/>
              </a:rPr>
              <a:t>G</a:t>
            </a:r>
            <a:r>
              <a:rPr lang="en-US" sz="3600">
                <a:solidFill>
                  <a:srgbClr val="cc0000"/>
                </a:solidFill>
                <a:latin typeface="Calibri Light"/>
              </a:rPr>
              <a:t>i</a:t>
            </a:r>
            <a:r>
              <a:rPr lang="en-US" sz="3600">
                <a:solidFill>
                  <a:srgbClr val="b2b2b2"/>
                </a:solidFill>
                <a:latin typeface="Calibri Light"/>
              </a:rPr>
              <a:t>t Exercise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ff"/>
                </a:solidFill>
                <a:latin typeface="Calibri Light"/>
              </a:rPr>
              <a:t>Swing basics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99"/>
                </a:solidFill>
                <a:latin typeface="Calibri Light"/>
              </a:rPr>
              <a:t>Swing Exercise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99"/>
                </a:solidFill>
                <a:latin typeface="Calibri Light"/>
              </a:rPr>
              <a:t>More </a:t>
            </a:r>
            <a:r>
              <a:rPr lang="en-US" sz="3600">
                <a:solidFill>
                  <a:srgbClr val="009933"/>
                </a:solidFill>
                <a:latin typeface="Calibri Light"/>
              </a:rPr>
              <a:t>G</a:t>
            </a:r>
            <a:r>
              <a:rPr lang="en-US" sz="3600">
                <a:solidFill>
                  <a:srgbClr val="cc0000"/>
                </a:solidFill>
                <a:latin typeface="Calibri Light"/>
              </a:rPr>
              <a:t>i</a:t>
            </a:r>
            <a:r>
              <a:rPr lang="en-US" sz="3600">
                <a:solidFill>
                  <a:srgbClr val="b2b2b2"/>
                </a:solidFill>
                <a:latin typeface="Calibri Light"/>
              </a:rPr>
              <a:t>t exercise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Importing a project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676800" y="2011680"/>
            <a:ext cx="507852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File -&gt; Import -&gt; Existing project into Workspace -&gt; Browse for project</a:t>
            </a:r>
            <a:endParaRPr/>
          </a:p>
        </p:txBody>
      </p:sp>
      <p:pic>
        <p:nvPicPr>
          <p:cNvPr id="122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83680" y="1737360"/>
            <a:ext cx="4937040" cy="48456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612360" y="3710160"/>
            <a:ext cx="520668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</a:rPr>
              <a:t>Go ahead and import today’s example code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Model View Controller Design Pattern</a:t>
            </a:r>
            <a:endParaRPr/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42840" y="2326680"/>
            <a:ext cx="3423600" cy="376596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775440" y="2743200"/>
            <a:ext cx="260748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High </a:t>
            </a:r>
            <a:r>
              <a:rPr b="1" lang="en-US" sz="2400">
                <a:solidFill>
                  <a:srgbClr val="ff3333"/>
                </a:solidFill>
                <a:latin typeface="Calibri Light"/>
              </a:rPr>
              <a:t>Coupling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Low </a:t>
            </a:r>
            <a:r>
              <a:rPr b="1" lang="en-US" sz="2400">
                <a:solidFill>
                  <a:srgbClr val="00cc33"/>
                </a:solidFill>
                <a:latin typeface="Calibri Light"/>
              </a:rPr>
              <a:t>Cohesion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3465a4"/>
                </a:solidFill>
                <a:latin typeface="Calibri Light"/>
              </a:rPr>
              <a:t>Modular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986760" y="4018680"/>
            <a:ext cx="4342320" cy="191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50b4c8"/>
                </a:solidFill>
                <a:latin typeface="Calibri Light"/>
              </a:rPr>
              <a:t>Model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: Representation of Data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0b4c8"/>
                </a:solidFill>
                <a:latin typeface="Calibri Light"/>
              </a:rPr>
              <a:t>View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: Graphical Interface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50b4c8"/>
                </a:solidFill>
                <a:latin typeface="Calibri Light"/>
              </a:rPr>
              <a:t>Controller</a:t>
            </a:r>
            <a:r>
              <a:rPr lang="en-US" sz="2400">
                <a:solidFill>
                  <a:srgbClr val="000000"/>
                </a:solidFill>
                <a:latin typeface="Calibri Light"/>
              </a:rPr>
              <a:t>: Binds Model to View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884520" y="2289960"/>
            <a:ext cx="6156360" cy="54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Arial"/>
              </a:rPr>
              <a:t>Why bother with MVC?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Model View Controller Design Pattern</a:t>
            </a:r>
            <a:endParaRPr/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0080" y="2005560"/>
            <a:ext cx="3238560" cy="3238560"/>
          </a:xfrm>
          <a:prstGeom prst="rect">
            <a:avLst/>
          </a:prstGeom>
          <a:ln>
            <a:noFill/>
          </a:ln>
        </p:spPr>
      </p:pic>
      <p:pic>
        <p:nvPicPr>
          <p:cNvPr id="13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00960" y="2330280"/>
            <a:ext cx="3332520" cy="291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261280" y="542160"/>
            <a:ext cx="3382200" cy="19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  <a:latin typeface="Calibri Light"/>
              </a:rPr>
              <a:t>Java Swing</a:t>
            </a:r>
            <a:r>
              <a:rPr lang="en-US" sz="4000">
                <a:solidFill>
                  <a:srgbClr val="ffffff"/>
                </a:solidFill>
                <a:latin typeface="Calibri Light"/>
              </a:rPr>
              <a:t>	</a:t>
            </a:r>
            <a:endParaRPr/>
          </a:p>
        </p:txBody>
      </p:sp>
      <p:pic>
        <p:nvPicPr>
          <p:cNvPr id="133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0480" y="1111320"/>
            <a:ext cx="3897720" cy="38725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8276040" y="2511720"/>
            <a:ext cx="3397320" cy="312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262626"/>
                </a:solidFill>
                <a:latin typeface="Calibri Light"/>
              </a:rPr>
              <a:t>The very basics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74200" y="952560"/>
            <a:ext cx="7842960" cy="526464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Java Swing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57360" y="2358360"/>
            <a:ext cx="2839680" cy="191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 Light"/>
              </a:rPr>
              <a:t>Java Swing is the library used to make Graphical user interfaces in Java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Swing Basics - JFrame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676800" y="2011680"/>
            <a:ext cx="1075248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 JFame object is your window</a:t>
            </a:r>
            <a:endParaRPr/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36720" y="2864160"/>
            <a:ext cx="3978360" cy="291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57360" y="499680"/>
            <a:ext cx="10771560" cy="16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Swing Basics - JFrame</a:t>
            </a:r>
            <a:endParaRPr/>
          </a:p>
        </p:txBody>
      </p:sp>
      <p:pic>
        <p:nvPicPr>
          <p:cNvPr id="14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2960" y="2498040"/>
            <a:ext cx="10080360" cy="308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