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5.xml" ContentType="application/vnd.openxmlformats-officedocument.presentationml.notesSlide+xml"/>
  <Override PartName="/ppt/notesSlides/notesSlide28.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26.xml" ContentType="application/vnd.openxmlformats-officedocument.presentationml.notesSlide+xml"/>
  <Override PartName="/ppt/notesSlides/notesSlide16.xml" ContentType="application/vnd.openxmlformats-officedocument.presentationml.notesSlide+xml"/>
  <Override PartName="/ppt/notesSlides/notesSlide14.xml" ContentType="application/vnd.openxmlformats-officedocument.presentationml.notesSlide+xml"/>
  <Override PartName="/ppt/notesSlides/notesSlide3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7.xml" ContentType="application/vnd.openxmlformats-officedocument.presentationml.notesSlide+xml"/>
  <Override PartName="/ppt/notesSlides/notesSlide2.xml" ContentType="application/vnd.openxmlformats-officedocument.presentationml.notesSlide+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6.xml.rels" ContentType="application/vnd.openxmlformats-package.relationships+xml"/>
  <Override PartName="/ppt/notesSlides/_rels/notesSlide25.xml.rels" ContentType="application/vnd.openxmlformats-package.relationships+xml"/>
  <Override PartName="/ppt/notesSlides/_rels/notesSlide29.xml.rels" ContentType="application/vnd.openxmlformats-package.relationships+xml"/>
  <Override PartName="/ppt/notesSlides/_rels/notesSlide23.xml.rels" ContentType="application/vnd.openxmlformats-package.relationships+xml"/>
  <Override PartName="/ppt/notesSlides/_rels/notesSlide20.xml.rels" ContentType="application/vnd.openxmlformats-package.relationships+xml"/>
  <Override PartName="/ppt/notesSlides/_rels/notesSlide24.xml.rels" ContentType="application/vnd.openxmlformats-package.relationships+xml"/>
  <Override PartName="/ppt/notesSlides/_rels/notesSlide18.xml.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22.xml.rels" ContentType="application/vnd.openxmlformats-package.relationships+xml"/>
  <Override PartName="/ppt/notesSlides/_rels/notesSlide12.xml.rels" ContentType="application/vnd.openxmlformats-package.relationships+xml"/>
  <Override PartName="/ppt/notesSlides/_rels/notesSlide21.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11.xml.rels" ContentType="application/vnd.openxmlformats-package.relationships+xml"/>
  <Override PartName="/ppt/notesSlides/_rels/notesSlide35.xml.rels" ContentType="application/vnd.openxmlformats-package.relationships+xml"/>
  <Override PartName="/ppt/notesSlides/_rels/notesSlide9.xml.rels" ContentType="application/vnd.openxmlformats-package.relationships+xml"/>
  <Override PartName="/ppt/notesSlides/_rels/notesSlide27.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31.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notesSlide13.xml" ContentType="application/vnd.openxmlformats-officedocument.presentationml.notesSlide+xml"/>
  <Override PartName="/ppt/notesSlides/notesSlide1.xml" ContentType="application/vnd.openxmlformats-officedocument.presentationml.notesSlide+xml"/>
  <Override PartName="/ppt/slides/slide35.xml" ContentType="application/vnd.openxmlformats-officedocument.presentationml.slide+xml"/>
  <Override PartName="/ppt/slides/slide33.xml" ContentType="application/vnd.openxmlformats-officedocument.presentationml.slide+xml"/>
  <Override PartName="/ppt/slides/_rels/slide35.xml.rels" ContentType="application/vnd.openxmlformats-package.relationships+xml"/>
  <Override PartName="/ppt/slides/_rels/slide32.xml.rels" ContentType="application/vnd.openxmlformats-package.relationships+xml"/>
  <Override PartName="/ppt/slides/_rels/slide29.xml.rels" ContentType="application/vnd.openxmlformats-package.relationships+xml"/>
  <Override PartName="/ppt/slides/_rels/slide24.xml.rels" ContentType="application/vnd.openxmlformats-package.relationships+xml"/>
  <Override PartName="/ppt/slides/_rels/slide31.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15.xml.rels" ContentType="application/vnd.openxmlformats-package.relationships+xml"/>
  <Override PartName="/ppt/slides/_rels/slide20.xml.rels" ContentType="application/vnd.openxmlformats-package.relationships+xml"/>
  <Override PartName="/ppt/slides/_rels/slide30.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32.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34.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4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47.xml" ContentType="application/vnd.openxmlformats-officedocument.presentationml.slideLayout+xml"/>
  <Override PartName="/ppt/slideLayouts/slideLayout33.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42.xml" ContentType="application/vnd.openxmlformats-officedocument.presentationml.slideLayout+xml"/>
  <Override PartName="/ppt/slideLayouts/slideLayout22.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12.xml" ContentType="application/vnd.openxmlformats-officedocument.presentationml.slideLayout+xml"/>
  <Override PartName="/ppt/slideLayouts/slideLayout28.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1.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13.xml.rels" ContentType="application/vnd.openxmlformats-package.relationships+xml"/>
  <Override PartName="/ppt/slideLayouts/_rels/slideLayout42.xml.rels" ContentType="application/vnd.openxmlformats-package.relationships+xml"/>
  <Override PartName="/ppt/slideLayouts/_rels/slideLayout1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67.png" ContentType="image/png"/>
  <Override PartName="/ppt/media/image65.png" ContentType="image/png"/>
  <Override PartName="/ppt/media/image64.png" ContentType="image/png"/>
  <Override PartName="/ppt/media/image63.png" ContentType="image/png"/>
  <Override PartName="/ppt/media/image62.png" ContentType="image/png"/>
  <Override PartName="/ppt/media/image60.png" ContentType="image/png"/>
  <Override PartName="/ppt/media/image59.png" ContentType="image/png"/>
  <Override PartName="/ppt/media/image58.png" ContentType="image/png"/>
  <Override PartName="/ppt/media/image57.png" ContentType="image/png"/>
  <Override PartName="/ppt/media/image54.png" ContentType="image/png"/>
  <Override PartName="/ppt/media/image61.png" ContentType="image/png"/>
  <Override PartName="/ppt/media/image52.png" ContentType="image/png"/>
  <Override PartName="/ppt/media/image50.png" ContentType="image/png"/>
  <Override PartName="/ppt/media/image48.png" ContentType="image/png"/>
  <Override PartName="/ppt/media/image45.png" ContentType="image/png"/>
  <Override PartName="/ppt/media/image44.png" ContentType="image/png"/>
  <Override PartName="/ppt/media/image43.png" ContentType="image/png"/>
  <Override PartName="/ppt/media/image42.png" ContentType="image/png"/>
  <Override PartName="/ppt/media/image41.png" ContentType="image/png"/>
  <Override PartName="/ppt/media/image55.png" ContentType="image/png"/>
  <Override PartName="/ppt/media/image37.png" ContentType="image/png"/>
  <Override PartName="/ppt/media/image36.png" ContentType="image/png"/>
  <Override PartName="/ppt/media/image49.png" ContentType="image/png"/>
  <Override PartName="/ppt/media/image33.jpeg" ContentType="image/jpeg"/>
  <Override PartName="/ppt/media/image30.jpeg" ContentType="image/jpeg"/>
  <Override PartName="/ppt/media/image27.png" ContentType="image/png"/>
  <Override PartName="/ppt/media/image26.png" ContentType="image/png"/>
  <Override PartName="/ppt/media/image24.png" ContentType="image/png"/>
  <Override PartName="/ppt/media/image53.png" ContentType="image/png"/>
  <Override PartName="/ppt/media/image22.jpeg" ContentType="image/jpeg"/>
  <Override PartName="/ppt/media/image23.jpeg" ContentType="image/jpeg"/>
  <Override PartName="/ppt/media/image21.jpeg" ContentType="image/jpeg"/>
  <Override PartName="/ppt/media/image46.png" ContentType="image/png"/>
  <Override PartName="/ppt/media/image20.png" ContentType="image/png"/>
  <Override PartName="/ppt/media/image28.png" ContentType="image/png"/>
  <Override PartName="/ppt/media/image25.png" ContentType="image/png"/>
  <Override PartName="/ppt/media/image38.png" ContentType="image/png"/>
  <Override PartName="/ppt/media/image19.jpeg" ContentType="image/jpeg"/>
  <Override PartName="/ppt/media/image16.png" ContentType="image/png"/>
  <Override PartName="/ppt/media/image17.png" ContentType="image/png"/>
  <Override PartName="/ppt/media/image39.png" ContentType="image/png"/>
  <Override PartName="/ppt/media/image31.jpeg" ContentType="image/jpeg"/>
  <Override PartName="/ppt/media/image35.png" ContentType="image/png"/>
  <Override PartName="/ppt/media/image15.jpeg" ContentType="image/jpeg"/>
  <Override PartName="/ppt/media/image10.png" ContentType="image/png"/>
  <Override PartName="/ppt/media/image66.png" ContentType="image/png"/>
  <Override PartName="/ppt/media/image32.jpeg" ContentType="image/jpeg"/>
  <Override PartName="/ppt/media/image29.png" ContentType="image/png"/>
  <Override PartName="/ppt/media/image8.png" ContentType="image/png"/>
  <Override PartName="/ppt/media/image40.png" ContentType="image/png"/>
  <Override PartName="/ppt/media/image34.png" ContentType="image/png"/>
  <Override PartName="/ppt/media/image6.png" ContentType="image/png"/>
  <Override PartName="/ppt/media/image5.png" ContentType="image/png"/>
  <Override PartName="/ppt/media/image18.png" ContentType="image/png"/>
  <Override PartName="/ppt/media/image4.png" ContentType="image/png"/>
  <Override PartName="/ppt/media/image13.jpeg" ContentType="image/jpeg"/>
  <Override PartName="/ppt/media/image7.png" ContentType="image/png"/>
  <Override PartName="/ppt/media/image56.png" ContentType="image/png"/>
  <Override PartName="/ppt/media/image12.jpeg" ContentType="image/jpeg"/>
  <Override PartName="/ppt/media/image51.png" ContentType="image/png"/>
  <Override PartName="/ppt/media/image3.png" ContentType="image/png"/>
  <Override PartName="/ppt/media/image9.jpeg" ContentType="image/jpeg"/>
  <Override PartName="/ppt/media/image47.png" ContentType="image/png"/>
  <Override PartName="/ppt/media/image2.png" ContentType="image/png"/>
  <Override PartName="/ppt/media/image14.jpeg" ContentType="image/jpeg"/>
  <Override PartName="/ppt/media/image1.png" ContentType="image/png"/>
  <Override PartName="/ppt/media/image11.png" ContentType="image/png"/>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777240" y="4777560"/>
            <a:ext cx="6217560" cy="4525920"/>
          </a:xfrm>
          <a:prstGeom prst="rect">
            <a:avLst/>
          </a:prstGeom>
        </p:spPr>
        <p:txBody>
          <a:bodyPr lIns="0" rIns="0" tIns="0" bIns="0"/>
          <a:p>
            <a:r>
              <a:rPr lang="en-US" sz="2000">
                <a:latin typeface="Arial"/>
              </a:rPr>
              <a:t>Click to edit the notes format</a:t>
            </a:r>
            <a:endParaRPr/>
          </a:p>
        </p:txBody>
      </p:sp>
      <p:sp>
        <p:nvSpPr>
          <p:cNvPr id="145" name="PlaceHolder 2"/>
          <p:cNvSpPr>
            <a:spLocks noGrp="1"/>
          </p:cNvSpPr>
          <p:nvPr>
            <p:ph type="hdr"/>
          </p:nvPr>
        </p:nvSpPr>
        <p:spPr>
          <a:xfrm>
            <a:off x="0" y="0"/>
            <a:ext cx="3372840" cy="502560"/>
          </a:xfrm>
          <a:prstGeom prst="rect">
            <a:avLst/>
          </a:prstGeom>
        </p:spPr>
        <p:txBody>
          <a:bodyPr lIns="0" rIns="0" tIns="0" bIns="0"/>
          <a:p>
            <a:r>
              <a:rPr lang="en-US" sz="1400">
                <a:latin typeface="Times New Roman"/>
              </a:rPr>
              <a:t>&lt;header&gt;</a:t>
            </a:r>
            <a:endParaRPr/>
          </a:p>
        </p:txBody>
      </p:sp>
      <p:sp>
        <p:nvSpPr>
          <p:cNvPr id="146" name="PlaceHolder 3"/>
          <p:cNvSpPr>
            <a:spLocks noGrp="1"/>
          </p:cNvSpPr>
          <p:nvPr>
            <p:ph type="dt"/>
          </p:nvPr>
        </p:nvSpPr>
        <p:spPr>
          <a:xfrm>
            <a:off x="4399200" y="0"/>
            <a:ext cx="3372840" cy="502560"/>
          </a:xfrm>
          <a:prstGeom prst="rect">
            <a:avLst/>
          </a:prstGeom>
        </p:spPr>
        <p:txBody>
          <a:bodyPr lIns="0" rIns="0" tIns="0" bIns="0"/>
          <a:p>
            <a:pPr algn="r"/>
            <a:r>
              <a:rPr lang="en-US" sz="1400">
                <a:latin typeface="Times New Roman"/>
              </a:rPr>
              <a:t>&lt;date/time&gt;</a:t>
            </a:r>
            <a:endParaRPr/>
          </a:p>
        </p:txBody>
      </p:sp>
      <p:sp>
        <p:nvSpPr>
          <p:cNvPr id="147" name="PlaceHolder 4"/>
          <p:cNvSpPr>
            <a:spLocks noGrp="1"/>
          </p:cNvSpPr>
          <p:nvPr>
            <p:ph type="ftr"/>
          </p:nvPr>
        </p:nvSpPr>
        <p:spPr>
          <a:xfrm>
            <a:off x="0" y="9555480"/>
            <a:ext cx="3372840" cy="502560"/>
          </a:xfrm>
          <a:prstGeom prst="rect">
            <a:avLst/>
          </a:prstGeom>
        </p:spPr>
        <p:txBody>
          <a:bodyPr lIns="0" rIns="0" tIns="0" bIns="0" anchor="b"/>
          <a:p>
            <a:r>
              <a:rPr lang="en-US" sz="1400">
                <a:latin typeface="Times New Roman"/>
              </a:rPr>
              <a:t>&lt;footer&gt;</a:t>
            </a:r>
            <a:endParaRPr/>
          </a:p>
        </p:txBody>
      </p:sp>
      <p:sp>
        <p:nvSpPr>
          <p:cNvPr id="148" name="PlaceHolder 5"/>
          <p:cNvSpPr>
            <a:spLocks noGrp="1"/>
          </p:cNvSpPr>
          <p:nvPr>
            <p:ph type="sldNum"/>
          </p:nvPr>
        </p:nvSpPr>
        <p:spPr>
          <a:xfrm>
            <a:off x="4399200" y="9555480"/>
            <a:ext cx="3372840" cy="502560"/>
          </a:xfrm>
          <a:prstGeom prst="rect">
            <a:avLst/>
          </a:prstGeom>
        </p:spPr>
        <p:txBody>
          <a:bodyPr lIns="0" rIns="0" tIns="0" bIns="0" anchor="b"/>
          <a:p>
            <a:pPr algn="r"/>
            <a:fld id="{76D173C8-1479-4F38-8145-BB4D9B2A574D}" type="slidenum">
              <a:rPr lang="en-US" sz="1400">
                <a:latin typeface="Times New Roman"/>
              </a:rPr>
              <a:t>&lt;number&gt;</a:t>
            </a:fld>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4"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Most picture slides will have additional information here in the notes.</a:t>
            </a:r>
            <a:endParaRPr/>
          </a:p>
        </p:txBody>
      </p:sp>
      <p:sp>
        <p:nvSpPr>
          <p:cNvPr id="325"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9109095E-BABF-457C-84F0-20FED3D56AD6}" type="slidenum">
              <a:rPr lang="en-US" sz="1200">
                <a:solidFill>
                  <a:srgbClr val="000000"/>
                </a:solidFill>
                <a:latin typeface="+mn-lt"/>
                <a:ea typeface="+mn-ea"/>
              </a:rPr>
              <a:t>&lt;number&gt;</a:t>
            </a:fld>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3"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334"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362BB636-91D3-4A74-8BF6-F04F32B4AE17}" type="slidenum">
              <a:rPr lang="en-US" sz="1200">
                <a:solidFill>
                  <a:srgbClr val="000000"/>
                </a:solidFill>
                <a:latin typeface="+mn-lt"/>
                <a:ea typeface="+mn-ea"/>
              </a:rPr>
              <a:t>&lt;number&gt;</a:t>
            </a:fld>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5"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For linux and mac, Go to terminal and type git then hit enter. If you see a long paragraph starting with the word usage, then you’ve done it correctly.</a:t>
            </a:r>
            <a:endParaRPr/>
          </a:p>
          <a:p>
            <a:endParaRPr/>
          </a:p>
          <a:p>
            <a:r>
              <a:rPr lang="en-US" sz="2000">
                <a:latin typeface="Arial"/>
              </a:rPr>
              <a:t>For Windows if you search for the program git bash then you are good to go.</a:t>
            </a:r>
            <a:endParaRPr/>
          </a:p>
        </p:txBody>
      </p:sp>
      <p:sp>
        <p:nvSpPr>
          <p:cNvPr id="336"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0CE8A11F-5F99-49A4-AA86-832F740089F1}" type="slidenum">
              <a:rPr lang="en-US" sz="1200">
                <a:solidFill>
                  <a:srgbClr val="000000"/>
                </a:solidFill>
                <a:latin typeface="+mn-lt"/>
                <a:ea typeface="+mn-ea"/>
              </a:rPr>
              <a:t>&lt;number&gt;</a:t>
            </a:fld>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685800" y="4400640"/>
            <a:ext cx="5485680" cy="3599640"/>
          </a:xfrm>
          <a:prstGeom prst="rect">
            <a:avLst/>
          </a:prstGeom>
        </p:spPr>
        <p:txBody>
          <a:bodyPr lIns="0" rIns="0" tIns="0" bIns="0"/>
          <a:p>
            <a:pPr>
              <a:lnSpc>
                <a:spcPct val="100000"/>
              </a:lnSpc>
              <a:buFont typeface="StarSymbol"/>
              <a:buAutoNum type="arabicPeriod"/>
            </a:pPr>
            <a:r>
              <a:rPr lang="en-US" sz="2000">
                <a:latin typeface="Arial"/>
              </a:rPr>
              <a:t>Configure your username</a:t>
            </a:r>
            <a:endParaRPr/>
          </a:p>
          <a:p>
            <a:pPr>
              <a:lnSpc>
                <a:spcPct val="100000"/>
              </a:lnSpc>
              <a:buFont typeface="StarSymbol"/>
              <a:buAutoNum type="arabicPeriod"/>
            </a:pPr>
            <a:r>
              <a:rPr lang="en-US" sz="2000">
                <a:latin typeface="Arial"/>
              </a:rPr>
              <a:t>Configure your email</a:t>
            </a:r>
            <a:endParaRPr/>
          </a:p>
          <a:p>
            <a:pPr>
              <a:lnSpc>
                <a:spcPct val="100000"/>
              </a:lnSpc>
              <a:buFont typeface="StarSymbol"/>
              <a:buAutoNum type="arabicPeriod"/>
            </a:pPr>
            <a:r>
              <a:rPr lang="en-US" sz="2000">
                <a:latin typeface="Arial"/>
              </a:rPr>
              <a:t>Configure ssh keys</a:t>
            </a:r>
            <a:endParaRPr/>
          </a:p>
          <a:p>
            <a:pPr>
              <a:lnSpc>
                <a:spcPct val="100000"/>
              </a:lnSpc>
            </a:pPr>
            <a:endParaRPr/>
          </a:p>
          <a:p>
            <a:pPr>
              <a:lnSpc>
                <a:spcPct val="100000"/>
              </a:lnSpc>
            </a:pPr>
            <a:r>
              <a:rPr lang="en-US" sz="2000">
                <a:latin typeface="Arial"/>
              </a:rPr>
              <a:t>Make sure that the username and email you put are the same as you have on github. SSH keys are like your password. Github compares the SSH keys coming from git to make sure its really you.</a:t>
            </a:r>
            <a:endParaRPr/>
          </a:p>
        </p:txBody>
      </p:sp>
      <p:sp>
        <p:nvSpPr>
          <p:cNvPr id="338"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52D1D4C7-F180-453F-9C62-036EF126CE67}" type="slidenum">
              <a:rPr lang="en-US" sz="1200">
                <a:solidFill>
                  <a:srgbClr val="000000"/>
                </a:solidFill>
                <a:latin typeface="+mn-lt"/>
                <a:ea typeface="+mn-ea"/>
              </a:rPr>
              <a:t>&lt;number&gt;</a:t>
            </a:fld>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9" name="PlaceHolder 1"/>
          <p:cNvSpPr>
            <a:spLocks noGrp="1"/>
          </p:cNvSpPr>
          <p:nvPr>
            <p:ph type="body"/>
          </p:nvPr>
        </p:nvSpPr>
        <p:spPr>
          <a:xfrm>
            <a:off x="685800" y="4400640"/>
            <a:ext cx="5485680" cy="3599640"/>
          </a:xfrm>
          <a:prstGeom prst="rect">
            <a:avLst/>
          </a:prstGeom>
        </p:spPr>
        <p:txBody>
          <a:bodyPr lIns="0" rIns="0" tIns="0" bIns="0"/>
          <a:p>
            <a:pPr>
              <a:lnSpc>
                <a:spcPct val="100000"/>
              </a:lnSpc>
              <a:buFont typeface="StarSymbol"/>
              <a:buAutoNum type="arabicPeriod"/>
            </a:pPr>
            <a:r>
              <a:rPr lang="en-US" sz="2000">
                <a:latin typeface="Arial"/>
              </a:rPr>
              <a:t>Go to https://github.com/shabbir-hussain/ecse321tutW15</a:t>
            </a:r>
            <a:endParaRPr/>
          </a:p>
          <a:p>
            <a:pPr>
              <a:lnSpc>
                <a:spcPct val="100000"/>
              </a:lnSpc>
              <a:buFont typeface="StarSymbol"/>
              <a:buAutoNum type="arabicPeriod"/>
            </a:pPr>
            <a:r>
              <a:rPr lang="en-US" sz="2000">
                <a:latin typeface="Arial"/>
              </a:rPr>
              <a:t>Find the link to clone on the right hand side</a:t>
            </a:r>
            <a:endParaRPr/>
          </a:p>
          <a:p>
            <a:pPr>
              <a:lnSpc>
                <a:spcPct val="100000"/>
              </a:lnSpc>
              <a:buFont typeface="StarSymbol"/>
              <a:buAutoNum type="arabicPeriod"/>
            </a:pPr>
            <a:r>
              <a:rPr lang="en-US" sz="2000">
                <a:latin typeface="Arial"/>
              </a:rPr>
              <a:t>Type the command ‘https://github.com/shabbir-hussain/ecse321tutW15.git’ </a:t>
            </a:r>
            <a:endParaRPr/>
          </a:p>
          <a:p>
            <a:pPr>
              <a:lnSpc>
                <a:spcPct val="100000"/>
              </a:lnSpc>
              <a:buFont typeface="StarSymbol"/>
              <a:buAutoNum type="arabicPeriod"/>
            </a:pPr>
            <a:r>
              <a:rPr lang="en-US" sz="2000">
                <a:latin typeface="Arial"/>
              </a:rPr>
              <a:t>enjoy</a:t>
            </a:r>
            <a:endParaRPr/>
          </a:p>
        </p:txBody>
      </p:sp>
      <p:sp>
        <p:nvSpPr>
          <p:cNvPr id="340"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17CAB4A2-8C6E-4FD1-B7E5-EDF34441DB4D}" type="slidenum">
              <a:rPr lang="en-US" sz="1200">
                <a:solidFill>
                  <a:srgbClr val="000000"/>
                </a:solidFill>
                <a:latin typeface="+mn-lt"/>
                <a:ea typeface="+mn-ea"/>
              </a:rPr>
              <a:t>&lt;number&gt;</a:t>
            </a:fld>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1" name="PlaceHolder 1"/>
          <p:cNvSpPr>
            <a:spLocks noGrp="1"/>
          </p:cNvSpPr>
          <p:nvPr>
            <p:ph type="body"/>
          </p:nvPr>
        </p:nvSpPr>
        <p:spPr>
          <a:xfrm>
            <a:off x="685800" y="4400640"/>
            <a:ext cx="5485680" cy="3599640"/>
          </a:xfrm>
          <a:prstGeom prst="rect">
            <a:avLst/>
          </a:prstGeom>
        </p:spPr>
        <p:txBody>
          <a:bodyPr lIns="0" rIns="0" tIns="0" bIns="0"/>
          <a:p>
            <a:pPr>
              <a:lnSpc>
                <a:spcPct val="100000"/>
              </a:lnSpc>
            </a:pPr>
            <a:r>
              <a:rPr lang="en-US" sz="2000">
                <a:latin typeface="Arial"/>
              </a:rPr>
              <a:t>Congratulations. If you see the above message you’ve correctly cloned the repository</a:t>
            </a:r>
            <a:endParaRPr/>
          </a:p>
        </p:txBody>
      </p:sp>
      <p:sp>
        <p:nvSpPr>
          <p:cNvPr id="342"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927E20CD-CBEA-4A5E-88AE-008B23F95937}" type="slidenum">
              <a:rPr lang="en-US" sz="1200">
                <a:solidFill>
                  <a:srgbClr val="000000"/>
                </a:solidFill>
                <a:latin typeface="+mn-lt"/>
                <a:ea typeface="+mn-ea"/>
              </a:rPr>
              <a:t>&lt;number&gt;</a:t>
            </a:fld>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344"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7EE68405-3B1C-4F63-AD51-5CEC6D20D5DF}" type="slidenum">
              <a:rPr lang="en-US" sz="1200">
                <a:solidFill>
                  <a:srgbClr val="000000"/>
                </a:solidFill>
                <a:latin typeface="+mn-lt"/>
                <a:ea typeface="+mn-ea"/>
              </a:rPr>
              <a:t>&lt;number&gt;</a:t>
            </a:fld>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5"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A repository  is essentially a folder</a:t>
            </a:r>
            <a:endParaRPr/>
          </a:p>
          <a:p>
            <a:r>
              <a:rPr lang="en-US" sz="2000">
                <a:latin typeface="Arial"/>
              </a:rPr>
              <a:t>But this folder also contains extra information about your previous versions known as commits</a:t>
            </a:r>
            <a:endParaRPr/>
          </a:p>
        </p:txBody>
      </p:sp>
      <p:sp>
        <p:nvSpPr>
          <p:cNvPr id="346"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A92071FA-B840-4AAC-A869-4B6DFD3AD641}" type="slidenum">
              <a:rPr lang="en-US" sz="1200">
                <a:solidFill>
                  <a:srgbClr val="000000"/>
                </a:solidFill>
                <a:latin typeface="+mn-lt"/>
                <a:ea typeface="+mn-ea"/>
              </a:rPr>
              <a:t>&lt;number&gt;</a:t>
            </a:fld>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685800" y="4400640"/>
            <a:ext cx="5485680" cy="3599640"/>
          </a:xfrm>
          <a:prstGeom prst="rect">
            <a:avLst/>
          </a:prstGeom>
        </p:spPr>
        <p:txBody>
          <a:bodyPr lIns="0" rIns="0" tIns="0" bIns="0"/>
          <a:p>
            <a:pPr>
              <a:lnSpc>
                <a:spcPct val="100000"/>
              </a:lnSpc>
              <a:buFont typeface="StarSymbol"/>
              <a:buAutoNum type="arabicPeriod"/>
            </a:pPr>
            <a:r>
              <a:rPr lang="en-US" sz="2000">
                <a:latin typeface="Arial"/>
              </a:rPr>
              <a:t>Create a folder</a:t>
            </a:r>
            <a:endParaRPr/>
          </a:p>
          <a:p>
            <a:pPr>
              <a:lnSpc>
                <a:spcPct val="100000"/>
              </a:lnSpc>
              <a:buFont typeface="StarSymbol"/>
              <a:buAutoNum type="arabicPeriod"/>
            </a:pPr>
            <a:r>
              <a:rPr lang="en-US" sz="2000">
                <a:latin typeface="Arial"/>
              </a:rPr>
              <a:t>Go into that folder</a:t>
            </a:r>
            <a:endParaRPr/>
          </a:p>
          <a:p>
            <a:pPr>
              <a:lnSpc>
                <a:spcPct val="100000"/>
              </a:lnSpc>
              <a:buFont typeface="StarSymbol"/>
              <a:buAutoNum type="arabicPeriod"/>
            </a:pPr>
            <a:r>
              <a:rPr lang="en-US" sz="2000">
                <a:latin typeface="Arial"/>
              </a:rPr>
              <a:t>Type the command ‘Git init’</a:t>
            </a:r>
            <a:endParaRPr/>
          </a:p>
          <a:p>
            <a:pPr>
              <a:lnSpc>
                <a:spcPct val="100000"/>
              </a:lnSpc>
              <a:buFont typeface="StarSymbol"/>
              <a:buAutoNum type="arabicPeriod"/>
            </a:pPr>
            <a:r>
              <a:rPr lang="en-US" sz="2000">
                <a:latin typeface="Arial"/>
              </a:rPr>
              <a:t>Lean back</a:t>
            </a:r>
            <a:endParaRPr/>
          </a:p>
        </p:txBody>
      </p:sp>
      <p:sp>
        <p:nvSpPr>
          <p:cNvPr id="348"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363759AD-2E91-4A77-883A-90A37647FD6C}" type="slidenum">
              <a:rPr lang="en-US" sz="1200">
                <a:solidFill>
                  <a:srgbClr val="000000"/>
                </a:solidFill>
                <a:latin typeface="+mn-lt"/>
                <a:ea typeface="+mn-ea"/>
              </a:rPr>
              <a:t>&lt;number&gt;</a:t>
            </a:fld>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6" name="PlaceHolder 1"/>
          <p:cNvSpPr>
            <a:spLocks noGrp="1"/>
          </p:cNvSpPr>
          <p:nvPr>
            <p:ph type="body"/>
          </p:nvPr>
        </p:nvSpPr>
        <p:spPr>
          <a:xfrm>
            <a:off x="777240" y="4777560"/>
            <a:ext cx="6217200" cy="4525920"/>
          </a:xfrm>
          <a:prstGeom prst="rect">
            <a:avLst/>
          </a:prstGeom>
        </p:spPr>
        <p:txBody>
          <a:bodyPr lIns="0" rIns="0" tIns="0" bIns="0"/>
          <a:p>
            <a:r>
              <a:rPr lang="en-US" sz="2000">
                <a:latin typeface="Arial"/>
              </a:rPr>
              <a:t>Introduce myself</a:t>
            </a:r>
            <a:endParaRPr/>
          </a:p>
          <a:p>
            <a:r>
              <a:rPr lang="en-US" sz="2000">
                <a:latin typeface="Arial"/>
              </a:rPr>
              <a:t>How tutorials will work</a:t>
            </a:r>
            <a:endParaRPr/>
          </a:p>
          <a:p>
            <a:r>
              <a:rPr lang="en-US" sz="2000">
                <a:latin typeface="Arial"/>
              </a:rPr>
              <a:t>How to reach me</a:t>
            </a:r>
            <a:endParaRPr/>
          </a:p>
          <a:p>
            <a:r>
              <a:rPr lang="en-US" sz="2000">
                <a:latin typeface="Arial"/>
              </a:rPr>
              <a:t>About You</a:t>
            </a:r>
            <a:endParaRPr/>
          </a:p>
          <a:p>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A commit is a save state of all your files</a:t>
            </a:r>
            <a:endParaRPr/>
          </a:p>
          <a:p>
            <a:r>
              <a:rPr lang="en-US" sz="2000">
                <a:latin typeface="Arial"/>
              </a:rPr>
              <a:t>Commits are useful to go back to a an exact point in time</a:t>
            </a:r>
            <a:endParaRPr/>
          </a:p>
          <a:p>
            <a:r>
              <a:rPr lang="en-US" sz="2000">
                <a:latin typeface="Arial"/>
              </a:rPr>
              <a:t>Commits are just like save states in video games</a:t>
            </a:r>
            <a:endParaRPr/>
          </a:p>
          <a:p>
            <a:endParaRPr/>
          </a:p>
          <a:p>
            <a:r>
              <a:rPr lang="en-US" sz="2000">
                <a:latin typeface="Arial"/>
              </a:rPr>
              <a:t>A commit object contains:</a:t>
            </a:r>
            <a:endParaRPr/>
          </a:p>
          <a:p>
            <a:r>
              <a:rPr lang="en-US" sz="2000">
                <a:latin typeface="Arial"/>
              </a:rPr>
              <a:t>Unique Sha1 identifier</a:t>
            </a:r>
            <a:endParaRPr/>
          </a:p>
          <a:p>
            <a:r>
              <a:rPr lang="en-US" sz="2000">
                <a:latin typeface="Arial"/>
              </a:rPr>
              <a:t>Snapshot of all the files in the working directory</a:t>
            </a:r>
            <a:endParaRPr/>
          </a:p>
          <a:p>
            <a:r>
              <a:rPr lang="en-US" sz="2000">
                <a:latin typeface="Arial"/>
              </a:rPr>
              <a:t>Creation date</a:t>
            </a:r>
            <a:endParaRPr/>
          </a:p>
          <a:p>
            <a:r>
              <a:rPr lang="en-US" sz="2000">
                <a:latin typeface="Arial"/>
              </a:rPr>
              <a:t>Author</a:t>
            </a:r>
            <a:endParaRPr/>
          </a:p>
          <a:p>
            <a:endParaRPr/>
          </a:p>
        </p:txBody>
      </p:sp>
      <p:sp>
        <p:nvSpPr>
          <p:cNvPr id="350"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F83F9363-C4FB-4B98-A2A0-DEC7CC66664E}" type="slidenum">
              <a:rPr lang="en-US" sz="1200">
                <a:solidFill>
                  <a:srgbClr val="000000"/>
                </a:solidFill>
                <a:latin typeface="+mn-lt"/>
                <a:ea typeface="+mn-ea"/>
              </a:rPr>
              <a:t>&lt;number&gt;</a:t>
            </a:fld>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1" name="PlaceHolder 1"/>
          <p:cNvSpPr>
            <a:spLocks noGrp="1"/>
          </p:cNvSpPr>
          <p:nvPr>
            <p:ph type="body"/>
          </p:nvPr>
        </p:nvSpPr>
        <p:spPr>
          <a:xfrm>
            <a:off x="685800" y="4400640"/>
            <a:ext cx="5485680" cy="3599640"/>
          </a:xfrm>
          <a:prstGeom prst="rect">
            <a:avLst/>
          </a:prstGeom>
        </p:spPr>
        <p:txBody>
          <a:bodyPr lIns="0" rIns="0" tIns="0" bIns="0"/>
          <a:p>
            <a:pPr>
              <a:lnSpc>
                <a:spcPct val="100000"/>
              </a:lnSpc>
              <a:buFont typeface="StarSymbol"/>
              <a:buAutoNum type="arabicPeriod"/>
            </a:pPr>
            <a:r>
              <a:rPr lang="en-US" sz="2000">
                <a:latin typeface="Arial"/>
              </a:rPr>
              <a:t>Create a file called helloworld.java</a:t>
            </a:r>
            <a:endParaRPr/>
          </a:p>
          <a:p>
            <a:pPr>
              <a:lnSpc>
                <a:spcPct val="100000"/>
              </a:lnSpc>
              <a:buFont typeface="StarSymbol"/>
              <a:buAutoNum type="arabicPeriod"/>
            </a:pPr>
            <a:r>
              <a:rPr lang="en-US" sz="2000">
                <a:latin typeface="Arial"/>
              </a:rPr>
              <a:t>Add it to the repository</a:t>
            </a:r>
            <a:endParaRPr/>
          </a:p>
          <a:p>
            <a:pPr>
              <a:lnSpc>
                <a:spcPct val="100000"/>
              </a:lnSpc>
              <a:buFont typeface="StarSymbol"/>
              <a:buAutoNum type="arabicPeriod"/>
            </a:pPr>
            <a:r>
              <a:rPr lang="en-US" sz="2000">
                <a:latin typeface="Arial"/>
              </a:rPr>
              <a:t>Commit your new file to the repository</a:t>
            </a:r>
            <a:endParaRPr/>
          </a:p>
        </p:txBody>
      </p:sp>
      <p:sp>
        <p:nvSpPr>
          <p:cNvPr id="352"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CF5F862B-5387-4BC3-89DE-77E012350874}" type="slidenum">
              <a:rPr lang="en-US" sz="1200">
                <a:solidFill>
                  <a:srgbClr val="000000"/>
                </a:solidFill>
                <a:latin typeface="+mn-lt"/>
                <a:ea typeface="+mn-ea"/>
              </a:rPr>
              <a:t>&lt;number&gt;</a:t>
            </a:fld>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The above diagram represents 3 states a file can be in.</a:t>
            </a:r>
            <a:endParaRPr/>
          </a:p>
          <a:p>
            <a:endParaRPr/>
          </a:p>
          <a:p>
            <a:r>
              <a:rPr lang="en-US" sz="2000">
                <a:latin typeface="Arial"/>
              </a:rPr>
              <a:t>The working directory is the current state of all files.</a:t>
            </a:r>
            <a:endParaRPr/>
          </a:p>
          <a:p>
            <a:endParaRPr/>
          </a:p>
          <a:p>
            <a:r>
              <a:rPr lang="en-US" sz="2000">
                <a:latin typeface="Arial"/>
              </a:rPr>
              <a:t>The staging area is an abstract concept. It is the state files are put into right before being committed. We stage a file with the command “git add &lt;filename&gt;”. This is useful for situations when you want a commit to represent several files. Why else would you stage a file?</a:t>
            </a:r>
            <a:endParaRPr/>
          </a:p>
          <a:p>
            <a:endParaRPr/>
          </a:p>
          <a:p>
            <a:r>
              <a:rPr lang="en-US" sz="2000">
                <a:latin typeface="Arial"/>
              </a:rPr>
              <a:t>Once files are staged. We can commit staged files to the repository.</a:t>
            </a:r>
            <a:endParaRPr/>
          </a:p>
        </p:txBody>
      </p:sp>
      <p:sp>
        <p:nvSpPr>
          <p:cNvPr id="354"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0157DC70-E8D2-4311-8D49-02440766E585}" type="slidenum">
              <a:rPr lang="en-US" sz="1200">
                <a:solidFill>
                  <a:srgbClr val="000000"/>
                </a:solidFill>
                <a:latin typeface="+mn-lt"/>
                <a:ea typeface="+mn-ea"/>
              </a:rPr>
              <a:t>&lt;number&gt;</a:t>
            </a:fld>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5" name="PlaceHolder 1"/>
          <p:cNvSpPr>
            <a:spLocks noGrp="1"/>
          </p:cNvSpPr>
          <p:nvPr>
            <p:ph type="body"/>
          </p:nvPr>
        </p:nvSpPr>
        <p:spPr>
          <a:xfrm>
            <a:off x="685800" y="4400640"/>
            <a:ext cx="5485680" cy="3599640"/>
          </a:xfrm>
          <a:prstGeom prst="rect">
            <a:avLst/>
          </a:prstGeom>
        </p:spPr>
        <p:txBody>
          <a:bodyPr lIns="0" rIns="0" tIns="0" bIns="0"/>
          <a:p>
            <a:pPr>
              <a:lnSpc>
                <a:spcPct val="100000"/>
              </a:lnSpc>
              <a:buFont typeface="StarSymbol"/>
              <a:buAutoNum type="arabicPeriod"/>
            </a:pPr>
            <a:r>
              <a:rPr lang="en-US" sz="2000">
                <a:latin typeface="Arial"/>
              </a:rPr>
              <a:t>Open the file in an editor (you can use your  favorite editor like note pad)</a:t>
            </a:r>
            <a:endParaRPr/>
          </a:p>
          <a:p>
            <a:pPr>
              <a:lnSpc>
                <a:spcPct val="100000"/>
              </a:lnSpc>
              <a:buFont typeface="StarSymbol"/>
              <a:buAutoNum type="arabicPeriod"/>
            </a:pPr>
            <a:r>
              <a:rPr lang="en-US" sz="2000">
                <a:latin typeface="Arial"/>
              </a:rPr>
              <a:t>Modify the file to print hello world and save</a:t>
            </a:r>
            <a:endParaRPr/>
          </a:p>
          <a:p>
            <a:pPr>
              <a:lnSpc>
                <a:spcPct val="100000"/>
              </a:lnSpc>
              <a:buFont typeface="StarSymbol"/>
              <a:buAutoNum type="arabicPeriod"/>
            </a:pPr>
            <a:r>
              <a:rPr lang="en-US" sz="2000">
                <a:latin typeface="Arial"/>
              </a:rPr>
              <a:t>Check the status of the repository</a:t>
            </a:r>
            <a:endParaRPr/>
          </a:p>
          <a:p>
            <a:pPr>
              <a:lnSpc>
                <a:spcPct val="100000"/>
              </a:lnSpc>
            </a:pPr>
            <a:endParaRPr/>
          </a:p>
          <a:p>
            <a:pPr>
              <a:lnSpc>
                <a:spcPct val="100000"/>
              </a:lnSpc>
            </a:pPr>
            <a:r>
              <a:rPr lang="en-US" sz="2000">
                <a:latin typeface="Arial"/>
              </a:rPr>
              <a:t>Checking the status tells us the state our repository is in. In this case it says that we made changes to a file but did not add it to the staging area</a:t>
            </a:r>
            <a:endParaRPr/>
          </a:p>
        </p:txBody>
      </p:sp>
      <p:sp>
        <p:nvSpPr>
          <p:cNvPr id="356"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A3AD0F7D-0645-4A9E-92E5-12FCC19F31DD}" type="slidenum">
              <a:rPr lang="en-US" sz="1200">
                <a:solidFill>
                  <a:srgbClr val="000000"/>
                </a:solidFill>
                <a:latin typeface="+mn-lt"/>
                <a:ea typeface="+mn-ea"/>
              </a:rPr>
              <a:t>&lt;number&gt;</a:t>
            </a:fld>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685800" y="4400640"/>
            <a:ext cx="5485680" cy="3599640"/>
          </a:xfrm>
          <a:prstGeom prst="rect">
            <a:avLst/>
          </a:prstGeom>
        </p:spPr>
        <p:txBody>
          <a:bodyPr lIns="0" rIns="0" tIns="0" bIns="0"/>
          <a:p>
            <a:pPr>
              <a:lnSpc>
                <a:spcPct val="100000"/>
              </a:lnSpc>
              <a:buFont typeface="StarSymbol"/>
              <a:buAutoNum type="arabicPeriod"/>
            </a:pPr>
            <a:r>
              <a:rPr lang="en-US" sz="2000">
                <a:latin typeface="Arial"/>
              </a:rPr>
              <a:t>Compile the file</a:t>
            </a:r>
            <a:endParaRPr/>
          </a:p>
          <a:p>
            <a:pPr>
              <a:lnSpc>
                <a:spcPct val="100000"/>
              </a:lnSpc>
              <a:buFont typeface="StarSymbol"/>
              <a:buAutoNum type="arabicPeriod"/>
            </a:pPr>
            <a:r>
              <a:rPr lang="en-US" sz="2000">
                <a:latin typeface="Arial"/>
              </a:rPr>
              <a:t>Then add all the files to the staging area (“git add .” is a shorthand for adding all files to the staging area)</a:t>
            </a:r>
            <a:endParaRPr/>
          </a:p>
          <a:p>
            <a:pPr>
              <a:lnSpc>
                <a:spcPct val="100000"/>
              </a:lnSpc>
              <a:buFont typeface="StarSymbol"/>
              <a:buAutoNum type="arabicPeriod"/>
            </a:pPr>
            <a:r>
              <a:rPr lang="en-US" sz="2000">
                <a:latin typeface="Arial"/>
              </a:rPr>
              <a:t>Check the status of the repo</a:t>
            </a:r>
            <a:endParaRPr/>
          </a:p>
          <a:p>
            <a:pPr>
              <a:lnSpc>
                <a:spcPct val="100000"/>
              </a:lnSpc>
            </a:pPr>
            <a:endParaRPr/>
          </a:p>
          <a:p>
            <a:pPr>
              <a:lnSpc>
                <a:spcPct val="100000"/>
              </a:lnSpc>
            </a:pPr>
            <a:r>
              <a:rPr lang="en-US" sz="2000">
                <a:latin typeface="Arial"/>
              </a:rPr>
              <a:t>Here in the Status We can see that there are two files in the staging area. This is because we created a class file when we compiled our program. </a:t>
            </a:r>
            <a:endParaRPr/>
          </a:p>
        </p:txBody>
      </p:sp>
      <p:sp>
        <p:nvSpPr>
          <p:cNvPr id="358"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AC817D6F-27C5-4292-8D3A-0A0B671D1CF1}" type="slidenum">
              <a:rPr lang="en-US" sz="1200">
                <a:solidFill>
                  <a:srgbClr val="000000"/>
                </a:solidFill>
                <a:latin typeface="+mn-lt"/>
                <a:ea typeface="+mn-ea"/>
              </a:rPr>
              <a:t>&lt;number&gt;</a:t>
            </a:fld>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685800" y="4400640"/>
            <a:ext cx="5485680" cy="3599640"/>
          </a:xfrm>
          <a:prstGeom prst="rect">
            <a:avLst/>
          </a:prstGeom>
        </p:spPr>
        <p:txBody>
          <a:bodyPr lIns="0" rIns="0" tIns="0" bIns="0"/>
          <a:p>
            <a:pPr>
              <a:lnSpc>
                <a:spcPct val="100000"/>
              </a:lnSpc>
            </a:pPr>
            <a:r>
              <a:rPr lang="en-US" sz="2000">
                <a:latin typeface="Arial"/>
              </a:rPr>
              <a:t>Let’s pretend we don’t want the class file to be in our next commit. We can remove a file from the staging area with “git reset &lt;filename&gt;”</a:t>
            </a:r>
            <a:endParaRPr/>
          </a:p>
          <a:p>
            <a:pPr>
              <a:lnSpc>
                <a:spcPct val="100000"/>
              </a:lnSpc>
            </a:pPr>
            <a:endParaRPr/>
          </a:p>
        </p:txBody>
      </p:sp>
      <p:sp>
        <p:nvSpPr>
          <p:cNvPr id="360"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698E61AB-DCDC-45BA-B39E-B7D8D72C2A35}" type="slidenum">
              <a:rPr lang="en-US" sz="1200">
                <a:solidFill>
                  <a:srgbClr val="000000"/>
                </a:solidFill>
                <a:latin typeface="+mn-lt"/>
                <a:ea typeface="+mn-ea"/>
              </a:rPr>
              <a:t>&lt;number&gt;</a:t>
            </a:fld>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1"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In this case, only  our helloworld.java will be in our most recent commit.</a:t>
            </a:r>
            <a:endParaRPr/>
          </a:p>
        </p:txBody>
      </p:sp>
      <p:sp>
        <p:nvSpPr>
          <p:cNvPr id="362"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B9DF06BB-F465-49AF-BCE2-CB8275DEEE7A}" type="slidenum">
              <a:rPr lang="en-US" sz="1200">
                <a:solidFill>
                  <a:srgbClr val="000000"/>
                </a:solidFill>
                <a:latin typeface="+mn-lt"/>
                <a:ea typeface="+mn-ea"/>
              </a:rPr>
              <a:t>&lt;number&gt;</a:t>
            </a:fld>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Check the logs to see who committed, what they committed, and when with “git log”</a:t>
            </a:r>
            <a:endParaRPr/>
          </a:p>
        </p:txBody>
      </p:sp>
      <p:sp>
        <p:nvSpPr>
          <p:cNvPr id="364"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53A40DCD-548F-468D-BD7B-488F3436AFF3}" type="slidenum">
              <a:rPr lang="en-US" sz="1200">
                <a:solidFill>
                  <a:srgbClr val="000000"/>
                </a:solidFill>
                <a:latin typeface="+mn-lt"/>
                <a:ea typeface="+mn-ea"/>
              </a:rPr>
              <a:t>&lt;number&gt;</a:t>
            </a:fld>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685800" y="4400640"/>
            <a:ext cx="5485680" cy="3599640"/>
          </a:xfrm>
          <a:prstGeom prst="rect">
            <a:avLst/>
          </a:prstGeom>
        </p:spPr>
        <p:txBody>
          <a:bodyPr lIns="0" rIns="0" tIns="0" bIns="0"/>
          <a:p>
            <a:pPr>
              <a:lnSpc>
                <a:spcPct val="100000"/>
              </a:lnSpc>
              <a:buFont typeface="StarSymbol"/>
              <a:buAutoNum type="arabicPeriod"/>
            </a:pPr>
            <a:r>
              <a:rPr lang="en-US" sz="2000">
                <a:latin typeface="Arial"/>
              </a:rPr>
              <a:t>Identify a few digits of the commit you want to tag</a:t>
            </a:r>
            <a:endParaRPr/>
          </a:p>
          <a:p>
            <a:pPr>
              <a:lnSpc>
                <a:spcPct val="100000"/>
              </a:lnSpc>
              <a:buFont typeface="StarSymbol"/>
              <a:buAutoNum type="arabicPeriod"/>
            </a:pPr>
            <a:r>
              <a:rPr lang="en-US" sz="2000">
                <a:latin typeface="Arial"/>
              </a:rPr>
              <a:t>Tag the commit using “git tag &lt;tagname&gt; &lt;firstFewDigitsOfCommit&gt;”</a:t>
            </a:r>
            <a:endParaRPr/>
          </a:p>
          <a:p>
            <a:pPr>
              <a:lnSpc>
                <a:spcPct val="100000"/>
              </a:lnSpc>
              <a:buFont typeface="StarSymbol"/>
              <a:buAutoNum type="arabicPeriod"/>
            </a:pPr>
            <a:r>
              <a:rPr lang="en-US" sz="2000">
                <a:latin typeface="Arial"/>
              </a:rPr>
              <a:t>Check tag using git log</a:t>
            </a:r>
            <a:endParaRPr/>
          </a:p>
          <a:p>
            <a:pPr>
              <a:lnSpc>
                <a:spcPct val="100000"/>
              </a:lnSpc>
            </a:pPr>
            <a:endParaRPr/>
          </a:p>
          <a:p>
            <a:pPr>
              <a:lnSpc>
                <a:spcPct val="100000"/>
              </a:lnSpc>
            </a:pPr>
            <a:r>
              <a:rPr lang="en-US" sz="2000">
                <a:latin typeface="Arial"/>
              </a:rPr>
              <a:t>Tagging is useful if you want to identify a point in your code using human words. For example, if you have multiple versions of your code, you can tag which commit corresponds to version 1. Tagging will be useful for your class assignments</a:t>
            </a:r>
            <a:endParaRPr/>
          </a:p>
          <a:p>
            <a:pPr>
              <a:lnSpc>
                <a:spcPct val="100000"/>
              </a:lnSpc>
            </a:pPr>
            <a:endParaRPr/>
          </a:p>
          <a:p>
            <a:pPr>
              <a:lnSpc>
                <a:spcPct val="100000"/>
              </a:lnSpc>
            </a:pPr>
            <a:r>
              <a:rPr lang="en-US" sz="2000">
                <a:latin typeface="Arial"/>
              </a:rPr>
              <a:t>Also, we used a different flavor of git log. We added some options so that it would show us the log in a different format.</a:t>
            </a:r>
            <a:endParaRPr/>
          </a:p>
        </p:txBody>
      </p:sp>
      <p:sp>
        <p:nvSpPr>
          <p:cNvPr id="366"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078ACA6C-E2A7-4DD5-A042-E7E62E9EAB09}" type="slidenum">
              <a:rPr lang="en-US" sz="1200">
                <a:solidFill>
                  <a:srgbClr val="000000"/>
                </a:solidFill>
                <a:latin typeface="+mn-lt"/>
                <a:ea typeface="+mn-ea"/>
              </a:rPr>
              <a:t>&lt;number&gt;</a:t>
            </a:fld>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Git diff shows us changes in a file since the last commit. In this case I’ve deleted a semicolon</a:t>
            </a:r>
            <a:endParaRPr/>
          </a:p>
        </p:txBody>
      </p:sp>
      <p:sp>
        <p:nvSpPr>
          <p:cNvPr id="368"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07E74B22-E5A2-4715-89D7-180C5E1A9594}" type="slidenum">
              <a:rPr lang="en-US" sz="1200">
                <a:solidFill>
                  <a:srgbClr val="000000"/>
                </a:solidFill>
                <a:latin typeface="+mn-lt"/>
                <a:ea typeface="+mn-ea"/>
              </a:rPr>
              <a:t>&lt;number&gt;</a:t>
            </a:fld>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69"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a:t>
            </a:r>
            <a:r>
              <a:rPr lang="en-US" sz="2000">
                <a:latin typeface="Arial"/>
              </a:rPr>
              <a:t>git checkout &lt;filename&gt;” reverts the file to the previous commit. You can even do this with the entire directory. We’ll dive deeper into this command during the next tutorial.</a:t>
            </a:r>
            <a:endParaRPr/>
          </a:p>
        </p:txBody>
      </p:sp>
      <p:sp>
        <p:nvSpPr>
          <p:cNvPr id="370"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7EAA28D2-B7F9-4551-9A8B-656FCF0BC5CC}" type="slidenum">
              <a:rPr lang="en-US" sz="1200">
                <a:solidFill>
                  <a:srgbClr val="000000"/>
                </a:solidFill>
                <a:latin typeface="+mn-lt"/>
                <a:ea typeface="+mn-ea"/>
              </a:rPr>
              <a:t>&lt;number&gt;</a:t>
            </a:fld>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1"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We now need to sync our work to the cloud.</a:t>
            </a:r>
            <a:endParaRPr/>
          </a:p>
          <a:p>
            <a:endParaRPr/>
          </a:p>
          <a:p>
            <a:r>
              <a:rPr lang="en-US" sz="2000">
                <a:latin typeface="Arial"/>
              </a:rPr>
              <a:t>Start by</a:t>
            </a:r>
            <a:endParaRPr/>
          </a:p>
          <a:p>
            <a:pPr>
              <a:lnSpc>
                <a:spcPct val="100000"/>
              </a:lnSpc>
              <a:buFont typeface="StarSymbol"/>
              <a:buAutoNum type="arabicPeriod"/>
            </a:pPr>
            <a:r>
              <a:rPr lang="en-US" sz="2000">
                <a:latin typeface="Arial"/>
              </a:rPr>
              <a:t>going to the link </a:t>
            </a:r>
            <a:endParaRPr/>
          </a:p>
          <a:p>
            <a:pPr>
              <a:lnSpc>
                <a:spcPct val="100000"/>
              </a:lnSpc>
              <a:buFont typeface="StarSymbol"/>
              <a:buAutoNum type="arabicPeriod"/>
            </a:pPr>
            <a:r>
              <a:rPr lang="en-US" sz="2000">
                <a:latin typeface="Arial"/>
              </a:rPr>
              <a:t>and creating a new repository on github</a:t>
            </a:r>
            <a:endParaRPr/>
          </a:p>
        </p:txBody>
      </p:sp>
      <p:sp>
        <p:nvSpPr>
          <p:cNvPr id="372"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E6B05EB7-39A9-4893-B7C7-B23E28D533F7}" type="slidenum">
              <a:rPr lang="en-US" sz="1200">
                <a:solidFill>
                  <a:srgbClr val="000000"/>
                </a:solidFill>
                <a:latin typeface="+mn-lt"/>
                <a:ea typeface="+mn-ea"/>
              </a:rPr>
              <a:t>&lt;number&gt;</a:t>
            </a:fld>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3"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3. Copy the link to the clipboard</a:t>
            </a:r>
            <a:endParaRPr/>
          </a:p>
          <a:p>
            <a:r>
              <a:rPr lang="en-US" sz="2000">
                <a:latin typeface="Arial"/>
              </a:rPr>
              <a:t>4. Use the link to set the origin</a:t>
            </a:r>
            <a:endParaRPr/>
          </a:p>
          <a:p>
            <a:r>
              <a:rPr lang="en-US" sz="2000">
                <a:latin typeface="Arial"/>
              </a:rPr>
              <a:t>5. Push your commits to the remote repository</a:t>
            </a:r>
            <a:endParaRPr/>
          </a:p>
        </p:txBody>
      </p:sp>
      <p:sp>
        <p:nvSpPr>
          <p:cNvPr id="374"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667F7F82-A46F-4DED-BC31-1FF7DF9C2FF5}" type="slidenum">
              <a:rPr lang="en-US" sz="1200">
                <a:solidFill>
                  <a:srgbClr val="000000"/>
                </a:solidFill>
                <a:latin typeface="+mn-lt"/>
                <a:ea typeface="+mn-ea"/>
              </a:rPr>
              <a:t>&lt;number&gt;</a:t>
            </a:fld>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685800" y="4400640"/>
            <a:ext cx="5485680" cy="3599640"/>
          </a:xfrm>
          <a:prstGeom prst="rect">
            <a:avLst/>
          </a:prstGeom>
        </p:spPr>
        <p:txBody>
          <a:bodyPr lIns="0" rIns="0" tIns="0" bIns="0"/>
          <a:p>
            <a:r>
              <a:rPr lang="en-US" sz="2000">
                <a:latin typeface="Arial"/>
              </a:rPr>
              <a:t>Now that you have linked your local repository to one in the cloud, you can push commit to synchronize the remote repo, or pull commits to synchronize the local repo.</a:t>
            </a:r>
            <a:endParaRPr/>
          </a:p>
        </p:txBody>
      </p:sp>
      <p:sp>
        <p:nvSpPr>
          <p:cNvPr id="376"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12FFC8FA-6932-4659-9EFB-E7211A5779E8}" type="slidenum">
              <a:rPr lang="en-US" sz="1200">
                <a:solidFill>
                  <a:srgbClr val="000000"/>
                </a:solidFill>
                <a:latin typeface="+mn-lt"/>
                <a:ea typeface="+mn-ea"/>
              </a:rPr>
              <a:t>&lt;number&gt;</a:t>
            </a:fld>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378"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B5658CA6-B863-49CE-8D7B-F76109A81DDA}" type="slidenum">
              <a:rPr lang="en-US" sz="1200">
                <a:solidFill>
                  <a:srgbClr val="000000"/>
                </a:solidFill>
                <a:latin typeface="+mn-lt"/>
                <a:ea typeface="+mn-ea"/>
              </a:rPr>
              <a:t>&lt;number&gt;</a:t>
            </a:fld>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328"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01840D67-9C53-4783-B294-EDF1941703D6}" type="slidenum">
              <a:rPr lang="en-US" sz="1200">
                <a:solidFill>
                  <a:srgbClr val="000000"/>
                </a:solidFill>
                <a:latin typeface="+mn-lt"/>
                <a:ea typeface="+mn-ea"/>
              </a:rPr>
              <a:t>&lt;number&gt;</a:t>
            </a:fld>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685800" y="4400640"/>
            <a:ext cx="5485680" cy="3599640"/>
          </a:xfrm>
          <a:prstGeom prst="rect">
            <a:avLst/>
          </a:prstGeom>
        </p:spPr>
        <p:txBody>
          <a:bodyPr lIns="0" rIns="0" tIns="0" bIns="0"/>
          <a:p>
            <a:pPr>
              <a:lnSpc>
                <a:spcPct val="100000"/>
              </a:lnSpc>
              <a:buFont typeface="StarSymbol"/>
              <a:buAutoNum type="arabicPeriod"/>
            </a:pPr>
            <a:r>
              <a:rPr lang="en-US" sz="2000">
                <a:latin typeface="Arial"/>
              </a:rPr>
              <a:t>Go to https://github.com</a:t>
            </a:r>
            <a:endParaRPr/>
          </a:p>
          <a:p>
            <a:pPr>
              <a:lnSpc>
                <a:spcPct val="100000"/>
              </a:lnSpc>
              <a:buFont typeface="StarSymbol"/>
              <a:buAutoNum type="arabicPeriod"/>
            </a:pPr>
            <a:r>
              <a:rPr lang="en-US" sz="2000">
                <a:latin typeface="Arial"/>
              </a:rPr>
              <a:t>Click to sign up</a:t>
            </a:r>
            <a:endParaRPr/>
          </a:p>
          <a:p>
            <a:pPr>
              <a:lnSpc>
                <a:spcPct val="100000"/>
              </a:lnSpc>
              <a:buFont typeface="StarSymbol"/>
              <a:buAutoNum type="arabicPeriod"/>
            </a:pPr>
            <a:r>
              <a:rPr lang="en-US" sz="2000">
                <a:latin typeface="Arial"/>
              </a:rPr>
              <a:t>Create a free account</a:t>
            </a:r>
            <a:endParaRPr/>
          </a:p>
          <a:p>
            <a:pPr>
              <a:lnSpc>
                <a:spcPct val="100000"/>
              </a:lnSpc>
              <a:buFont typeface="StarSymbol"/>
              <a:buAutoNum type="arabicPeriod"/>
            </a:pPr>
            <a:r>
              <a:rPr lang="en-US" sz="2000">
                <a:latin typeface="Arial"/>
              </a:rPr>
              <a:t>Profit</a:t>
            </a:r>
            <a:endParaRPr/>
          </a:p>
        </p:txBody>
      </p:sp>
      <p:sp>
        <p:nvSpPr>
          <p:cNvPr id="330"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4BEF9C1B-405A-41EB-BAC9-CFB715D739C3}" type="slidenum">
              <a:rPr lang="en-US" sz="1200">
                <a:solidFill>
                  <a:srgbClr val="000000"/>
                </a:solidFill>
                <a:latin typeface="+mn-lt"/>
                <a:ea typeface="+mn-ea"/>
              </a:rPr>
              <a:t>&lt;number&gt;</a:t>
            </a:fld>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685800" y="4400640"/>
            <a:ext cx="5485680" cy="3599640"/>
          </a:xfrm>
          <a:prstGeom prst="rect">
            <a:avLst/>
          </a:prstGeom>
        </p:spPr>
        <p:txBody>
          <a:bodyPr lIns="0" rIns="0" tIns="0" bIns="0"/>
          <a:p>
            <a:endParaRPr/>
          </a:p>
        </p:txBody>
      </p:sp>
      <p:sp>
        <p:nvSpPr>
          <p:cNvPr id="332" name="CustomShape 2"/>
          <p:cNvSpPr/>
          <p:nvPr/>
        </p:nvSpPr>
        <p:spPr>
          <a:xfrm>
            <a:off x="3884760" y="8685360"/>
            <a:ext cx="2971080" cy="457920"/>
          </a:xfrm>
          <a:prstGeom prst="rect">
            <a:avLst/>
          </a:prstGeom>
          <a:noFill/>
          <a:ln>
            <a:noFill/>
          </a:ln>
        </p:spPr>
        <p:txBody>
          <a:bodyPr lIns="90000" rIns="90000" tIns="45000" bIns="45000" anchor="b"/>
          <a:p>
            <a:pPr algn="r">
              <a:lnSpc>
                <a:spcPct val="100000"/>
              </a:lnSpc>
            </a:pPr>
            <a:fld id="{3F82AD0A-A096-48F3-9855-369841D4706A}" type="slidenum">
              <a:rPr lang="en-US" sz="1200">
                <a:solidFill>
                  <a:srgbClr val="000000"/>
                </a:solidFill>
                <a:latin typeface="+mn-lt"/>
                <a:ea typeface="+mn-ea"/>
              </a:rPr>
              <a:t>&lt;number&gt;</a:t>
            </a:fld>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33"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34" name="" descr=""/>
          <p:cNvPicPr/>
          <p:nvPr/>
        </p:nvPicPr>
        <p:blipFill>
          <a:blip r:embed="rId2"/>
          <a:stretch>
            <a:fillRect/>
          </a:stretch>
        </p:blipFill>
        <p:spPr>
          <a:xfrm>
            <a:off x="3602880" y="1604520"/>
            <a:ext cx="4984920" cy="3977280"/>
          </a:xfrm>
          <a:prstGeom prst="rect">
            <a:avLst/>
          </a:prstGeom>
          <a:ln>
            <a:noFill/>
          </a:ln>
        </p:spPr>
      </p:pic>
      <p:pic>
        <p:nvPicPr>
          <p:cNvPr id="35"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69"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70" name="" descr=""/>
          <p:cNvPicPr/>
          <p:nvPr/>
        </p:nvPicPr>
        <p:blipFill>
          <a:blip r:embed="rId2"/>
          <a:stretch>
            <a:fillRect/>
          </a:stretch>
        </p:blipFill>
        <p:spPr>
          <a:xfrm>
            <a:off x="3602880" y="1604520"/>
            <a:ext cx="4984920" cy="3977280"/>
          </a:xfrm>
          <a:prstGeom prst="rect">
            <a:avLst/>
          </a:prstGeom>
          <a:ln>
            <a:noFill/>
          </a:ln>
        </p:spPr>
      </p:pic>
      <p:pic>
        <p:nvPicPr>
          <p:cNvPr id="71"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5"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0"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6"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4"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97"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05"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06" name="" descr=""/>
          <p:cNvPicPr/>
          <p:nvPr/>
        </p:nvPicPr>
        <p:blipFill>
          <a:blip r:embed="rId2"/>
          <a:stretch>
            <a:fillRect/>
          </a:stretch>
        </p:blipFill>
        <p:spPr>
          <a:xfrm>
            <a:off x="3602880" y="1604520"/>
            <a:ext cx="4984920" cy="3977280"/>
          </a:xfrm>
          <a:prstGeom prst="rect">
            <a:avLst/>
          </a:prstGeom>
          <a:ln>
            <a:noFill/>
          </a:ln>
        </p:spPr>
      </p:pic>
      <p:pic>
        <p:nvPicPr>
          <p:cNvPr id="107"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1" name="PlaceHolder 2"/>
          <p:cNvSpPr>
            <a:spLocks noGrp="1"/>
          </p:cNvSpPr>
          <p:nvPr>
            <p:ph type="subTitle"/>
          </p:nvPr>
        </p:nvSpPr>
        <p:spPr>
          <a:xfrm>
            <a:off x="609480" y="1604520"/>
            <a:ext cx="10972440" cy="397764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609480" y="1604520"/>
            <a:ext cx="109724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15"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16" name="PlaceHolder 3"/>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2"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4"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2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0"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2" name="PlaceHolder 2"/>
          <p:cNvSpPr>
            <a:spLocks noGrp="1"/>
          </p:cNvSpPr>
          <p:nvPr>
            <p:ph type="body"/>
          </p:nvPr>
        </p:nvSpPr>
        <p:spPr>
          <a:xfrm>
            <a:off x="609480" y="1604520"/>
            <a:ext cx="10972440" cy="1896840"/>
          </a:xfrm>
          <a:prstGeom prst="rect">
            <a:avLst/>
          </a:prstGeom>
        </p:spPr>
        <p:txBody>
          <a:bodyPr lIns="0" rIns="0" tIns="0" bIns="0"/>
          <a:p>
            <a:endParaRPr/>
          </a:p>
        </p:txBody>
      </p:sp>
      <p:sp>
        <p:nvSpPr>
          <p:cNvPr id="133" name="PlaceHolder 3"/>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3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40" name="PlaceHolder 2"/>
          <p:cNvSpPr>
            <a:spLocks noGrp="1"/>
          </p:cNvSpPr>
          <p:nvPr>
            <p:ph type="body"/>
          </p:nvPr>
        </p:nvSpPr>
        <p:spPr>
          <a:xfrm>
            <a:off x="609480" y="1604520"/>
            <a:ext cx="10972440" cy="3977280"/>
          </a:xfrm>
          <a:prstGeom prst="rect">
            <a:avLst/>
          </a:prstGeom>
        </p:spPr>
        <p:txBody>
          <a:bodyPr lIns="0" rIns="0" tIns="0" bIns="0"/>
          <a:p>
            <a:endParaRPr/>
          </a:p>
        </p:txBody>
      </p:sp>
      <p:sp>
        <p:nvSpPr>
          <p:cNvPr id="141" name="PlaceHolder 3"/>
          <p:cNvSpPr>
            <a:spLocks noGrp="1"/>
          </p:cNvSpPr>
          <p:nvPr>
            <p:ph type="body"/>
          </p:nvPr>
        </p:nvSpPr>
        <p:spPr>
          <a:xfrm>
            <a:off x="609480" y="1604520"/>
            <a:ext cx="10972440" cy="3977280"/>
          </a:xfrm>
          <a:prstGeom prst="rect">
            <a:avLst/>
          </a:prstGeom>
        </p:spPr>
        <p:txBody>
          <a:bodyPr lIns="0" rIns="0" tIns="0" bIns="0"/>
          <a:p>
            <a:endParaRPr/>
          </a:p>
        </p:txBody>
      </p:sp>
      <p:pic>
        <p:nvPicPr>
          <p:cNvPr id="142" name="" descr=""/>
          <p:cNvPicPr/>
          <p:nvPr/>
        </p:nvPicPr>
        <p:blipFill>
          <a:blip r:embed="rId2"/>
          <a:stretch>
            <a:fillRect/>
          </a:stretch>
        </p:blipFill>
        <p:spPr>
          <a:xfrm>
            <a:off x="3602880" y="1604520"/>
            <a:ext cx="4984920" cy="3977280"/>
          </a:xfrm>
          <a:prstGeom prst="rect">
            <a:avLst/>
          </a:prstGeom>
          <a:ln>
            <a:noFill/>
          </a:ln>
        </p:spPr>
      </p:pic>
      <p:pic>
        <p:nvPicPr>
          <p:cNvPr id="143" name="" descr=""/>
          <p:cNvPicPr/>
          <p:nvPr/>
        </p:nvPicPr>
        <p:blipFill>
          <a:blip r:embed="rId3"/>
          <a:stretch>
            <a:fillRect/>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820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516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109"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image" Target="../media/image22.jpeg"/><Relationship Id="rId4" Type="http://schemas.openxmlformats.org/officeDocument/2006/relationships/image" Target="../media/image23.jpeg"/><Relationship Id="rId5" Type="http://schemas.openxmlformats.org/officeDocument/2006/relationships/slideLayout" Target="../slideLayouts/slideLayout25.xml"/><Relationship Id="rId6"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25.xml"/><Relationship Id="rId4"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slideLayout" Target="../slideLayouts/slideLayout25.xml"/><Relationship Id="rId5"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30.jpeg"/><Relationship Id="rId2" Type="http://schemas.openxmlformats.org/officeDocument/2006/relationships/image" Target="../media/image31.jpeg"/><Relationship Id="rId3" Type="http://schemas.openxmlformats.org/officeDocument/2006/relationships/slideLayout" Target="../slideLayouts/slideLayout37.xml"/><Relationship Id="rId4"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jpe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slideLayout" Target="../slideLayouts/slideLayout25.xml"/><Relationship Id="rId6"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slideLayout" Target="../slideLayouts/slideLayout25.xml"/><Relationship Id="rId5"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25.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slideLayout" Target="../slideLayouts/slideLayout25.xml"/><Relationship Id="rId5"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25.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slideLayout" Target="../slideLayouts/slideLayout25.xml"/><Relationship Id="rId5"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slideLayout" Target="../slideLayouts/slideLayout25.xml"/><Relationship Id="rId5"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25.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52.png"/><Relationship Id="rId2" Type="http://schemas.openxmlformats.org/officeDocument/2006/relationships/image" Target="../media/image53.png"/><Relationship Id="rId3" Type="http://schemas.openxmlformats.org/officeDocument/2006/relationships/slideLayout" Target="../slideLayouts/slideLayout25.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54.png"/><Relationship Id="rId2" Type="http://schemas.openxmlformats.org/officeDocument/2006/relationships/slideLayout" Target="../slideLayouts/slideLayout25.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55.png"/><Relationship Id="rId2" Type="http://schemas.openxmlformats.org/officeDocument/2006/relationships/image" Target="../media/image56.png"/><Relationship Id="rId3" Type="http://schemas.openxmlformats.org/officeDocument/2006/relationships/image" Target="../media/image57.png"/><Relationship Id="rId4" Type="http://schemas.openxmlformats.org/officeDocument/2006/relationships/slideLayout" Target="../slideLayouts/slideLayout25.xml"/><Relationship Id="rId5"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58.png"/><Relationship Id="rId2" Type="http://schemas.openxmlformats.org/officeDocument/2006/relationships/slideLayout" Target="../slideLayouts/slideLayout25.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59.png"/><Relationship Id="rId2" Type="http://schemas.openxmlformats.org/officeDocument/2006/relationships/image" Target="../media/image60.png"/><Relationship Id="rId3" Type="http://schemas.openxmlformats.org/officeDocument/2006/relationships/image" Target="../media/image61.png"/><Relationship Id="rId4" Type="http://schemas.openxmlformats.org/officeDocument/2006/relationships/slideLayout" Target="../slideLayouts/slideLayout25.xml"/><Relationship Id="rId5"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62.png"/><Relationship Id="rId2" Type="http://schemas.openxmlformats.org/officeDocument/2006/relationships/image" Target="../media/image63.png"/><Relationship Id="rId3" Type="http://schemas.openxmlformats.org/officeDocument/2006/relationships/slideLayout" Target="../slideLayouts/slideLayout25.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slideLayout" Target="../slideLayouts/slideLayout25.xml"/><Relationship Id="rId5"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67.png"/><Relationship Id="rId2" Type="http://schemas.openxmlformats.org/officeDocument/2006/relationships/slideLayout" Target="../slideLayouts/slideLayout25.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25.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25.xml"/><Relationship Id="rId5"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5.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49" name="CustomShape 1"/>
          <p:cNvSpPr/>
          <p:nvPr/>
        </p:nvSpPr>
        <p:spPr>
          <a:xfrm>
            <a:off x="1523880" y="1122480"/>
            <a:ext cx="9143280" cy="238680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Eclipse, Git and Github</a:t>
            </a:r>
            <a:endParaRPr/>
          </a:p>
        </p:txBody>
      </p:sp>
      <p:sp>
        <p:nvSpPr>
          <p:cNvPr id="150" name="CustomShape 2"/>
          <p:cNvSpPr/>
          <p:nvPr/>
        </p:nvSpPr>
        <p:spPr>
          <a:xfrm>
            <a:off x="1523880" y="3602160"/>
            <a:ext cx="9143280" cy="1654920"/>
          </a:xfrm>
          <a:prstGeom prst="rect">
            <a:avLst/>
          </a:prstGeom>
          <a:noFill/>
          <a:ln>
            <a:noFill/>
          </a:ln>
        </p:spPr>
        <p:txBody>
          <a:bodyPr lIns="90000" rIns="90000" tIns="45000" bIns="45000"/>
          <a:p>
            <a:pPr algn="ctr">
              <a:lnSpc>
                <a:spcPct val="100000"/>
              </a:lnSpc>
            </a:pPr>
            <a:r>
              <a:rPr lang="en-US" sz="2400">
                <a:solidFill>
                  <a:srgbClr val="000000"/>
                </a:solidFill>
                <a:latin typeface="Calibri"/>
              </a:rPr>
              <a:t>A very short introduction</a:t>
            </a:r>
            <a:endParaRPr/>
          </a:p>
        </p:txBody>
      </p:sp>
      <p:sp>
        <p:nvSpPr>
          <p:cNvPr id="151" name="CustomShape 3"/>
          <p:cNvSpPr/>
          <p:nvPr/>
        </p:nvSpPr>
        <p:spPr>
          <a:xfrm>
            <a:off x="152640" y="5827680"/>
            <a:ext cx="268488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More info in the notes</a:t>
            </a:r>
            <a:endParaRPr/>
          </a:p>
        </p:txBody>
      </p:sp>
      <p:sp>
        <p:nvSpPr>
          <p:cNvPr id="152" name="CustomShape 4"/>
          <p:cNvSpPr/>
          <p:nvPr/>
        </p:nvSpPr>
        <p:spPr>
          <a:xfrm>
            <a:off x="1495440" y="6197040"/>
            <a:ext cx="28080" cy="660240"/>
          </a:xfrm>
          <a:prstGeom prst="straightConnector1">
            <a:avLst/>
          </a:prstGeom>
          <a:noFill/>
          <a:ln w="38160">
            <a:solidFill>
              <a:srgbClr val="5b9bd5"/>
            </a:solidFill>
            <a:miter/>
            <a:tailEnd len="med" type="triangle" w="med"/>
          </a:ln>
        </p:spPr>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0"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Pop Quiz</a:t>
            </a:r>
            <a:endParaRPr/>
          </a:p>
        </p:txBody>
      </p:sp>
      <p:sp>
        <p:nvSpPr>
          <p:cNvPr id="191" name="CustomShape 2"/>
          <p:cNvSpPr/>
          <p:nvPr/>
        </p:nvSpPr>
        <p:spPr>
          <a:xfrm>
            <a:off x="838080" y="1825560"/>
            <a:ext cx="10514880" cy="4350600"/>
          </a:xfrm>
          <a:prstGeom prst="rect">
            <a:avLst/>
          </a:prstGeom>
          <a:noFill/>
          <a:ln>
            <a:noFill/>
          </a:ln>
        </p:spPr>
        <p:txBody>
          <a:bodyPr lIns="90000" rIns="90000" tIns="45000" bIns="45000"/>
          <a:p>
            <a:pPr>
              <a:lnSpc>
                <a:spcPct val="90000"/>
              </a:lnSpc>
              <a:buFont typeface="Arial"/>
              <a:buChar char="•"/>
            </a:pPr>
            <a:r>
              <a:rPr lang="en-US" sz="2800">
                <a:solidFill>
                  <a:srgbClr val="000000"/>
                </a:solidFill>
                <a:latin typeface="Calibri"/>
              </a:rPr>
              <a:t>Would it be a good idea to use </a:t>
            </a:r>
            <a:r>
              <a:rPr b="1" lang="en-US" sz="2800">
                <a:solidFill>
                  <a:srgbClr val="bf9000"/>
                </a:solidFill>
                <a:latin typeface="Calibri"/>
              </a:rPr>
              <a:t>version control </a:t>
            </a:r>
            <a:r>
              <a:rPr lang="en-US" sz="2800">
                <a:solidFill>
                  <a:srgbClr val="000000"/>
                </a:solidFill>
                <a:latin typeface="Calibri"/>
              </a:rPr>
              <a:t>on your </a:t>
            </a:r>
            <a:r>
              <a:rPr b="1" lang="en-US" sz="2800">
                <a:solidFill>
                  <a:srgbClr val="00b050"/>
                </a:solidFill>
                <a:latin typeface="Calibri"/>
              </a:rPr>
              <a:t>photo album</a:t>
            </a:r>
            <a:r>
              <a:rPr lang="en-US" sz="2800">
                <a:solidFill>
                  <a:srgbClr val="000000"/>
                </a:solidFill>
                <a:latin typeface="Calibri"/>
              </a:rPr>
              <a:t>?</a:t>
            </a:r>
            <a:endParaRPr/>
          </a:p>
          <a:p>
            <a:pPr>
              <a:lnSpc>
                <a:spcPct val="90000"/>
              </a:lnSpc>
              <a:buFont typeface="Arial"/>
              <a:buChar char="•"/>
            </a:pPr>
            <a:r>
              <a:rPr lang="en-US" sz="2800">
                <a:solidFill>
                  <a:srgbClr val="000000"/>
                </a:solidFill>
                <a:latin typeface="Calibri"/>
              </a:rPr>
              <a:t>When would you want to </a:t>
            </a:r>
            <a:r>
              <a:rPr b="1" lang="en-US" sz="2800">
                <a:solidFill>
                  <a:srgbClr val="00b050"/>
                </a:solidFill>
                <a:latin typeface="Calibri"/>
              </a:rPr>
              <a:t>revert</a:t>
            </a:r>
            <a:r>
              <a:rPr lang="en-US" sz="2800">
                <a:solidFill>
                  <a:srgbClr val="00b050"/>
                </a:solidFill>
                <a:latin typeface="Calibri"/>
              </a:rPr>
              <a:t> </a:t>
            </a:r>
            <a:r>
              <a:rPr lang="en-US" sz="2800">
                <a:solidFill>
                  <a:srgbClr val="000000"/>
                </a:solidFill>
                <a:latin typeface="Calibri"/>
              </a:rPr>
              <a:t>to a </a:t>
            </a:r>
            <a:r>
              <a:rPr b="1" lang="en-US" sz="2800">
                <a:solidFill>
                  <a:srgbClr val="00b0f0"/>
                </a:solidFill>
                <a:latin typeface="Calibri"/>
              </a:rPr>
              <a:t>previous version </a:t>
            </a:r>
            <a:r>
              <a:rPr lang="en-US" sz="2800">
                <a:solidFill>
                  <a:srgbClr val="000000"/>
                </a:solidFill>
                <a:latin typeface="Calibri"/>
              </a:rPr>
              <a:t>of a file?</a:t>
            </a:r>
            <a:endParaRPr/>
          </a:p>
          <a:p>
            <a:pPr>
              <a:lnSpc>
                <a:spcPct val="90000"/>
              </a:lnSpc>
              <a:buFont typeface="Arial"/>
              <a:buChar char="•"/>
            </a:pPr>
            <a:r>
              <a:rPr lang="en-US" sz="2800">
                <a:solidFill>
                  <a:srgbClr val="000000"/>
                </a:solidFill>
                <a:latin typeface="Calibri"/>
              </a:rPr>
              <a:t>Why would you want to </a:t>
            </a:r>
            <a:r>
              <a:rPr b="1" lang="en-US" sz="2800">
                <a:solidFill>
                  <a:srgbClr val="00b050"/>
                </a:solidFill>
                <a:latin typeface="Calibri"/>
              </a:rPr>
              <a:t>branch</a:t>
            </a:r>
            <a:r>
              <a:rPr lang="en-US" sz="2800">
                <a:solidFill>
                  <a:srgbClr val="00b050"/>
                </a:solidFill>
                <a:latin typeface="Calibri"/>
              </a:rPr>
              <a:t> </a:t>
            </a:r>
            <a:r>
              <a:rPr lang="en-US" sz="2800">
                <a:solidFill>
                  <a:srgbClr val="000000"/>
                </a:solidFill>
                <a:latin typeface="Calibri"/>
              </a:rPr>
              <a:t>your files?</a:t>
            </a: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2"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Why You're going to use it</a:t>
            </a:r>
            <a:endParaRPr/>
          </a:p>
        </p:txBody>
      </p:sp>
      <p:sp>
        <p:nvSpPr>
          <p:cNvPr id="193" name="CustomShape 2"/>
          <p:cNvSpPr/>
          <p:nvPr/>
        </p:nvSpPr>
        <p:spPr>
          <a:xfrm>
            <a:off x="838080" y="1825560"/>
            <a:ext cx="10514880" cy="4350600"/>
          </a:xfrm>
          <a:prstGeom prst="rect">
            <a:avLst/>
          </a:prstGeom>
          <a:noFill/>
          <a:ln>
            <a:noFill/>
          </a:ln>
        </p:spPr>
        <p:txBody>
          <a:bodyPr lIns="90000" rIns="90000" tIns="45000" bIns="45000"/>
          <a:p>
            <a:pPr>
              <a:lnSpc>
                <a:spcPct val="90000"/>
              </a:lnSpc>
              <a:buFont typeface="Arial"/>
              <a:buChar char="•"/>
            </a:pPr>
            <a:r>
              <a:rPr lang="en-US" sz="2800">
                <a:solidFill>
                  <a:srgbClr val="000000"/>
                </a:solidFill>
                <a:latin typeface="Calibri"/>
              </a:rPr>
              <a:t>You </a:t>
            </a:r>
            <a:r>
              <a:rPr b="1" lang="en-US" sz="2800">
                <a:solidFill>
                  <a:srgbClr val="00b050"/>
                </a:solidFill>
                <a:latin typeface="Calibri"/>
              </a:rPr>
              <a:t>need</a:t>
            </a:r>
            <a:r>
              <a:rPr lang="en-US" sz="2800">
                <a:solidFill>
                  <a:srgbClr val="00b050"/>
                </a:solidFill>
                <a:latin typeface="Calibri"/>
              </a:rPr>
              <a:t> </a:t>
            </a:r>
            <a:r>
              <a:rPr lang="en-US" sz="2800">
                <a:solidFill>
                  <a:srgbClr val="000000"/>
                </a:solidFill>
                <a:latin typeface="Calibri"/>
              </a:rPr>
              <a:t>it for this class</a:t>
            </a:r>
            <a:endParaRPr/>
          </a:p>
          <a:p>
            <a:pPr>
              <a:lnSpc>
                <a:spcPct val="90000"/>
              </a:lnSpc>
              <a:buFont typeface="Arial"/>
              <a:buChar char="•"/>
            </a:pPr>
            <a:r>
              <a:rPr lang="en-US" sz="2800">
                <a:solidFill>
                  <a:srgbClr val="000000"/>
                </a:solidFill>
                <a:latin typeface="Calibri"/>
              </a:rPr>
              <a:t>It’s a great way to </a:t>
            </a:r>
            <a:r>
              <a:rPr b="1" lang="en-US" sz="2800">
                <a:solidFill>
                  <a:srgbClr val="0070c0"/>
                </a:solidFill>
                <a:latin typeface="Calibri"/>
              </a:rPr>
              <a:t>sync</a:t>
            </a:r>
            <a:r>
              <a:rPr lang="en-US" sz="2800">
                <a:solidFill>
                  <a:srgbClr val="0070c0"/>
                </a:solidFill>
                <a:latin typeface="Calibri"/>
              </a:rPr>
              <a:t> </a:t>
            </a:r>
            <a:r>
              <a:rPr lang="en-US" sz="2800">
                <a:solidFill>
                  <a:srgbClr val="000000"/>
                </a:solidFill>
                <a:latin typeface="Calibri"/>
              </a:rPr>
              <a:t>your code with your </a:t>
            </a:r>
            <a:r>
              <a:rPr b="1" lang="en-US" sz="2800">
                <a:solidFill>
                  <a:srgbClr val="0070c0"/>
                </a:solidFill>
                <a:latin typeface="Calibri"/>
              </a:rPr>
              <a:t>team</a:t>
            </a:r>
            <a:endParaRPr/>
          </a:p>
          <a:p>
            <a:pPr>
              <a:lnSpc>
                <a:spcPct val="90000"/>
              </a:lnSpc>
              <a:buFont typeface="Arial"/>
              <a:buChar char="•"/>
            </a:pPr>
            <a:r>
              <a:rPr lang="en-US" sz="2800">
                <a:solidFill>
                  <a:srgbClr val="000000"/>
                </a:solidFill>
                <a:latin typeface="Calibri"/>
              </a:rPr>
              <a:t>Because using </a:t>
            </a:r>
            <a:r>
              <a:rPr b="1" lang="en-US" sz="2800">
                <a:solidFill>
                  <a:srgbClr val="ff0000"/>
                </a:solidFill>
                <a:latin typeface="Calibri"/>
              </a:rPr>
              <a:t>dropbox</a:t>
            </a:r>
            <a:r>
              <a:rPr lang="en-US" sz="2800">
                <a:solidFill>
                  <a:srgbClr val="ff0000"/>
                </a:solidFill>
                <a:latin typeface="Calibri"/>
              </a:rPr>
              <a:t> </a:t>
            </a:r>
            <a:r>
              <a:rPr lang="en-US" sz="2800">
                <a:solidFill>
                  <a:srgbClr val="000000"/>
                </a:solidFill>
                <a:latin typeface="Calibri"/>
              </a:rPr>
              <a:t>to sync your code is </a:t>
            </a:r>
            <a:r>
              <a:rPr b="1" lang="en-US" sz="2800" u="sng">
                <a:solidFill>
                  <a:srgbClr val="ff0000"/>
                </a:solidFill>
                <a:latin typeface="Calibri"/>
              </a:rPr>
              <a:t>so last semester</a:t>
            </a:r>
            <a:endParaRPr/>
          </a:p>
          <a:p>
            <a:pPr>
              <a:lnSpc>
                <a:spcPct val="9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4"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Did I install it correctly</a:t>
            </a:r>
            <a:endParaRPr/>
          </a:p>
        </p:txBody>
      </p:sp>
      <p:pic>
        <p:nvPicPr>
          <p:cNvPr id="195" name="Picture 2" descr=""/>
          <p:cNvPicPr/>
          <p:nvPr/>
        </p:nvPicPr>
        <p:blipFill>
          <a:blip r:embed="rId1"/>
          <a:srcRect l="-1489" t="-439" r="65575" b="439"/>
          <a:stretch>
            <a:fillRect/>
          </a:stretch>
        </p:blipFill>
        <p:spPr>
          <a:xfrm>
            <a:off x="4207680" y="1567800"/>
            <a:ext cx="3776040" cy="3151800"/>
          </a:xfrm>
          <a:prstGeom prst="rect">
            <a:avLst/>
          </a:prstGeom>
          <a:ln>
            <a:noFill/>
          </a:ln>
        </p:spPr>
      </p:pic>
      <p:sp>
        <p:nvSpPr>
          <p:cNvPr id="196" name="CustomShape 2"/>
          <p:cNvSpPr/>
          <p:nvPr/>
        </p:nvSpPr>
        <p:spPr>
          <a:xfrm>
            <a:off x="2621520" y="4382640"/>
            <a:ext cx="1976400" cy="1435320"/>
          </a:xfrm>
          <a:prstGeom prst="roundRect">
            <a:avLst>
              <a:gd name="adj" fmla="val 10000"/>
            </a:avLst>
          </a:prstGeom>
          <a:blipFill>
            <a:blip r:embed="rId2"/>
            <a:stretch>
              <a:fillRect/>
            </a:stretch>
          </a:blipFill>
          <a:ln w="12600">
            <a:noFill/>
          </a:ln>
        </p:spPr>
      </p:sp>
      <p:sp>
        <p:nvSpPr>
          <p:cNvPr id="197" name="CustomShape 3"/>
          <p:cNvSpPr/>
          <p:nvPr/>
        </p:nvSpPr>
        <p:spPr>
          <a:xfrm>
            <a:off x="4305960" y="4487040"/>
            <a:ext cx="1976400" cy="1435320"/>
          </a:xfrm>
          <a:prstGeom prst="roundRect">
            <a:avLst>
              <a:gd name="adj" fmla="val 10000"/>
            </a:avLst>
          </a:prstGeom>
          <a:blipFill>
            <a:blip r:embed="rId3"/>
            <a:stretch>
              <a:fillRect/>
            </a:stretch>
          </a:blipFill>
          <a:ln w="12600">
            <a:solidFill>
              <a:srgbClr val="ffffff"/>
            </a:solidFill>
            <a:miter/>
          </a:ln>
        </p:spPr>
      </p:sp>
      <p:sp>
        <p:nvSpPr>
          <p:cNvPr id="198" name="CustomShape 4"/>
          <p:cNvSpPr/>
          <p:nvPr/>
        </p:nvSpPr>
        <p:spPr>
          <a:xfrm>
            <a:off x="6857640" y="4382640"/>
            <a:ext cx="1976400" cy="1435320"/>
          </a:xfrm>
          <a:prstGeom prst="roundRect">
            <a:avLst>
              <a:gd name="adj" fmla="val 10000"/>
            </a:avLst>
          </a:prstGeom>
          <a:blipFill>
            <a:blip r:embed="rId4"/>
            <a:stretch>
              <a:fillRect/>
            </a:stretch>
          </a:blipFill>
          <a:ln w="12600">
            <a:solidFill>
              <a:srgbClr val="ffffff"/>
            </a:solidFill>
            <a:miter/>
          </a:ln>
        </p:spPr>
      </p:sp>
      <p:sp>
        <p:nvSpPr>
          <p:cNvPr id="199" name="Line 5"/>
          <p:cNvSpPr/>
          <p:nvPr/>
        </p:nvSpPr>
        <p:spPr>
          <a:xfrm>
            <a:off x="6095880" y="1567800"/>
            <a:ext cx="0" cy="4746960"/>
          </a:xfrm>
          <a:prstGeom prst="line">
            <a:avLst/>
          </a:prstGeom>
          <a:ln w="28440">
            <a:solidFill>
              <a:srgbClr val="ed7d31"/>
            </a:solidFill>
            <a:miter/>
          </a:ln>
        </p:spPr>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0"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Making git work with GitHub </a:t>
            </a:r>
            <a:endParaRPr/>
          </a:p>
        </p:txBody>
      </p:sp>
      <p:pic>
        <p:nvPicPr>
          <p:cNvPr id="201" name="Content Placeholder 3" descr=""/>
          <p:cNvPicPr/>
          <p:nvPr/>
        </p:nvPicPr>
        <p:blipFill>
          <a:blip r:embed="rId1"/>
          <a:stretch>
            <a:fillRect/>
          </a:stretch>
        </p:blipFill>
        <p:spPr>
          <a:xfrm>
            <a:off x="838080" y="2034360"/>
            <a:ext cx="8965800" cy="993960"/>
          </a:xfrm>
          <a:prstGeom prst="rect">
            <a:avLst/>
          </a:prstGeom>
          <a:ln>
            <a:noFill/>
          </a:ln>
        </p:spPr>
      </p:pic>
      <p:pic>
        <p:nvPicPr>
          <p:cNvPr id="202" name="Picture 4" descr=""/>
          <p:cNvPicPr/>
          <p:nvPr/>
        </p:nvPicPr>
        <p:blipFill>
          <a:blip r:embed="rId2"/>
          <a:stretch>
            <a:fillRect/>
          </a:stretch>
        </p:blipFill>
        <p:spPr>
          <a:xfrm>
            <a:off x="838080" y="3711600"/>
            <a:ext cx="8965800" cy="993960"/>
          </a:xfrm>
          <a:prstGeom prst="rect">
            <a:avLst/>
          </a:prstGeom>
          <a:ln>
            <a:noFill/>
          </a:ln>
        </p:spPr>
      </p:pic>
      <p:sp>
        <p:nvSpPr>
          <p:cNvPr id="203" name="CustomShape 2"/>
          <p:cNvSpPr/>
          <p:nvPr/>
        </p:nvSpPr>
        <p:spPr>
          <a:xfrm>
            <a:off x="414360" y="175860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1</a:t>
            </a:r>
            <a:endParaRPr/>
          </a:p>
        </p:txBody>
      </p:sp>
      <p:sp>
        <p:nvSpPr>
          <p:cNvPr id="204" name="CustomShape 3"/>
          <p:cNvSpPr/>
          <p:nvPr/>
        </p:nvSpPr>
        <p:spPr>
          <a:xfrm>
            <a:off x="414360" y="343548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2</a:t>
            </a:r>
            <a:endParaRPr/>
          </a:p>
        </p:txBody>
      </p:sp>
      <p:sp>
        <p:nvSpPr>
          <p:cNvPr id="205" name="CustomShape 4"/>
          <p:cNvSpPr/>
          <p:nvPr/>
        </p:nvSpPr>
        <p:spPr>
          <a:xfrm>
            <a:off x="505800" y="5501880"/>
            <a:ext cx="6240240" cy="364320"/>
          </a:xfrm>
          <a:prstGeom prst="rect">
            <a:avLst/>
          </a:prstGeom>
          <a:noFill/>
          <a:ln>
            <a:noFill/>
          </a:ln>
        </p:spPr>
        <p:txBody>
          <a:bodyPr wrap="none" lIns="90000" rIns="90000" tIns="45000" bIns="45000"/>
          <a:p>
            <a:pPr>
              <a:lnSpc>
                <a:spcPct val="100000"/>
              </a:lnSpc>
            </a:pPr>
            <a:r>
              <a:rPr lang="en-US" u="sng">
                <a:solidFill>
                  <a:srgbClr val="0563c1"/>
                </a:solidFill>
                <a:latin typeface="Calibri"/>
              </a:rPr>
              <a:t>https://help.github.com/articles/generating-ssh-keys</a:t>
            </a:r>
            <a:r>
              <a:rPr lang="en-US">
                <a:solidFill>
                  <a:srgbClr val="000000"/>
                </a:solidFill>
                <a:latin typeface="Calibri"/>
              </a:rPr>
              <a:t> </a:t>
            </a:r>
            <a:endParaRPr/>
          </a:p>
        </p:txBody>
      </p:sp>
      <p:sp>
        <p:nvSpPr>
          <p:cNvPr id="206" name="CustomShape 5"/>
          <p:cNvSpPr/>
          <p:nvPr/>
        </p:nvSpPr>
        <p:spPr>
          <a:xfrm>
            <a:off x="414360" y="537912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3</a:t>
            </a: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7" name="CustomShape 1"/>
          <p:cNvSpPr/>
          <p:nvPr/>
        </p:nvSpPr>
        <p:spPr>
          <a:xfrm>
            <a:off x="838080" y="3938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Getting the Tutorial notes</a:t>
            </a:r>
            <a:endParaRPr/>
          </a:p>
        </p:txBody>
      </p:sp>
      <p:sp>
        <p:nvSpPr>
          <p:cNvPr id="208" name="CustomShape 2"/>
          <p:cNvSpPr/>
          <p:nvPr/>
        </p:nvSpPr>
        <p:spPr>
          <a:xfrm>
            <a:off x="0" y="154152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1</a:t>
            </a:r>
            <a:endParaRPr/>
          </a:p>
        </p:txBody>
      </p:sp>
      <p:sp>
        <p:nvSpPr>
          <p:cNvPr id="209" name="CustomShape 3"/>
          <p:cNvSpPr/>
          <p:nvPr/>
        </p:nvSpPr>
        <p:spPr>
          <a:xfrm>
            <a:off x="5572800" y="263340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2</a:t>
            </a:r>
            <a:endParaRPr/>
          </a:p>
        </p:txBody>
      </p:sp>
      <p:sp>
        <p:nvSpPr>
          <p:cNvPr id="210" name="CustomShape 4"/>
          <p:cNvSpPr/>
          <p:nvPr/>
        </p:nvSpPr>
        <p:spPr>
          <a:xfrm>
            <a:off x="4344120" y="554040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3</a:t>
            </a:r>
            <a:endParaRPr/>
          </a:p>
        </p:txBody>
      </p:sp>
      <p:sp>
        <p:nvSpPr>
          <p:cNvPr id="211" name="CustomShape 5"/>
          <p:cNvSpPr/>
          <p:nvPr/>
        </p:nvSpPr>
        <p:spPr>
          <a:xfrm flipH="1" rot="16200000">
            <a:off x="870480" y="2354760"/>
            <a:ext cx="1488600" cy="1554840"/>
          </a:xfrm>
          <a:prstGeom prst="bentConnector2">
            <a:avLst/>
          </a:prstGeom>
          <a:noFill/>
          <a:ln w="6480">
            <a:solidFill>
              <a:srgbClr val="5b9bd5"/>
            </a:solidFill>
            <a:miter/>
            <a:tailEnd len="med" type="triangle" w="med"/>
          </a:ln>
        </p:spPr>
      </p:sp>
      <p:sp>
        <p:nvSpPr>
          <p:cNvPr id="212" name="CustomShape 6"/>
          <p:cNvSpPr/>
          <p:nvPr/>
        </p:nvSpPr>
        <p:spPr>
          <a:xfrm flipH="1" rot="16200000">
            <a:off x="3915360" y="5724360"/>
            <a:ext cx="855360" cy="430920"/>
          </a:xfrm>
          <a:prstGeom prst="bentConnector2">
            <a:avLst/>
          </a:prstGeom>
          <a:noFill/>
          <a:ln w="6480">
            <a:solidFill>
              <a:srgbClr val="5b9bd5"/>
            </a:solidFill>
            <a:miter/>
            <a:tailEnd len="med" type="triangle" w="med"/>
          </a:ln>
        </p:spPr>
      </p:sp>
      <p:pic>
        <p:nvPicPr>
          <p:cNvPr id="213" name="Picture 4" descr=""/>
          <p:cNvPicPr/>
          <p:nvPr/>
        </p:nvPicPr>
        <p:blipFill>
          <a:blip r:embed="rId1"/>
          <a:stretch>
            <a:fillRect/>
          </a:stretch>
        </p:blipFill>
        <p:spPr>
          <a:xfrm>
            <a:off x="614880" y="1918080"/>
            <a:ext cx="5104800" cy="323280"/>
          </a:xfrm>
          <a:prstGeom prst="rect">
            <a:avLst/>
          </a:prstGeom>
          <a:ln>
            <a:noFill/>
          </a:ln>
        </p:spPr>
      </p:pic>
      <p:pic>
        <p:nvPicPr>
          <p:cNvPr id="214" name="Picture 5" descr=""/>
          <p:cNvPicPr/>
          <p:nvPr/>
        </p:nvPicPr>
        <p:blipFill>
          <a:blip r:embed="rId2"/>
          <a:stretch>
            <a:fillRect/>
          </a:stretch>
        </p:blipFill>
        <p:spPr>
          <a:xfrm>
            <a:off x="2759760" y="2933280"/>
            <a:ext cx="2754000" cy="2522160"/>
          </a:xfrm>
          <a:prstGeom prst="rect">
            <a:avLst/>
          </a:prstGeom>
          <a:ln>
            <a:noFill/>
          </a:ln>
        </p:spPr>
      </p:pic>
      <p:sp>
        <p:nvSpPr>
          <p:cNvPr id="215" name="CustomShape 7"/>
          <p:cNvSpPr/>
          <p:nvPr/>
        </p:nvSpPr>
        <p:spPr>
          <a:xfrm>
            <a:off x="4490640" y="2940840"/>
            <a:ext cx="1229040" cy="887040"/>
          </a:xfrm>
          <a:prstGeom prst="ellipse">
            <a:avLst/>
          </a:prstGeom>
          <a:noFill/>
          <a:ln w="12600">
            <a:solidFill>
              <a:srgbClr val="ff0000"/>
            </a:solidFill>
            <a:miter/>
          </a:ln>
        </p:spPr>
      </p:sp>
      <p:pic>
        <p:nvPicPr>
          <p:cNvPr id="216" name="Picture 8" descr=""/>
          <p:cNvPicPr/>
          <p:nvPr/>
        </p:nvPicPr>
        <p:blipFill>
          <a:blip r:embed="rId3"/>
          <a:stretch>
            <a:fillRect/>
          </a:stretch>
        </p:blipFill>
        <p:spPr>
          <a:xfrm>
            <a:off x="4571280" y="6147720"/>
            <a:ext cx="7620120" cy="397800"/>
          </a:xfrm>
          <a:prstGeom prst="rect">
            <a:avLst/>
          </a:prstGeom>
          <a:ln>
            <a:noFill/>
          </a:ln>
        </p:spPr>
      </p:pic>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7"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Getting the Tutorial notes</a:t>
            </a:r>
            <a:endParaRPr/>
          </a:p>
        </p:txBody>
      </p:sp>
      <p:pic>
        <p:nvPicPr>
          <p:cNvPr id="218" name="Picture 4" descr=""/>
          <p:cNvPicPr/>
          <p:nvPr/>
        </p:nvPicPr>
        <p:blipFill>
          <a:blip r:embed="rId1"/>
          <a:stretch>
            <a:fillRect/>
          </a:stretch>
        </p:blipFill>
        <p:spPr>
          <a:xfrm>
            <a:off x="838080" y="1811520"/>
            <a:ext cx="10169640" cy="2159280"/>
          </a:xfrm>
          <a:prstGeom prst="rect">
            <a:avLst/>
          </a:prstGeom>
          <a:ln>
            <a:noFill/>
          </a:ln>
        </p:spPr>
      </p:pic>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9" name="CustomShape 1"/>
          <p:cNvSpPr/>
          <p:nvPr/>
        </p:nvSpPr>
        <p:spPr>
          <a:xfrm>
            <a:off x="546120" y="290520"/>
            <a:ext cx="10514880" cy="1556640"/>
          </a:xfrm>
          <a:prstGeom prst="rect">
            <a:avLst/>
          </a:prstGeom>
          <a:noFill/>
          <a:ln>
            <a:noFill/>
          </a:ln>
        </p:spPr>
        <p:txBody>
          <a:bodyPr lIns="90000" rIns="90000" tIns="45000" bIns="45000" anchor="b"/>
          <a:p>
            <a:pPr>
              <a:lnSpc>
                <a:spcPct val="100000"/>
              </a:lnSpc>
            </a:pPr>
            <a:r>
              <a:rPr lang="en-US" sz="6000">
                <a:solidFill>
                  <a:srgbClr val="000000"/>
                </a:solidFill>
                <a:latin typeface="Calibri Light"/>
              </a:rPr>
              <a:t>Understanding Git and some basic functions</a:t>
            </a:r>
            <a:endParaRPr/>
          </a:p>
        </p:txBody>
      </p:sp>
      <p:pic>
        <p:nvPicPr>
          <p:cNvPr id="220" name="Picture 3" descr=""/>
          <p:cNvPicPr/>
          <p:nvPr/>
        </p:nvPicPr>
        <p:blipFill>
          <a:blip r:embed="rId1"/>
          <a:stretch>
            <a:fillRect/>
          </a:stretch>
        </p:blipFill>
        <p:spPr>
          <a:xfrm>
            <a:off x="546120" y="2216880"/>
            <a:ext cx="3225240" cy="2468880"/>
          </a:xfrm>
          <a:prstGeom prst="rect">
            <a:avLst/>
          </a:prstGeom>
          <a:ln>
            <a:noFill/>
          </a:ln>
        </p:spPr>
      </p:pic>
      <p:pic>
        <p:nvPicPr>
          <p:cNvPr id="221" name="Picture 4" descr=""/>
          <p:cNvPicPr/>
          <p:nvPr/>
        </p:nvPicPr>
        <p:blipFill>
          <a:blip r:embed="rId2"/>
          <a:stretch>
            <a:fillRect/>
          </a:stretch>
        </p:blipFill>
        <p:spPr>
          <a:xfrm>
            <a:off x="8699400" y="1323720"/>
            <a:ext cx="2872080" cy="4255200"/>
          </a:xfrm>
          <a:prstGeom prst="rect">
            <a:avLst/>
          </a:prstGeom>
          <a:ln>
            <a:noFill/>
          </a:ln>
        </p:spPr>
      </p:pic>
      <p:sp>
        <p:nvSpPr>
          <p:cNvPr id="222" name="CustomShape 2"/>
          <p:cNvSpPr/>
          <p:nvPr/>
        </p:nvSpPr>
        <p:spPr>
          <a:xfrm>
            <a:off x="3987720" y="3184920"/>
            <a:ext cx="4494960" cy="360"/>
          </a:xfrm>
          <a:prstGeom prst="straightConnector1">
            <a:avLst/>
          </a:prstGeom>
          <a:noFill/>
          <a:ln w="76320">
            <a:solidFill>
              <a:srgbClr val="5b9bd5"/>
            </a:solidFill>
            <a:miter/>
            <a:tailEnd len="med" type="triangle" w="med"/>
          </a:ln>
        </p:spPr>
      </p:sp>
      <p:sp>
        <p:nvSpPr>
          <p:cNvPr id="223" name="CustomShape 3"/>
          <p:cNvSpPr/>
          <p:nvPr/>
        </p:nvSpPr>
        <p:spPr>
          <a:xfrm>
            <a:off x="950040" y="5579640"/>
            <a:ext cx="194544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Going from this</a:t>
            </a:r>
            <a:endParaRPr/>
          </a:p>
        </p:txBody>
      </p:sp>
      <p:sp>
        <p:nvSpPr>
          <p:cNvPr id="224" name="CustomShape 4"/>
          <p:cNvSpPr/>
          <p:nvPr/>
        </p:nvSpPr>
        <p:spPr>
          <a:xfrm>
            <a:off x="9680040" y="5949000"/>
            <a:ext cx="91080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To this</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5"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Quick glossary</a:t>
            </a:r>
            <a:endParaRPr/>
          </a:p>
        </p:txBody>
      </p:sp>
      <p:sp>
        <p:nvSpPr>
          <p:cNvPr id="226" name="CustomShape 2"/>
          <p:cNvSpPr/>
          <p:nvPr/>
        </p:nvSpPr>
        <p:spPr>
          <a:xfrm>
            <a:off x="838080" y="1839960"/>
            <a:ext cx="10514880" cy="4350600"/>
          </a:xfrm>
          <a:prstGeom prst="rect">
            <a:avLst/>
          </a:prstGeom>
          <a:noFill/>
          <a:ln>
            <a:noFill/>
          </a:ln>
        </p:spPr>
        <p:txBody>
          <a:bodyPr lIns="90000" rIns="90000" tIns="45000" bIns="45000"/>
          <a:p>
            <a:pPr>
              <a:lnSpc>
                <a:spcPct val="90000"/>
              </a:lnSpc>
              <a:buFont typeface="Arial"/>
              <a:buChar char="•"/>
            </a:pPr>
            <a:r>
              <a:rPr b="1" lang="en-US" sz="2800">
                <a:solidFill>
                  <a:srgbClr val="00b050"/>
                </a:solidFill>
                <a:latin typeface="Calibri"/>
              </a:rPr>
              <a:t>Git</a:t>
            </a:r>
            <a:r>
              <a:rPr lang="en-US" sz="2800">
                <a:solidFill>
                  <a:srgbClr val="00b050"/>
                </a:solidFill>
                <a:latin typeface="Calibri"/>
              </a:rPr>
              <a:t> </a:t>
            </a:r>
            <a:r>
              <a:rPr lang="en-US" sz="2800">
                <a:solidFill>
                  <a:srgbClr val="000000"/>
                </a:solidFill>
                <a:latin typeface="Calibri"/>
              </a:rPr>
              <a:t>is your </a:t>
            </a:r>
            <a:r>
              <a:rPr b="1" lang="en-US" sz="2800">
                <a:solidFill>
                  <a:srgbClr val="00b050"/>
                </a:solidFill>
                <a:latin typeface="Calibri"/>
              </a:rPr>
              <a:t>version control software</a:t>
            </a:r>
            <a:endParaRPr/>
          </a:p>
          <a:p>
            <a:pPr>
              <a:lnSpc>
                <a:spcPct val="90000"/>
              </a:lnSpc>
              <a:buFont typeface="Arial"/>
              <a:buChar char="•"/>
            </a:pPr>
            <a:r>
              <a:rPr b="1" lang="en-US" sz="2800">
                <a:solidFill>
                  <a:srgbClr val="0070c0"/>
                </a:solidFill>
                <a:latin typeface="Calibri"/>
              </a:rPr>
              <a:t>Git Hub </a:t>
            </a:r>
            <a:r>
              <a:rPr lang="en-US" sz="2800">
                <a:solidFill>
                  <a:srgbClr val="000000"/>
                </a:solidFill>
                <a:latin typeface="Calibri"/>
              </a:rPr>
              <a:t>is a </a:t>
            </a:r>
            <a:r>
              <a:rPr b="1" lang="en-US" sz="2800">
                <a:solidFill>
                  <a:srgbClr val="0070c0"/>
                </a:solidFill>
                <a:latin typeface="Calibri"/>
              </a:rPr>
              <a:t>website</a:t>
            </a:r>
            <a:r>
              <a:rPr lang="en-US" sz="2800">
                <a:solidFill>
                  <a:srgbClr val="000000"/>
                </a:solidFill>
                <a:latin typeface="Calibri"/>
              </a:rPr>
              <a:t> that hosts your repositories</a:t>
            </a:r>
            <a:endParaRPr/>
          </a:p>
          <a:p>
            <a:pPr>
              <a:lnSpc>
                <a:spcPct val="90000"/>
              </a:lnSpc>
              <a:buFont typeface="Arial"/>
              <a:buChar char="•"/>
            </a:pPr>
            <a:r>
              <a:rPr b="1" lang="en-US" sz="2800">
                <a:solidFill>
                  <a:srgbClr val="ffc000"/>
                </a:solidFill>
                <a:latin typeface="Calibri"/>
              </a:rPr>
              <a:t>Repositories</a:t>
            </a:r>
            <a:r>
              <a:rPr lang="en-US" sz="2800">
                <a:solidFill>
                  <a:srgbClr val="000000"/>
                </a:solidFill>
                <a:latin typeface="Calibri"/>
              </a:rPr>
              <a:t> are a collection of </a:t>
            </a:r>
            <a:r>
              <a:rPr b="1" lang="en-US" sz="2800">
                <a:solidFill>
                  <a:srgbClr val="ffc000"/>
                </a:solidFill>
                <a:latin typeface="Calibri"/>
              </a:rPr>
              <a:t>files</a:t>
            </a:r>
            <a:r>
              <a:rPr lang="en-US" sz="2800">
                <a:solidFill>
                  <a:srgbClr val="000000"/>
                </a:solidFill>
                <a:latin typeface="Calibri"/>
              </a:rPr>
              <a:t> and file </a:t>
            </a:r>
            <a:r>
              <a:rPr b="1" lang="en-US" sz="2800">
                <a:solidFill>
                  <a:srgbClr val="ffc000"/>
                </a:solidFill>
                <a:latin typeface="Calibri"/>
              </a:rPr>
              <a:t>histories</a:t>
            </a:r>
            <a:endParaRPr/>
          </a:p>
          <a:p>
            <a:pPr>
              <a:lnSpc>
                <a:spcPct val="90000"/>
              </a:lnSpc>
              <a:buFont typeface="Arial"/>
              <a:buChar char="•"/>
            </a:pPr>
            <a:r>
              <a:rPr b="1" lang="en-US" sz="2800">
                <a:solidFill>
                  <a:srgbClr val="535353"/>
                </a:solidFill>
                <a:latin typeface="Calibri"/>
              </a:rPr>
              <a:t>Commits</a:t>
            </a:r>
            <a:r>
              <a:rPr lang="en-US" sz="2800">
                <a:solidFill>
                  <a:srgbClr val="000000"/>
                </a:solidFill>
                <a:latin typeface="Calibri"/>
              </a:rPr>
              <a:t> are like </a:t>
            </a:r>
            <a:r>
              <a:rPr b="1" lang="en-US" sz="2800">
                <a:solidFill>
                  <a:srgbClr val="535353"/>
                </a:solidFill>
                <a:latin typeface="Calibri"/>
              </a:rPr>
              <a:t>save states</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7" name="Picture 2" descr=""/>
          <p:cNvPicPr/>
          <p:nvPr/>
        </p:nvPicPr>
        <p:blipFill>
          <a:blip r:embed="rId1"/>
          <a:srcRect l="96430" t="1379295" r="-91694" b="635056"/>
          <a:stretch>
            <a:fillRect/>
          </a:stretch>
        </p:blipFill>
        <p:spPr>
          <a:xfrm>
            <a:off x="546120" y="1117800"/>
            <a:ext cx="7230240" cy="5739480"/>
          </a:xfrm>
          <a:prstGeom prst="rect">
            <a:avLst/>
          </a:prstGeom>
          <a:ln>
            <a:noFill/>
          </a:ln>
        </p:spPr>
      </p:pic>
      <p:sp>
        <p:nvSpPr>
          <p:cNvPr id="228" name="CustomShape 1"/>
          <p:cNvSpPr/>
          <p:nvPr/>
        </p:nvSpPr>
        <p:spPr>
          <a:xfrm>
            <a:off x="761400" y="2549880"/>
            <a:ext cx="6690240" cy="3860640"/>
          </a:xfrm>
          <a:prstGeom prst="roundRect">
            <a:avLst>
              <a:gd name="adj" fmla="val 16667"/>
            </a:avLst>
          </a:prstGeom>
          <a:solidFill>
            <a:srgbClr val="ffffff"/>
          </a:solidFill>
          <a:ln w="12600">
            <a:solidFill>
              <a:srgbClr val="fff2cc"/>
            </a:solidFill>
            <a:miter/>
          </a:ln>
        </p:spPr>
      </p:sp>
      <p:pic>
        <p:nvPicPr>
          <p:cNvPr id="229" name="Picture 2" descr=""/>
          <p:cNvPicPr/>
          <p:nvPr/>
        </p:nvPicPr>
        <p:blipFill>
          <a:blip r:embed="rId2"/>
          <a:srcRect l="19266" t="19883" r="18979" b="18806"/>
          <a:stretch>
            <a:fillRect/>
          </a:stretch>
        </p:blipFill>
        <p:spPr>
          <a:xfrm>
            <a:off x="1505520" y="3210120"/>
            <a:ext cx="617400" cy="489960"/>
          </a:xfrm>
          <a:prstGeom prst="rect">
            <a:avLst/>
          </a:prstGeom>
          <a:ln>
            <a:noFill/>
          </a:ln>
        </p:spPr>
      </p:pic>
      <p:pic>
        <p:nvPicPr>
          <p:cNvPr id="230" name="Picture 4" descr=""/>
          <p:cNvPicPr/>
          <p:nvPr/>
        </p:nvPicPr>
        <p:blipFill>
          <a:blip r:embed="rId3"/>
          <a:stretch>
            <a:fillRect/>
          </a:stretch>
        </p:blipFill>
        <p:spPr>
          <a:xfrm>
            <a:off x="1493280" y="3852360"/>
            <a:ext cx="629640" cy="629640"/>
          </a:xfrm>
          <a:prstGeom prst="rect">
            <a:avLst/>
          </a:prstGeom>
          <a:ln>
            <a:noFill/>
          </a:ln>
        </p:spPr>
      </p:pic>
      <p:pic>
        <p:nvPicPr>
          <p:cNvPr id="231" name="Picture 4" descr=""/>
          <p:cNvPicPr/>
          <p:nvPr/>
        </p:nvPicPr>
        <p:blipFill>
          <a:blip r:embed="rId4"/>
          <a:stretch>
            <a:fillRect/>
          </a:stretch>
        </p:blipFill>
        <p:spPr>
          <a:xfrm>
            <a:off x="1505880" y="4600800"/>
            <a:ext cx="629640" cy="629640"/>
          </a:xfrm>
          <a:prstGeom prst="rect">
            <a:avLst/>
          </a:prstGeom>
          <a:ln>
            <a:noFill/>
          </a:ln>
        </p:spPr>
      </p:pic>
      <p:sp>
        <p:nvSpPr>
          <p:cNvPr id="232" name="CustomShape 2"/>
          <p:cNvSpPr/>
          <p:nvPr/>
        </p:nvSpPr>
        <p:spPr>
          <a:xfrm>
            <a:off x="2102040" y="3331800"/>
            <a:ext cx="55116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.git</a:t>
            </a:r>
            <a:endParaRPr/>
          </a:p>
        </p:txBody>
      </p:sp>
      <p:sp>
        <p:nvSpPr>
          <p:cNvPr id="233" name="CustomShape 3"/>
          <p:cNvSpPr/>
          <p:nvPr/>
        </p:nvSpPr>
        <p:spPr>
          <a:xfrm>
            <a:off x="1985040" y="4092840"/>
            <a:ext cx="194400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Helloworld.java</a:t>
            </a:r>
            <a:endParaRPr/>
          </a:p>
        </p:txBody>
      </p:sp>
      <p:sp>
        <p:nvSpPr>
          <p:cNvPr id="234" name="CustomShape 4"/>
          <p:cNvSpPr/>
          <p:nvPr/>
        </p:nvSpPr>
        <p:spPr>
          <a:xfrm>
            <a:off x="2016360" y="4872600"/>
            <a:ext cx="160416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Helloworld.o</a:t>
            </a:r>
            <a:endParaRPr/>
          </a:p>
        </p:txBody>
      </p:sp>
      <p:sp>
        <p:nvSpPr>
          <p:cNvPr id="235" name="CustomShape 5"/>
          <p:cNvSpPr/>
          <p:nvPr/>
        </p:nvSpPr>
        <p:spPr>
          <a:xfrm>
            <a:off x="546120" y="290520"/>
            <a:ext cx="10514880" cy="96912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Repositories</a:t>
            </a:r>
            <a:endParaRPr/>
          </a:p>
        </p:txBody>
      </p:sp>
      <p:sp>
        <p:nvSpPr>
          <p:cNvPr id="236" name="CustomShape 6"/>
          <p:cNvSpPr/>
          <p:nvPr/>
        </p:nvSpPr>
        <p:spPr>
          <a:xfrm>
            <a:off x="9131400" y="1790640"/>
            <a:ext cx="2120040" cy="912960"/>
          </a:xfrm>
          <a:prstGeom prst="rect">
            <a:avLst/>
          </a:prstGeom>
          <a:noFill/>
          <a:ln>
            <a:noFill/>
          </a:ln>
        </p:spPr>
        <p:txBody>
          <a:bodyPr lIns="90000" rIns="90000" tIns="45000" bIns="45000"/>
          <a:p>
            <a:pPr>
              <a:lnSpc>
                <a:spcPct val="100000"/>
              </a:lnSpc>
            </a:pPr>
            <a:r>
              <a:rPr lang="en-US">
                <a:solidFill>
                  <a:srgbClr val="000000"/>
                </a:solidFill>
                <a:latin typeface="Calibri"/>
              </a:rPr>
              <a:t>This is what a Repository Looks like</a:t>
            </a:r>
            <a:endParaRPr/>
          </a:p>
        </p:txBody>
      </p:sp>
      <p:sp>
        <p:nvSpPr>
          <p:cNvPr id="237" name="CustomShape 7"/>
          <p:cNvSpPr/>
          <p:nvPr/>
        </p:nvSpPr>
        <p:spPr>
          <a:xfrm flipH="1">
            <a:off x="7776360" y="2252520"/>
            <a:ext cx="1353600" cy="296640"/>
          </a:xfrm>
          <a:prstGeom prst="straightConnector1">
            <a:avLst/>
          </a:prstGeom>
          <a:noFill/>
          <a:ln w="38160">
            <a:solidFill>
              <a:srgbClr val="5b9bd5"/>
            </a:solidFill>
            <a:miter/>
            <a:tailEnd len="med" type="triangle" w="med"/>
          </a:ln>
        </p:spPr>
      </p:sp>
      <p:sp>
        <p:nvSpPr>
          <p:cNvPr id="238" name="CustomShape 8"/>
          <p:cNvSpPr/>
          <p:nvPr/>
        </p:nvSpPr>
        <p:spPr>
          <a:xfrm>
            <a:off x="9242640" y="3331440"/>
            <a:ext cx="2120040" cy="1186560"/>
          </a:xfrm>
          <a:prstGeom prst="rect">
            <a:avLst/>
          </a:prstGeom>
          <a:noFill/>
          <a:ln>
            <a:noFill/>
          </a:ln>
        </p:spPr>
        <p:txBody>
          <a:bodyPr lIns="90000" rIns="90000" tIns="45000" bIns="45000"/>
          <a:p>
            <a:pPr>
              <a:lnSpc>
                <a:spcPct val="100000"/>
              </a:lnSpc>
            </a:pPr>
            <a:r>
              <a:rPr lang="en-US">
                <a:solidFill>
                  <a:srgbClr val="000000"/>
                </a:solidFill>
                <a:latin typeface="Calibri"/>
              </a:rPr>
              <a:t>All the data about a repository lives in this folder</a:t>
            </a:r>
            <a:endParaRPr/>
          </a:p>
        </p:txBody>
      </p:sp>
      <p:sp>
        <p:nvSpPr>
          <p:cNvPr id="239" name="CustomShape 9"/>
          <p:cNvSpPr/>
          <p:nvPr/>
        </p:nvSpPr>
        <p:spPr>
          <a:xfrm flipH="1" flipV="1">
            <a:off x="2690280" y="3561480"/>
            <a:ext cx="6550920" cy="230040"/>
          </a:xfrm>
          <a:prstGeom prst="straightConnector1">
            <a:avLst/>
          </a:prstGeom>
          <a:noFill/>
          <a:ln w="38160">
            <a:solidFill>
              <a:srgbClr val="5b9bd5"/>
            </a:solidFill>
            <a:miter/>
            <a:tailEnd len="med" type="triangle" w="med"/>
          </a:ln>
        </p:spPr>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0"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Creating our own Repository</a:t>
            </a:r>
            <a:endParaRPr/>
          </a:p>
        </p:txBody>
      </p:sp>
      <p:pic>
        <p:nvPicPr>
          <p:cNvPr id="241" name="Picture 3" descr=""/>
          <p:cNvPicPr/>
          <p:nvPr/>
        </p:nvPicPr>
        <p:blipFill>
          <a:blip r:embed="rId1"/>
          <a:stretch>
            <a:fillRect/>
          </a:stretch>
        </p:blipFill>
        <p:spPr>
          <a:xfrm>
            <a:off x="838080" y="1690560"/>
            <a:ext cx="5743440" cy="1004760"/>
          </a:xfrm>
          <a:prstGeom prst="rect">
            <a:avLst/>
          </a:prstGeom>
          <a:ln>
            <a:noFill/>
          </a:ln>
        </p:spPr>
      </p:pic>
      <p:pic>
        <p:nvPicPr>
          <p:cNvPr id="242" name="Picture 4" descr=""/>
          <p:cNvPicPr/>
          <p:nvPr/>
        </p:nvPicPr>
        <p:blipFill>
          <a:blip r:embed="rId2"/>
          <a:stretch>
            <a:fillRect/>
          </a:stretch>
        </p:blipFill>
        <p:spPr>
          <a:xfrm>
            <a:off x="838080" y="3312360"/>
            <a:ext cx="5729760" cy="963720"/>
          </a:xfrm>
          <a:prstGeom prst="rect">
            <a:avLst/>
          </a:prstGeom>
          <a:ln>
            <a:noFill/>
          </a:ln>
        </p:spPr>
      </p:pic>
      <p:pic>
        <p:nvPicPr>
          <p:cNvPr id="243" name="Picture 5" descr=""/>
          <p:cNvPicPr/>
          <p:nvPr/>
        </p:nvPicPr>
        <p:blipFill>
          <a:blip r:embed="rId3"/>
          <a:stretch>
            <a:fillRect/>
          </a:stretch>
        </p:blipFill>
        <p:spPr>
          <a:xfrm>
            <a:off x="838080" y="4892400"/>
            <a:ext cx="11102040" cy="1087560"/>
          </a:xfrm>
          <a:prstGeom prst="rect">
            <a:avLst/>
          </a:prstGeom>
          <a:ln>
            <a:noFill/>
          </a:ln>
        </p:spPr>
      </p:pic>
      <p:sp>
        <p:nvSpPr>
          <p:cNvPr id="244" name="CustomShape 2"/>
          <p:cNvSpPr/>
          <p:nvPr/>
        </p:nvSpPr>
        <p:spPr>
          <a:xfrm>
            <a:off x="307440" y="140940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1</a:t>
            </a:r>
            <a:endParaRPr/>
          </a:p>
        </p:txBody>
      </p:sp>
      <p:sp>
        <p:nvSpPr>
          <p:cNvPr id="245" name="CustomShape 3"/>
          <p:cNvSpPr/>
          <p:nvPr/>
        </p:nvSpPr>
        <p:spPr>
          <a:xfrm>
            <a:off x="307440" y="308124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2</a:t>
            </a:r>
            <a:endParaRPr/>
          </a:p>
        </p:txBody>
      </p:sp>
      <p:sp>
        <p:nvSpPr>
          <p:cNvPr id="246" name="CustomShape 4"/>
          <p:cNvSpPr/>
          <p:nvPr/>
        </p:nvSpPr>
        <p:spPr>
          <a:xfrm>
            <a:off x="307440" y="458496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3</a:t>
            </a: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3" name="CustomShape 1"/>
          <p:cNvSpPr/>
          <p:nvPr/>
        </p:nvSpPr>
        <p:spPr>
          <a:xfrm>
            <a:off x="125280" y="228600"/>
            <a:ext cx="4574520" cy="1599480"/>
          </a:xfrm>
          <a:prstGeom prst="rect">
            <a:avLst/>
          </a:prstGeom>
          <a:noFill/>
          <a:ln>
            <a:noFill/>
          </a:ln>
        </p:spPr>
        <p:txBody>
          <a:bodyPr lIns="90000" rIns="90000" tIns="45000" bIns="45000" anchor="b"/>
          <a:p>
            <a:pPr>
              <a:lnSpc>
                <a:spcPct val="100000"/>
              </a:lnSpc>
            </a:pPr>
            <a:r>
              <a:rPr lang="en-US" sz="3600">
                <a:solidFill>
                  <a:srgbClr val="000000"/>
                </a:solidFill>
                <a:latin typeface="Calibri Light"/>
              </a:rPr>
              <a:t>Your TA this semester </a:t>
            </a:r>
            <a:endParaRPr/>
          </a:p>
        </p:txBody>
      </p:sp>
      <p:pic>
        <p:nvPicPr>
          <p:cNvPr id="154" name="Content Placeholder 5" descr=""/>
          <p:cNvPicPr/>
          <p:nvPr/>
        </p:nvPicPr>
        <p:blipFill>
          <a:blip r:embed="rId1"/>
          <a:stretch>
            <a:fillRect/>
          </a:stretch>
        </p:blipFill>
        <p:spPr>
          <a:xfrm>
            <a:off x="6857280" y="1123920"/>
            <a:ext cx="2737440" cy="4872960"/>
          </a:xfrm>
          <a:prstGeom prst="rect">
            <a:avLst/>
          </a:prstGeom>
          <a:ln>
            <a:noFill/>
          </a:ln>
        </p:spPr>
      </p:pic>
      <p:sp>
        <p:nvSpPr>
          <p:cNvPr id="155" name="CustomShape 2"/>
          <p:cNvSpPr/>
          <p:nvPr/>
        </p:nvSpPr>
        <p:spPr>
          <a:xfrm>
            <a:off x="225360" y="2185920"/>
            <a:ext cx="6346080" cy="3810960"/>
          </a:xfrm>
          <a:prstGeom prst="rect">
            <a:avLst/>
          </a:prstGeom>
          <a:noFill/>
          <a:ln>
            <a:noFill/>
          </a:ln>
        </p:spPr>
        <p:txBody>
          <a:bodyPr lIns="90000" rIns="90000" tIns="45000" bIns="45000" anchor="ctr"/>
          <a:p>
            <a:pPr>
              <a:lnSpc>
                <a:spcPct val="100000"/>
              </a:lnSpc>
            </a:pPr>
            <a:r>
              <a:rPr lang="en-US" sz="2600">
                <a:solidFill>
                  <a:srgbClr val="8b8b8b"/>
                </a:solidFill>
                <a:latin typeface="Calibri"/>
              </a:rPr>
              <a:t>Shabbir Hussain</a:t>
            </a:r>
            <a:endParaRPr/>
          </a:p>
          <a:p>
            <a:pPr>
              <a:lnSpc>
                <a:spcPct val="100000"/>
              </a:lnSpc>
            </a:pPr>
            <a:r>
              <a:rPr lang="en-US" sz="2600">
                <a:solidFill>
                  <a:srgbClr val="8b8b8b"/>
                </a:solidFill>
                <a:latin typeface="Calibri"/>
              </a:rPr>
              <a:t>Graduated EE @ McGill Last Semester</a:t>
            </a:r>
            <a:endParaRPr/>
          </a:p>
          <a:p>
            <a:pPr>
              <a:lnSpc>
                <a:spcPct val="100000"/>
              </a:lnSpc>
            </a:pPr>
            <a:r>
              <a:rPr lang="en-US" sz="2600">
                <a:solidFill>
                  <a:srgbClr val="8b8b8b"/>
                </a:solidFill>
                <a:latin typeface="Calibri"/>
              </a:rPr>
              <a:t>1</a:t>
            </a:r>
            <a:r>
              <a:rPr lang="en-US" sz="2600" baseline="101000">
                <a:solidFill>
                  <a:srgbClr val="8b8b8b"/>
                </a:solidFill>
                <a:latin typeface="Calibri"/>
              </a:rPr>
              <a:t>st</a:t>
            </a:r>
            <a:r>
              <a:rPr lang="en-US" sz="2600">
                <a:solidFill>
                  <a:srgbClr val="8b8b8b"/>
                </a:solidFill>
                <a:latin typeface="Calibri"/>
              </a:rPr>
              <a:t> yr Masters in Comp Eng</a:t>
            </a:r>
            <a:endParaRPr/>
          </a:p>
          <a:p>
            <a:pPr>
              <a:lnSpc>
                <a:spcPct val="100000"/>
              </a:lnSpc>
            </a:pPr>
            <a:r>
              <a:rPr lang="en-US" sz="2600">
                <a:solidFill>
                  <a:srgbClr val="8b8b8b"/>
                </a:solidFill>
                <a:latin typeface="Calibri"/>
              </a:rPr>
              <a:t>TAed this course twice Before</a:t>
            </a:r>
            <a:endParaRPr/>
          </a:p>
          <a:p>
            <a:pPr>
              <a:lnSpc>
                <a:spcPct val="100000"/>
              </a:lnSpc>
            </a:pPr>
            <a:endParaRPr/>
          </a:p>
          <a:p>
            <a:pPr>
              <a:lnSpc>
                <a:spcPct val="100000"/>
              </a:lnSpc>
            </a:pPr>
            <a:endParaRPr/>
          </a:p>
          <a:p>
            <a:pPr>
              <a:lnSpc>
                <a:spcPct val="100000"/>
              </a:lnSpc>
            </a:pPr>
            <a:r>
              <a:rPr lang="en-US" sz="2600">
                <a:solidFill>
                  <a:srgbClr val="8b8b8b"/>
                </a:solidFill>
                <a:latin typeface="Calibri"/>
              </a:rPr>
              <a:t>Contact:</a:t>
            </a:r>
            <a:endParaRPr/>
          </a:p>
          <a:p>
            <a:pPr>
              <a:lnSpc>
                <a:spcPct val="100000"/>
              </a:lnSpc>
            </a:pPr>
            <a:r>
              <a:rPr lang="en-US" sz="2600" u="sng">
                <a:solidFill>
                  <a:srgbClr val="8b9ed2"/>
                </a:solidFill>
                <a:latin typeface="Calibri"/>
              </a:rPr>
              <a:t>Shabbir.Hussain@mail.mcgill.ca</a:t>
            </a:r>
            <a:endParaRPr/>
          </a:p>
          <a:p>
            <a:pPr>
              <a:lnSpc>
                <a:spcPct val="100000"/>
              </a:lnSpc>
            </a:pPr>
            <a:r>
              <a:rPr lang="en-US" sz="2600" u="sng">
                <a:solidFill>
                  <a:srgbClr val="8b9ed2"/>
                </a:solidFill>
                <a:latin typeface="Calibri"/>
              </a:rPr>
              <a:t>https://github.com/shabbir-hussain/</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What is a Commit?</a:t>
            </a:r>
            <a:endParaRPr/>
          </a:p>
        </p:txBody>
      </p:sp>
      <p:pic>
        <p:nvPicPr>
          <p:cNvPr id="248" name="Picture 2" descr=""/>
          <p:cNvPicPr/>
          <p:nvPr/>
        </p:nvPicPr>
        <p:blipFill>
          <a:blip r:embed="rId1"/>
          <a:stretch>
            <a:fillRect/>
          </a:stretch>
        </p:blipFill>
        <p:spPr>
          <a:xfrm>
            <a:off x="6403320" y="1690560"/>
            <a:ext cx="5127840" cy="3845880"/>
          </a:xfrm>
          <a:prstGeom prst="rect">
            <a:avLst/>
          </a:prstGeom>
          <a:ln>
            <a:noFill/>
          </a:ln>
        </p:spPr>
      </p:pic>
      <p:pic>
        <p:nvPicPr>
          <p:cNvPr id="249" name="Picture 3" descr=""/>
          <p:cNvPicPr/>
          <p:nvPr/>
        </p:nvPicPr>
        <p:blipFill>
          <a:blip r:embed="rId2"/>
          <a:srcRect l="0" t="0" r="-964696" b="0"/>
          <a:stretch>
            <a:fillRect/>
          </a:stretch>
        </p:blipFill>
        <p:spPr>
          <a:xfrm>
            <a:off x="838080" y="1406160"/>
            <a:ext cx="3376800" cy="4415040"/>
          </a:xfrm>
          <a:prstGeom prst="rect">
            <a:avLst/>
          </a:prstGeom>
          <a:ln>
            <a:noFill/>
          </a:ln>
        </p:spPr>
      </p:pic>
      <p:sp>
        <p:nvSpPr>
          <p:cNvPr id="250" name="CustomShape 2"/>
          <p:cNvSpPr/>
          <p:nvPr/>
        </p:nvSpPr>
        <p:spPr>
          <a:xfrm>
            <a:off x="4459680" y="3614040"/>
            <a:ext cx="1635480" cy="360"/>
          </a:xfrm>
          <a:prstGeom prst="straightConnector1">
            <a:avLst/>
          </a:prstGeom>
          <a:noFill/>
          <a:ln w="38160">
            <a:solidFill>
              <a:srgbClr val="5b9bd5"/>
            </a:solidFill>
            <a:miter/>
            <a:tailEnd len="med" type="triangle" w="med"/>
          </a:ln>
        </p:spPr>
      </p:sp>
      <p:sp>
        <p:nvSpPr>
          <p:cNvPr id="251" name="CustomShape 3"/>
          <p:cNvSpPr/>
          <p:nvPr/>
        </p:nvSpPr>
        <p:spPr>
          <a:xfrm>
            <a:off x="1755000" y="5982480"/>
            <a:ext cx="119736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Commits</a:t>
            </a:r>
            <a:endParaRPr/>
          </a:p>
        </p:txBody>
      </p:sp>
      <p:sp>
        <p:nvSpPr>
          <p:cNvPr id="252" name="CustomShape 4"/>
          <p:cNvSpPr/>
          <p:nvPr/>
        </p:nvSpPr>
        <p:spPr>
          <a:xfrm>
            <a:off x="8310960" y="5797800"/>
            <a:ext cx="151128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Save states</a:t>
            </a: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3"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Adding and committing a file</a:t>
            </a:r>
            <a:endParaRPr/>
          </a:p>
        </p:txBody>
      </p:sp>
      <p:pic>
        <p:nvPicPr>
          <p:cNvPr id="254" name="Picture 3" descr=""/>
          <p:cNvPicPr/>
          <p:nvPr/>
        </p:nvPicPr>
        <p:blipFill>
          <a:blip r:embed="rId1"/>
          <a:stretch>
            <a:fillRect/>
          </a:stretch>
        </p:blipFill>
        <p:spPr>
          <a:xfrm>
            <a:off x="855720" y="1690560"/>
            <a:ext cx="10299240" cy="1114560"/>
          </a:xfrm>
          <a:prstGeom prst="rect">
            <a:avLst/>
          </a:prstGeom>
          <a:ln>
            <a:noFill/>
          </a:ln>
        </p:spPr>
      </p:pic>
      <p:pic>
        <p:nvPicPr>
          <p:cNvPr id="255" name="Picture 4" descr=""/>
          <p:cNvPicPr/>
          <p:nvPr/>
        </p:nvPicPr>
        <p:blipFill>
          <a:blip r:embed="rId2"/>
          <a:stretch>
            <a:fillRect/>
          </a:stretch>
        </p:blipFill>
        <p:spPr>
          <a:xfrm>
            <a:off x="855720" y="3115800"/>
            <a:ext cx="10212120" cy="1254240"/>
          </a:xfrm>
          <a:prstGeom prst="rect">
            <a:avLst/>
          </a:prstGeom>
          <a:ln>
            <a:noFill/>
          </a:ln>
        </p:spPr>
      </p:pic>
      <p:pic>
        <p:nvPicPr>
          <p:cNvPr id="256" name="Picture 5" descr=""/>
          <p:cNvPicPr/>
          <p:nvPr/>
        </p:nvPicPr>
        <p:blipFill>
          <a:blip r:embed="rId3"/>
          <a:stretch>
            <a:fillRect/>
          </a:stretch>
        </p:blipFill>
        <p:spPr>
          <a:xfrm>
            <a:off x="838080" y="4680000"/>
            <a:ext cx="10159920" cy="1829160"/>
          </a:xfrm>
          <a:prstGeom prst="rect">
            <a:avLst/>
          </a:prstGeom>
          <a:ln>
            <a:noFill/>
          </a:ln>
        </p:spPr>
      </p:pic>
      <p:sp>
        <p:nvSpPr>
          <p:cNvPr id="257" name="CustomShape 2"/>
          <p:cNvSpPr/>
          <p:nvPr/>
        </p:nvSpPr>
        <p:spPr>
          <a:xfrm>
            <a:off x="349920" y="163188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1</a:t>
            </a:r>
            <a:endParaRPr/>
          </a:p>
        </p:txBody>
      </p:sp>
      <p:sp>
        <p:nvSpPr>
          <p:cNvPr id="258" name="CustomShape 3"/>
          <p:cNvSpPr/>
          <p:nvPr/>
        </p:nvSpPr>
        <p:spPr>
          <a:xfrm>
            <a:off x="307440" y="308124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2</a:t>
            </a:r>
            <a:endParaRPr/>
          </a:p>
        </p:txBody>
      </p:sp>
      <p:sp>
        <p:nvSpPr>
          <p:cNvPr id="259" name="CustomShape 4"/>
          <p:cNvSpPr/>
          <p:nvPr/>
        </p:nvSpPr>
        <p:spPr>
          <a:xfrm>
            <a:off x="307440" y="458496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3</a:t>
            </a: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0"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Inside a Repo</a:t>
            </a:r>
            <a:endParaRPr/>
          </a:p>
        </p:txBody>
      </p:sp>
      <p:pic>
        <p:nvPicPr>
          <p:cNvPr id="261" name="Picture 2" descr=""/>
          <p:cNvPicPr/>
          <p:nvPr/>
        </p:nvPicPr>
        <p:blipFill>
          <a:blip r:embed="rId1"/>
          <a:stretch>
            <a:fillRect/>
          </a:stretch>
        </p:blipFill>
        <p:spPr>
          <a:xfrm>
            <a:off x="5325120" y="696600"/>
            <a:ext cx="6027840" cy="5546160"/>
          </a:xfrm>
          <a:prstGeom prst="rect">
            <a:avLst/>
          </a:prstGeom>
          <a:ln>
            <a:noFill/>
          </a:ln>
        </p:spPr>
      </p:pic>
      <p:sp>
        <p:nvSpPr>
          <p:cNvPr id="262" name="CustomShape 2"/>
          <p:cNvSpPr/>
          <p:nvPr/>
        </p:nvSpPr>
        <p:spPr>
          <a:xfrm>
            <a:off x="665640" y="2370600"/>
            <a:ext cx="5429880" cy="1598040"/>
          </a:xfrm>
          <a:prstGeom prst="rect">
            <a:avLst/>
          </a:prstGeom>
          <a:noFill/>
          <a:ln>
            <a:noFill/>
          </a:ln>
        </p:spPr>
        <p:txBody>
          <a:bodyPr lIns="90000" rIns="90000" tIns="45000" bIns="45000"/>
          <a:p>
            <a:pPr>
              <a:lnSpc>
                <a:spcPct val="150000"/>
              </a:lnSpc>
              <a:buFont typeface="Arial"/>
              <a:buChar char="•"/>
            </a:pPr>
            <a:r>
              <a:rPr lang="en-US">
                <a:solidFill>
                  <a:srgbClr val="000000"/>
                </a:solidFill>
                <a:latin typeface="Calibri"/>
              </a:rPr>
              <a:t>Working Directory: Files being worked on right now</a:t>
            </a:r>
            <a:endParaRPr/>
          </a:p>
          <a:p>
            <a:pPr>
              <a:lnSpc>
                <a:spcPct val="150000"/>
              </a:lnSpc>
              <a:buFont typeface="Arial"/>
              <a:buChar char="•"/>
            </a:pPr>
            <a:r>
              <a:rPr lang="en-US">
                <a:solidFill>
                  <a:srgbClr val="000000"/>
                </a:solidFill>
                <a:latin typeface="Calibri"/>
              </a:rPr>
              <a:t>Staging area: Files ready to be committed</a:t>
            </a:r>
            <a:endParaRPr/>
          </a:p>
          <a:p>
            <a:pPr>
              <a:lnSpc>
                <a:spcPct val="150000"/>
              </a:lnSpc>
              <a:buFont typeface="Arial"/>
              <a:buChar char="•"/>
            </a:pPr>
            <a:r>
              <a:rPr lang="en-US">
                <a:solidFill>
                  <a:srgbClr val="000000"/>
                </a:solidFill>
                <a:latin typeface="Calibri"/>
              </a:rPr>
              <a:t>Repository: A collection of commits </a:t>
            </a:r>
            <a:endParaRPr/>
          </a:p>
        </p:txBody>
      </p:sp>
      <p:sp>
        <p:nvSpPr>
          <p:cNvPr id="263" name="CustomShape 3"/>
          <p:cNvSpPr/>
          <p:nvPr/>
        </p:nvSpPr>
        <p:spPr>
          <a:xfrm>
            <a:off x="1078200" y="4544640"/>
            <a:ext cx="3670560" cy="912240"/>
          </a:xfrm>
          <a:prstGeom prst="rect">
            <a:avLst/>
          </a:prstGeom>
          <a:noFill/>
          <a:ln>
            <a:noFill/>
          </a:ln>
        </p:spPr>
        <p:txBody>
          <a:bodyPr lIns="90000" rIns="90000" tIns="45000" bIns="45000"/>
          <a:p>
            <a:pPr>
              <a:lnSpc>
                <a:spcPct val="100000"/>
              </a:lnSpc>
            </a:pPr>
            <a:r>
              <a:rPr lang="en-US">
                <a:solidFill>
                  <a:srgbClr val="000000"/>
                </a:solidFill>
                <a:latin typeface="Calibri"/>
              </a:rPr>
              <a:t>Why should we stage files instead of directly committing them?</a:t>
            </a: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File Status Updates</a:t>
            </a:r>
            <a:endParaRPr/>
          </a:p>
        </p:txBody>
      </p:sp>
      <p:pic>
        <p:nvPicPr>
          <p:cNvPr id="265" name="Picture 3" descr=""/>
          <p:cNvPicPr/>
          <p:nvPr/>
        </p:nvPicPr>
        <p:blipFill>
          <a:blip r:embed="rId1"/>
          <a:stretch>
            <a:fillRect/>
          </a:stretch>
        </p:blipFill>
        <p:spPr>
          <a:xfrm>
            <a:off x="838080" y="1562040"/>
            <a:ext cx="7846920" cy="859320"/>
          </a:xfrm>
          <a:prstGeom prst="rect">
            <a:avLst/>
          </a:prstGeom>
          <a:ln>
            <a:noFill/>
          </a:ln>
        </p:spPr>
      </p:pic>
      <p:pic>
        <p:nvPicPr>
          <p:cNvPr id="266" name="Picture 4" descr=""/>
          <p:cNvPicPr/>
          <p:nvPr/>
        </p:nvPicPr>
        <p:blipFill>
          <a:blip r:embed="rId2"/>
          <a:stretch>
            <a:fillRect/>
          </a:stretch>
        </p:blipFill>
        <p:spPr>
          <a:xfrm>
            <a:off x="1732320" y="2607480"/>
            <a:ext cx="5576040" cy="1531080"/>
          </a:xfrm>
          <a:prstGeom prst="rect">
            <a:avLst/>
          </a:prstGeom>
          <a:ln>
            <a:noFill/>
          </a:ln>
        </p:spPr>
      </p:pic>
      <p:pic>
        <p:nvPicPr>
          <p:cNvPr id="267" name="Picture 5" descr=""/>
          <p:cNvPicPr/>
          <p:nvPr/>
        </p:nvPicPr>
        <p:blipFill>
          <a:blip r:embed="rId3"/>
          <a:stretch>
            <a:fillRect/>
          </a:stretch>
        </p:blipFill>
        <p:spPr>
          <a:xfrm>
            <a:off x="2860920" y="4324680"/>
            <a:ext cx="8492040" cy="2310480"/>
          </a:xfrm>
          <a:prstGeom prst="rect">
            <a:avLst/>
          </a:prstGeom>
          <a:ln>
            <a:noFill/>
          </a:ln>
        </p:spPr>
      </p:pic>
      <p:sp>
        <p:nvSpPr>
          <p:cNvPr id="268" name="CustomShape 2"/>
          <p:cNvSpPr/>
          <p:nvPr/>
        </p:nvSpPr>
        <p:spPr>
          <a:xfrm>
            <a:off x="304200" y="138492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1</a:t>
            </a:r>
            <a:endParaRPr/>
          </a:p>
        </p:txBody>
      </p:sp>
      <p:sp>
        <p:nvSpPr>
          <p:cNvPr id="269" name="CustomShape 3"/>
          <p:cNvSpPr/>
          <p:nvPr/>
        </p:nvSpPr>
        <p:spPr>
          <a:xfrm>
            <a:off x="1245960" y="245124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2</a:t>
            </a:r>
            <a:endParaRPr/>
          </a:p>
        </p:txBody>
      </p:sp>
      <p:sp>
        <p:nvSpPr>
          <p:cNvPr id="270" name="CustomShape 4"/>
          <p:cNvSpPr/>
          <p:nvPr/>
        </p:nvSpPr>
        <p:spPr>
          <a:xfrm>
            <a:off x="2445480" y="429588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3</a:t>
            </a: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Staging and Unstaging files</a:t>
            </a:r>
            <a:endParaRPr/>
          </a:p>
        </p:txBody>
      </p:sp>
      <p:pic>
        <p:nvPicPr>
          <p:cNvPr id="272" name="Picture 3" descr=""/>
          <p:cNvPicPr/>
          <p:nvPr/>
        </p:nvPicPr>
        <p:blipFill>
          <a:blip r:embed="rId1"/>
          <a:stretch>
            <a:fillRect/>
          </a:stretch>
        </p:blipFill>
        <p:spPr>
          <a:xfrm>
            <a:off x="838080" y="1800360"/>
            <a:ext cx="8303400" cy="893520"/>
          </a:xfrm>
          <a:prstGeom prst="rect">
            <a:avLst/>
          </a:prstGeom>
          <a:ln>
            <a:noFill/>
          </a:ln>
        </p:spPr>
      </p:pic>
      <p:pic>
        <p:nvPicPr>
          <p:cNvPr id="273" name="Picture 5" descr=""/>
          <p:cNvPicPr/>
          <p:nvPr/>
        </p:nvPicPr>
        <p:blipFill>
          <a:blip r:embed="rId2"/>
          <a:stretch>
            <a:fillRect/>
          </a:stretch>
        </p:blipFill>
        <p:spPr>
          <a:xfrm>
            <a:off x="1681200" y="3014640"/>
            <a:ext cx="8218440" cy="851040"/>
          </a:xfrm>
          <a:prstGeom prst="rect">
            <a:avLst/>
          </a:prstGeom>
          <a:ln>
            <a:noFill/>
          </a:ln>
        </p:spPr>
      </p:pic>
      <p:pic>
        <p:nvPicPr>
          <p:cNvPr id="274" name="Picture 6" descr=""/>
          <p:cNvPicPr/>
          <p:nvPr/>
        </p:nvPicPr>
        <p:blipFill>
          <a:blip r:embed="rId3"/>
          <a:stretch>
            <a:fillRect/>
          </a:stretch>
        </p:blipFill>
        <p:spPr>
          <a:xfrm>
            <a:off x="3510000" y="4200480"/>
            <a:ext cx="8218440" cy="2199600"/>
          </a:xfrm>
          <a:prstGeom prst="rect">
            <a:avLst/>
          </a:prstGeom>
          <a:ln>
            <a:noFill/>
          </a:ln>
        </p:spPr>
      </p:pic>
      <p:sp>
        <p:nvSpPr>
          <p:cNvPr id="275" name="CustomShape 2"/>
          <p:cNvSpPr/>
          <p:nvPr/>
        </p:nvSpPr>
        <p:spPr>
          <a:xfrm>
            <a:off x="389880" y="154332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1</a:t>
            </a:r>
            <a:endParaRPr/>
          </a:p>
        </p:txBody>
      </p:sp>
      <p:sp>
        <p:nvSpPr>
          <p:cNvPr id="276" name="CustomShape 3"/>
          <p:cNvSpPr/>
          <p:nvPr/>
        </p:nvSpPr>
        <p:spPr>
          <a:xfrm>
            <a:off x="1247400" y="273384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2</a:t>
            </a:r>
            <a:endParaRPr/>
          </a:p>
        </p:txBody>
      </p:sp>
      <p:sp>
        <p:nvSpPr>
          <p:cNvPr id="277" name="CustomShape 4"/>
          <p:cNvSpPr/>
          <p:nvPr/>
        </p:nvSpPr>
        <p:spPr>
          <a:xfrm>
            <a:off x="3033360" y="389304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3</a:t>
            </a: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Staging and Unstaging files</a:t>
            </a:r>
            <a:endParaRPr/>
          </a:p>
        </p:txBody>
      </p:sp>
      <p:pic>
        <p:nvPicPr>
          <p:cNvPr id="279" name="Picture 2" descr=""/>
          <p:cNvPicPr/>
          <p:nvPr/>
        </p:nvPicPr>
        <p:blipFill>
          <a:blip r:embed="rId1"/>
          <a:stretch>
            <a:fillRect/>
          </a:stretch>
        </p:blipFill>
        <p:spPr>
          <a:xfrm>
            <a:off x="838080" y="1690560"/>
            <a:ext cx="10337400" cy="4066560"/>
          </a:xfrm>
          <a:prstGeom prst="rect">
            <a:avLst/>
          </a:prstGeom>
          <a:ln>
            <a:noFill/>
          </a:ln>
        </p:spPr>
      </p:pic>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Committing files (cont.)</a:t>
            </a:r>
            <a:endParaRPr/>
          </a:p>
        </p:txBody>
      </p:sp>
      <p:pic>
        <p:nvPicPr>
          <p:cNvPr id="281" name="Picture 6" descr=""/>
          <p:cNvPicPr/>
          <p:nvPr/>
        </p:nvPicPr>
        <p:blipFill>
          <a:blip r:embed="rId1"/>
          <a:stretch>
            <a:fillRect/>
          </a:stretch>
        </p:blipFill>
        <p:spPr>
          <a:xfrm>
            <a:off x="1209960" y="4183200"/>
            <a:ext cx="2284920" cy="2284920"/>
          </a:xfrm>
          <a:prstGeom prst="rect">
            <a:avLst/>
          </a:prstGeom>
          <a:ln>
            <a:noFill/>
          </a:ln>
        </p:spPr>
      </p:pic>
      <p:sp>
        <p:nvSpPr>
          <p:cNvPr id="282" name="CustomShape 2"/>
          <p:cNvSpPr/>
          <p:nvPr/>
        </p:nvSpPr>
        <p:spPr>
          <a:xfrm>
            <a:off x="3291840" y="5213160"/>
            <a:ext cx="7714080" cy="638640"/>
          </a:xfrm>
          <a:prstGeom prst="rect">
            <a:avLst/>
          </a:prstGeom>
          <a:noFill/>
          <a:ln>
            <a:noFill/>
          </a:ln>
        </p:spPr>
        <p:txBody>
          <a:bodyPr wrap="none" lIns="90000" rIns="90000" tIns="45000" bIns="45000"/>
          <a:p>
            <a:pPr>
              <a:lnSpc>
                <a:spcPct val="100000"/>
              </a:lnSpc>
            </a:pPr>
            <a:r>
              <a:rPr lang="en-US" sz="3600">
                <a:solidFill>
                  <a:srgbClr val="000000"/>
                </a:solidFill>
                <a:latin typeface="Calibri"/>
              </a:rPr>
              <a:t>Only Staged files are committed.</a:t>
            </a:r>
            <a:endParaRPr/>
          </a:p>
        </p:txBody>
      </p:sp>
      <p:pic>
        <p:nvPicPr>
          <p:cNvPr id="283" name="Picture 8" descr=""/>
          <p:cNvPicPr/>
          <p:nvPr/>
        </p:nvPicPr>
        <p:blipFill>
          <a:blip r:embed="rId2"/>
          <a:stretch>
            <a:fillRect/>
          </a:stretch>
        </p:blipFill>
        <p:spPr>
          <a:xfrm>
            <a:off x="1062000" y="1736640"/>
            <a:ext cx="9612360" cy="1391400"/>
          </a:xfrm>
          <a:prstGeom prst="rect">
            <a:avLst/>
          </a:prstGeom>
          <a:ln>
            <a:noFill/>
          </a:ln>
        </p:spPr>
      </p:pic>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Reviewing commits </a:t>
            </a:r>
            <a:endParaRPr/>
          </a:p>
        </p:txBody>
      </p:sp>
      <p:pic>
        <p:nvPicPr>
          <p:cNvPr id="285" name="Picture 2" descr=""/>
          <p:cNvPicPr/>
          <p:nvPr/>
        </p:nvPicPr>
        <p:blipFill>
          <a:blip r:embed="rId1"/>
          <a:stretch>
            <a:fillRect/>
          </a:stretch>
        </p:blipFill>
        <p:spPr>
          <a:xfrm>
            <a:off x="838080" y="1509840"/>
            <a:ext cx="10952640" cy="4061520"/>
          </a:xfrm>
          <a:prstGeom prst="rect">
            <a:avLst/>
          </a:prstGeom>
          <a:ln>
            <a:noFill/>
          </a:ln>
        </p:spPr>
      </p:pic>
    </p:spTree>
  </p:cSld>
  <p:timing>
    <p:tnLst>
      <p:par>
        <p:cTn id="59" dur="indefinite" restart="never" nodeType="tmRoot">
          <p:childTnLst>
            <p:seq>
              <p:cTn id="60"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Tagging commits</a:t>
            </a:r>
            <a:endParaRPr/>
          </a:p>
        </p:txBody>
      </p:sp>
      <p:pic>
        <p:nvPicPr>
          <p:cNvPr id="287" name="Picture 4" descr=""/>
          <p:cNvPicPr/>
          <p:nvPr/>
        </p:nvPicPr>
        <p:blipFill>
          <a:blip r:embed="rId1"/>
          <a:stretch>
            <a:fillRect/>
          </a:stretch>
        </p:blipFill>
        <p:spPr>
          <a:xfrm>
            <a:off x="3433680" y="5286960"/>
            <a:ext cx="8153280" cy="1187280"/>
          </a:xfrm>
          <a:prstGeom prst="rect">
            <a:avLst/>
          </a:prstGeom>
          <a:ln>
            <a:noFill/>
          </a:ln>
        </p:spPr>
      </p:pic>
      <p:pic>
        <p:nvPicPr>
          <p:cNvPr id="288" name="Picture 5" descr=""/>
          <p:cNvPicPr/>
          <p:nvPr/>
        </p:nvPicPr>
        <p:blipFill>
          <a:blip r:embed="rId2"/>
          <a:stretch>
            <a:fillRect/>
          </a:stretch>
        </p:blipFill>
        <p:spPr>
          <a:xfrm>
            <a:off x="2252520" y="3961080"/>
            <a:ext cx="7815600" cy="849600"/>
          </a:xfrm>
          <a:prstGeom prst="rect">
            <a:avLst/>
          </a:prstGeom>
          <a:ln>
            <a:noFill/>
          </a:ln>
        </p:spPr>
      </p:pic>
      <p:pic>
        <p:nvPicPr>
          <p:cNvPr id="289" name="Picture 6" descr=""/>
          <p:cNvPicPr/>
          <p:nvPr/>
        </p:nvPicPr>
        <p:blipFill>
          <a:blip r:embed="rId3"/>
          <a:stretch>
            <a:fillRect/>
          </a:stretch>
        </p:blipFill>
        <p:spPr>
          <a:xfrm>
            <a:off x="838080" y="1690560"/>
            <a:ext cx="5520600" cy="1794600"/>
          </a:xfrm>
          <a:prstGeom prst="rect">
            <a:avLst/>
          </a:prstGeom>
          <a:ln>
            <a:noFill/>
          </a:ln>
        </p:spPr>
      </p:pic>
      <p:sp>
        <p:nvSpPr>
          <p:cNvPr id="290" name="CustomShape 2"/>
          <p:cNvSpPr/>
          <p:nvPr/>
        </p:nvSpPr>
        <p:spPr>
          <a:xfrm>
            <a:off x="389880" y="154332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1</a:t>
            </a:r>
            <a:endParaRPr/>
          </a:p>
        </p:txBody>
      </p:sp>
      <p:sp>
        <p:nvSpPr>
          <p:cNvPr id="291" name="CustomShape 3"/>
          <p:cNvSpPr/>
          <p:nvPr/>
        </p:nvSpPr>
        <p:spPr>
          <a:xfrm>
            <a:off x="1828440" y="365364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2</a:t>
            </a:r>
            <a:endParaRPr/>
          </a:p>
        </p:txBody>
      </p:sp>
      <p:sp>
        <p:nvSpPr>
          <p:cNvPr id="292" name="CustomShape 4"/>
          <p:cNvSpPr/>
          <p:nvPr/>
        </p:nvSpPr>
        <p:spPr>
          <a:xfrm>
            <a:off x="2984040" y="497952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3</a:t>
            </a:r>
            <a:endParaRPr/>
          </a:p>
        </p:txBody>
      </p:sp>
    </p:spTree>
  </p:cSld>
  <p:timing>
    <p:tnLst>
      <p:par>
        <p:cTn id="61" dur="indefinite" restart="never" nodeType="tmRoot">
          <p:childTnLst>
            <p:seq>
              <p:cTn id="62"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Finding Mistakes with Diff</a:t>
            </a:r>
            <a:endParaRPr/>
          </a:p>
        </p:txBody>
      </p:sp>
      <p:pic>
        <p:nvPicPr>
          <p:cNvPr id="294" name="Content Placeholder 3" descr=""/>
          <p:cNvPicPr/>
          <p:nvPr/>
        </p:nvPicPr>
        <p:blipFill>
          <a:blip r:embed="rId1"/>
          <a:stretch>
            <a:fillRect/>
          </a:stretch>
        </p:blipFill>
        <p:spPr>
          <a:xfrm>
            <a:off x="838080" y="1690560"/>
            <a:ext cx="9224280" cy="3598920"/>
          </a:xfrm>
          <a:prstGeom prst="rect">
            <a:avLst/>
          </a:prstGeom>
          <a:ln>
            <a:noFill/>
          </a:ln>
        </p:spPr>
      </p:pic>
    </p:spTree>
  </p:cSld>
  <p:timing>
    <p:tnLst>
      <p:par>
        <p:cTn id="63" dur="indefinite" restart="never" nodeType="tmRoot">
          <p:childTnLst>
            <p:seq>
              <p:cTn id="6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What are we doing today?</a:t>
            </a:r>
            <a:endParaRPr/>
          </a:p>
        </p:txBody>
      </p:sp>
      <p:sp>
        <p:nvSpPr>
          <p:cNvPr id="157" name="CustomShape 2"/>
          <p:cNvSpPr/>
          <p:nvPr/>
        </p:nvSpPr>
        <p:spPr>
          <a:xfrm>
            <a:off x="838080" y="1825560"/>
            <a:ext cx="10514880" cy="4350600"/>
          </a:xfrm>
          <a:prstGeom prst="rect">
            <a:avLst/>
          </a:prstGeom>
          <a:noFill/>
          <a:ln>
            <a:noFill/>
          </a:ln>
        </p:spPr>
        <p:txBody>
          <a:bodyPr lIns="90000" rIns="90000" tIns="45000" bIns="45000"/>
          <a:p>
            <a:pPr>
              <a:lnSpc>
                <a:spcPct val="100000"/>
              </a:lnSpc>
              <a:buFont typeface="Calibri Light"/>
              <a:buAutoNum type="arabicPeriod"/>
            </a:pPr>
            <a:r>
              <a:rPr b="1" lang="en-US" sz="2800">
                <a:solidFill>
                  <a:srgbClr val="00b050"/>
                </a:solidFill>
                <a:latin typeface="Calibri"/>
              </a:rPr>
              <a:t>Installing</a:t>
            </a:r>
            <a:r>
              <a:rPr lang="en-US" sz="2800">
                <a:solidFill>
                  <a:srgbClr val="000000"/>
                </a:solidFill>
                <a:latin typeface="Calibri"/>
              </a:rPr>
              <a:t> Eclipse</a:t>
            </a:r>
            <a:endParaRPr/>
          </a:p>
          <a:p>
            <a:pPr>
              <a:lnSpc>
                <a:spcPct val="100000"/>
              </a:lnSpc>
              <a:buFont typeface="Calibri Light"/>
              <a:buAutoNum type="arabicPeriod"/>
            </a:pPr>
            <a:r>
              <a:rPr b="1" lang="en-US" sz="2800">
                <a:solidFill>
                  <a:srgbClr val="00b0f0"/>
                </a:solidFill>
                <a:latin typeface="Calibri"/>
              </a:rPr>
              <a:t>Installing</a:t>
            </a:r>
            <a:r>
              <a:rPr lang="en-US" sz="2800">
                <a:solidFill>
                  <a:srgbClr val="000000"/>
                </a:solidFill>
                <a:latin typeface="Calibri"/>
              </a:rPr>
              <a:t> Git</a:t>
            </a:r>
            <a:endParaRPr/>
          </a:p>
          <a:p>
            <a:pPr>
              <a:lnSpc>
                <a:spcPct val="100000"/>
              </a:lnSpc>
              <a:buFont typeface="Calibri Light"/>
              <a:buAutoNum type="arabicPeriod"/>
            </a:pPr>
            <a:r>
              <a:rPr b="1" lang="en-US" sz="2800">
                <a:solidFill>
                  <a:srgbClr val="ffc000"/>
                </a:solidFill>
                <a:latin typeface="Calibri"/>
              </a:rPr>
              <a:t>Configuring</a:t>
            </a:r>
            <a:r>
              <a:rPr lang="en-US" sz="2800">
                <a:solidFill>
                  <a:srgbClr val="000000"/>
                </a:solidFill>
                <a:latin typeface="Calibri"/>
              </a:rPr>
              <a:t> Git</a:t>
            </a:r>
            <a:endParaRPr/>
          </a:p>
          <a:p>
            <a:pPr>
              <a:lnSpc>
                <a:spcPct val="100000"/>
              </a:lnSpc>
              <a:buFont typeface="Calibri Light"/>
              <a:buAutoNum type="arabicPeriod"/>
            </a:pPr>
            <a:r>
              <a:rPr b="1" lang="en-US" sz="2800">
                <a:solidFill>
                  <a:srgbClr val="92d050"/>
                </a:solidFill>
                <a:latin typeface="Calibri"/>
              </a:rPr>
              <a:t>Short break</a:t>
            </a:r>
            <a:endParaRPr/>
          </a:p>
          <a:p>
            <a:pPr>
              <a:lnSpc>
                <a:spcPct val="100000"/>
              </a:lnSpc>
              <a:buFont typeface="Calibri Light"/>
              <a:buAutoNum type="arabicPeriod"/>
            </a:pPr>
            <a:r>
              <a:rPr b="1" lang="en-US" sz="2800">
                <a:solidFill>
                  <a:srgbClr val="7030a0"/>
                </a:solidFill>
                <a:latin typeface="Calibri"/>
              </a:rPr>
              <a:t>Basics</a:t>
            </a:r>
            <a:r>
              <a:rPr lang="en-US" sz="2800">
                <a:solidFill>
                  <a:srgbClr val="000000"/>
                </a:solidFill>
                <a:latin typeface="Calibri"/>
              </a:rPr>
              <a:t> of Git</a:t>
            </a:r>
            <a:endParaRPr/>
          </a:p>
        </p:txBody>
      </p:sp>
      <p:sp>
        <p:nvSpPr>
          <p:cNvPr id="158" name="CustomShape 3"/>
          <p:cNvSpPr/>
          <p:nvPr/>
        </p:nvSpPr>
        <p:spPr>
          <a:xfrm>
            <a:off x="5174280" y="2671920"/>
            <a:ext cx="5935680" cy="516600"/>
          </a:xfrm>
          <a:prstGeom prst="rect">
            <a:avLst/>
          </a:prstGeom>
          <a:solidFill>
            <a:srgbClr val="ffffff"/>
          </a:solidFill>
          <a:ln w="12600">
            <a:solidFill>
              <a:srgbClr val="5b9bd5"/>
            </a:solidFill>
            <a:miter/>
          </a:ln>
        </p:spPr>
        <p:txBody>
          <a:bodyPr wrap="none" lIns="90000" rIns="90000" tIns="45000" bIns="45000"/>
          <a:p>
            <a:pPr>
              <a:lnSpc>
                <a:spcPct val="100000"/>
              </a:lnSpc>
            </a:pPr>
            <a:r>
              <a:rPr lang="en-US" sz="2800">
                <a:solidFill>
                  <a:srgbClr val="000000"/>
                </a:solidFill>
                <a:latin typeface="Calibri"/>
              </a:rPr>
              <a:t>Bring your </a:t>
            </a:r>
            <a:r>
              <a:rPr b="1" lang="en-US" sz="2800">
                <a:solidFill>
                  <a:srgbClr val="ff0000"/>
                </a:solidFill>
                <a:latin typeface="Calibri"/>
              </a:rPr>
              <a:t>Laptops</a:t>
            </a:r>
            <a:r>
              <a:rPr lang="en-US" sz="2800">
                <a:solidFill>
                  <a:srgbClr val="000000"/>
                </a:solidFill>
                <a:latin typeface="Calibri"/>
              </a:rPr>
              <a:t> to tutorials!</a:t>
            </a:r>
            <a:endParaRPr/>
          </a:p>
        </p:txBody>
      </p:sp>
      <p:sp>
        <p:nvSpPr>
          <p:cNvPr id="159" name="CustomShape 4"/>
          <p:cNvSpPr/>
          <p:nvPr/>
        </p:nvSpPr>
        <p:spPr>
          <a:xfrm>
            <a:off x="852480" y="1371600"/>
            <a:ext cx="5104440" cy="504720"/>
          </a:xfrm>
          <a:prstGeom prst="rect">
            <a:avLst/>
          </a:prstGeom>
          <a:noFill/>
          <a:ln>
            <a:noFill/>
          </a:ln>
        </p:spPr>
        <p:txBody>
          <a:bodyPr lIns="90000" rIns="90000" tIns="45000" bIns="45000"/>
          <a:p>
            <a:r>
              <a:rPr b="1" lang="en-US" sz="2800">
                <a:solidFill>
                  <a:srgbClr val="ff6600"/>
                </a:solidFill>
                <a:latin typeface="Calibri"/>
              </a:rPr>
              <a:t>0. Programming</a:t>
            </a:r>
            <a:r>
              <a:rPr lang="en-US" sz="2800">
                <a:solidFill>
                  <a:srgbClr val="ff6600"/>
                </a:solidFill>
                <a:latin typeface="Calibri"/>
              </a:rPr>
              <a:t> </a:t>
            </a:r>
            <a:r>
              <a:rPr lang="en-US" sz="2800">
                <a:solidFill>
                  <a:srgbClr val="000000"/>
                </a:solidFill>
                <a:latin typeface="Calibri"/>
              </a:rPr>
              <a:t>Exercise </a:t>
            </a:r>
            <a:endParaRPr/>
          </a:p>
        </p:txBody>
      </p:sp>
    </p:spTree>
  </p:cSld>
  <p:timing>
    <p:tnLst>
      <p:par>
        <p:cTn id="5" dur="indefinite" restart="never" nodeType="tmRoot">
          <p:childTnLst>
            <p:seq>
              <p:cTn id="6" nodeType="mainSeq">
                <p:childTnLst>
                  <p:par>
                    <p:cTn id="7" fill="freeze">
                      <p:stCondLst>
                        <p:cond delay="indefinite"/>
                      </p:stCondLst>
                      <p:childTnLst>
                        <p:par>
                          <p:cTn id="8" fill="freeze">
                            <p:stCondLst>
                              <p:cond delay="0"/>
                            </p:stCondLst>
                            <p:childTnLst>
                              <p:par>
                                <p:cTn id="9" nodeType="clickEffect" fill="hold" presetClass="entr" presetID="2" presetSubtype="4">
                                  <p:stCondLst>
                                    <p:cond delay="0"/>
                                  </p:stCondLst>
                                  <p:childTnLst>
                                    <p:set>
                                      <p:cBhvr>
                                        <p:cTn id="10" dur="1" fill="hold">
                                          <p:stCondLst>
                                            <p:cond delay="0"/>
                                          </p:stCondLst>
                                        </p:cTn>
                                        <p:tgtEl>
                                          <p:spTgt spid="159">
                                            <p:txEl>
                                              <p:pRg st="0" end="25"/>
                                            </p:txEl>
                                          </p:spTgt>
                                        </p:tgtEl>
                                        <p:attrNameLst>
                                          <p:attrName>style.visibility</p:attrName>
                                        </p:attrNameLst>
                                      </p:cBhvr>
                                      <p:to>
                                        <p:strVal val="visible"/>
                                      </p:to>
                                    </p:set>
                                    <p:anim calcmode="lin" valueType="num">
                                      <p:cBhvr additive="repl">
                                        <p:cTn id="11" dur="500" fill="hold"/>
                                        <p:tgtEl>
                                          <p:spTgt spid="159">
                                            <p:txEl>
                                              <p:pRg st="0" end="25"/>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159">
                                            <p:txEl>
                                              <p:pRg st="0" end="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5"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Fixing Mistakes with checkout</a:t>
            </a:r>
            <a:endParaRPr/>
          </a:p>
        </p:txBody>
      </p:sp>
      <p:pic>
        <p:nvPicPr>
          <p:cNvPr id="296" name="Content Placeholder 4" descr=""/>
          <p:cNvPicPr/>
          <p:nvPr/>
        </p:nvPicPr>
        <p:blipFill>
          <a:blip r:embed="rId1"/>
          <a:stretch>
            <a:fillRect/>
          </a:stretch>
        </p:blipFill>
        <p:spPr>
          <a:xfrm>
            <a:off x="838080" y="3476160"/>
            <a:ext cx="9609840" cy="1291320"/>
          </a:xfrm>
          <a:prstGeom prst="rect">
            <a:avLst/>
          </a:prstGeom>
          <a:ln>
            <a:noFill/>
          </a:ln>
        </p:spPr>
      </p:pic>
      <p:pic>
        <p:nvPicPr>
          <p:cNvPr id="297" name="Picture 5" descr=""/>
          <p:cNvPicPr/>
          <p:nvPr/>
        </p:nvPicPr>
        <p:blipFill>
          <a:blip r:embed="rId2"/>
          <a:stretch>
            <a:fillRect/>
          </a:stretch>
        </p:blipFill>
        <p:spPr>
          <a:xfrm>
            <a:off x="852480" y="4974840"/>
            <a:ext cx="7315200" cy="1578600"/>
          </a:xfrm>
          <a:prstGeom prst="rect">
            <a:avLst/>
          </a:prstGeom>
          <a:ln>
            <a:noFill/>
          </a:ln>
        </p:spPr>
      </p:pic>
      <p:pic>
        <p:nvPicPr>
          <p:cNvPr id="298" name="Picture 6" descr=""/>
          <p:cNvPicPr/>
          <p:nvPr/>
        </p:nvPicPr>
        <p:blipFill>
          <a:blip r:embed="rId3"/>
          <a:stretch>
            <a:fillRect/>
          </a:stretch>
        </p:blipFill>
        <p:spPr>
          <a:xfrm>
            <a:off x="838080" y="1659240"/>
            <a:ext cx="7387920" cy="1641240"/>
          </a:xfrm>
          <a:prstGeom prst="rect">
            <a:avLst/>
          </a:prstGeom>
          <a:ln>
            <a:noFill/>
          </a:ln>
        </p:spPr>
      </p:pic>
      <p:sp>
        <p:nvSpPr>
          <p:cNvPr id="299" name="CustomShape 2"/>
          <p:cNvSpPr/>
          <p:nvPr/>
        </p:nvSpPr>
        <p:spPr>
          <a:xfrm flipH="1">
            <a:off x="8343360" y="2100240"/>
            <a:ext cx="513720" cy="379440"/>
          </a:xfrm>
          <a:prstGeom prst="straightConnector1">
            <a:avLst/>
          </a:prstGeom>
          <a:noFill/>
          <a:ln w="6480">
            <a:solidFill>
              <a:srgbClr val="5b9bd5"/>
            </a:solidFill>
            <a:miter/>
            <a:tailEnd len="med" type="triangle" w="med"/>
          </a:ln>
        </p:spPr>
      </p:sp>
      <p:sp>
        <p:nvSpPr>
          <p:cNvPr id="300" name="CustomShape 3"/>
          <p:cNvSpPr/>
          <p:nvPr/>
        </p:nvSpPr>
        <p:spPr>
          <a:xfrm flipH="1" flipV="1">
            <a:off x="8226000" y="6014160"/>
            <a:ext cx="545040" cy="385200"/>
          </a:xfrm>
          <a:prstGeom prst="straightConnector1">
            <a:avLst/>
          </a:prstGeom>
          <a:noFill/>
          <a:ln w="6480">
            <a:solidFill>
              <a:srgbClr val="5b9bd5"/>
            </a:solidFill>
            <a:miter/>
            <a:tailEnd len="med" type="triangle" w="med"/>
          </a:ln>
        </p:spPr>
      </p:sp>
      <p:sp>
        <p:nvSpPr>
          <p:cNvPr id="301" name="CustomShape 4"/>
          <p:cNvSpPr/>
          <p:nvPr/>
        </p:nvSpPr>
        <p:spPr>
          <a:xfrm>
            <a:off x="8728920" y="1876320"/>
            <a:ext cx="172296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No semicolon</a:t>
            </a:r>
            <a:endParaRPr/>
          </a:p>
        </p:txBody>
      </p:sp>
      <p:sp>
        <p:nvSpPr>
          <p:cNvPr id="302" name="CustomShape 5"/>
          <p:cNvSpPr/>
          <p:nvPr/>
        </p:nvSpPr>
        <p:spPr>
          <a:xfrm>
            <a:off x="8568000" y="6236640"/>
            <a:ext cx="2459160" cy="364320"/>
          </a:xfrm>
          <a:prstGeom prst="rect">
            <a:avLst/>
          </a:prstGeom>
          <a:noFill/>
          <a:ln>
            <a:noFill/>
          </a:ln>
        </p:spPr>
        <p:txBody>
          <a:bodyPr wrap="none" lIns="90000" rIns="90000" tIns="45000" bIns="45000"/>
          <a:p>
            <a:pPr>
              <a:lnSpc>
                <a:spcPct val="100000"/>
              </a:lnSpc>
            </a:pPr>
            <a:r>
              <a:rPr lang="en-US">
                <a:solidFill>
                  <a:srgbClr val="000000"/>
                </a:solidFill>
                <a:latin typeface="Calibri"/>
              </a:rPr>
              <a:t>Replaced semicolon</a:t>
            </a:r>
            <a:endParaRPr/>
          </a:p>
        </p:txBody>
      </p:sp>
    </p:spTree>
  </p:cSld>
  <p:timing>
    <p:tnLst>
      <p:par>
        <p:cTn id="65" dur="indefinite" restart="never" nodeType="tmRoot">
          <p:childTnLst>
            <p:seq>
              <p:cTn id="66"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3"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Uploading your local Repository to the cloud</a:t>
            </a:r>
            <a:endParaRPr/>
          </a:p>
        </p:txBody>
      </p:sp>
      <p:pic>
        <p:nvPicPr>
          <p:cNvPr id="304" name="Picture 3" descr=""/>
          <p:cNvPicPr/>
          <p:nvPr/>
        </p:nvPicPr>
        <p:blipFill>
          <a:blip r:embed="rId1"/>
          <a:stretch>
            <a:fillRect/>
          </a:stretch>
        </p:blipFill>
        <p:spPr>
          <a:xfrm>
            <a:off x="838080" y="1547640"/>
            <a:ext cx="3351960" cy="285120"/>
          </a:xfrm>
          <a:prstGeom prst="rect">
            <a:avLst/>
          </a:prstGeom>
          <a:ln>
            <a:noFill/>
          </a:ln>
        </p:spPr>
      </p:pic>
      <p:pic>
        <p:nvPicPr>
          <p:cNvPr id="305" name="Picture 4" descr=""/>
          <p:cNvPicPr/>
          <p:nvPr/>
        </p:nvPicPr>
        <p:blipFill>
          <a:blip r:embed="rId2"/>
          <a:stretch>
            <a:fillRect/>
          </a:stretch>
        </p:blipFill>
        <p:spPr>
          <a:xfrm>
            <a:off x="4038480" y="1833480"/>
            <a:ext cx="7314480" cy="4590360"/>
          </a:xfrm>
          <a:prstGeom prst="rect">
            <a:avLst/>
          </a:prstGeom>
          <a:ln>
            <a:noFill/>
          </a:ln>
        </p:spPr>
      </p:pic>
      <p:sp>
        <p:nvSpPr>
          <p:cNvPr id="306" name="CustomShape 2"/>
          <p:cNvSpPr/>
          <p:nvPr/>
        </p:nvSpPr>
        <p:spPr>
          <a:xfrm>
            <a:off x="403560" y="117612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1</a:t>
            </a:r>
            <a:endParaRPr/>
          </a:p>
        </p:txBody>
      </p:sp>
      <p:sp>
        <p:nvSpPr>
          <p:cNvPr id="307" name="CustomShape 3"/>
          <p:cNvSpPr/>
          <p:nvPr/>
        </p:nvSpPr>
        <p:spPr>
          <a:xfrm>
            <a:off x="8441640" y="174348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2</a:t>
            </a:r>
            <a:endParaRPr/>
          </a:p>
        </p:txBody>
      </p:sp>
      <p:sp>
        <p:nvSpPr>
          <p:cNvPr id="308" name="CustomShape 4"/>
          <p:cNvSpPr/>
          <p:nvPr/>
        </p:nvSpPr>
        <p:spPr>
          <a:xfrm flipH="1" rot="16200000">
            <a:off x="2128320" y="2219760"/>
            <a:ext cx="2294640" cy="1523160"/>
          </a:xfrm>
          <a:prstGeom prst="bentConnector2">
            <a:avLst/>
          </a:prstGeom>
          <a:noFill/>
          <a:ln w="6480">
            <a:solidFill>
              <a:srgbClr val="5b9bd5"/>
            </a:solidFill>
            <a:miter/>
            <a:tailEnd len="med" type="triangle" w="med"/>
          </a:ln>
        </p:spPr>
      </p:sp>
    </p:spTree>
  </p:cSld>
  <p:timing>
    <p:tnLst>
      <p:par>
        <p:cTn id="67" dur="indefinite" restart="never" nodeType="tmRoot">
          <p:childTnLst>
            <p:seq>
              <p:cTn id="68"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09"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Uploading your local Repository to the cloud</a:t>
            </a:r>
            <a:endParaRPr/>
          </a:p>
        </p:txBody>
      </p:sp>
      <p:pic>
        <p:nvPicPr>
          <p:cNvPr id="310" name="Content Placeholder 5" descr=""/>
          <p:cNvPicPr/>
          <p:nvPr/>
        </p:nvPicPr>
        <p:blipFill>
          <a:blip r:embed="rId1"/>
          <a:stretch>
            <a:fillRect/>
          </a:stretch>
        </p:blipFill>
        <p:spPr>
          <a:xfrm>
            <a:off x="1686600" y="1598760"/>
            <a:ext cx="7038720" cy="1264680"/>
          </a:xfrm>
          <a:prstGeom prst="rect">
            <a:avLst/>
          </a:prstGeom>
          <a:ln>
            <a:noFill/>
          </a:ln>
        </p:spPr>
      </p:pic>
      <p:pic>
        <p:nvPicPr>
          <p:cNvPr id="311" name="Picture 6" descr=""/>
          <p:cNvPicPr/>
          <p:nvPr/>
        </p:nvPicPr>
        <p:blipFill>
          <a:blip r:embed="rId2"/>
          <a:stretch>
            <a:fillRect/>
          </a:stretch>
        </p:blipFill>
        <p:spPr>
          <a:xfrm>
            <a:off x="2343240" y="3271680"/>
            <a:ext cx="7859880" cy="443520"/>
          </a:xfrm>
          <a:prstGeom prst="rect">
            <a:avLst/>
          </a:prstGeom>
          <a:ln>
            <a:noFill/>
          </a:ln>
        </p:spPr>
      </p:pic>
      <p:pic>
        <p:nvPicPr>
          <p:cNvPr id="312" name="Picture 7" descr=""/>
          <p:cNvPicPr/>
          <p:nvPr/>
        </p:nvPicPr>
        <p:blipFill>
          <a:blip r:embed="rId3"/>
          <a:stretch>
            <a:fillRect/>
          </a:stretch>
        </p:blipFill>
        <p:spPr>
          <a:xfrm>
            <a:off x="3560400" y="4303800"/>
            <a:ext cx="7792560" cy="1573920"/>
          </a:xfrm>
          <a:prstGeom prst="rect">
            <a:avLst/>
          </a:prstGeom>
          <a:ln>
            <a:noFill/>
          </a:ln>
        </p:spPr>
      </p:pic>
      <p:sp>
        <p:nvSpPr>
          <p:cNvPr id="313" name="CustomShape 2"/>
          <p:cNvSpPr/>
          <p:nvPr/>
        </p:nvSpPr>
        <p:spPr>
          <a:xfrm>
            <a:off x="1071720" y="146592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3</a:t>
            </a:r>
            <a:endParaRPr/>
          </a:p>
        </p:txBody>
      </p:sp>
      <p:sp>
        <p:nvSpPr>
          <p:cNvPr id="314" name="CustomShape 3"/>
          <p:cNvSpPr/>
          <p:nvPr/>
        </p:nvSpPr>
        <p:spPr>
          <a:xfrm>
            <a:off x="1795680" y="296424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4</a:t>
            </a:r>
            <a:endParaRPr/>
          </a:p>
        </p:txBody>
      </p:sp>
      <p:sp>
        <p:nvSpPr>
          <p:cNvPr id="315" name="CustomShape 4"/>
          <p:cNvSpPr/>
          <p:nvPr/>
        </p:nvSpPr>
        <p:spPr>
          <a:xfrm>
            <a:off x="3069000" y="395712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5</a:t>
            </a:r>
            <a:endParaRPr/>
          </a:p>
        </p:txBody>
      </p:sp>
      <p:sp>
        <p:nvSpPr>
          <p:cNvPr id="316" name="CustomShape 5"/>
          <p:cNvSpPr/>
          <p:nvPr/>
        </p:nvSpPr>
        <p:spPr>
          <a:xfrm flipH="1" rot="16200000">
            <a:off x="991440" y="2468160"/>
            <a:ext cx="1190160" cy="415800"/>
          </a:xfrm>
          <a:prstGeom prst="bentConnector2">
            <a:avLst/>
          </a:prstGeom>
          <a:noFill/>
          <a:ln w="6480">
            <a:solidFill>
              <a:srgbClr val="5b9bd5"/>
            </a:solidFill>
            <a:miter/>
            <a:tailEnd len="med" type="triangle" w="med"/>
          </a:ln>
        </p:spPr>
      </p:sp>
      <p:sp>
        <p:nvSpPr>
          <p:cNvPr id="317" name="CustomShape 6"/>
          <p:cNvSpPr/>
          <p:nvPr/>
        </p:nvSpPr>
        <p:spPr>
          <a:xfrm flipH="1" rot="16200000">
            <a:off x="2243160" y="3439440"/>
            <a:ext cx="684360" cy="965160"/>
          </a:xfrm>
          <a:prstGeom prst="bentConnector2">
            <a:avLst/>
          </a:prstGeom>
          <a:noFill/>
          <a:ln w="6480">
            <a:solidFill>
              <a:srgbClr val="5b9bd5"/>
            </a:solidFill>
            <a:miter/>
            <a:tailEnd len="med" type="triangle" w="med"/>
          </a:ln>
        </p:spPr>
      </p:sp>
    </p:spTree>
  </p:cSld>
  <p:timing>
    <p:tnLst>
      <p:par>
        <p:cTn id="69" dur="indefinite" restart="never" nodeType="tmRoot">
          <p:childTnLst>
            <p:seq>
              <p:cTn id="70"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18"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Uploading your local Repository to the cloud</a:t>
            </a:r>
            <a:endParaRPr/>
          </a:p>
        </p:txBody>
      </p:sp>
      <p:pic>
        <p:nvPicPr>
          <p:cNvPr id="319" name="Content Placeholder 3" descr=""/>
          <p:cNvPicPr/>
          <p:nvPr/>
        </p:nvPicPr>
        <p:blipFill>
          <a:blip r:embed="rId1"/>
          <a:stretch>
            <a:fillRect/>
          </a:stretch>
        </p:blipFill>
        <p:spPr>
          <a:xfrm>
            <a:off x="3124800" y="1250280"/>
            <a:ext cx="5581800" cy="5607000"/>
          </a:xfrm>
          <a:prstGeom prst="rect">
            <a:avLst/>
          </a:prstGeom>
          <a:ln>
            <a:noFill/>
          </a:ln>
        </p:spPr>
      </p:pic>
    </p:spTree>
  </p:cSld>
  <p:timing>
    <p:tnLst>
      <p:par>
        <p:cTn id="71" dur="indefinite" restart="never" nodeType="tmRoot">
          <p:childTnLst>
            <p:seq>
              <p:cTn id="72"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0"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Extra Credit</a:t>
            </a:r>
            <a:endParaRPr/>
          </a:p>
        </p:txBody>
      </p:sp>
      <p:sp>
        <p:nvSpPr>
          <p:cNvPr id="321" name="CustomShape 2"/>
          <p:cNvSpPr/>
          <p:nvPr/>
        </p:nvSpPr>
        <p:spPr>
          <a:xfrm>
            <a:off x="838080" y="1825560"/>
            <a:ext cx="10514880" cy="4350600"/>
          </a:xfrm>
          <a:prstGeom prst="rect">
            <a:avLst/>
          </a:prstGeom>
          <a:noFill/>
          <a:ln>
            <a:noFill/>
          </a:ln>
        </p:spPr>
        <p:txBody>
          <a:bodyPr lIns="90000" rIns="90000" tIns="45000" bIns="45000"/>
          <a:p>
            <a:pPr>
              <a:lnSpc>
                <a:spcPct val="100000"/>
              </a:lnSpc>
              <a:buFont typeface="Calibri Light"/>
              <a:buAutoNum type="arabicPeriod"/>
            </a:pPr>
            <a:r>
              <a:rPr lang="en-US" sz="2800">
                <a:solidFill>
                  <a:srgbClr val="000000"/>
                </a:solidFill>
                <a:latin typeface="Calibri"/>
              </a:rPr>
              <a:t>Try github Interactive Tutorial: </a:t>
            </a:r>
            <a:r>
              <a:rPr lang="en-US" sz="2800" u="sng">
                <a:solidFill>
                  <a:srgbClr val="0563c1"/>
                </a:solidFill>
                <a:latin typeface="Calibri"/>
              </a:rPr>
              <a:t>https://try.github.io/levels/1/challenges/1</a:t>
            </a:r>
            <a:r>
              <a:rPr lang="en-US" sz="2800">
                <a:solidFill>
                  <a:srgbClr val="000000"/>
                </a:solidFill>
                <a:latin typeface="Calibri"/>
              </a:rPr>
              <a:t> </a:t>
            </a:r>
            <a:endParaRPr/>
          </a:p>
          <a:p>
            <a:pPr>
              <a:lnSpc>
                <a:spcPct val="100000"/>
              </a:lnSpc>
              <a:buFont typeface="Calibri Light"/>
              <a:buAutoNum type="arabicPeriod"/>
            </a:pPr>
            <a:r>
              <a:rPr lang="en-US" sz="2800">
                <a:solidFill>
                  <a:srgbClr val="000000"/>
                </a:solidFill>
                <a:latin typeface="Calibri"/>
              </a:rPr>
              <a:t>Visual Explanation: </a:t>
            </a:r>
            <a:r>
              <a:rPr lang="en-US" sz="2800" u="sng">
                <a:solidFill>
                  <a:srgbClr val="0563c1"/>
                </a:solidFill>
                <a:latin typeface="Calibri"/>
              </a:rPr>
              <a:t>http://www.wei-wang.com/ExplainGitWithD3/</a:t>
            </a:r>
            <a:r>
              <a:rPr lang="en-US" sz="2800">
                <a:solidFill>
                  <a:srgbClr val="000000"/>
                </a:solidFill>
                <a:latin typeface="Calibri"/>
              </a:rPr>
              <a:t> </a:t>
            </a:r>
            <a:endParaRPr/>
          </a:p>
          <a:p>
            <a:pPr>
              <a:lnSpc>
                <a:spcPct val="100000"/>
              </a:lnSpc>
            </a:pPr>
            <a:endParaRPr/>
          </a:p>
        </p:txBody>
      </p:sp>
    </p:spTree>
  </p:cSld>
  <p:timing>
    <p:tnLst>
      <p:par>
        <p:cTn id="73" dur="indefinite" restart="never" nodeType="tmRoot">
          <p:childTnLst>
            <p:seq>
              <p:cTn id="74"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322"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More resources</a:t>
            </a:r>
            <a:endParaRPr/>
          </a:p>
        </p:txBody>
      </p:sp>
      <p:sp>
        <p:nvSpPr>
          <p:cNvPr id="323" name="CustomShape 2"/>
          <p:cNvSpPr/>
          <p:nvPr/>
        </p:nvSpPr>
        <p:spPr>
          <a:xfrm>
            <a:off x="838080" y="1825560"/>
            <a:ext cx="10514880" cy="4350600"/>
          </a:xfrm>
          <a:prstGeom prst="rect">
            <a:avLst/>
          </a:prstGeom>
          <a:noFill/>
          <a:ln>
            <a:noFill/>
          </a:ln>
        </p:spPr>
        <p:txBody>
          <a:bodyPr lIns="90000" rIns="90000" tIns="45000" bIns="45000"/>
          <a:p>
            <a:pPr>
              <a:lnSpc>
                <a:spcPct val="100000"/>
              </a:lnSpc>
              <a:buFont typeface="Calibri Light"/>
              <a:buAutoNum type="arabicPeriod"/>
            </a:pPr>
            <a:r>
              <a:rPr lang="en-US" sz="2800">
                <a:solidFill>
                  <a:srgbClr val="000000"/>
                </a:solidFill>
                <a:latin typeface="Calibri"/>
              </a:rPr>
              <a:t>Vogella Reference: </a:t>
            </a:r>
            <a:r>
              <a:rPr lang="en-US" sz="2800" u="sng">
                <a:solidFill>
                  <a:srgbClr val="0563c1"/>
                </a:solidFill>
                <a:latin typeface="Calibri"/>
              </a:rPr>
              <a:t>http://www.vogella.com/tutorials/Git/article.html</a:t>
            </a:r>
            <a:endParaRPr/>
          </a:p>
          <a:p>
            <a:pPr>
              <a:lnSpc>
                <a:spcPct val="100000"/>
              </a:lnSpc>
              <a:buFont typeface="Calibri Light"/>
              <a:buAutoNum type="arabicPeriod"/>
            </a:pPr>
            <a:r>
              <a:rPr lang="en-US" sz="2800">
                <a:solidFill>
                  <a:srgbClr val="000000"/>
                </a:solidFill>
                <a:latin typeface="Calibri"/>
              </a:rPr>
              <a:t>SSH keys tutorial: </a:t>
            </a:r>
            <a:r>
              <a:rPr lang="en-US" sz="2800" u="sng">
                <a:solidFill>
                  <a:srgbClr val="0563c1"/>
                </a:solidFill>
                <a:latin typeface="Calibri"/>
              </a:rPr>
              <a:t>https://help.github.com/articles/generating-ssh-keys</a:t>
            </a:r>
            <a:r>
              <a:rPr lang="en-US" sz="2800">
                <a:solidFill>
                  <a:srgbClr val="000000"/>
                </a:solidFill>
                <a:latin typeface="Calibri"/>
              </a:rPr>
              <a:t> </a:t>
            </a:r>
            <a:r>
              <a:rPr lang="en-US" sz="2800">
                <a:solidFill>
                  <a:srgbClr val="000000"/>
                </a:solidFill>
                <a:latin typeface="Calibri"/>
              </a:rPr>
              <a:t>	</a:t>
            </a:r>
            <a:endParaRPr/>
          </a:p>
          <a:p>
            <a:pPr>
              <a:lnSpc>
                <a:spcPct val="100000"/>
              </a:lnSpc>
              <a:buFont typeface="Calibri Light"/>
              <a:buAutoNum type="arabicPeriod"/>
            </a:pPr>
            <a:r>
              <a:rPr lang="en-US" sz="2800">
                <a:solidFill>
                  <a:srgbClr val="000000"/>
                </a:solidFill>
                <a:latin typeface="Calibri"/>
              </a:rPr>
              <a:t>Git Cheetsheet: </a:t>
            </a:r>
            <a:r>
              <a:rPr lang="en-US" sz="2800" u="sng">
                <a:solidFill>
                  <a:srgbClr val="0563c1"/>
                </a:solidFill>
                <a:latin typeface="Calibri"/>
              </a:rPr>
              <a:t>https://raw.githubusercontent.com/nerdgirl/git-cheatsheet-visual/master/gitcheatsheet.png</a:t>
            </a:r>
            <a:r>
              <a:rPr lang="en-US" sz="2800">
                <a:solidFill>
                  <a:srgbClr val="000000"/>
                </a:solidFill>
                <a:latin typeface="Calibri"/>
              </a:rPr>
              <a:t> </a:t>
            </a:r>
            <a:endParaRPr/>
          </a:p>
          <a:p>
            <a:pPr>
              <a:lnSpc>
                <a:spcPct val="100000"/>
              </a:lnSpc>
              <a:buFont typeface="Calibri Light"/>
              <a:buAutoNum type="arabicPeriod"/>
            </a:pPr>
            <a:r>
              <a:rPr lang="en-US" sz="2800">
                <a:solidFill>
                  <a:srgbClr val="000000"/>
                </a:solidFill>
                <a:latin typeface="Calibri"/>
              </a:rPr>
              <a:t>Dominic’s Tutorial slides: </a:t>
            </a:r>
            <a:r>
              <a:rPr lang="en-US" sz="2800" u="sng">
                <a:solidFill>
                  <a:srgbClr val="0563c1"/>
                </a:solidFill>
                <a:latin typeface="Calibri"/>
              </a:rPr>
              <a:t>http://slides.com/dominiccharleyroy/tutorial-1-git#/</a:t>
            </a:r>
            <a:r>
              <a:rPr lang="en-US" sz="2800">
                <a:solidFill>
                  <a:srgbClr val="000000"/>
                </a:solidFill>
                <a:latin typeface="Calibri"/>
              </a:rPr>
              <a:t> </a:t>
            </a:r>
            <a:endParaRPr/>
          </a:p>
          <a:p>
            <a:pPr>
              <a:lnSpc>
                <a:spcPct val="90000"/>
              </a:lnSpc>
            </a:pPr>
            <a:endParaRPr/>
          </a:p>
        </p:txBody>
      </p:sp>
    </p:spTree>
  </p:cSld>
  <p:timing>
    <p:tnLst>
      <p:par>
        <p:cTn id="75" dur="indefinite" restart="never" nodeType="tmRoot">
          <p:childTnLst>
            <p:seq>
              <p:cTn id="7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0"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Eclipse IDE</a:t>
            </a:r>
            <a:endParaRPr/>
          </a:p>
        </p:txBody>
      </p:sp>
      <p:sp>
        <p:nvSpPr>
          <p:cNvPr id="161" name="CustomShape 2"/>
          <p:cNvSpPr/>
          <p:nvPr/>
        </p:nvSpPr>
        <p:spPr>
          <a:xfrm>
            <a:off x="838080" y="5826240"/>
            <a:ext cx="10514880" cy="4350600"/>
          </a:xfrm>
          <a:prstGeom prst="rect">
            <a:avLst/>
          </a:prstGeom>
          <a:noFill/>
          <a:ln>
            <a:noFill/>
          </a:ln>
        </p:spPr>
        <p:txBody>
          <a:bodyPr lIns="90000" rIns="90000" tIns="45000" bIns="45000"/>
          <a:p>
            <a:pPr>
              <a:lnSpc>
                <a:spcPct val="90000"/>
              </a:lnSpc>
            </a:pPr>
            <a:endParaRPr/>
          </a:p>
          <a:p>
            <a:pPr>
              <a:lnSpc>
                <a:spcPct val="90000"/>
              </a:lnSpc>
              <a:buFont typeface="Arial"/>
              <a:buChar char="•"/>
            </a:pPr>
            <a:r>
              <a:rPr lang="en-US" sz="2800" u="sng">
                <a:solidFill>
                  <a:srgbClr val="0563c1"/>
                </a:solidFill>
                <a:latin typeface="Calibri"/>
              </a:rPr>
              <a:t>https://eclipse.org/downloads/</a:t>
            </a:r>
            <a:r>
              <a:rPr lang="en-US" sz="2800">
                <a:solidFill>
                  <a:srgbClr val="000000"/>
                </a:solidFill>
                <a:latin typeface="Calibri"/>
              </a:rPr>
              <a:t> </a:t>
            </a:r>
            <a:endParaRPr/>
          </a:p>
          <a:p>
            <a:pPr>
              <a:lnSpc>
                <a:spcPct val="90000"/>
              </a:lnSpc>
            </a:pPr>
            <a:endParaRPr/>
          </a:p>
        </p:txBody>
      </p:sp>
      <p:pic>
        <p:nvPicPr>
          <p:cNvPr id="162" name="Picture 2" descr=""/>
          <p:cNvPicPr/>
          <p:nvPr/>
        </p:nvPicPr>
        <p:blipFill>
          <a:blip r:embed="rId1"/>
          <a:stretch>
            <a:fillRect/>
          </a:stretch>
        </p:blipFill>
        <p:spPr>
          <a:xfrm>
            <a:off x="723960" y="1424880"/>
            <a:ext cx="8600400" cy="466668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3"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Eclipse IDE</a:t>
            </a:r>
            <a:endParaRPr/>
          </a:p>
        </p:txBody>
      </p:sp>
      <p:pic>
        <p:nvPicPr>
          <p:cNvPr id="164" name="Picture 3" descr=""/>
          <p:cNvPicPr/>
          <p:nvPr/>
        </p:nvPicPr>
        <p:blipFill>
          <a:blip r:embed="rId1"/>
          <a:stretch>
            <a:fillRect/>
          </a:stretch>
        </p:blipFill>
        <p:spPr>
          <a:xfrm>
            <a:off x="3300480" y="1690560"/>
            <a:ext cx="8453520" cy="4580640"/>
          </a:xfrm>
          <a:prstGeom prst="rect">
            <a:avLst/>
          </a:prstGeom>
          <a:ln>
            <a:noFill/>
          </a:ln>
        </p:spPr>
      </p:pic>
      <p:sp>
        <p:nvSpPr>
          <p:cNvPr id="165" name="CustomShape 2"/>
          <p:cNvSpPr/>
          <p:nvPr/>
        </p:nvSpPr>
        <p:spPr>
          <a:xfrm>
            <a:off x="838080" y="1825560"/>
            <a:ext cx="10514880" cy="4350600"/>
          </a:xfrm>
          <a:prstGeom prst="rect">
            <a:avLst/>
          </a:prstGeom>
          <a:noFill/>
          <a:ln>
            <a:noFill/>
          </a:ln>
        </p:spPr>
        <p:txBody>
          <a:bodyPr lIns="90000" rIns="90000" tIns="45000" bIns="45000"/>
          <a:p>
            <a:pPr>
              <a:lnSpc>
                <a:spcPct val="90000"/>
              </a:lnSpc>
              <a:buFont typeface="Arial"/>
              <a:buChar char="•"/>
            </a:pPr>
            <a:r>
              <a:rPr b="1" lang="en-US" sz="2800">
                <a:solidFill>
                  <a:srgbClr val="00b050"/>
                </a:solidFill>
                <a:latin typeface="Calibri"/>
              </a:rPr>
              <a:t>Extract</a:t>
            </a:r>
            <a:r>
              <a:rPr lang="en-US" sz="2800">
                <a:solidFill>
                  <a:srgbClr val="00b050"/>
                </a:solidFill>
                <a:latin typeface="Calibri"/>
              </a:rPr>
              <a:t> </a:t>
            </a:r>
            <a:r>
              <a:rPr lang="en-US" sz="2800">
                <a:solidFill>
                  <a:srgbClr val="000000"/>
                </a:solidFill>
                <a:latin typeface="Calibri"/>
              </a:rPr>
              <a:t>zip</a:t>
            </a:r>
            <a:endParaRPr/>
          </a:p>
          <a:p>
            <a:pPr>
              <a:lnSpc>
                <a:spcPct val="90000"/>
              </a:lnSpc>
              <a:buFont typeface="Arial"/>
              <a:buChar char="•"/>
            </a:pPr>
            <a:r>
              <a:rPr b="1" lang="en-US" sz="2800">
                <a:solidFill>
                  <a:srgbClr val="00b050"/>
                </a:solidFill>
                <a:latin typeface="Calibri"/>
              </a:rPr>
              <a:t>Start</a:t>
            </a:r>
            <a:r>
              <a:rPr lang="en-US" sz="2800">
                <a:solidFill>
                  <a:srgbClr val="00b050"/>
                </a:solidFill>
                <a:latin typeface="Calibri"/>
              </a:rPr>
              <a:t> </a:t>
            </a:r>
            <a:r>
              <a:rPr lang="en-US" sz="2800">
                <a:solidFill>
                  <a:srgbClr val="000000"/>
                </a:solidFill>
                <a:latin typeface="Calibri"/>
              </a:rPr>
              <a:t>using</a:t>
            </a: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Eclipse IDE</a:t>
            </a:r>
            <a:endParaRPr/>
          </a:p>
        </p:txBody>
      </p:sp>
      <p:pic>
        <p:nvPicPr>
          <p:cNvPr id="167" name="Picture 2" descr=""/>
          <p:cNvPicPr/>
          <p:nvPr/>
        </p:nvPicPr>
        <p:blipFill>
          <a:blip r:embed="rId1"/>
          <a:stretch>
            <a:fillRect/>
          </a:stretch>
        </p:blipFill>
        <p:spPr>
          <a:xfrm>
            <a:off x="8856720" y="387360"/>
            <a:ext cx="2856960" cy="1885320"/>
          </a:xfrm>
          <a:prstGeom prst="rect">
            <a:avLst/>
          </a:prstGeom>
          <a:ln>
            <a:noFill/>
          </a:ln>
        </p:spPr>
      </p:pic>
      <p:sp>
        <p:nvSpPr>
          <p:cNvPr id="168" name="CustomShape 2"/>
          <p:cNvSpPr/>
          <p:nvPr/>
        </p:nvSpPr>
        <p:spPr>
          <a:xfrm>
            <a:off x="838080" y="1825560"/>
            <a:ext cx="10514880" cy="4350600"/>
          </a:xfrm>
          <a:prstGeom prst="rect">
            <a:avLst/>
          </a:prstGeom>
          <a:noFill/>
          <a:ln>
            <a:noFill/>
          </a:ln>
        </p:spPr>
        <p:txBody>
          <a:bodyPr lIns="90000" rIns="90000" tIns="45000" bIns="45000"/>
          <a:p>
            <a:pPr>
              <a:lnSpc>
                <a:spcPct val="90000"/>
              </a:lnSpc>
              <a:buFont typeface="Arial"/>
              <a:buChar char="•"/>
            </a:pPr>
            <a:r>
              <a:rPr lang="en-US" sz="2800">
                <a:solidFill>
                  <a:srgbClr val="000000"/>
                </a:solidFill>
                <a:latin typeface="Calibri"/>
              </a:rPr>
              <a:t>IDE: Integrated Development Environment</a:t>
            </a:r>
            <a:endParaRPr/>
          </a:p>
          <a:p>
            <a:pPr>
              <a:lnSpc>
                <a:spcPct val="90000"/>
              </a:lnSpc>
              <a:buFont typeface="Arial"/>
              <a:buChar char="•"/>
            </a:pPr>
            <a:r>
              <a:rPr b="1" lang="en-US" sz="2800">
                <a:solidFill>
                  <a:srgbClr val="00b050"/>
                </a:solidFill>
                <a:latin typeface="Calibri"/>
              </a:rPr>
              <a:t>Write</a:t>
            </a:r>
            <a:r>
              <a:rPr lang="en-US" sz="2800">
                <a:solidFill>
                  <a:srgbClr val="00b050"/>
                </a:solidFill>
                <a:latin typeface="Calibri"/>
              </a:rPr>
              <a:t> </a:t>
            </a:r>
            <a:r>
              <a:rPr lang="en-US" sz="2800">
                <a:solidFill>
                  <a:srgbClr val="000000"/>
                </a:solidFill>
                <a:latin typeface="Calibri"/>
              </a:rPr>
              <a:t>code, </a:t>
            </a:r>
            <a:r>
              <a:rPr b="1" lang="en-US" sz="2800">
                <a:solidFill>
                  <a:srgbClr val="00b050"/>
                </a:solidFill>
                <a:latin typeface="Calibri"/>
              </a:rPr>
              <a:t>compile</a:t>
            </a:r>
            <a:r>
              <a:rPr lang="en-US" sz="2800">
                <a:solidFill>
                  <a:srgbClr val="000000"/>
                </a:solidFill>
                <a:latin typeface="Calibri"/>
              </a:rPr>
              <a:t>, </a:t>
            </a:r>
            <a:r>
              <a:rPr b="1" lang="en-US" sz="2800">
                <a:solidFill>
                  <a:srgbClr val="00b050"/>
                </a:solidFill>
                <a:latin typeface="Calibri"/>
              </a:rPr>
              <a:t>test</a:t>
            </a:r>
            <a:r>
              <a:rPr lang="en-US" sz="2800">
                <a:solidFill>
                  <a:srgbClr val="000000"/>
                </a:solidFill>
                <a:latin typeface="Calibri"/>
              </a:rPr>
              <a:t>  all in one program</a:t>
            </a:r>
            <a:endParaRPr/>
          </a:p>
          <a:p>
            <a:pPr>
              <a:lnSpc>
                <a:spcPct val="90000"/>
              </a:lnSpc>
              <a:buFont typeface="Arial"/>
              <a:buChar char="•"/>
            </a:pPr>
            <a:r>
              <a:rPr lang="en-US" sz="2800" u="sng">
                <a:solidFill>
                  <a:srgbClr val="0563c1"/>
                </a:solidFill>
                <a:latin typeface="Calibri"/>
              </a:rPr>
              <a:t>https://eclipse.org/downloads/</a:t>
            </a:r>
            <a:r>
              <a:rPr lang="en-US" sz="2800">
                <a:solidFill>
                  <a:srgbClr val="000000"/>
                </a:solidFill>
                <a:latin typeface="Calibri"/>
              </a:rPr>
              <a:t> </a:t>
            </a:r>
            <a:endParaRPr/>
          </a:p>
          <a:p>
            <a:pPr>
              <a:lnSpc>
                <a:spcPct val="9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9"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Let get Git</a:t>
            </a:r>
            <a:endParaRPr/>
          </a:p>
        </p:txBody>
      </p:sp>
      <p:sp>
        <p:nvSpPr>
          <p:cNvPr id="170" name="CustomShape 2"/>
          <p:cNvSpPr/>
          <p:nvPr/>
        </p:nvSpPr>
        <p:spPr>
          <a:xfrm>
            <a:off x="838080" y="1825560"/>
            <a:ext cx="6730200" cy="1957320"/>
          </a:xfrm>
          <a:prstGeom prst="roundRect">
            <a:avLst>
              <a:gd name="adj" fmla="val 10000"/>
            </a:avLst>
          </a:prstGeom>
          <a:solidFill>
            <a:srgbClr val="d1deef"/>
          </a:solidFill>
          <a:ln w="12600">
            <a:solidFill>
              <a:srgbClr val="d1deef"/>
            </a:solidFill>
            <a:miter/>
          </a:ln>
        </p:spPr>
      </p:sp>
      <p:sp>
        <p:nvSpPr>
          <p:cNvPr id="171" name="CustomShape 3"/>
          <p:cNvSpPr/>
          <p:nvPr/>
        </p:nvSpPr>
        <p:spPr>
          <a:xfrm>
            <a:off x="1040040" y="2086560"/>
            <a:ext cx="1976400" cy="1435320"/>
          </a:xfrm>
          <a:prstGeom prst="roundRect">
            <a:avLst>
              <a:gd name="adj" fmla="val 10000"/>
            </a:avLst>
          </a:prstGeom>
          <a:blipFill>
            <a:blip r:embed="rId1"/>
            <a:stretch>
              <a:fillRect/>
            </a:stretch>
          </a:blipFill>
          <a:ln w="12600">
            <a:solidFill>
              <a:srgbClr val="ffffff"/>
            </a:solidFill>
            <a:miter/>
          </a:ln>
        </p:spPr>
      </p:sp>
      <p:sp>
        <p:nvSpPr>
          <p:cNvPr id="172" name="CustomShape 4"/>
          <p:cNvSpPr/>
          <p:nvPr/>
        </p:nvSpPr>
        <p:spPr>
          <a:xfrm flipH="1" flipV="1" rot="10800000">
            <a:off x="1005840" y="3782880"/>
            <a:ext cx="2011680" cy="2088000"/>
          </a:xfrm>
          <a:prstGeom prst="round2SameRect">
            <a:avLst>
              <a:gd name="adj1" fmla="val 0"/>
              <a:gd name="adj2" fmla="val 0"/>
            </a:avLst>
          </a:prstGeom>
          <a:solidFill>
            <a:srgbClr val="5b9bd5"/>
          </a:solidFill>
          <a:ln w="12600">
            <a:solidFill>
              <a:srgbClr val="ffffff"/>
            </a:solidFill>
            <a:miter/>
          </a:ln>
        </p:spPr>
        <p:txBody>
          <a:bodyPr lIns="142200" rIns="142200" tIns="142200" bIns="142200"/>
          <a:p>
            <a:pPr algn="ctr">
              <a:lnSpc>
                <a:spcPct val="90000"/>
              </a:lnSpc>
            </a:pPr>
            <a:r>
              <a:rPr lang="en-US" sz="2000">
                <a:solidFill>
                  <a:srgbClr val="ffffff"/>
                </a:solidFill>
                <a:latin typeface="Calibri"/>
              </a:rPr>
              <a:t>http://git-scm.com/download/win</a:t>
            </a:r>
            <a:endParaRPr/>
          </a:p>
        </p:txBody>
      </p:sp>
      <p:sp>
        <p:nvSpPr>
          <p:cNvPr id="173" name="CustomShape 5"/>
          <p:cNvSpPr/>
          <p:nvPr/>
        </p:nvSpPr>
        <p:spPr>
          <a:xfrm>
            <a:off x="3215160" y="2086560"/>
            <a:ext cx="1976400" cy="1435320"/>
          </a:xfrm>
          <a:prstGeom prst="roundRect">
            <a:avLst>
              <a:gd name="adj" fmla="val 10000"/>
            </a:avLst>
          </a:prstGeom>
          <a:blipFill>
            <a:blip r:embed="rId2"/>
            <a:stretch>
              <a:fillRect/>
            </a:stretch>
          </a:blipFill>
          <a:ln w="12600">
            <a:noFill/>
          </a:ln>
        </p:spPr>
      </p:sp>
      <p:sp>
        <p:nvSpPr>
          <p:cNvPr id="174" name="CustomShape 6"/>
          <p:cNvSpPr/>
          <p:nvPr/>
        </p:nvSpPr>
        <p:spPr>
          <a:xfrm flipH="1" flipV="1" rot="10800000">
            <a:off x="3157200" y="3798720"/>
            <a:ext cx="2126880" cy="2053080"/>
          </a:xfrm>
          <a:prstGeom prst="round2SameRect">
            <a:avLst>
              <a:gd name="adj1" fmla="val 0"/>
              <a:gd name="adj2" fmla="val 0"/>
            </a:avLst>
          </a:prstGeom>
          <a:solidFill>
            <a:srgbClr val="5b9bd5"/>
          </a:solidFill>
          <a:ln w="12600">
            <a:solidFill>
              <a:srgbClr val="ffffff"/>
            </a:solidFill>
            <a:miter/>
          </a:ln>
        </p:spPr>
        <p:txBody>
          <a:bodyPr lIns="142200" rIns="142200" tIns="142200" bIns="142200"/>
          <a:p>
            <a:pPr algn="ctr">
              <a:lnSpc>
                <a:spcPct val="90000"/>
              </a:lnSpc>
            </a:pPr>
            <a:r>
              <a:rPr lang="en-US" sz="2000">
                <a:solidFill>
                  <a:srgbClr val="ffffff"/>
                </a:solidFill>
                <a:latin typeface="Calibri"/>
              </a:rPr>
              <a:t>http://git-scm.com/download/mac</a:t>
            </a:r>
            <a:endParaRPr/>
          </a:p>
        </p:txBody>
      </p:sp>
      <p:sp>
        <p:nvSpPr>
          <p:cNvPr id="175" name="CustomShape 7"/>
          <p:cNvSpPr/>
          <p:nvPr/>
        </p:nvSpPr>
        <p:spPr>
          <a:xfrm>
            <a:off x="5389920" y="2086560"/>
            <a:ext cx="1976400" cy="1435320"/>
          </a:xfrm>
          <a:prstGeom prst="roundRect">
            <a:avLst>
              <a:gd name="adj" fmla="val 10000"/>
            </a:avLst>
          </a:prstGeom>
          <a:blipFill>
            <a:blip r:embed="rId3"/>
            <a:stretch>
              <a:fillRect/>
            </a:stretch>
          </a:blipFill>
          <a:ln w="12600">
            <a:solidFill>
              <a:srgbClr val="ffffff"/>
            </a:solidFill>
            <a:miter/>
          </a:ln>
        </p:spPr>
      </p:sp>
      <p:sp>
        <p:nvSpPr>
          <p:cNvPr id="176" name="CustomShape 8"/>
          <p:cNvSpPr/>
          <p:nvPr/>
        </p:nvSpPr>
        <p:spPr>
          <a:xfrm flipH="1" flipV="1" rot="10800000">
            <a:off x="5390640" y="3779280"/>
            <a:ext cx="2107080" cy="2053080"/>
          </a:xfrm>
          <a:prstGeom prst="round2SameRect">
            <a:avLst>
              <a:gd name="adj1" fmla="val 0"/>
              <a:gd name="adj2" fmla="val 0"/>
            </a:avLst>
          </a:prstGeom>
          <a:solidFill>
            <a:srgbClr val="5b9bd5"/>
          </a:solidFill>
          <a:ln w="12600">
            <a:solidFill>
              <a:srgbClr val="ffffff"/>
            </a:solidFill>
            <a:miter/>
          </a:ln>
        </p:spPr>
        <p:txBody>
          <a:bodyPr lIns="142200" rIns="142200" tIns="142200" bIns="142200"/>
          <a:p>
            <a:pPr algn="ctr">
              <a:lnSpc>
                <a:spcPct val="90000"/>
              </a:lnSpc>
            </a:pPr>
            <a:r>
              <a:rPr lang="en-US" sz="2000">
                <a:solidFill>
                  <a:srgbClr val="ffffff"/>
                </a:solidFill>
                <a:latin typeface="Calibri"/>
              </a:rPr>
              <a:t>sudo apt-get install git</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7"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Registering for Github</a:t>
            </a:r>
            <a:endParaRPr/>
          </a:p>
        </p:txBody>
      </p:sp>
      <p:pic>
        <p:nvPicPr>
          <p:cNvPr id="178" name="Picture 4" descr=""/>
          <p:cNvPicPr/>
          <p:nvPr/>
        </p:nvPicPr>
        <p:blipFill>
          <a:blip r:embed="rId1"/>
          <a:stretch>
            <a:fillRect/>
          </a:stretch>
        </p:blipFill>
        <p:spPr>
          <a:xfrm>
            <a:off x="4040280" y="2009880"/>
            <a:ext cx="3637800" cy="3590280"/>
          </a:xfrm>
          <a:prstGeom prst="rect">
            <a:avLst/>
          </a:prstGeom>
          <a:ln>
            <a:noFill/>
          </a:ln>
        </p:spPr>
      </p:pic>
      <p:pic>
        <p:nvPicPr>
          <p:cNvPr id="179" name="Picture 5" descr=""/>
          <p:cNvPicPr/>
          <p:nvPr/>
        </p:nvPicPr>
        <p:blipFill>
          <a:blip r:embed="rId2"/>
          <a:stretch>
            <a:fillRect/>
          </a:stretch>
        </p:blipFill>
        <p:spPr>
          <a:xfrm>
            <a:off x="524520" y="2009880"/>
            <a:ext cx="3114000" cy="399240"/>
          </a:xfrm>
          <a:prstGeom prst="rect">
            <a:avLst/>
          </a:prstGeom>
          <a:ln>
            <a:noFill/>
          </a:ln>
        </p:spPr>
      </p:pic>
      <p:pic>
        <p:nvPicPr>
          <p:cNvPr id="180" name="Picture 6" descr=""/>
          <p:cNvPicPr/>
          <p:nvPr/>
        </p:nvPicPr>
        <p:blipFill>
          <a:blip r:embed="rId3"/>
          <a:stretch>
            <a:fillRect/>
          </a:stretch>
        </p:blipFill>
        <p:spPr>
          <a:xfrm>
            <a:off x="8079840" y="2578320"/>
            <a:ext cx="3583800" cy="3739680"/>
          </a:xfrm>
          <a:prstGeom prst="rect">
            <a:avLst/>
          </a:prstGeom>
          <a:ln>
            <a:noFill/>
          </a:ln>
        </p:spPr>
      </p:pic>
      <p:sp>
        <p:nvSpPr>
          <p:cNvPr id="181" name="Line 2"/>
          <p:cNvSpPr/>
          <p:nvPr/>
        </p:nvSpPr>
        <p:spPr>
          <a:xfrm flipH="1">
            <a:off x="3558960" y="2384640"/>
            <a:ext cx="2880" cy="1420560"/>
          </a:xfrm>
          <a:prstGeom prst="line">
            <a:avLst/>
          </a:prstGeom>
          <a:ln w="6480">
            <a:solidFill>
              <a:srgbClr val="5b9bd5"/>
            </a:solidFill>
            <a:miter/>
          </a:ln>
        </p:spPr>
      </p:sp>
      <p:sp>
        <p:nvSpPr>
          <p:cNvPr id="182" name="CustomShape 3"/>
          <p:cNvSpPr/>
          <p:nvPr/>
        </p:nvSpPr>
        <p:spPr>
          <a:xfrm>
            <a:off x="3558960" y="3805560"/>
            <a:ext cx="480600" cy="360"/>
          </a:xfrm>
          <a:prstGeom prst="straightConnector1">
            <a:avLst/>
          </a:prstGeom>
          <a:noFill/>
          <a:ln w="6480">
            <a:solidFill>
              <a:srgbClr val="5b9bd5"/>
            </a:solidFill>
            <a:miter/>
            <a:tailEnd len="med" type="triangle" w="med"/>
          </a:ln>
        </p:spPr>
      </p:sp>
      <p:sp>
        <p:nvSpPr>
          <p:cNvPr id="183" name="CustomShape 4"/>
          <p:cNvSpPr/>
          <p:nvPr/>
        </p:nvSpPr>
        <p:spPr>
          <a:xfrm flipH="1" rot="16200000">
            <a:off x="6566040" y="4894200"/>
            <a:ext cx="650880" cy="2064600"/>
          </a:xfrm>
          <a:prstGeom prst="bentConnector2">
            <a:avLst/>
          </a:prstGeom>
          <a:noFill/>
          <a:ln w="6480">
            <a:solidFill>
              <a:srgbClr val="5b9bd5"/>
            </a:solidFill>
            <a:miter/>
            <a:tailEnd len="med" type="triangle" w="med"/>
          </a:ln>
        </p:spPr>
      </p:sp>
      <p:sp>
        <p:nvSpPr>
          <p:cNvPr id="184" name="CustomShape 5"/>
          <p:cNvSpPr/>
          <p:nvPr/>
        </p:nvSpPr>
        <p:spPr>
          <a:xfrm>
            <a:off x="11204640" y="221004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3</a:t>
            </a:r>
            <a:endParaRPr/>
          </a:p>
        </p:txBody>
      </p:sp>
      <p:sp>
        <p:nvSpPr>
          <p:cNvPr id="185" name="CustomShape 6"/>
          <p:cNvSpPr/>
          <p:nvPr/>
        </p:nvSpPr>
        <p:spPr>
          <a:xfrm>
            <a:off x="7371360" y="184896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2</a:t>
            </a:r>
            <a:endParaRPr/>
          </a:p>
        </p:txBody>
      </p:sp>
      <p:sp>
        <p:nvSpPr>
          <p:cNvPr id="186" name="CustomShape 7"/>
          <p:cNvSpPr/>
          <p:nvPr/>
        </p:nvSpPr>
        <p:spPr>
          <a:xfrm>
            <a:off x="3331800" y="1769760"/>
            <a:ext cx="614160" cy="614160"/>
          </a:xfrm>
          <a:prstGeom prst="ellipse">
            <a:avLst/>
          </a:prstGeom>
          <a:solidFill>
            <a:srgbClr val="5b9bd5"/>
          </a:solidFill>
          <a:ln w="12600">
            <a:solidFill>
              <a:srgbClr val="43729d"/>
            </a:solidFill>
            <a:miter/>
          </a:ln>
        </p:spPr>
        <p:txBody>
          <a:bodyPr lIns="90000" rIns="90000" tIns="45000" bIns="45000" anchor="ctr"/>
          <a:p>
            <a:pPr algn="ctr">
              <a:lnSpc>
                <a:spcPct val="100000"/>
              </a:lnSpc>
            </a:pPr>
            <a:r>
              <a:rPr lang="en-US">
                <a:solidFill>
                  <a:srgbClr val="ffffff"/>
                </a:solidFill>
                <a:latin typeface="Arial Black"/>
              </a:rPr>
              <a:t>1</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838080" y="365040"/>
            <a:ext cx="10514880" cy="132480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What is Version Control?</a:t>
            </a:r>
            <a:endParaRPr/>
          </a:p>
        </p:txBody>
      </p:sp>
      <p:sp>
        <p:nvSpPr>
          <p:cNvPr id="188" name="CustomShape 2"/>
          <p:cNvSpPr/>
          <p:nvPr/>
        </p:nvSpPr>
        <p:spPr>
          <a:xfrm>
            <a:off x="838080" y="1825560"/>
            <a:ext cx="10514880" cy="4350600"/>
          </a:xfrm>
          <a:prstGeom prst="rect">
            <a:avLst/>
          </a:prstGeom>
          <a:noFill/>
          <a:ln>
            <a:noFill/>
          </a:ln>
        </p:spPr>
        <p:txBody>
          <a:bodyPr lIns="90000" rIns="90000" tIns="45000" bIns="45000"/>
          <a:p>
            <a:pPr>
              <a:lnSpc>
                <a:spcPct val="90000"/>
              </a:lnSpc>
              <a:buFont typeface="Arial"/>
              <a:buChar char="•"/>
            </a:pPr>
            <a:r>
              <a:rPr lang="en-US" sz="2800">
                <a:solidFill>
                  <a:srgbClr val="000000"/>
                </a:solidFill>
                <a:latin typeface="Calibri"/>
              </a:rPr>
              <a:t>Version Control software is a tool used to </a:t>
            </a:r>
            <a:r>
              <a:rPr b="1" lang="en-US" sz="2800">
                <a:solidFill>
                  <a:srgbClr val="00b050"/>
                </a:solidFill>
                <a:latin typeface="Calibri"/>
              </a:rPr>
              <a:t>keep track</a:t>
            </a:r>
            <a:r>
              <a:rPr lang="en-US" sz="2800">
                <a:solidFill>
                  <a:srgbClr val="000000"/>
                </a:solidFill>
                <a:latin typeface="Calibri"/>
              </a:rPr>
              <a:t> of different </a:t>
            </a:r>
            <a:r>
              <a:rPr b="1" lang="en-US" sz="2800">
                <a:solidFill>
                  <a:srgbClr val="00b0f0"/>
                </a:solidFill>
                <a:latin typeface="Calibri"/>
              </a:rPr>
              <a:t>versions</a:t>
            </a:r>
            <a:r>
              <a:rPr lang="en-US" sz="2800">
                <a:solidFill>
                  <a:srgbClr val="00b0f0"/>
                </a:solidFill>
                <a:latin typeface="Calibri"/>
              </a:rPr>
              <a:t> </a:t>
            </a:r>
            <a:r>
              <a:rPr lang="en-US" sz="2800">
                <a:solidFill>
                  <a:srgbClr val="000000"/>
                </a:solidFill>
                <a:latin typeface="Calibri"/>
              </a:rPr>
              <a:t>of files</a:t>
            </a:r>
            <a:endParaRPr/>
          </a:p>
          <a:p>
            <a:pPr>
              <a:lnSpc>
                <a:spcPct val="90000"/>
              </a:lnSpc>
              <a:buFont typeface="Arial"/>
              <a:buChar char="•"/>
            </a:pPr>
            <a:r>
              <a:rPr b="1" lang="en-US" sz="2800">
                <a:solidFill>
                  <a:srgbClr val="ffc000"/>
                </a:solidFill>
                <a:latin typeface="Calibri"/>
              </a:rPr>
              <a:t>Revert</a:t>
            </a:r>
            <a:r>
              <a:rPr lang="en-US" sz="2800">
                <a:solidFill>
                  <a:srgbClr val="ffc000"/>
                </a:solidFill>
                <a:latin typeface="Calibri"/>
              </a:rPr>
              <a:t> </a:t>
            </a:r>
            <a:r>
              <a:rPr lang="en-US" sz="2800">
                <a:solidFill>
                  <a:srgbClr val="000000"/>
                </a:solidFill>
                <a:latin typeface="Calibri"/>
              </a:rPr>
              <a:t>to an old version</a:t>
            </a:r>
            <a:endParaRPr/>
          </a:p>
          <a:p>
            <a:pPr>
              <a:lnSpc>
                <a:spcPct val="90000"/>
              </a:lnSpc>
              <a:buFont typeface="Arial"/>
              <a:buChar char="•"/>
            </a:pPr>
            <a:r>
              <a:rPr b="1" lang="en-US" sz="2800">
                <a:solidFill>
                  <a:srgbClr val="00b050"/>
                </a:solidFill>
                <a:latin typeface="Calibri"/>
              </a:rPr>
              <a:t>Branch</a:t>
            </a:r>
            <a:r>
              <a:rPr lang="en-US" sz="2800">
                <a:solidFill>
                  <a:srgbClr val="00b050"/>
                </a:solidFill>
                <a:latin typeface="Calibri"/>
              </a:rPr>
              <a:t> </a:t>
            </a:r>
            <a:r>
              <a:rPr lang="en-US" sz="2800">
                <a:solidFill>
                  <a:srgbClr val="000000"/>
                </a:solidFill>
                <a:latin typeface="Calibri"/>
              </a:rPr>
              <a:t>to create multiple versions</a:t>
            </a:r>
            <a:endParaRPr/>
          </a:p>
          <a:p>
            <a:pPr>
              <a:lnSpc>
                <a:spcPct val="90000"/>
              </a:lnSpc>
              <a:buFont typeface="Arial"/>
              <a:buChar char="•"/>
            </a:pPr>
            <a:r>
              <a:rPr b="1" lang="en-US" sz="2800">
                <a:solidFill>
                  <a:srgbClr val="c00000"/>
                </a:solidFill>
                <a:latin typeface="Calibri"/>
              </a:rPr>
              <a:t>Merge</a:t>
            </a:r>
            <a:r>
              <a:rPr lang="en-US" sz="2800">
                <a:solidFill>
                  <a:srgbClr val="c00000"/>
                </a:solidFill>
                <a:latin typeface="Calibri"/>
              </a:rPr>
              <a:t> </a:t>
            </a:r>
            <a:r>
              <a:rPr lang="en-US" sz="2800">
                <a:solidFill>
                  <a:srgbClr val="000000"/>
                </a:solidFill>
                <a:latin typeface="Calibri"/>
              </a:rPr>
              <a:t>two different versions together</a:t>
            </a:r>
            <a:endParaRPr/>
          </a:p>
          <a:p>
            <a:pPr>
              <a:lnSpc>
                <a:spcPct val="90000"/>
              </a:lnSpc>
              <a:buFont typeface="Arial"/>
              <a:buChar char="•"/>
            </a:pPr>
            <a:r>
              <a:rPr b="1" lang="en-US" sz="2800">
                <a:solidFill>
                  <a:srgbClr val="bf9000"/>
                </a:solidFill>
                <a:latin typeface="Calibri"/>
              </a:rPr>
              <a:t>Synchronize</a:t>
            </a:r>
            <a:r>
              <a:rPr lang="en-US" sz="2800">
                <a:solidFill>
                  <a:srgbClr val="bf9000"/>
                </a:solidFill>
                <a:latin typeface="Calibri"/>
              </a:rPr>
              <a:t> </a:t>
            </a:r>
            <a:r>
              <a:rPr lang="en-US" sz="2800">
                <a:solidFill>
                  <a:srgbClr val="000000"/>
                </a:solidFill>
                <a:latin typeface="Calibri"/>
              </a:rPr>
              <a:t>files on different </a:t>
            </a:r>
            <a:r>
              <a:rPr b="1" lang="en-US" sz="2800">
                <a:solidFill>
                  <a:srgbClr val="00b050"/>
                </a:solidFill>
                <a:latin typeface="Calibri"/>
              </a:rPr>
              <a:t>machines</a:t>
            </a:r>
            <a:endParaRPr/>
          </a:p>
        </p:txBody>
      </p:sp>
      <p:pic>
        <p:nvPicPr>
          <p:cNvPr id="189" name="Picture 3" descr=""/>
          <p:cNvPicPr/>
          <p:nvPr/>
        </p:nvPicPr>
        <p:blipFill>
          <a:blip r:embed="rId1"/>
          <a:stretch>
            <a:fillRect/>
          </a:stretch>
        </p:blipFill>
        <p:spPr>
          <a:xfrm>
            <a:off x="8903160" y="4100040"/>
            <a:ext cx="1214280" cy="2076120"/>
          </a:xfrm>
          <a:prstGeom prst="rect">
            <a:avLst/>
          </a:prstGeom>
          <a:ln>
            <a:noFill/>
          </a:ln>
        </p:spPr>
      </p:pic>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