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4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463FB-42BA-FE38-405B-9243DFD9C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Обзор на домашние задания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2E6415-D9DB-2634-CF39-062A428759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Бабенко Максим </a:t>
            </a:r>
            <a:r>
              <a:rPr lang="en-US" dirty="0"/>
              <a:t>ML-12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555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76F08-E283-7810-5A78-8C37CBB7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260" y="333660"/>
            <a:ext cx="8187071" cy="1338386"/>
          </a:xfrm>
        </p:spPr>
        <p:txBody>
          <a:bodyPr/>
          <a:lstStyle/>
          <a:p>
            <a:pPr algn="ctr"/>
            <a:r>
              <a:rPr lang="ru-RU" dirty="0"/>
              <a:t>Новые знания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66EB35AE-24FB-78F0-4B0F-A92378510FC9}"/>
              </a:ext>
            </a:extLst>
          </p:cNvPr>
          <p:cNvSpPr txBox="1">
            <a:spLocks/>
          </p:cNvSpPr>
          <p:nvPr/>
        </p:nvSpPr>
        <p:spPr>
          <a:xfrm>
            <a:off x="3692435" y="2168433"/>
            <a:ext cx="7306491" cy="2673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Впервые так плотно на практике познакомился с методами работы с текстом</a:t>
            </a:r>
            <a:r>
              <a:rPr lang="en-US" dirty="0"/>
              <a:t>: </a:t>
            </a:r>
            <a:r>
              <a:rPr lang="ru-RU" dirty="0"/>
              <a:t>удаление лишних символов</a:t>
            </a:r>
            <a:r>
              <a:rPr lang="en-US" dirty="0"/>
              <a:t>, </a:t>
            </a:r>
            <a:r>
              <a:rPr lang="ru-RU" dirty="0"/>
              <a:t>стоп слов</a:t>
            </a:r>
            <a:r>
              <a:rPr lang="en-US" dirty="0"/>
              <a:t>, </a:t>
            </a:r>
            <a:r>
              <a:rPr lang="ru-RU" dirty="0" err="1"/>
              <a:t>лематизация</a:t>
            </a:r>
            <a:r>
              <a:rPr lang="ru-RU" dirty="0"/>
              <a:t> и векторизация (</a:t>
            </a:r>
            <a:r>
              <a:rPr lang="en-US" dirty="0" err="1"/>
              <a:t>TfidfVectorizer</a:t>
            </a:r>
            <a:r>
              <a:rPr lang="en-US" dirty="0"/>
              <a:t>, </a:t>
            </a:r>
            <a:r>
              <a:rPr lang="en-US" dirty="0" err="1"/>
              <a:t>CountVectorizer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а так же с подходом к решению задачи классификации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7652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2788D-E92B-840D-038F-AE179A47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Дз</a:t>
            </a:r>
            <a:r>
              <a:rPr lang="en-US" dirty="0"/>
              <a:t>-</a:t>
            </a:r>
            <a:r>
              <a:rPr lang="ru-RU" dirty="0"/>
              <a:t>4</a:t>
            </a:r>
            <a:r>
              <a:rPr lang="en-US" dirty="0"/>
              <a:t>: </a:t>
            </a:r>
            <a:r>
              <a:rPr lang="ru-RU" dirty="0"/>
              <a:t>кластеризация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E0F34F1-A34E-DC72-CC9F-B3F5DA7B0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478" y="1866481"/>
            <a:ext cx="3529815" cy="3594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6FB8D3-3802-98D1-CC80-ABE0ED7A1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9160"/>
            <a:ext cx="5120640" cy="358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6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76F08-E283-7810-5A78-8C37CBB7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87" y="0"/>
            <a:ext cx="8987243" cy="221197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Вывод и Новые знания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66EB35AE-24FB-78F0-4B0F-A92378510FC9}"/>
              </a:ext>
            </a:extLst>
          </p:cNvPr>
          <p:cNvSpPr txBox="1">
            <a:spLocks/>
          </p:cNvSpPr>
          <p:nvPr/>
        </p:nvSpPr>
        <p:spPr>
          <a:xfrm>
            <a:off x="2830287" y="2168433"/>
            <a:ext cx="9361714" cy="46895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Впервые столкнулся с такой задачей кластеризации</a:t>
            </a:r>
            <a:r>
              <a:rPr lang="en-US" dirty="0"/>
              <a:t>, </a:t>
            </a:r>
            <a:r>
              <a:rPr lang="ru-RU" dirty="0"/>
              <a:t>было интересно и полезно</a:t>
            </a:r>
            <a:r>
              <a:rPr lang="en-US" dirty="0"/>
              <a:t>. </a:t>
            </a:r>
            <a:r>
              <a:rPr lang="ru-RU" dirty="0"/>
              <a:t>В ходе решения задачи я протестировал множество новых для меня методов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Для нормализации данных</a:t>
            </a:r>
            <a:r>
              <a:rPr lang="en-US" dirty="0"/>
              <a:t>: </a:t>
            </a:r>
            <a:r>
              <a:rPr lang="en-US" dirty="0" err="1"/>
              <a:t>StandardScaler</a:t>
            </a:r>
            <a:r>
              <a:rPr lang="en-US" dirty="0"/>
              <a:t>, </a:t>
            </a:r>
            <a:r>
              <a:rPr lang="en-US" dirty="0" err="1"/>
              <a:t>MaxAbsScaler</a:t>
            </a:r>
            <a:r>
              <a:rPr lang="en-US" dirty="0"/>
              <a:t>, </a:t>
            </a:r>
            <a:r>
              <a:rPr lang="en-US" dirty="0" err="1"/>
              <a:t>RobustScaler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Для понижения размерности</a:t>
            </a:r>
            <a:r>
              <a:rPr lang="en-US" dirty="0"/>
              <a:t>: </a:t>
            </a:r>
            <a:r>
              <a:rPr lang="en-US" dirty="0" err="1"/>
              <a:t>TruncatedSVD</a:t>
            </a:r>
            <a:r>
              <a:rPr lang="en-US" dirty="0"/>
              <a:t>, PCA, TSNE, </a:t>
            </a:r>
            <a:r>
              <a:rPr lang="en-US" dirty="0" err="1"/>
              <a:t>umap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Для кластеризации</a:t>
            </a:r>
            <a:r>
              <a:rPr lang="en-US" dirty="0"/>
              <a:t>: </a:t>
            </a:r>
            <a:r>
              <a:rPr lang="en-US" dirty="0" err="1"/>
              <a:t>Kmeans</a:t>
            </a:r>
            <a:r>
              <a:rPr lang="en-US" dirty="0"/>
              <a:t>, DBSCAN, </a:t>
            </a:r>
            <a:r>
              <a:rPr lang="en-US" dirty="0" err="1"/>
              <a:t>MiniBatchKMeans</a:t>
            </a:r>
            <a:r>
              <a:rPr lang="en-US" dirty="0"/>
              <a:t>, </a:t>
            </a:r>
            <a:r>
              <a:rPr lang="en-US" dirty="0" err="1"/>
              <a:t>GaussianMixture</a:t>
            </a:r>
            <a:r>
              <a:rPr lang="en-US" dirty="0"/>
              <a:t>, </a:t>
            </a:r>
            <a:r>
              <a:rPr lang="en-US" dirty="0" err="1"/>
              <a:t>AgglomerativeClustering</a:t>
            </a:r>
            <a:r>
              <a:rPr lang="en-US" dirty="0"/>
              <a:t>, </a:t>
            </a:r>
            <a:r>
              <a:rPr lang="en-US" dirty="0" err="1"/>
              <a:t>SpectralClustering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Для определения количества кластеров</a:t>
            </a:r>
            <a:r>
              <a:rPr lang="en-US" dirty="0"/>
              <a:t>: </a:t>
            </a:r>
            <a:r>
              <a:rPr lang="ru-RU" dirty="0"/>
              <a:t>метод локтя</a:t>
            </a:r>
            <a:r>
              <a:rPr lang="en-US" dirty="0"/>
              <a:t>, </a:t>
            </a:r>
            <a:r>
              <a:rPr lang="ru-RU" dirty="0"/>
              <a:t>метод силуэта</a:t>
            </a:r>
          </a:p>
        </p:txBody>
      </p:sp>
    </p:spTree>
    <p:extLst>
      <p:ext uri="{BB962C8B-B14F-4D97-AF65-F5344CB8AC3E}">
        <p14:creationId xmlns:p14="http://schemas.microsoft.com/office/powerpoint/2010/main" val="324705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2788D-E92B-840D-038F-AE179A47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Дз</a:t>
            </a:r>
            <a:r>
              <a:rPr lang="en-US" dirty="0"/>
              <a:t>-</a:t>
            </a:r>
            <a:r>
              <a:rPr lang="ru-RU" dirty="0"/>
              <a:t>5</a:t>
            </a:r>
            <a:r>
              <a:rPr lang="en-US" dirty="0"/>
              <a:t>: </a:t>
            </a:r>
            <a:r>
              <a:rPr lang="ru-RU" dirty="0"/>
              <a:t>предсказание цен на недвижимость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B172284-55FF-1B82-4E4A-55D86520A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286000"/>
            <a:ext cx="5522725" cy="35941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178708-882D-F544-43FE-EB69B7AAA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777" y="3089541"/>
            <a:ext cx="4589417" cy="198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6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76F08-E283-7810-5A78-8C37CBB7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87" y="0"/>
            <a:ext cx="8987243" cy="221197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Вывод и Новые знания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66EB35AE-24FB-78F0-4B0F-A92378510FC9}"/>
              </a:ext>
            </a:extLst>
          </p:cNvPr>
          <p:cNvSpPr txBox="1">
            <a:spLocks/>
          </p:cNvSpPr>
          <p:nvPr/>
        </p:nvSpPr>
        <p:spPr>
          <a:xfrm>
            <a:off x="3979818" y="2865119"/>
            <a:ext cx="6662058" cy="3209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Уже не раз сталкивался с подобными задачами</a:t>
            </a:r>
            <a:r>
              <a:rPr lang="en-US" dirty="0"/>
              <a:t>, </a:t>
            </a:r>
            <a:r>
              <a:rPr lang="ru-RU" dirty="0"/>
              <a:t>так что</a:t>
            </a:r>
            <a:r>
              <a:rPr lang="en-US" dirty="0"/>
              <a:t>, </a:t>
            </a:r>
            <a:r>
              <a:rPr lang="ru-RU" dirty="0"/>
              <a:t>в этот раз просто освежил знания в </a:t>
            </a:r>
            <a:r>
              <a:rPr lang="en-US" dirty="0"/>
              <a:t>Feature engineering,</a:t>
            </a:r>
            <a:r>
              <a:rPr lang="ru-RU" dirty="0"/>
              <a:t> подборе </a:t>
            </a:r>
            <a:r>
              <a:rPr lang="ru-RU" dirty="0" err="1"/>
              <a:t>гиперпараметров</a:t>
            </a:r>
            <a:r>
              <a:rPr lang="ru-RU" dirty="0"/>
              <a:t> и правильной настройке градиентного </a:t>
            </a:r>
            <a:r>
              <a:rPr lang="ru-RU" dirty="0" err="1"/>
              <a:t>бустинга</a:t>
            </a:r>
            <a:r>
              <a:rPr lang="en-US" dirty="0"/>
              <a:t>, </a:t>
            </a:r>
            <a:r>
              <a:rPr lang="ru-RU" dirty="0"/>
              <a:t>который лучше всего справился с данной задачей</a:t>
            </a:r>
          </a:p>
        </p:txBody>
      </p:sp>
    </p:spTree>
    <p:extLst>
      <p:ext uri="{BB962C8B-B14F-4D97-AF65-F5344CB8AC3E}">
        <p14:creationId xmlns:p14="http://schemas.microsoft.com/office/powerpoint/2010/main" val="2394175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2788D-E92B-840D-038F-AE179A47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Дз</a:t>
            </a:r>
            <a:r>
              <a:rPr lang="en-US" dirty="0"/>
              <a:t>-</a:t>
            </a:r>
            <a:r>
              <a:rPr lang="ru-RU" dirty="0"/>
              <a:t>6</a:t>
            </a:r>
            <a:r>
              <a:rPr lang="en-US" dirty="0"/>
              <a:t>: </a:t>
            </a:r>
            <a:r>
              <a:rPr lang="ru-RU" dirty="0"/>
              <a:t>рекомендательные системы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3E34116-9DAC-D965-3D0B-352C692E1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6957" y="2694033"/>
            <a:ext cx="8410575" cy="3048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082F50-4F63-26F3-700B-7744B2BD4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210" y="3677459"/>
            <a:ext cx="10178322" cy="4988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7BBA102-66E2-D0DE-3BDC-0D690F416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210" y="4546150"/>
            <a:ext cx="10178322" cy="57403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56789B9-D937-8C81-7DF7-17EFB3210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665" y="2255883"/>
            <a:ext cx="1885950" cy="11811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675AC53-A9FA-8129-9652-E55F01A98C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210" y="5490019"/>
            <a:ext cx="10178322" cy="5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2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76F08-E283-7810-5A78-8C37CBB7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87" y="0"/>
            <a:ext cx="8987243" cy="221197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Вывод и Новые знания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66EB35AE-24FB-78F0-4B0F-A92378510FC9}"/>
              </a:ext>
            </a:extLst>
          </p:cNvPr>
          <p:cNvSpPr txBox="1">
            <a:spLocks/>
          </p:cNvSpPr>
          <p:nvPr/>
        </p:nvSpPr>
        <p:spPr>
          <a:xfrm>
            <a:off x="3087188" y="2390504"/>
            <a:ext cx="8473440" cy="4175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 задачей рекомендательных систем я встретился впервые</a:t>
            </a:r>
            <a:r>
              <a:rPr lang="en-US" dirty="0"/>
              <a:t>, </a:t>
            </a:r>
            <a:r>
              <a:rPr lang="ru-RU" dirty="0"/>
              <a:t>поэтому все использованные методы били для меня в</a:t>
            </a:r>
            <a:r>
              <a:rPr lang="en-US" dirty="0"/>
              <a:t> </a:t>
            </a:r>
            <a:r>
              <a:rPr lang="ru-RU" dirty="0"/>
              <a:t>новинку</a:t>
            </a:r>
            <a:r>
              <a:rPr lang="en-US" dirty="0"/>
              <a:t>. </a:t>
            </a:r>
            <a:r>
              <a:rPr lang="ru-RU" dirty="0"/>
              <a:t>Я изучил и реализовал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Персональный топ по похожим пользователям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Рекомендации на основе метода кластеризации похожих пользователей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Рекомендации на основе </a:t>
            </a:r>
            <a:r>
              <a:rPr lang="ru-RU" dirty="0" err="1"/>
              <a:t>совстречаемости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User-based </a:t>
            </a:r>
            <a:r>
              <a:rPr lang="ru-RU" dirty="0"/>
              <a:t>рекомендации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Item-based </a:t>
            </a:r>
            <a:r>
              <a:rPr lang="ru-RU" dirty="0"/>
              <a:t>рекомендации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15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F6E6B-2FF8-77FD-E8CD-25DFA0EA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6815"/>
          </a:xfrm>
        </p:spPr>
        <p:txBody>
          <a:bodyPr/>
          <a:lstStyle/>
          <a:p>
            <a:pPr algn="ctr"/>
            <a:r>
              <a:rPr lang="ru-RU" dirty="0"/>
              <a:t>Общий 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0E1E91-7BBC-FF9B-0D0E-5148323DC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04299" cy="35661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500" dirty="0"/>
              <a:t>По итогам курса я получил много новых и полезных знаний в области </a:t>
            </a:r>
            <a:r>
              <a:rPr lang="en-US" sz="2500" dirty="0"/>
              <a:t>ML </a:t>
            </a:r>
            <a:r>
              <a:rPr lang="ru-RU" sz="2500" dirty="0"/>
              <a:t>и  не только</a:t>
            </a:r>
            <a:r>
              <a:rPr lang="en-US" sz="2500" dirty="0"/>
              <a:t>, </a:t>
            </a:r>
            <a:r>
              <a:rPr lang="ru-RU" sz="2500" dirty="0"/>
              <a:t>научился решать разные типы задач новыми и интересными для меня методами</a:t>
            </a:r>
            <a:r>
              <a:rPr lang="en-US" sz="2500" dirty="0"/>
              <a:t>. </a:t>
            </a:r>
            <a:r>
              <a:rPr lang="ru-RU" sz="2500" dirty="0"/>
              <a:t>В общем</a:t>
            </a:r>
            <a:r>
              <a:rPr lang="en-US" sz="2500" dirty="0"/>
              <a:t>, </a:t>
            </a:r>
            <a:r>
              <a:rPr lang="ru-RU" sz="2500" dirty="0"/>
              <a:t>сильно расширил кругозор в Машинном обучении</a:t>
            </a:r>
            <a:r>
              <a:rPr lang="en-US" sz="2500" dirty="0"/>
              <a:t>, </a:t>
            </a:r>
            <a:r>
              <a:rPr lang="ru-RU" sz="2500" dirty="0"/>
              <a:t>а полученные знания станут ценным активом для моей дальнейшей карьеры!</a:t>
            </a:r>
          </a:p>
        </p:txBody>
      </p:sp>
    </p:spTree>
    <p:extLst>
      <p:ext uri="{BB962C8B-B14F-4D97-AF65-F5344CB8AC3E}">
        <p14:creationId xmlns:p14="http://schemas.microsoft.com/office/powerpoint/2010/main" val="53065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5C037-861D-C54D-F483-0F7438F9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222147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ДЗ-1</a:t>
            </a:r>
            <a:r>
              <a:rPr lang="en-US" dirty="0"/>
              <a:t>: </a:t>
            </a:r>
            <a:r>
              <a:rPr lang="ru-RU" dirty="0"/>
              <a:t>решение задач тремя методами и сравнение их эффективности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FF7E97E-FA96-5DD9-E3C8-EB85AEFFE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153" y="2881515"/>
            <a:ext cx="6767371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76F08-E283-7810-5A78-8C37CBB7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260" y="333660"/>
            <a:ext cx="8187071" cy="1338386"/>
          </a:xfrm>
        </p:spPr>
        <p:txBody>
          <a:bodyPr/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66EB35AE-24FB-78F0-4B0F-A92378510FC9}"/>
              </a:ext>
            </a:extLst>
          </p:cNvPr>
          <p:cNvSpPr txBox="1">
            <a:spLocks/>
          </p:cNvSpPr>
          <p:nvPr/>
        </p:nvSpPr>
        <p:spPr>
          <a:xfrm>
            <a:off x="3108960" y="1959428"/>
            <a:ext cx="9083040" cy="48985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 итогам проделанной работы можно сделать вывод, что </a:t>
            </a:r>
            <a:r>
              <a:rPr lang="ru-RU" dirty="0" err="1"/>
              <a:t>векторизированные</a:t>
            </a:r>
            <a:r>
              <a:rPr lang="ru-RU" dirty="0"/>
              <a:t> решения с </a:t>
            </a:r>
            <a:r>
              <a:rPr lang="ru-RU" dirty="0" err="1"/>
              <a:t>NumPy</a:t>
            </a:r>
            <a:r>
              <a:rPr lang="ru-RU" dirty="0"/>
              <a:t> обычно являются наиболее эффективными благодаря оптимизированным функциям для работы с массивами. На всех тестах такие решения имели минимальное и практически одинаковое время работы, вне зависимости от размера подаваемых данных. </a:t>
            </a:r>
            <a:r>
              <a:rPr lang="ru-RU" dirty="0" err="1"/>
              <a:t>Векторизированные</a:t>
            </a:r>
            <a:r>
              <a:rPr lang="ru-RU" dirty="0"/>
              <a:t> решения позволяют избежать явного написания циклов, что приводит к ускорению вычислений, а так же значительно уменьшают </a:t>
            </a:r>
            <a:r>
              <a:rPr lang="ru-RU" dirty="0" err="1"/>
              <a:t>колличество</a:t>
            </a:r>
            <a:r>
              <a:rPr lang="ru-RU" dirty="0"/>
              <a:t> кода. Когда решения с циклами работали очень медленно и выглядели громоздко. Комбинированные решения показали себя лучше циклов, но это связано с тем, что там частично использовались </a:t>
            </a:r>
            <a:r>
              <a:rPr lang="ru-RU" dirty="0" err="1"/>
              <a:t>векторизированные</a:t>
            </a:r>
            <a:r>
              <a:rPr lang="ru-RU" dirty="0"/>
              <a:t> решения с </a:t>
            </a:r>
            <a:r>
              <a:rPr lang="ru-RU" dirty="0" err="1"/>
              <a:t>NumPy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484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76F08-E283-7810-5A78-8C37CBB7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260" y="333660"/>
            <a:ext cx="8187071" cy="1338386"/>
          </a:xfrm>
        </p:spPr>
        <p:txBody>
          <a:bodyPr/>
          <a:lstStyle/>
          <a:p>
            <a:pPr algn="ctr"/>
            <a:r>
              <a:rPr lang="ru-RU" dirty="0"/>
              <a:t>Новые знания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66EB35AE-24FB-78F0-4B0F-A92378510FC9}"/>
              </a:ext>
            </a:extLst>
          </p:cNvPr>
          <p:cNvSpPr txBox="1">
            <a:spLocks/>
          </p:cNvSpPr>
          <p:nvPr/>
        </p:nvSpPr>
        <p:spPr>
          <a:xfrm>
            <a:off x="3692435" y="2168433"/>
            <a:ext cx="6871063" cy="1959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меня стало открытием</a:t>
            </a:r>
            <a:r>
              <a:rPr lang="en-US" dirty="0"/>
              <a:t>, </a:t>
            </a:r>
            <a:r>
              <a:rPr lang="ru-RU" dirty="0"/>
              <a:t>что матричные операции в </a:t>
            </a:r>
            <a:r>
              <a:rPr lang="ru-RU" dirty="0" err="1"/>
              <a:t>NumPy</a:t>
            </a:r>
            <a:r>
              <a:rPr lang="ru-RU" dirty="0"/>
              <a:t> насколько быстрые</a:t>
            </a:r>
            <a:r>
              <a:rPr lang="en-US" dirty="0"/>
              <a:t>, </a:t>
            </a:r>
            <a:r>
              <a:rPr lang="ru-RU" dirty="0"/>
              <a:t>так что теперь буду стараться использовать </a:t>
            </a:r>
            <a:r>
              <a:rPr lang="ru-RU" dirty="0" err="1"/>
              <a:t>NumPy</a:t>
            </a:r>
            <a:r>
              <a:rPr lang="en-US" dirty="0"/>
              <a:t>, </a:t>
            </a:r>
            <a:r>
              <a:rPr lang="ru-RU" dirty="0"/>
              <a:t>где это будет возможно</a:t>
            </a:r>
          </a:p>
        </p:txBody>
      </p:sp>
    </p:spTree>
    <p:extLst>
      <p:ext uri="{BB962C8B-B14F-4D97-AF65-F5344CB8AC3E}">
        <p14:creationId xmlns:p14="http://schemas.microsoft.com/office/powerpoint/2010/main" val="270288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89827-F43B-B07B-596F-D1A5226C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ДЗ-2</a:t>
            </a:r>
            <a:r>
              <a:rPr lang="en-US" dirty="0"/>
              <a:t>: </a:t>
            </a:r>
            <a:r>
              <a:rPr lang="ru-RU" dirty="0"/>
              <a:t>предсказание погоды с помощью простых методов машинного обучения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C795117-B97B-57A1-9B8F-2E0D7CF4B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739" y="2424178"/>
            <a:ext cx="9220200" cy="1514475"/>
          </a:xfrm>
          <a:prstGeom prst="rect">
            <a:avLst/>
          </a:prstGeom>
        </p:spPr>
      </p:pic>
      <p:sp>
        <p:nvSpPr>
          <p:cNvPr id="8" name="Текст 2">
            <a:extLst>
              <a:ext uri="{FF2B5EF4-FFF2-40B4-BE49-F238E27FC236}">
                <a16:creationId xmlns:a16="http://schemas.microsoft.com/office/drawing/2014/main" id="{77AC3F81-5D1D-18ED-406D-25AF67A9340A}"/>
              </a:ext>
            </a:extLst>
          </p:cNvPr>
          <p:cNvSpPr txBox="1">
            <a:spLocks/>
          </p:cNvSpPr>
          <p:nvPr/>
        </p:nvSpPr>
        <p:spPr>
          <a:xfrm>
            <a:off x="1554480" y="4685211"/>
            <a:ext cx="9083040" cy="1892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897A7656-ED0E-222B-D47B-8DFF2A803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48205"/>
              </p:ext>
            </p:extLst>
          </p:nvPr>
        </p:nvGraphicFramePr>
        <p:xfrm>
          <a:off x="1730739" y="4079011"/>
          <a:ext cx="9220200" cy="2396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1819241238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1332307565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2736561202"/>
                    </a:ext>
                  </a:extLst>
                </a:gridCol>
              </a:tblGrid>
              <a:tr h="479321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878687"/>
                  </a:ext>
                </a:extLst>
              </a:tr>
              <a:tr h="479321">
                <a:tc>
                  <a:txBody>
                    <a:bodyPr/>
                    <a:lstStyle/>
                    <a:p>
                      <a:r>
                        <a:rPr lang="en-US" dirty="0" err="1"/>
                        <a:t>LogReg</a:t>
                      </a:r>
                      <a:r>
                        <a:rPr lang="en-US" dirty="0"/>
                        <a:t> (</a:t>
                      </a:r>
                      <a:r>
                        <a:rPr lang="ru-RU" dirty="0"/>
                        <a:t>самостоятельно)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0.83766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0.53739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590802"/>
                  </a:ext>
                </a:extLst>
              </a:tr>
              <a:tr h="479321">
                <a:tc>
                  <a:txBody>
                    <a:bodyPr/>
                    <a:lstStyle/>
                    <a:p>
                      <a:r>
                        <a:rPr lang="en-US" dirty="0" err="1"/>
                        <a:t>LogReg</a:t>
                      </a:r>
                      <a:r>
                        <a:rPr lang="en-US" dirty="0"/>
                        <a:t> (</a:t>
                      </a:r>
                      <a:r>
                        <a:rPr lang="ru-RU" dirty="0"/>
                        <a:t>библиотечная)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0.84984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0.55775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393480"/>
                  </a:ext>
                </a:extLst>
              </a:tr>
              <a:tr h="479321">
                <a:tc>
                  <a:txBody>
                    <a:bodyPr/>
                    <a:lstStyle/>
                    <a:p>
                      <a:r>
                        <a:rPr lang="en-US" dirty="0" err="1"/>
                        <a:t>GaussianNB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0.76044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0.56833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65377"/>
                  </a:ext>
                </a:extLst>
              </a:tr>
              <a:tr h="479321">
                <a:tc>
                  <a:txBody>
                    <a:bodyPr/>
                    <a:lstStyle/>
                    <a:p>
                      <a:r>
                        <a:rPr lang="en-US" dirty="0" err="1"/>
                        <a:t>KNeighborsClassifier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0.80883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0.38341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624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22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76F08-E283-7810-5A78-8C37CBB7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260" y="333660"/>
            <a:ext cx="8187071" cy="1338386"/>
          </a:xfrm>
        </p:spPr>
        <p:txBody>
          <a:bodyPr/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66EB35AE-24FB-78F0-4B0F-A92378510FC9}"/>
              </a:ext>
            </a:extLst>
          </p:cNvPr>
          <p:cNvSpPr txBox="1">
            <a:spLocks/>
          </p:cNvSpPr>
          <p:nvPr/>
        </p:nvSpPr>
        <p:spPr>
          <a:xfrm>
            <a:off x="2834640" y="4123508"/>
            <a:ext cx="9083040" cy="2233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 времени работы:</a:t>
            </a:r>
          </a:p>
          <a:p>
            <a:r>
              <a:rPr lang="ru-RU" dirty="0"/>
              <a:t>Практически моментально отработала </a:t>
            </a:r>
            <a:r>
              <a:rPr lang="ru-RU" dirty="0" err="1"/>
              <a:t>sklearn.linear_model.LogisticRegression</a:t>
            </a:r>
            <a:r>
              <a:rPr lang="ru-RU" dirty="0"/>
              <a:t>, чуть хуже оказалась </a:t>
            </a:r>
            <a:r>
              <a:rPr lang="ru-RU" dirty="0" err="1"/>
              <a:t>sklearn.naive_bayes</a:t>
            </a:r>
            <a:r>
              <a:rPr lang="ru-RU" dirty="0"/>
              <a:t>, сильно дольше работала логистическая </a:t>
            </a:r>
            <a:r>
              <a:rPr lang="ru-RU" dirty="0" err="1"/>
              <a:t>регрессиия</a:t>
            </a:r>
            <a:r>
              <a:rPr lang="ru-RU" dirty="0"/>
              <a:t> реализованная самостоятельно и дольше всех работала модель </a:t>
            </a:r>
            <a:r>
              <a:rPr lang="ru-RU" dirty="0" err="1"/>
              <a:t>sklearn.neighbors</a:t>
            </a:r>
            <a:r>
              <a:rPr lang="ru-RU" dirty="0"/>
              <a:t>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D982B5-7B3A-DD8A-1E8C-A27FCFFB83B3}"/>
              </a:ext>
            </a:extLst>
          </p:cNvPr>
          <p:cNvSpPr txBox="1">
            <a:spLocks/>
          </p:cNvSpPr>
          <p:nvPr/>
        </p:nvSpPr>
        <p:spPr>
          <a:xfrm>
            <a:off x="2834640" y="1780903"/>
            <a:ext cx="9083040" cy="22337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 качеству:</a:t>
            </a:r>
          </a:p>
          <a:p>
            <a:r>
              <a:rPr lang="ru-RU" dirty="0"/>
              <a:t>Лучше всего показала себя модель </a:t>
            </a:r>
            <a:r>
              <a:rPr lang="ru-RU" dirty="0" err="1"/>
              <a:t>sklearn.linear_model.LogisticRegression</a:t>
            </a:r>
            <a:r>
              <a:rPr lang="ru-RU" dirty="0"/>
              <a:t>, чуть хуже оказалась логистическая </a:t>
            </a:r>
            <a:r>
              <a:rPr lang="ru-RU" dirty="0" err="1"/>
              <a:t>регрессиия</a:t>
            </a:r>
            <a:r>
              <a:rPr lang="ru-RU" dirty="0"/>
              <a:t> реализованная самостоятельно, далее </a:t>
            </a:r>
            <a:r>
              <a:rPr lang="ru-RU" dirty="0" err="1"/>
              <a:t>покачеству</a:t>
            </a:r>
            <a:r>
              <a:rPr lang="ru-RU" dirty="0"/>
              <a:t> идет </a:t>
            </a:r>
            <a:r>
              <a:rPr lang="ru-RU" dirty="0" err="1"/>
              <a:t>sklearn.neighbors</a:t>
            </a:r>
            <a:r>
              <a:rPr lang="ru-RU" dirty="0"/>
              <a:t> и хуже всего отработала модель </a:t>
            </a:r>
            <a:r>
              <a:rPr lang="ru-RU" dirty="0" err="1"/>
              <a:t>sklearn.naive_bayes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14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76F08-E283-7810-5A78-8C37CBB7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260" y="333660"/>
            <a:ext cx="8187071" cy="1338386"/>
          </a:xfrm>
        </p:spPr>
        <p:txBody>
          <a:bodyPr/>
          <a:lstStyle/>
          <a:p>
            <a:pPr algn="ctr"/>
            <a:r>
              <a:rPr lang="ru-RU" dirty="0"/>
              <a:t>Новые знания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66EB35AE-24FB-78F0-4B0F-A92378510FC9}"/>
              </a:ext>
            </a:extLst>
          </p:cNvPr>
          <p:cNvSpPr txBox="1">
            <a:spLocks/>
          </p:cNvSpPr>
          <p:nvPr/>
        </p:nvSpPr>
        <p:spPr>
          <a:xfrm>
            <a:off x="3692435" y="2168433"/>
            <a:ext cx="6871063" cy="1959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принципе</a:t>
            </a:r>
            <a:r>
              <a:rPr lang="en-US" dirty="0"/>
              <a:t>,</a:t>
            </a:r>
            <a:r>
              <a:rPr lang="ru-RU" dirty="0"/>
              <a:t> со всеми алгоритмами из данного задания я был ранее знаком</a:t>
            </a:r>
            <a:r>
              <a:rPr lang="en-US" dirty="0"/>
              <a:t>, </a:t>
            </a:r>
            <a:r>
              <a:rPr lang="ru-RU" dirty="0"/>
              <a:t>так что</a:t>
            </a:r>
            <a:r>
              <a:rPr lang="en-US" dirty="0"/>
              <a:t>, </a:t>
            </a:r>
            <a:r>
              <a:rPr lang="ru-RU" dirty="0"/>
              <a:t>освежил их в памяти</a:t>
            </a:r>
          </a:p>
        </p:txBody>
      </p:sp>
    </p:spTree>
    <p:extLst>
      <p:ext uri="{BB962C8B-B14F-4D97-AF65-F5344CB8AC3E}">
        <p14:creationId xmlns:p14="http://schemas.microsoft.com/office/powerpoint/2010/main" val="1911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2788D-E92B-840D-038F-AE179A47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Дз</a:t>
            </a:r>
            <a:r>
              <a:rPr lang="en-US" dirty="0"/>
              <a:t>-</a:t>
            </a:r>
            <a:r>
              <a:rPr lang="ru-RU" dirty="0"/>
              <a:t>3</a:t>
            </a:r>
            <a:r>
              <a:rPr lang="en-US" dirty="0"/>
              <a:t>: </a:t>
            </a:r>
            <a:r>
              <a:rPr lang="ru-RU" dirty="0"/>
              <a:t>детекция  порнографии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B02A01F-CBA5-E283-754E-980A67E91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874517"/>
            <a:ext cx="5726155" cy="4097383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637D59-E542-7783-6BB0-FA89284B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253" y="2005146"/>
            <a:ext cx="4432317" cy="17954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7E0FECC-7B0A-2D79-F8D1-DA5020E2E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254" y="4470671"/>
            <a:ext cx="4432316" cy="13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2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76F08-E283-7810-5A78-8C37CBB7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260" y="333660"/>
            <a:ext cx="8187071" cy="1338386"/>
          </a:xfrm>
        </p:spPr>
        <p:txBody>
          <a:bodyPr/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66EB35AE-24FB-78F0-4B0F-A92378510FC9}"/>
              </a:ext>
            </a:extLst>
          </p:cNvPr>
          <p:cNvSpPr txBox="1">
            <a:spLocks/>
          </p:cNvSpPr>
          <p:nvPr/>
        </p:nvSpPr>
        <p:spPr>
          <a:xfrm>
            <a:off x="2834640" y="3701142"/>
            <a:ext cx="9083040" cy="1484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качестве предсказательного алгоритма была выбрана Логистическая регрессия с лучшими подобранными </a:t>
            </a:r>
            <a:r>
              <a:rPr lang="ru-RU" dirty="0" err="1"/>
              <a:t>гиперпараметрами</a:t>
            </a:r>
            <a:r>
              <a:rPr lang="ru-RU" dirty="0"/>
              <a:t> (Были протестированы и другие </a:t>
            </a:r>
            <a:r>
              <a:rPr lang="ru-RU" dirty="0" err="1"/>
              <a:t>алогоритмы</a:t>
            </a:r>
            <a:r>
              <a:rPr lang="ru-RU" dirty="0"/>
              <a:t>, но они показали себя хуже)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D982B5-7B3A-DD8A-1E8C-A27FCFFB83B3}"/>
              </a:ext>
            </a:extLst>
          </p:cNvPr>
          <p:cNvSpPr txBox="1">
            <a:spLocks/>
          </p:cNvSpPr>
          <p:nvPr/>
        </p:nvSpPr>
        <p:spPr>
          <a:xfrm>
            <a:off x="2834640" y="1672046"/>
            <a:ext cx="9083040" cy="2233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 итогам многих экспериментов выяснилось, что изначально лучше всего просто избавиться от лишних символов и привести все к нижнему регистру. Удаление стоп слов и </a:t>
            </a:r>
            <a:r>
              <a:rPr lang="ru-RU" dirty="0" err="1"/>
              <a:t>лемматизация</a:t>
            </a:r>
            <a:r>
              <a:rPr lang="ru-RU" dirty="0"/>
              <a:t> только ухудшали результат, а </a:t>
            </a:r>
            <a:r>
              <a:rPr lang="ru-RU" dirty="0" err="1"/>
              <a:t>url</a:t>
            </a:r>
            <a:r>
              <a:rPr lang="ru-RU" dirty="0"/>
              <a:t> лучше вообще не трогать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7C46E-6AB7-01F9-4670-AA61D83DE990}"/>
              </a:ext>
            </a:extLst>
          </p:cNvPr>
          <p:cNvSpPr txBox="1"/>
          <p:nvPr/>
        </p:nvSpPr>
        <p:spPr>
          <a:xfrm>
            <a:off x="2834641" y="5390607"/>
            <a:ext cx="85256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cap="all" spc="400" dirty="0">
                <a:solidFill>
                  <a:schemeClr val="accent1"/>
                </a:solidFill>
              </a:rPr>
              <a:t>Реализовал гипотезу об отнесении сайта к положительному классу, при вхождении в его </a:t>
            </a:r>
            <a:r>
              <a:rPr lang="ru-RU" sz="2000" b="1" cap="all" spc="400" dirty="0" err="1">
                <a:solidFill>
                  <a:schemeClr val="accent1"/>
                </a:solidFill>
              </a:rPr>
              <a:t>title</a:t>
            </a:r>
            <a:r>
              <a:rPr lang="ru-RU" sz="2000" b="1" cap="all" spc="400" dirty="0">
                <a:solidFill>
                  <a:schemeClr val="accent1"/>
                </a:solidFill>
              </a:rPr>
              <a:t> и </a:t>
            </a:r>
            <a:r>
              <a:rPr lang="ru-RU" sz="2000" b="1" cap="all" spc="400" dirty="0" err="1">
                <a:solidFill>
                  <a:schemeClr val="accent1"/>
                </a:solidFill>
              </a:rPr>
              <a:t>url</a:t>
            </a:r>
            <a:r>
              <a:rPr lang="ru-RU" sz="2000" b="1" cap="all" spc="400" dirty="0">
                <a:solidFill>
                  <a:schemeClr val="accent1"/>
                </a:solidFill>
              </a:rPr>
              <a:t> 'плохих слов'</a:t>
            </a:r>
          </a:p>
          <a:p>
            <a:r>
              <a:rPr lang="ru-RU" sz="2000" b="1" cap="all" spc="400" dirty="0">
                <a:solidFill>
                  <a:schemeClr val="accent1"/>
                </a:solidFill>
              </a:rPr>
              <a:t>(Получился небольшой прирост точности)</a:t>
            </a:r>
          </a:p>
        </p:txBody>
      </p:sp>
    </p:spTree>
    <p:extLst>
      <p:ext uri="{BB962C8B-B14F-4D97-AF65-F5344CB8AC3E}">
        <p14:creationId xmlns:p14="http://schemas.microsoft.com/office/powerpoint/2010/main" val="3671297170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186</TotalTime>
  <Words>644</Words>
  <Application>Microsoft Office PowerPoint</Application>
  <PresentationFormat>Широкоэкранный</PresentationFormat>
  <Paragraphs>58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Corbel</vt:lpstr>
      <vt:lpstr>Gill Sans MT</vt:lpstr>
      <vt:lpstr>Impact</vt:lpstr>
      <vt:lpstr>Эмблема</vt:lpstr>
      <vt:lpstr>Обзор на домашние задания </vt:lpstr>
      <vt:lpstr>ДЗ-1: решение задач тремя методами и сравнение их эффективности</vt:lpstr>
      <vt:lpstr>вывод</vt:lpstr>
      <vt:lpstr>Новые знания</vt:lpstr>
      <vt:lpstr>ДЗ-2: предсказание погоды с помощью простых методов машинного обучения</vt:lpstr>
      <vt:lpstr>вывод</vt:lpstr>
      <vt:lpstr>Новые знания</vt:lpstr>
      <vt:lpstr>Дз-3: детекция  порнографии</vt:lpstr>
      <vt:lpstr>вывод</vt:lpstr>
      <vt:lpstr>Новые знания</vt:lpstr>
      <vt:lpstr>Дз-4: кластеризация</vt:lpstr>
      <vt:lpstr>Вывод и Новые знания</vt:lpstr>
      <vt:lpstr>Дз-5: предсказание цен на недвижимость</vt:lpstr>
      <vt:lpstr>Вывод и Новые знания</vt:lpstr>
      <vt:lpstr>Дз-6: рекомендательные системы</vt:lpstr>
      <vt:lpstr>Вывод и Новые знания</vt:lpstr>
      <vt:lpstr>Общий 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на домашние задания </dc:title>
  <dc:creator>Бабенко Максим</dc:creator>
  <cp:lastModifiedBy>Бабенко Максим</cp:lastModifiedBy>
  <cp:revision>5</cp:revision>
  <dcterms:created xsi:type="dcterms:W3CDTF">2024-05-28T14:08:31Z</dcterms:created>
  <dcterms:modified xsi:type="dcterms:W3CDTF">2024-05-28T19:35:14Z</dcterms:modified>
</cp:coreProperties>
</file>