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80" r:id="rId5"/>
    <p:sldId id="266" r:id="rId6"/>
    <p:sldId id="273" r:id="rId7"/>
    <p:sldId id="259" r:id="rId8"/>
    <p:sldId id="279" r:id="rId9"/>
    <p:sldId id="278" r:id="rId10"/>
    <p:sldId id="267" r:id="rId11"/>
    <p:sldId id="268" r:id="rId12"/>
    <p:sldId id="274" r:id="rId13"/>
    <p:sldId id="275" r:id="rId14"/>
    <p:sldId id="269" r:id="rId15"/>
    <p:sldId id="270" r:id="rId16"/>
    <p:sldId id="271" r:id="rId17"/>
    <p:sldId id="272" r:id="rId18"/>
    <p:sldId id="276" r:id="rId19"/>
    <p:sldId id="27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6761A-731F-4F37-A14F-A33CA3DB729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E4475-FD9F-4F32-87E7-19E4F03BA50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3E86-DBB7-42D4-B300-DAE45D9043C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1090-D170-481E-A0D0-CA36C3D5AFB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5A91D-15FF-4EF2-84DA-579840BEA9D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F088-6EE8-4871-B4D8-967DC27F19A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C7BB-4D99-4BFC-BA96-55E5D263B4B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1059-B605-487D-8943-5BE17AFCB20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17C4-1ABB-4540-B6FD-83CA7B855972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356D-07FF-4A3E-8B3B-4895E4B2BDAC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14FD-9AD9-4F4E-8E48-D35FC81D0942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2094D2-A60C-4B06-AECD-AE4AB0A1BE7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C76-7C10-4835-8A40-30E7DEA4C0A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46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46375"/>
            <a:ext cx="10058400" cy="46227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C9D3A9-C6DF-4E27-A8C7-1AFCB8AF002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264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mininet.org/download/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my.vmware.com/web/vmware/free#desktop_end_user_computing/vmware_player/6_0" TargetMode="External"/><Relationship Id="rId1" Type="http://schemas.openxmlformats.org/officeDocument/2006/relationships/hyperlink" Target="http://mininet.org/vm-setup-note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mininet/mininet/wiki/Introduction-to-Mininet" TargetMode="External"/><Relationship Id="rId1" Type="http://schemas.openxmlformats.org/officeDocument/2006/relationships/hyperlink" Target="http://mininet.org/walkthrough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ininet/mininet/blob/master/custom/topo-2sw-2host.py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hyperlink" Target="http://www.pica8.com/document/v2.3/html/ovs-commands-reference/" TargetMode="External"/><Relationship Id="rId1" Type="http://schemas.openxmlformats.org/officeDocument/2006/relationships/hyperlink" Target="http://openvswitch.org/support/dist-docs/ovs-ofctl.8.tx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Mininet</a:t>
            </a:r>
            <a:r>
              <a:rPr lang="en-US" dirty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EL6363 Supplemental material for Lab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09504" cy="748567"/>
          </a:xfrm>
        </p:spPr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mininet</a:t>
            </a:r>
            <a:r>
              <a:rPr lang="en-US" dirty="0"/>
              <a:t> (Option 1) - recommended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Install a Ubuntu VM using either </a:t>
            </a:r>
            <a:r>
              <a:rPr lang="en-US" sz="2800" dirty="0" err="1"/>
              <a:t>VMWare</a:t>
            </a:r>
            <a:r>
              <a:rPr lang="en-US" sz="2800" dirty="0"/>
              <a:t> Player or </a:t>
            </a:r>
            <a:r>
              <a:rPr lang="en-US" sz="2800" dirty="0" err="1"/>
              <a:t>VirtualBox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Install </a:t>
            </a:r>
            <a:r>
              <a:rPr lang="en-US" sz="2800" dirty="0" err="1"/>
              <a:t>mininet</a:t>
            </a:r>
            <a:r>
              <a:rPr lang="en-US" sz="2800" dirty="0"/>
              <a:t> through apt-get (remember to update first)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apt-get update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apt-get install </a:t>
            </a:r>
            <a:r>
              <a:rPr lang="en-US" sz="2600" dirty="0" err="1"/>
              <a:t>mininet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Test installed </a:t>
            </a:r>
            <a:r>
              <a:rPr lang="en-US" sz="2800" dirty="0" err="1"/>
              <a:t>mininet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</a:t>
            </a:r>
            <a:r>
              <a:rPr lang="en-US" sz="2600" dirty="0" err="1"/>
              <a:t>mn</a:t>
            </a:r>
            <a:r>
              <a:rPr lang="en-US" sz="2600" dirty="0"/>
              <a:t> --test </a:t>
            </a:r>
            <a:r>
              <a:rPr lang="en-US" sz="2600" dirty="0" err="1"/>
              <a:t>pingall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 install default </a:t>
            </a:r>
            <a:r>
              <a:rPr lang="en-US" sz="2800" dirty="0" err="1"/>
              <a:t>ovs</a:t>
            </a:r>
            <a:r>
              <a:rPr lang="en-US" sz="2800" dirty="0"/>
              <a:t> controller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apt-get install </a:t>
            </a:r>
            <a:r>
              <a:rPr lang="en-US" sz="2600" dirty="0" err="1"/>
              <a:t>openvswitch-testcontroller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</a:t>
            </a:r>
            <a:r>
              <a:rPr lang="en-US" sz="2600" dirty="0" err="1"/>
              <a:t>cp</a:t>
            </a:r>
            <a:r>
              <a:rPr lang="en-US" sz="2600" dirty="0"/>
              <a:t> /</a:t>
            </a:r>
            <a:r>
              <a:rPr lang="en-US" sz="2600" dirty="0" err="1"/>
              <a:t>usr</a:t>
            </a:r>
            <a:r>
              <a:rPr lang="en-US" sz="2600" dirty="0"/>
              <a:t>/bin/</a:t>
            </a:r>
            <a:r>
              <a:rPr lang="en-US" sz="2600" dirty="0" err="1"/>
              <a:t>ovs-testcontroller</a:t>
            </a:r>
            <a:r>
              <a:rPr lang="en-US" sz="2600" dirty="0"/>
              <a:t> /</a:t>
            </a:r>
            <a:r>
              <a:rPr lang="en-US" sz="2600" dirty="0" err="1"/>
              <a:t>usr</a:t>
            </a:r>
            <a:r>
              <a:rPr lang="en-US" sz="2600" dirty="0"/>
              <a:t>/bin/</a:t>
            </a:r>
            <a:r>
              <a:rPr lang="en-US" sz="2600" dirty="0" err="1"/>
              <a:t>ovs</a:t>
            </a:r>
            <a:r>
              <a:rPr lang="en-US" sz="2600" dirty="0"/>
              <a:t>-controller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78206" cy="748567"/>
          </a:xfrm>
        </p:spPr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mininet</a:t>
            </a:r>
            <a:r>
              <a:rPr lang="en-US" dirty="0"/>
              <a:t> (Option 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Install a Ubuntu VM using either </a:t>
            </a:r>
            <a:r>
              <a:rPr lang="en-US" sz="2800" dirty="0" err="1"/>
              <a:t>VMWare</a:t>
            </a:r>
            <a:r>
              <a:rPr lang="en-US" sz="2800" dirty="0"/>
              <a:t> Player or </a:t>
            </a:r>
            <a:r>
              <a:rPr lang="en-US" sz="2800" dirty="0" err="1"/>
              <a:t>VirtualBox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Follow the Option 2 instruction on </a:t>
            </a:r>
            <a:r>
              <a:rPr lang="en-US" sz="2800" dirty="0">
                <a:hlinkClick r:id="rId1"/>
              </a:rPr>
              <a:t>http://mininet.org/download/</a:t>
            </a:r>
            <a:r>
              <a:rPr lang="en-US" sz="2800" dirty="0"/>
              <a:t> 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git</a:t>
            </a:r>
            <a:r>
              <a:rPr lang="en-US" sz="2600" dirty="0"/>
              <a:t> clone </a:t>
            </a:r>
            <a:r>
              <a:rPr lang="en-US" sz="2600" dirty="0" err="1"/>
              <a:t>git</a:t>
            </a:r>
            <a:r>
              <a:rPr lang="en-US" sz="2600" dirty="0"/>
              <a:t>://</a:t>
            </a:r>
            <a:r>
              <a:rPr lang="en-US" sz="2600" dirty="0" err="1"/>
              <a:t>github.com</a:t>
            </a:r>
            <a:r>
              <a:rPr lang="en-US" sz="2600" dirty="0"/>
              <a:t>/</a:t>
            </a:r>
            <a:r>
              <a:rPr lang="en-US" sz="2600" dirty="0" err="1"/>
              <a:t>mininet</a:t>
            </a:r>
            <a:r>
              <a:rPr lang="en-US" sz="2600" dirty="0"/>
              <a:t>/</a:t>
            </a:r>
            <a:r>
              <a:rPr lang="en-US" sz="2600" dirty="0" err="1"/>
              <a:t>mininet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mininet</a:t>
            </a:r>
            <a:r>
              <a:rPr lang="en-US" sz="2600" dirty="0"/>
              <a:t>/</a:t>
            </a:r>
            <a:r>
              <a:rPr lang="en-US" sz="2600" dirty="0" err="1"/>
              <a:t>util</a:t>
            </a:r>
            <a:r>
              <a:rPr lang="en-US" sz="2600" dirty="0"/>
              <a:t>/</a:t>
            </a:r>
            <a:r>
              <a:rPr lang="en-US" sz="2600" dirty="0" err="1"/>
              <a:t>install.sh</a:t>
            </a:r>
            <a:r>
              <a:rPr lang="en-US" sz="2600" dirty="0"/>
              <a:t> [options]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sudo</a:t>
            </a:r>
            <a:r>
              <a:rPr lang="en-US" sz="2600" dirty="0"/>
              <a:t> </a:t>
            </a:r>
            <a:r>
              <a:rPr lang="en-US" sz="2600" dirty="0" err="1"/>
              <a:t>mn</a:t>
            </a:r>
            <a:r>
              <a:rPr lang="en-US" sz="2600" dirty="0"/>
              <a:t> --test </a:t>
            </a:r>
            <a:r>
              <a:rPr lang="en-US" sz="2600" dirty="0" err="1"/>
              <a:t>pingall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mininet</a:t>
            </a:r>
            <a:r>
              <a:rPr lang="en-US" dirty="0"/>
              <a:t> (Option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Use a Linux VM Image that has </a:t>
            </a:r>
            <a:r>
              <a:rPr lang="en-US" sz="2800" dirty="0" err="1"/>
              <a:t>mininet</a:t>
            </a:r>
            <a:r>
              <a:rPr lang="en-US" sz="2800" dirty="0"/>
              <a:t> installed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Download the image from: </a:t>
            </a:r>
            <a:r>
              <a:rPr lang="en-US" sz="2800" dirty="0">
                <a:hlinkClick r:id="rId1"/>
              </a:rPr>
              <a:t>http://mininet.org/vm-setup-notes/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Download and install </a:t>
            </a:r>
            <a:r>
              <a:rPr lang="en-US" sz="2800" dirty="0" err="1"/>
              <a:t>VMWare</a:t>
            </a:r>
            <a:r>
              <a:rPr lang="en-US" sz="2800" dirty="0"/>
              <a:t> Player or </a:t>
            </a:r>
            <a:r>
              <a:rPr lang="en-US" sz="2800" dirty="0" err="1"/>
              <a:t>VirtualBox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/>
              <a:t>VMWare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https://my.vmware.com/web/vmware/free#desktop_end_user_computing/vmware_player/6_0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/>
              <a:t>VirtualBox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https://www.virtualbox.org/wiki/Downloads</a:t>
            </a:r>
            <a:endParaRPr lang="en-US" sz="16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Run the </a:t>
            </a:r>
            <a:r>
              <a:rPr lang="en-US" sz="2800" dirty="0" err="1"/>
              <a:t>mininet</a:t>
            </a:r>
            <a:r>
              <a:rPr lang="en-US" sz="2800" dirty="0"/>
              <a:t> VM using either program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mininet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mn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--test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pingall</a:t>
            </a: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pic>
        <p:nvPicPr>
          <p:cNvPr id="3" name="Picture 2" descr="Screen Shot 2016-02-09 at 1.43.59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14" y="1666934"/>
            <a:ext cx="7805585" cy="519106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30529" y="4107531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387255" y="4059911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H2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1228004" y="4048152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H1</a:t>
            </a:r>
            <a:endParaRPr lang="en-US" sz="1400" dirty="0"/>
          </a:p>
        </p:txBody>
      </p:sp>
      <p:cxnSp>
        <p:nvCxnSpPr>
          <p:cNvPr id="27" name="Straight Connector 26"/>
          <p:cNvCxnSpPr>
            <a:stCxn id="26" idx="6"/>
            <a:endCxn id="23" idx="1"/>
          </p:cNvCxnSpPr>
          <p:nvPr/>
        </p:nvCxnSpPr>
        <p:spPr>
          <a:xfrm>
            <a:off x="1774269" y="4321285"/>
            <a:ext cx="3562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79535" y="4333042"/>
            <a:ext cx="407720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663512" y="3216408"/>
            <a:ext cx="1817396" cy="381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Mininet</a:t>
            </a:r>
            <a:r>
              <a:rPr lang="en-US" dirty="0"/>
              <a:t>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92572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Follow the official </a:t>
            </a:r>
            <a:r>
              <a:rPr lang="en-US" sz="2800" dirty="0" err="1"/>
              <a:t>mininet</a:t>
            </a:r>
            <a:r>
              <a:rPr lang="en-US" sz="2800" dirty="0"/>
              <a:t> walkthrough &amp; introduction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hlinkClick r:id="rId1"/>
              </a:rPr>
              <a:t>http://mininet.org/walkthrough/</a:t>
            </a:r>
            <a:r>
              <a:rPr lang="en-US" sz="2600" dirty="0"/>
              <a:t> 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hlinkClick r:id="rId2"/>
              </a:rPr>
              <a:t>https://github.com/mininet/mininet/wiki/Introduction-to-Mininet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Learn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How to Run </a:t>
            </a:r>
            <a:r>
              <a:rPr lang="en-US" sz="2600" dirty="0" err="1"/>
              <a:t>mininet</a:t>
            </a:r>
            <a:r>
              <a:rPr lang="en-US" sz="2600" dirty="0"/>
              <a:t>, both</a:t>
            </a:r>
            <a:endParaRPr lang="en-US" sz="2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Within </a:t>
            </a:r>
            <a:r>
              <a:rPr lang="en-US" sz="2200" dirty="0" err="1"/>
              <a:t>mininet</a:t>
            </a:r>
            <a:r>
              <a:rPr lang="en-US" sz="2200" dirty="0"/>
              <a:t> prompt </a:t>
            </a:r>
            <a:endParaRPr lang="en-US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With python scripts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err="1"/>
              <a:t>mininet’s</a:t>
            </a:r>
            <a:r>
              <a:rPr lang="en-US" sz="2600" dirty="0"/>
              <a:t> basic commands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Test connectivity between hosts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topology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096963" y="2028825"/>
          <a:ext cx="10058400" cy="4480560"/>
        </p:xfrm>
        <a:graphic>
          <a:graphicData uri="http://schemas.openxmlformats.org/drawingml/2006/table">
            <a:tbl>
              <a:tblPr/>
              <a:tblGrid>
                <a:gridCol w="10058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# Add hosts and switches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H1 = </a:t>
                      </a:r>
                      <a:r>
                        <a:rPr lang="en-US" dirty="0" err="1"/>
                        <a:t>self.addHost</a:t>
                      </a:r>
                      <a:r>
                        <a:rPr lang="en-US" dirty="0"/>
                        <a:t>( ‘H1' 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H2 = </a:t>
                      </a:r>
                      <a:r>
                        <a:rPr lang="en-US" dirty="0" err="1"/>
                        <a:t>self.addHost</a:t>
                      </a:r>
                      <a:r>
                        <a:rPr lang="en-US" dirty="0"/>
                        <a:t>( ‘H2' 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S1 = </a:t>
                      </a:r>
                      <a:r>
                        <a:rPr lang="en-US" dirty="0" err="1"/>
                        <a:t>self.addSwitch</a:t>
                      </a:r>
                      <a:r>
                        <a:rPr lang="en-US" dirty="0"/>
                        <a:t>( ‘S1' 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S2 = </a:t>
                      </a:r>
                      <a:r>
                        <a:rPr lang="en-US" dirty="0" err="1"/>
                        <a:t>self.addSwitch</a:t>
                      </a:r>
                      <a:r>
                        <a:rPr lang="en-US" dirty="0"/>
                        <a:t>( ‘S2' 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# Add links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self.addLink</a:t>
                      </a:r>
                      <a:r>
                        <a:rPr lang="en-US" dirty="0"/>
                        <a:t>( H1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, S1 )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self.addLink</a:t>
                      </a:r>
                      <a:r>
                        <a:rPr lang="en-US" dirty="0"/>
                        <a:t>( S1,  S2 )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self.addLink</a:t>
                      </a:r>
                      <a:r>
                        <a:rPr lang="en-US" dirty="0"/>
                        <a:t>( S2, </a:t>
                      </a:r>
                      <a:r>
                        <a:rPr lang="en-US" baseline="0" dirty="0"/>
                        <a:t> H2</a:t>
                      </a:r>
                      <a:r>
                        <a:rPr lang="en-US" dirty="0"/>
                        <a:t> )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Refer to: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hlinkClick r:id="rId1"/>
                        </a:rPr>
                        <a:t>https://github.com/mininet/mininet/blob/master/custom/topo-2sw-2host.py</a:t>
                      </a:r>
                      <a:endParaRPr lang="en-US" baseline="0" dirty="0"/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46800" y="3837091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0368" y="3837091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703111" y="3777713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H2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4544275" y="3777712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H1</a:t>
            </a:r>
            <a:endParaRPr lang="en-US" sz="1400" dirty="0"/>
          </a:p>
        </p:txBody>
      </p:sp>
      <p:cxnSp>
        <p:nvCxnSpPr>
          <p:cNvPr id="14" name="Straight Connector 13"/>
          <p:cNvCxnSpPr>
            <a:stCxn id="13" idx="6"/>
            <a:endCxn id="10" idx="1"/>
          </p:cNvCxnSpPr>
          <p:nvPr/>
        </p:nvCxnSpPr>
        <p:spPr>
          <a:xfrm>
            <a:off x="5090540" y="4050845"/>
            <a:ext cx="3562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11" idx="1"/>
          </p:cNvCxnSpPr>
          <p:nvPr/>
        </p:nvCxnSpPr>
        <p:spPr>
          <a:xfrm>
            <a:off x="6301823" y="4050847"/>
            <a:ext cx="13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</p:cNvCxnSpPr>
          <p:nvPr/>
        </p:nvCxnSpPr>
        <p:spPr>
          <a:xfrm flipV="1">
            <a:off x="7295391" y="4050844"/>
            <a:ext cx="407720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installing rules on OVS nodes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129044"/>
            <a:ext cx="10058400" cy="519626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In the lab we need these commands (you may need to </a:t>
            </a:r>
            <a:r>
              <a:rPr lang="en-US" sz="2600" dirty="0" err="1"/>
              <a:t>sudo</a:t>
            </a:r>
            <a:r>
              <a:rPr lang="en-US" sz="2600" dirty="0"/>
              <a:t>):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ovs-ofctl</a:t>
            </a:r>
            <a:r>
              <a:rPr lang="en-US" sz="1900" dirty="0"/>
              <a:t> show s1</a:t>
            </a:r>
            <a:endParaRPr lang="en-US" sz="1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ovs-ofctl</a:t>
            </a:r>
            <a:r>
              <a:rPr lang="en-US" sz="1900" dirty="0"/>
              <a:t> dump-flows s1</a:t>
            </a:r>
            <a:endParaRPr lang="en-US" sz="1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ovs-ofctl</a:t>
            </a:r>
            <a:r>
              <a:rPr lang="en-US" sz="1900" dirty="0"/>
              <a:t> add-flow s1 </a:t>
            </a:r>
            <a:r>
              <a:rPr lang="en-US" sz="1900" dirty="0" err="1"/>
              <a:t>in_port</a:t>
            </a:r>
            <a:r>
              <a:rPr lang="en-US" sz="1900" dirty="0"/>
              <a:t>=1,actions=output:2</a:t>
            </a:r>
            <a:endParaRPr lang="en-US" sz="1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ovs-ofctl</a:t>
            </a:r>
            <a:r>
              <a:rPr lang="en-US" sz="1900" dirty="0"/>
              <a:t> add-flow s1 priority=500,in_port=1,dl_type=0x0800,nw_proto=6,actions=output:2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Example: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For more details refer to:</a:t>
            </a:r>
            <a:r>
              <a:rPr lang="en-US" sz="1700" dirty="0"/>
              <a:t> </a:t>
            </a:r>
            <a:r>
              <a:rPr lang="en-US" sz="1700" dirty="0">
                <a:hlinkClick r:id="rId1"/>
              </a:rPr>
              <a:t>http://openvswitch.org/support/dist-docs/ovs-ofctl.8.txt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dirty="0"/>
              <a:t>		             </a:t>
            </a:r>
            <a:r>
              <a:rPr lang="en-US" sz="1700" dirty="0">
                <a:hlinkClick r:id="rId2"/>
              </a:rPr>
              <a:t> http://www.pica8.com/document/v2.3/html/ovs-commands-reference/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4098" name="Picture 2" descr="http://user-image.logdown.io/user/415/blog/415/post/207387/8z6XUIASRbq93DoI7hFS_pi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08" y="3463352"/>
            <a:ext cx="9907383" cy="2080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Mininet</a:t>
            </a:r>
            <a:r>
              <a:rPr lang="en-US" dirty="0"/>
              <a:t> with Custom Topology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To launch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with default controller:</a:t>
            </a: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Font typeface="Arial" panose="020B0604020202020204"/>
              <a:buChar char="•"/>
            </a:pP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mn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--custom ~/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/custom/topo-2sw-2host.py --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topo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mytopo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Font typeface="Arial" panose="020B0604020202020204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5" name="Picture 4" descr="Screen Shot 2016-02-09 at 1.59.31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23" y="1996786"/>
            <a:ext cx="7238878" cy="4814182"/>
          </a:xfrm>
          <a:prstGeom prst="rect">
            <a:avLst/>
          </a:prstGeom>
        </p:spPr>
      </p:pic>
      <p:pic>
        <p:nvPicPr>
          <p:cNvPr id="6" name="Picture 5" descr="Screen Shot 2016-02-09 at 1.5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61" y="2003012"/>
            <a:ext cx="7158794" cy="47609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1278" y="4363935"/>
            <a:ext cx="3473349" cy="24967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72573" y="4614029"/>
            <a:ext cx="6319427" cy="151936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17348" y="3918855"/>
            <a:ext cx="1758383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before </a:t>
            </a:r>
            <a:r>
              <a:rPr lang="en-US" dirty="0" err="1">
                <a:solidFill>
                  <a:srgbClr val="FF0000"/>
                </a:solidFill>
              </a:rPr>
              <a:t>pingall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94863" y="4179811"/>
            <a:ext cx="1758383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after </a:t>
            </a:r>
            <a:r>
              <a:rPr lang="en-US" dirty="0" err="1">
                <a:solidFill>
                  <a:srgbClr val="FF0000"/>
                </a:solidFill>
              </a:rPr>
              <a:t>pingall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Mininet</a:t>
            </a:r>
            <a:r>
              <a:rPr lang="en-US" dirty="0"/>
              <a:t> with Custom Topology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To launch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without default controller:</a:t>
            </a: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Font typeface="Arial" panose="020B0604020202020204"/>
              <a:buChar char="•"/>
            </a:pP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mn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--custom ~/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/custom/topo-2sw-2host.py --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topo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mytopo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--controller remote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Font typeface="Arial" panose="020B0604020202020204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7" name="Picture 6" descr="Screen Shot 2016-02-09 at 2.04.04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81" y="1834284"/>
            <a:ext cx="7766107" cy="5164811"/>
          </a:xfrm>
          <a:prstGeom prst="rect">
            <a:avLst/>
          </a:prstGeom>
        </p:spPr>
      </p:pic>
      <p:pic>
        <p:nvPicPr>
          <p:cNvPr id="8" name="Picture 7" descr="Screen Shot 2016-02-09 at 2.04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52" y="2292598"/>
            <a:ext cx="7160947" cy="47623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4354" y="4054450"/>
            <a:ext cx="3473349" cy="60914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684" y="5103286"/>
            <a:ext cx="3473349" cy="78757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44088" y="4857833"/>
            <a:ext cx="4872274" cy="6275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62083" y="4431104"/>
            <a:ext cx="1758383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installing rules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3146" y="3644381"/>
            <a:ext cx="2269130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before installing rules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88236" y="5792417"/>
            <a:ext cx="2269130" cy="447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after installing rules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E48312"/>
              </a:buClr>
              <a:buFont typeface="Arial" panose="020B0604020202020204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Use </a:t>
            </a:r>
            <a:r>
              <a:rPr lang="en-US" sz="28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prompt</a:t>
            </a: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anose="020B0604020202020204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Ex: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sudo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mn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--custom ~/mininet/custom/topo-2sw-2host.py --topo </a:t>
            </a:r>
            <a:r>
              <a:rPr lang="en-US" sz="20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mytopo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--controller remote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anose="020B0604020202020204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Giving parameter to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and enter a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Mininet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prompt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Arial" panose="020B0604020202020204"/>
              <a:buChar char="•"/>
            </a:pP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Arial" panose="020B0604020202020204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Put everything in a python script (Lab 3 Part 2)</a:t>
            </a:r>
            <a:endParaRPr lang="en-US" sz="28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anose="020B0604020202020204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Ex: </a:t>
            </a:r>
            <a:r>
              <a:rPr lang="en-US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python myScript.py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  <a:buFont typeface="Arial" panose="020B0604020202020204"/>
              <a:buChar char="•"/>
            </a:pP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Putting everything in a python script, use python API to perform specific actions such as ping,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iperf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ifconfig, </a:t>
            </a:r>
            <a:r>
              <a:rPr lang="en-US" sz="26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…</a:t>
            </a:r>
            <a:endParaRPr lang="en-US" sz="26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  <a:buFont typeface="Arial" panose="020B0604020202020204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For Lab 3 part 1, you can do </a:t>
            </a:r>
            <a:r>
              <a:rPr lang="en-US" sz="2800">
                <a:solidFill>
                  <a:srgbClr val="000000">
                    <a:lumMod val="75000"/>
                    <a:lumOff val="25000"/>
                  </a:srgbClr>
                </a:solidFill>
              </a:rPr>
              <a:t>it either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Introduction to Software Defined Network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Master the simulation tool: </a:t>
            </a:r>
            <a:r>
              <a:rPr lang="en-US" sz="2800" dirty="0" err="1"/>
              <a:t>mininet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Understand the operation of </a:t>
            </a:r>
            <a:r>
              <a:rPr lang="en-US" sz="2800" dirty="0" err="1"/>
              <a:t>Openflow</a:t>
            </a:r>
            <a:r>
              <a:rPr lang="en-US" sz="2800" dirty="0"/>
              <a:t> and observe its messages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Interfacing with Open Virtual Switch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Implement a simple flow-based routing algorithm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Defined Network (SDN)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pic>
        <p:nvPicPr>
          <p:cNvPr id="5" name="Picture 4" descr="sdn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58" y="1466068"/>
            <a:ext cx="837247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exetel.com.au/members/images/network.jpe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88" y="3394890"/>
            <a:ext cx="6041695" cy="29931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Mininet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83" y="1777360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MiniNet</a:t>
            </a:r>
            <a:r>
              <a:rPr lang="en-US" sz="2400" dirty="0"/>
              <a:t> creates scalable Software-Defined Networks (up to hundreds of nodes) using </a:t>
            </a:r>
            <a:r>
              <a:rPr lang="en-US" sz="2400" dirty="0" err="1"/>
              <a:t>OpenFlow</a:t>
            </a:r>
            <a:r>
              <a:rPr lang="en-US" sz="2400" dirty="0"/>
              <a:t>, on a single PC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allows to quickly create, interact with and customize a software defined network prototype with complex topologies, and can be used to emulate real networks – all on your PC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MiniNet</a:t>
            </a:r>
            <a:r>
              <a:rPr lang="en-US" sz="2400" dirty="0"/>
              <a:t> can work with any kind of </a:t>
            </a:r>
            <a:r>
              <a:rPr lang="en-US" sz="2400" dirty="0" err="1"/>
              <a:t>OpenFlow</a:t>
            </a:r>
            <a:r>
              <a:rPr lang="en-US" sz="2400" dirty="0"/>
              <a:t> controller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takes seconds to install it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Easy to program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Of course, it is an </a:t>
            </a:r>
            <a:br>
              <a:rPr lang="en-US" sz="2400" dirty="0"/>
            </a:br>
            <a:r>
              <a:rPr lang="en-US" sz="2400" dirty="0"/>
              <a:t>open source project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3A44-8CEE-491E-A025-750DE26126E7}" type="slidenum">
              <a:rPr lang="he-IL" smtClean="0"/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mininet</a:t>
            </a:r>
            <a:r>
              <a:rPr lang="en-US" dirty="0"/>
              <a:t> provide?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err="1"/>
              <a:t>Mininet</a:t>
            </a:r>
            <a:r>
              <a:rPr lang="en-US" sz="2800" dirty="0"/>
              <a:t> emulates software defined networks.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Create virtual hosts and virtual switches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Test the connectivity and performance in a virtual environment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93174" y="3633849"/>
            <a:ext cx="8158348" cy="24938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Mininet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80114" y="4227616"/>
            <a:ext cx="3384467" cy="77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Switch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66951" y="5379523"/>
            <a:ext cx="1413163" cy="6175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Host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564581" y="5379522"/>
            <a:ext cx="1413163" cy="6175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Host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0"/>
            <a:endCxn id="6" idx="1"/>
          </p:cNvCxnSpPr>
          <p:nvPr/>
        </p:nvCxnSpPr>
        <p:spPr>
          <a:xfrm flipV="1">
            <a:off x="3473533" y="4613564"/>
            <a:ext cx="706581" cy="76595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  <a:endCxn id="9" idx="0"/>
          </p:cNvCxnSpPr>
          <p:nvPr/>
        </p:nvCxnSpPr>
        <p:spPr>
          <a:xfrm>
            <a:off x="7564581" y="4613564"/>
            <a:ext cx="706582" cy="7659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4940135" y="5522026"/>
            <a:ext cx="1579418" cy="475013"/>
          </a:xfrm>
          <a:prstGeom prst="wedgeRectCallout">
            <a:avLst>
              <a:gd name="adj1" fmla="val 1723"/>
              <a:gd name="adj2" fmla="val -718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Links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4"/>
          </p:cNvCxnSpPr>
          <p:nvPr/>
        </p:nvCxnSpPr>
        <p:spPr>
          <a:xfrm flipV="1">
            <a:off x="5757057" y="4999512"/>
            <a:ext cx="2160815" cy="41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4"/>
          </p:cNvCxnSpPr>
          <p:nvPr/>
        </p:nvCxnSpPr>
        <p:spPr>
          <a:xfrm flipH="1" flipV="1">
            <a:off x="3826823" y="4999513"/>
            <a:ext cx="1930234" cy="418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Overview (part 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Simulate a software defined network with 2 hosts and 5 switches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88099" y="3443463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OVS 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1892" y="2199315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OVS 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461272" y="3416352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H2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2061939" y="3394410"/>
            <a:ext cx="546265" cy="5462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H1</a:t>
            </a:r>
            <a:endParaRPr lang="en-US" sz="1400" dirty="0"/>
          </a:p>
        </p:txBody>
      </p:sp>
      <p:cxnSp>
        <p:nvCxnSpPr>
          <p:cNvPr id="12" name="Straight Connector 11"/>
          <p:cNvCxnSpPr>
            <a:stCxn id="11" idx="6"/>
            <a:endCxn id="8" idx="1"/>
          </p:cNvCxnSpPr>
          <p:nvPr/>
        </p:nvCxnSpPr>
        <p:spPr>
          <a:xfrm flipV="1">
            <a:off x="2608204" y="3657219"/>
            <a:ext cx="679895" cy="1032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9" idx="1"/>
          </p:cNvCxnSpPr>
          <p:nvPr/>
        </p:nvCxnSpPr>
        <p:spPr>
          <a:xfrm flipV="1">
            <a:off x="3686863" y="2413071"/>
            <a:ext cx="1795029" cy="10082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2" idx="3"/>
            <a:endCxn id="10" idx="2"/>
          </p:cNvCxnSpPr>
          <p:nvPr/>
        </p:nvCxnSpPr>
        <p:spPr>
          <a:xfrm flipV="1">
            <a:off x="8608450" y="3689485"/>
            <a:ext cx="852822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495974" y="4810564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OVS 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753427" y="3475730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OVS D</a:t>
            </a:r>
            <a:endParaRPr lang="en-US" dirty="0"/>
          </a:p>
        </p:txBody>
      </p:sp>
      <p:cxnSp>
        <p:nvCxnSpPr>
          <p:cNvPr id="36" name="Straight Connector 35"/>
          <p:cNvCxnSpPr>
            <a:stCxn id="32" idx="0"/>
            <a:endCxn id="9" idx="3"/>
          </p:cNvCxnSpPr>
          <p:nvPr/>
        </p:nvCxnSpPr>
        <p:spPr>
          <a:xfrm flipH="1" flipV="1">
            <a:off x="6336915" y="2413071"/>
            <a:ext cx="1844024" cy="106265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3"/>
            <a:endCxn id="32" idx="2"/>
          </p:cNvCxnSpPr>
          <p:nvPr/>
        </p:nvCxnSpPr>
        <p:spPr>
          <a:xfrm flipV="1">
            <a:off x="6350997" y="3903241"/>
            <a:ext cx="1829942" cy="11210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1"/>
            <a:endCxn id="8" idx="2"/>
          </p:cNvCxnSpPr>
          <p:nvPr/>
        </p:nvCxnSpPr>
        <p:spPr>
          <a:xfrm flipH="1" flipV="1">
            <a:off x="3715611" y="3870974"/>
            <a:ext cx="1780363" cy="11533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5" idx="0"/>
            <a:endCxn id="9" idx="2"/>
          </p:cNvCxnSpPr>
          <p:nvPr/>
        </p:nvCxnSpPr>
        <p:spPr>
          <a:xfrm flipH="1" flipV="1">
            <a:off x="5909404" y="2626826"/>
            <a:ext cx="7781" cy="8544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89673" y="3481277"/>
            <a:ext cx="855023" cy="4275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OVS E</a:t>
            </a:r>
            <a:endParaRPr lang="en-US" dirty="0"/>
          </a:p>
        </p:txBody>
      </p:sp>
      <p:cxnSp>
        <p:nvCxnSpPr>
          <p:cNvPr id="33" name="Straight Connector 32"/>
          <p:cNvCxnSpPr>
            <a:stCxn id="25" idx="2"/>
            <a:endCxn id="31" idx="0"/>
          </p:cNvCxnSpPr>
          <p:nvPr/>
        </p:nvCxnSpPr>
        <p:spPr>
          <a:xfrm>
            <a:off x="5917185" y="3908788"/>
            <a:ext cx="6301" cy="901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3"/>
            <a:endCxn id="32" idx="1"/>
          </p:cNvCxnSpPr>
          <p:nvPr/>
        </p:nvCxnSpPr>
        <p:spPr>
          <a:xfrm flipV="1">
            <a:off x="6344696" y="3689486"/>
            <a:ext cx="1408731" cy="55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Overview (part 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246375"/>
            <a:ext cx="10058400" cy="493795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Implement flow-based routing instead of destination-based routing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Traffic from H1 </a:t>
            </a:r>
            <a:r>
              <a:rPr lang="en-US" sz="2600" dirty="0">
                <a:sym typeface="Wingdings" panose="05000000000000000000"/>
              </a:rPr>
              <a:t> H2</a:t>
            </a:r>
            <a:endParaRPr lang="en-US" sz="2600" dirty="0">
              <a:sym typeface="Wingdings" panose="0500000000000000000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/>
              </a:rPr>
              <a:t>HTTP traffic with </a:t>
            </a:r>
            <a:r>
              <a:rPr lang="en-US" sz="2200" dirty="0" err="1">
                <a:sym typeface="Wingdings" panose="05000000000000000000"/>
              </a:rPr>
              <a:t>d_port</a:t>
            </a:r>
            <a:r>
              <a:rPr lang="en-US" sz="2200" dirty="0">
                <a:sym typeface="Wingdings" panose="05000000000000000000"/>
              </a:rPr>
              <a:t>=80, follow path: A-C-D</a:t>
            </a:r>
            <a:endParaRPr lang="en-US" sz="2200" dirty="0">
              <a:sym typeface="Wingdings" panose="0500000000000000000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/>
              </a:rPr>
              <a:t>other traffic, follow path: A-B-E-D</a:t>
            </a:r>
            <a:endParaRPr lang="en-US" sz="2200" dirty="0">
              <a:sym typeface="Wingdings" panose="0500000000000000000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anose="05000000000000000000"/>
              </a:rPr>
              <a:t>Traffic from H2  H1</a:t>
            </a:r>
            <a:r>
              <a:rPr lang="en-US" sz="2600" dirty="0"/>
              <a:t>    </a:t>
            </a:r>
            <a:endParaRPr lang="en-US" sz="2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HTTP traffic with </a:t>
            </a:r>
            <a:r>
              <a:rPr lang="en-US" sz="2200" dirty="0" err="1"/>
              <a:t>s_port</a:t>
            </a:r>
            <a:r>
              <a:rPr lang="en-US" sz="2200" dirty="0"/>
              <a:t>=80, follow path: D-B-A</a:t>
            </a:r>
            <a:endParaRPr lang="en-US" sz="2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other traffic, follow path: D-C-E-B-A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Generate traffic and verify your result with </a:t>
            </a:r>
            <a:r>
              <a:rPr lang="en-US" sz="2800" dirty="0" err="1"/>
              <a:t>Wireshark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5" name="Picture 4" descr="topo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83" y="1142498"/>
            <a:ext cx="5472242" cy="21034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Overview (part 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Given switches with N ports, create a 2-stage fat-tree topology with hosts in </a:t>
            </a:r>
            <a:r>
              <a:rPr lang="en-US" sz="2800" dirty="0" err="1"/>
              <a:t>Mininet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Make N an input parameter to your program (python script)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Ex: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38523" y="3190247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2744137" y="3177455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975968" y="3990619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1737580" y="3977829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40495" y="3975363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3302107" y="3972897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cxnSp>
        <p:nvCxnSpPr>
          <p:cNvPr id="15" name="Straight Connector 14"/>
          <p:cNvCxnSpPr>
            <a:stCxn id="23" idx="0"/>
            <a:endCxn id="5" idx="2"/>
          </p:cNvCxnSpPr>
          <p:nvPr/>
        </p:nvCxnSpPr>
        <p:spPr>
          <a:xfrm flipV="1">
            <a:off x="1203132" y="3520629"/>
            <a:ext cx="562555" cy="46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0"/>
            <a:endCxn id="22" idx="2"/>
          </p:cNvCxnSpPr>
          <p:nvPr/>
        </p:nvCxnSpPr>
        <p:spPr>
          <a:xfrm flipV="1">
            <a:off x="1203132" y="3507837"/>
            <a:ext cx="1768169" cy="482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0"/>
            <a:endCxn id="5" idx="2"/>
          </p:cNvCxnSpPr>
          <p:nvPr/>
        </p:nvCxnSpPr>
        <p:spPr>
          <a:xfrm flipH="1" flipV="1">
            <a:off x="1765687" y="3520629"/>
            <a:ext cx="19905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0"/>
            <a:endCxn id="22" idx="2"/>
          </p:cNvCxnSpPr>
          <p:nvPr/>
        </p:nvCxnSpPr>
        <p:spPr>
          <a:xfrm flipV="1">
            <a:off x="1964744" y="3507837"/>
            <a:ext cx="1006557" cy="469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0"/>
            <a:endCxn id="5" idx="2"/>
          </p:cNvCxnSpPr>
          <p:nvPr/>
        </p:nvCxnSpPr>
        <p:spPr>
          <a:xfrm flipH="1" flipV="1">
            <a:off x="1765687" y="3520629"/>
            <a:ext cx="1001972" cy="454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7" idx="0"/>
            <a:endCxn id="5" idx="2"/>
          </p:cNvCxnSpPr>
          <p:nvPr/>
        </p:nvCxnSpPr>
        <p:spPr>
          <a:xfrm flipH="1" flipV="1">
            <a:off x="1765687" y="3520629"/>
            <a:ext cx="1763584" cy="452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2" idx="2"/>
            <a:endCxn id="26" idx="0"/>
          </p:cNvCxnSpPr>
          <p:nvPr/>
        </p:nvCxnSpPr>
        <p:spPr>
          <a:xfrm flipH="1">
            <a:off x="2767659" y="3507837"/>
            <a:ext cx="203642" cy="467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2"/>
            <a:endCxn id="27" idx="0"/>
          </p:cNvCxnSpPr>
          <p:nvPr/>
        </p:nvCxnSpPr>
        <p:spPr>
          <a:xfrm>
            <a:off x="2971301" y="3507837"/>
            <a:ext cx="557970" cy="465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616254" y="3187781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7935450" y="3174990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9326925" y="3182848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5527091" y="3977828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6495214" y="3975362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7473669" y="3962571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8472772" y="3960104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7" name="Rectangle 56"/>
          <p:cNvSpPr/>
          <p:nvPr/>
        </p:nvSpPr>
        <p:spPr>
          <a:xfrm>
            <a:off x="9471875" y="3947313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58" name="Rectangle 57"/>
          <p:cNvSpPr/>
          <p:nvPr/>
        </p:nvSpPr>
        <p:spPr>
          <a:xfrm>
            <a:off x="10457777" y="3931597"/>
            <a:ext cx="454328" cy="3303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sw</a:t>
            </a:r>
            <a:endParaRPr lang="en-US" sz="1600" dirty="0"/>
          </a:p>
        </p:txBody>
      </p:sp>
      <p:cxnSp>
        <p:nvCxnSpPr>
          <p:cNvPr id="59" name="Straight Connector 58"/>
          <p:cNvCxnSpPr>
            <a:stCxn id="53" idx="0"/>
            <a:endCxn id="50" idx="2"/>
          </p:cNvCxnSpPr>
          <p:nvPr/>
        </p:nvCxnSpPr>
        <p:spPr>
          <a:xfrm flipV="1">
            <a:off x="5754255" y="3518163"/>
            <a:ext cx="1089163" cy="459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4" idx="0"/>
            <a:endCxn id="50" idx="2"/>
          </p:cNvCxnSpPr>
          <p:nvPr/>
        </p:nvCxnSpPr>
        <p:spPr>
          <a:xfrm flipV="1">
            <a:off x="6722378" y="3518163"/>
            <a:ext cx="121040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50" idx="2"/>
          </p:cNvCxnSpPr>
          <p:nvPr/>
        </p:nvCxnSpPr>
        <p:spPr>
          <a:xfrm flipH="1" flipV="1">
            <a:off x="6843418" y="3518163"/>
            <a:ext cx="857415" cy="444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0"/>
            <a:endCxn id="50" idx="2"/>
          </p:cNvCxnSpPr>
          <p:nvPr/>
        </p:nvCxnSpPr>
        <p:spPr>
          <a:xfrm flipH="1" flipV="1">
            <a:off x="6843418" y="3518163"/>
            <a:ext cx="1856518" cy="44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0"/>
            <a:endCxn id="50" idx="2"/>
          </p:cNvCxnSpPr>
          <p:nvPr/>
        </p:nvCxnSpPr>
        <p:spPr>
          <a:xfrm flipH="1" flipV="1">
            <a:off x="6843418" y="3518163"/>
            <a:ext cx="2855621" cy="429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0"/>
            <a:endCxn id="50" idx="2"/>
          </p:cNvCxnSpPr>
          <p:nvPr/>
        </p:nvCxnSpPr>
        <p:spPr>
          <a:xfrm flipH="1" flipV="1">
            <a:off x="6843418" y="3518163"/>
            <a:ext cx="3841523" cy="413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3" idx="0"/>
            <a:endCxn id="51" idx="2"/>
          </p:cNvCxnSpPr>
          <p:nvPr/>
        </p:nvCxnSpPr>
        <p:spPr>
          <a:xfrm flipV="1">
            <a:off x="5754255" y="3505372"/>
            <a:ext cx="2408359" cy="472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4" idx="0"/>
            <a:endCxn id="51" idx="2"/>
          </p:cNvCxnSpPr>
          <p:nvPr/>
        </p:nvCxnSpPr>
        <p:spPr>
          <a:xfrm flipV="1">
            <a:off x="6722378" y="3505372"/>
            <a:ext cx="1440236" cy="46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55" idx="0"/>
            <a:endCxn id="51" idx="2"/>
          </p:cNvCxnSpPr>
          <p:nvPr/>
        </p:nvCxnSpPr>
        <p:spPr>
          <a:xfrm flipV="1">
            <a:off x="7700833" y="3505372"/>
            <a:ext cx="461781" cy="457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6" idx="0"/>
            <a:endCxn id="51" idx="2"/>
          </p:cNvCxnSpPr>
          <p:nvPr/>
        </p:nvCxnSpPr>
        <p:spPr>
          <a:xfrm flipH="1" flipV="1">
            <a:off x="8162614" y="3505372"/>
            <a:ext cx="537322" cy="454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7" idx="0"/>
            <a:endCxn id="51" idx="2"/>
          </p:cNvCxnSpPr>
          <p:nvPr/>
        </p:nvCxnSpPr>
        <p:spPr>
          <a:xfrm flipH="1" flipV="1">
            <a:off x="8162614" y="3505372"/>
            <a:ext cx="1536425" cy="44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8" idx="0"/>
            <a:endCxn id="51" idx="2"/>
          </p:cNvCxnSpPr>
          <p:nvPr/>
        </p:nvCxnSpPr>
        <p:spPr>
          <a:xfrm flipH="1" flipV="1">
            <a:off x="8162614" y="3505372"/>
            <a:ext cx="2522327" cy="42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3" idx="0"/>
            <a:endCxn id="52" idx="2"/>
          </p:cNvCxnSpPr>
          <p:nvPr/>
        </p:nvCxnSpPr>
        <p:spPr>
          <a:xfrm flipV="1">
            <a:off x="5754255" y="3513230"/>
            <a:ext cx="3799834" cy="46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54" idx="0"/>
            <a:endCxn id="52" idx="2"/>
          </p:cNvCxnSpPr>
          <p:nvPr/>
        </p:nvCxnSpPr>
        <p:spPr>
          <a:xfrm flipV="1">
            <a:off x="6722378" y="3513230"/>
            <a:ext cx="2831711" cy="462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5" idx="0"/>
            <a:endCxn id="52" idx="2"/>
          </p:cNvCxnSpPr>
          <p:nvPr/>
        </p:nvCxnSpPr>
        <p:spPr>
          <a:xfrm flipV="1">
            <a:off x="7700833" y="3513230"/>
            <a:ext cx="1853256" cy="449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6" idx="0"/>
            <a:endCxn id="52" idx="2"/>
          </p:cNvCxnSpPr>
          <p:nvPr/>
        </p:nvCxnSpPr>
        <p:spPr>
          <a:xfrm flipV="1">
            <a:off x="8699936" y="3513230"/>
            <a:ext cx="854153" cy="44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7" idx="0"/>
            <a:endCxn id="52" idx="2"/>
          </p:cNvCxnSpPr>
          <p:nvPr/>
        </p:nvCxnSpPr>
        <p:spPr>
          <a:xfrm flipH="1" flipV="1">
            <a:off x="9554089" y="3513230"/>
            <a:ext cx="144950" cy="434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58" idx="0"/>
            <a:endCxn id="52" idx="2"/>
          </p:cNvCxnSpPr>
          <p:nvPr/>
        </p:nvCxnSpPr>
        <p:spPr>
          <a:xfrm flipH="1" flipV="1">
            <a:off x="9554089" y="3513230"/>
            <a:ext cx="1130852" cy="41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6" idx="0"/>
          </p:cNvCxnSpPr>
          <p:nvPr/>
        </p:nvCxnSpPr>
        <p:spPr>
          <a:xfrm flipH="1" flipV="1">
            <a:off x="1032564" y="430528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906175" y="454028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19" name="Straight Connector 118"/>
          <p:cNvCxnSpPr>
            <a:stCxn id="120" idx="0"/>
          </p:cNvCxnSpPr>
          <p:nvPr/>
        </p:nvCxnSpPr>
        <p:spPr>
          <a:xfrm flipH="1" flipV="1">
            <a:off x="1360499" y="4313143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234110" y="4548138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21" name="Straight Connector 120"/>
          <p:cNvCxnSpPr>
            <a:stCxn id="122" idx="0"/>
          </p:cNvCxnSpPr>
          <p:nvPr/>
        </p:nvCxnSpPr>
        <p:spPr>
          <a:xfrm flipH="1" flipV="1">
            <a:off x="1804503" y="431314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678114" y="454813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23" name="Straight Connector 122"/>
          <p:cNvCxnSpPr>
            <a:stCxn id="124" idx="0"/>
          </p:cNvCxnSpPr>
          <p:nvPr/>
        </p:nvCxnSpPr>
        <p:spPr>
          <a:xfrm flipH="1" flipV="1">
            <a:off x="2132438" y="432100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2006049" y="455599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25" name="Straight Connector 124"/>
          <p:cNvCxnSpPr>
            <a:stCxn id="126" idx="0"/>
          </p:cNvCxnSpPr>
          <p:nvPr/>
        </p:nvCxnSpPr>
        <p:spPr>
          <a:xfrm flipH="1" flipV="1">
            <a:off x="2597115" y="431068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470726" y="454567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27" name="Straight Connector 126"/>
          <p:cNvCxnSpPr>
            <a:stCxn id="128" idx="0"/>
          </p:cNvCxnSpPr>
          <p:nvPr/>
        </p:nvCxnSpPr>
        <p:spPr>
          <a:xfrm flipH="1" flipV="1">
            <a:off x="2925050" y="431854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798661" y="455353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29" name="Straight Connector 128"/>
          <p:cNvCxnSpPr>
            <a:stCxn id="130" idx="0"/>
          </p:cNvCxnSpPr>
          <p:nvPr/>
        </p:nvCxnSpPr>
        <p:spPr>
          <a:xfrm flipH="1" flipV="1">
            <a:off x="3369075" y="430822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242686" y="454321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31" name="Straight Connector 130"/>
          <p:cNvCxnSpPr>
            <a:stCxn id="132" idx="0"/>
          </p:cNvCxnSpPr>
          <p:nvPr/>
        </p:nvCxnSpPr>
        <p:spPr>
          <a:xfrm flipH="1" flipV="1">
            <a:off x="3697010" y="431608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570621" y="455107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33" name="Rectangle 132"/>
          <p:cNvSpPr/>
          <p:nvPr/>
        </p:nvSpPr>
        <p:spPr>
          <a:xfrm>
            <a:off x="5284682" y="4561401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34" name="Rectangle 133"/>
          <p:cNvSpPr/>
          <p:nvPr/>
        </p:nvSpPr>
        <p:spPr>
          <a:xfrm>
            <a:off x="5612618" y="4558934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35" name="Rectangle 134"/>
          <p:cNvSpPr/>
          <p:nvPr/>
        </p:nvSpPr>
        <p:spPr>
          <a:xfrm>
            <a:off x="5940553" y="455646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36" name="Straight Connector 135"/>
          <p:cNvCxnSpPr/>
          <p:nvPr/>
        </p:nvCxnSpPr>
        <p:spPr>
          <a:xfrm flipH="1" flipV="1">
            <a:off x="5751813" y="431608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5522165" y="431361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5994659" y="4311149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6263162" y="4558941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40" name="Rectangle 139"/>
          <p:cNvSpPr/>
          <p:nvPr/>
        </p:nvSpPr>
        <p:spPr>
          <a:xfrm>
            <a:off x="6591098" y="4556474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41" name="Rectangle 140"/>
          <p:cNvSpPr/>
          <p:nvPr/>
        </p:nvSpPr>
        <p:spPr>
          <a:xfrm>
            <a:off x="6919033" y="455400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42" name="Straight Connector 141"/>
          <p:cNvCxnSpPr/>
          <p:nvPr/>
        </p:nvCxnSpPr>
        <p:spPr>
          <a:xfrm flipH="1" flipV="1">
            <a:off x="6730293" y="4313622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6500645" y="431115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6973139" y="4308689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7244069" y="454861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49" name="Rectangle 148"/>
          <p:cNvSpPr/>
          <p:nvPr/>
        </p:nvSpPr>
        <p:spPr>
          <a:xfrm>
            <a:off x="7572005" y="4546143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50" name="Rectangle 149"/>
          <p:cNvSpPr/>
          <p:nvPr/>
        </p:nvSpPr>
        <p:spPr>
          <a:xfrm>
            <a:off x="7899940" y="4543678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51" name="Straight Connector 150"/>
          <p:cNvCxnSpPr/>
          <p:nvPr/>
        </p:nvCxnSpPr>
        <p:spPr>
          <a:xfrm flipH="1" flipV="1">
            <a:off x="7711200" y="4303291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 flipV="1">
            <a:off x="7481552" y="430082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 flipV="1">
            <a:off x="7954046" y="4298358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8245656" y="4538286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55" name="Rectangle 154"/>
          <p:cNvSpPr/>
          <p:nvPr/>
        </p:nvSpPr>
        <p:spPr>
          <a:xfrm>
            <a:off x="8573592" y="4535819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56" name="Rectangle 155"/>
          <p:cNvSpPr/>
          <p:nvPr/>
        </p:nvSpPr>
        <p:spPr>
          <a:xfrm>
            <a:off x="8901527" y="4533354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57" name="Straight Connector 156"/>
          <p:cNvCxnSpPr/>
          <p:nvPr/>
        </p:nvCxnSpPr>
        <p:spPr>
          <a:xfrm flipH="1" flipV="1">
            <a:off x="8712787" y="4292967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 flipV="1">
            <a:off x="8483139" y="4290500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 flipV="1">
            <a:off x="8955633" y="4288034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9236918" y="4517637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73" name="Rectangle 172"/>
          <p:cNvSpPr/>
          <p:nvPr/>
        </p:nvSpPr>
        <p:spPr>
          <a:xfrm>
            <a:off x="9564854" y="451517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74" name="Rectangle 173"/>
          <p:cNvSpPr/>
          <p:nvPr/>
        </p:nvSpPr>
        <p:spPr>
          <a:xfrm>
            <a:off x="9892789" y="4512705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75" name="Straight Connector 174"/>
          <p:cNvCxnSpPr/>
          <p:nvPr/>
        </p:nvCxnSpPr>
        <p:spPr>
          <a:xfrm flipH="1" flipV="1">
            <a:off x="9704049" y="4272318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9474401" y="4269851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946895" y="4267385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10217854" y="4507312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10545790" y="4504845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sp>
        <p:nvSpPr>
          <p:cNvPr id="180" name="Rectangle 179"/>
          <p:cNvSpPr/>
          <p:nvPr/>
        </p:nvSpPr>
        <p:spPr>
          <a:xfrm>
            <a:off x="10873725" y="4502380"/>
            <a:ext cx="281274" cy="3303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endParaRPr lang="en-US" sz="1600" dirty="0"/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10684985" y="4261993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10455337" y="4259526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10927831" y="4257060"/>
            <a:ext cx="0" cy="234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1063541" y="5089942"/>
            <a:ext cx="2550433" cy="4955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N=4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7235788" y="5015204"/>
            <a:ext cx="2550433" cy="4955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N=6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Lab3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Install and run </a:t>
            </a:r>
            <a:r>
              <a:rPr lang="en-US" sz="2800" dirty="0" err="1"/>
              <a:t>mininet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Follow </a:t>
            </a:r>
            <a:r>
              <a:rPr lang="en-US" sz="2800" dirty="0" err="1"/>
              <a:t>mininet</a:t>
            </a:r>
            <a:r>
              <a:rPr lang="en-US" sz="2800" dirty="0"/>
              <a:t> walkthrough and learn its commands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Capture </a:t>
            </a:r>
            <a:r>
              <a:rPr lang="en-US" sz="2800" dirty="0" err="1"/>
              <a:t>OpenFlow</a:t>
            </a:r>
            <a:r>
              <a:rPr lang="en-US" sz="2800" dirty="0"/>
              <a:t> messages passed through </a:t>
            </a:r>
            <a:r>
              <a:rPr lang="en-US" sz="2800" dirty="0" err="1"/>
              <a:t>mininet</a:t>
            </a:r>
            <a:r>
              <a:rPr lang="en-US" sz="2800" dirty="0"/>
              <a:t> hosts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Create a customized topology</a:t>
            </a:r>
            <a:endParaRPr lang="en-US" sz="2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Install custom forwarding rules on switches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4840</Words>
  <Application>WPS 演示</Application>
  <PresentationFormat>Widescreen</PresentationFormat>
  <Paragraphs>355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Wingdings</vt:lpstr>
      <vt:lpstr>Arial</vt:lpstr>
      <vt:lpstr>Calibri Light</vt:lpstr>
      <vt:lpstr>Microsoft YaHei</vt:lpstr>
      <vt:lpstr>Arial Unicode MS</vt:lpstr>
      <vt:lpstr>Retrospect</vt:lpstr>
      <vt:lpstr>Mininet Tutorial</vt:lpstr>
      <vt:lpstr>Lab3 Objectives</vt:lpstr>
      <vt:lpstr>Software Defined Network (SDN)</vt:lpstr>
      <vt:lpstr>Mininet</vt:lpstr>
      <vt:lpstr>What does mininet provide?</vt:lpstr>
      <vt:lpstr>Lab3 Overview (part 1)</vt:lpstr>
      <vt:lpstr>Lab3 Overview (part 1)</vt:lpstr>
      <vt:lpstr>Lab3 Overview (part 2)</vt:lpstr>
      <vt:lpstr>Lab3 Steps</vt:lpstr>
      <vt:lpstr>Installing mininet (Option 1) - recommended</vt:lpstr>
      <vt:lpstr>Installing mininet (Option 2)  </vt:lpstr>
      <vt:lpstr>Installing mininet (Option 3)</vt:lpstr>
      <vt:lpstr>Running mininet</vt:lpstr>
      <vt:lpstr>Mininet Walkthrough</vt:lpstr>
      <vt:lpstr>Creating a custom topology</vt:lpstr>
      <vt:lpstr>Manually installing rules on OVS nodes</vt:lpstr>
      <vt:lpstr>Running Mininet with Custom Topology </vt:lpstr>
      <vt:lpstr>Running Mininet with Custom Topology </vt:lpstr>
      <vt:lpstr>How to Run the Simulation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Tutorial</dc:title>
  <dc:creator>Ashkan</dc:creator>
  <cp:lastModifiedBy>Siyuan</cp:lastModifiedBy>
  <cp:revision>93</cp:revision>
  <dcterms:created xsi:type="dcterms:W3CDTF">2014-09-01T16:12:00Z</dcterms:created>
  <dcterms:modified xsi:type="dcterms:W3CDTF">2018-10-16T04:06:02Z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