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</p:sldMasterIdLst>
  <p:sldIdLst>
    <p:sldId id="256" r:id="rId2"/>
    <p:sldId id="257" r:id="rId3"/>
    <p:sldId id="261" r:id="rId4"/>
    <p:sldId id="262" r:id="rId5"/>
    <p:sldId id="268" r:id="rId6"/>
    <p:sldId id="269" r:id="rId7"/>
    <p:sldId id="270" r:id="rId8"/>
    <p:sldId id="271" r:id="rId9"/>
    <p:sldId id="264" r:id="rId10"/>
    <p:sldId id="260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628B9-2AB5-40C9-9FE1-28C7267B9B61}" v="1" dt="2018-11-19T21:23:21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0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eil Abbasloo" userId="d71572ce-aea6-4a3a-9d7a-c1bc96c12f67" providerId="ADAL" clId="{259628B9-2AB5-40C9-9FE1-28C7267B9B61}"/>
    <pc:docChg chg="custSel mod modSld">
      <pc:chgData name="Soheil Abbasloo" userId="d71572ce-aea6-4a3a-9d7a-c1bc96c12f67" providerId="ADAL" clId="{259628B9-2AB5-40C9-9FE1-28C7267B9B61}" dt="2018-11-20T00:19:11.915" v="4" actId="26606"/>
      <pc:docMkLst>
        <pc:docMk/>
      </pc:docMkLst>
      <pc:sldChg chg="addSp modSp mod setBg">
        <pc:chgData name="Soheil Abbasloo" userId="d71572ce-aea6-4a3a-9d7a-c1bc96c12f67" providerId="ADAL" clId="{259628B9-2AB5-40C9-9FE1-28C7267B9B61}" dt="2018-11-20T00:19:11.915" v="4" actId="26606"/>
        <pc:sldMkLst>
          <pc:docMk/>
          <pc:sldMk cId="844656768" sldId="256"/>
        </pc:sldMkLst>
        <pc:spChg chg="mod">
          <ac:chgData name="Soheil Abbasloo" userId="d71572ce-aea6-4a3a-9d7a-c1bc96c12f67" providerId="ADAL" clId="{259628B9-2AB5-40C9-9FE1-28C7267B9B61}" dt="2018-11-20T00:19:11.915" v="4" actId="26606"/>
          <ac:spMkLst>
            <pc:docMk/>
            <pc:sldMk cId="844656768" sldId="256"/>
            <ac:spMk id="2" creationId="{00000000-0000-0000-0000-000000000000}"/>
          </ac:spMkLst>
        </pc:spChg>
        <pc:spChg chg="mod">
          <ac:chgData name="Soheil Abbasloo" userId="d71572ce-aea6-4a3a-9d7a-c1bc96c12f67" providerId="ADAL" clId="{259628B9-2AB5-40C9-9FE1-28C7267B9B61}" dt="2018-11-20T00:19:11.915" v="4" actId="26606"/>
          <ac:spMkLst>
            <pc:docMk/>
            <pc:sldMk cId="844656768" sldId="256"/>
            <ac:spMk id="3" creationId="{00000000-0000-0000-0000-000000000000}"/>
          </ac:spMkLst>
        </pc:spChg>
        <pc:spChg chg="add">
          <ac:chgData name="Soheil Abbasloo" userId="d71572ce-aea6-4a3a-9d7a-c1bc96c12f67" providerId="ADAL" clId="{259628B9-2AB5-40C9-9FE1-28C7267B9B61}" dt="2018-11-20T00:19:11.915" v="4" actId="26606"/>
          <ac:spMkLst>
            <pc:docMk/>
            <pc:sldMk cId="844656768" sldId="256"/>
            <ac:spMk id="8" creationId="{23962611-DFD5-4092-AAFD-559E3DFCE2C9}"/>
          </ac:spMkLst>
        </pc:spChg>
        <pc:picChg chg="add">
          <ac:chgData name="Soheil Abbasloo" userId="d71572ce-aea6-4a3a-9d7a-c1bc96c12f67" providerId="ADAL" clId="{259628B9-2AB5-40C9-9FE1-28C7267B9B61}" dt="2018-11-20T00:19:11.915" v="4" actId="26606"/>
          <ac:picMkLst>
            <pc:docMk/>
            <pc:sldMk cId="844656768" sldId="256"/>
            <ac:picMk id="10" creationId="{2270F1FA-0425-408F-9861-80BF5AFB276D}"/>
          </ac:picMkLst>
        </pc:picChg>
      </pc:sldChg>
      <pc:sldChg chg="modSp">
        <pc:chgData name="Soheil Abbasloo" userId="d71572ce-aea6-4a3a-9d7a-c1bc96c12f67" providerId="ADAL" clId="{259628B9-2AB5-40C9-9FE1-28C7267B9B61}" dt="2018-11-19T21:23:21.328" v="0" actId="27636"/>
        <pc:sldMkLst>
          <pc:docMk/>
          <pc:sldMk cId="3737485577" sldId="261"/>
        </pc:sldMkLst>
        <pc:spChg chg="mod">
          <ac:chgData name="Soheil Abbasloo" userId="d71572ce-aea6-4a3a-9d7a-c1bc96c12f67" providerId="ADAL" clId="{259628B9-2AB5-40C9-9FE1-28C7267B9B61}" dt="2018-11-19T21:23:21.328" v="0" actId="27636"/>
          <ac:spMkLst>
            <pc:docMk/>
            <pc:sldMk cId="3737485577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E187-BFD3-4881-85CC-0E9C1058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FCFB0-9EF6-4660-8957-DDF105D0C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6D75-569C-4DF5-AC66-5994EEEB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16FC8-8A45-4793-9D63-C21CC3EB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20774-D498-4946-A407-C2114714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4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80DC-01FD-495D-B1E3-0A906386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A09E4-9717-43E8-AEE1-7BBE73D47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C0A9A-50BC-4202-862E-E2022EA04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5BDC-856B-4B82-9EB7-FED68952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A683-DE3A-47BC-8BC5-7AC85E82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7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45B66-DF09-4B8C-B966-4E2371139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291EF-E557-4607-92CB-483C83CAA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CF947-F759-45AA-978F-9D25FC65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DE0FF-57D1-40D4-8AD3-B11E7A9A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685FD-01D5-483C-8136-4CFABF1C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DF4B-44AE-447D-98A5-84FDDEA0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54236-4480-4ECE-9D77-8A038ADE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EA20-F2D2-43D5-B1FB-5DA032C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C3EC-4A4D-47FD-B1FF-441C85F9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FA28-BD82-4D99-A765-C59148BB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8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A715-170A-4ED6-810F-F9C1CDCC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BF597-7416-4065-96A4-FBBFEB3C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5F84-AF5F-45C1-B1D2-09A10791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6DBD-6948-4947-9289-2470460C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7F56-92D0-4168-A841-1A2B0415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3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7554-986B-44E5-9EF8-473146A8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CF34-6201-443D-9AC7-07D64E536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5B37A-D1B4-40CF-9AEA-702FF1358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C8F5-4ADC-4F46-A85B-CE9FA789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55B90-5F13-4305-9604-8798717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7E00C-CCD9-436A-BDA4-8005BA04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BE0B-7C29-4BCB-AEEF-A2B15F27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C016E-EF65-4347-9A61-9AEB5A20D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04B94-BB81-423F-B2C9-06C908442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85C62-4347-48F0-AEFE-8705AD39A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3C7E5-95DB-4DF4-ACDB-6ADBC8240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934C2-5D6D-4229-B7F2-1F7CD16C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976DAE-9A12-43FE-83EB-7E596321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DAC7A-21EB-4AD8-BFA1-F7D62618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4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D19C-5442-4894-98B7-720A5DB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A1337-FFB8-4896-99AC-31231246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C8044-0D09-47E1-BBCD-43F14663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EA8F1-0556-4BA5-91EC-5CE5FCD8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6CD1F-B82B-416E-A4FB-9F96E7E2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29265-7064-4965-92E3-21F7AE7E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5A068-458A-431F-BAB9-77B68A76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0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ABEC-94B2-4798-8B5E-6828F9DF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B26C-3EC0-43DA-B514-AFCD2EDC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E7738-244A-4A5F-A052-085F64067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DCDAA-B366-471D-A674-A0848BB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C0480-0925-477A-83B2-CA06E3B7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17822-3D66-4907-9E1A-2236C0FC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476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C75B-4784-4E8B-8DA6-D38D87DD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A1F79-C29F-47E9-AAFF-1064C81F1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288C0-0124-4465-9B60-63C8779E1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A9207-8C30-4DE7-9841-6C7E2F08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A8019-F525-43BC-9952-0CEF34492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70D35-EC40-4908-A564-EF600323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7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1BD55-39C1-4782-8137-1DA43B90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55D7-7F2A-4055-B6E8-F1E72FA6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259B-8B03-4BAA-B806-922D86F12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A6D8F-78AC-42FA-BD60-4907428D2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3939-777B-41C0-82FF-75E80425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EL9333 – Lab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5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RYU documentation and examples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ryu.readthedocs.org</a:t>
            </a:r>
            <a:r>
              <a:rPr lang="en-US" dirty="0"/>
              <a:t>/en/latest/</a:t>
            </a:r>
          </a:p>
          <a:p>
            <a:pPr lvl="1"/>
            <a:r>
              <a:rPr lang="en-US" dirty="0"/>
              <a:t>http://osrg.github.io/ryu-book/en/html/</a:t>
            </a:r>
          </a:p>
          <a:p>
            <a:pPr lvl="1"/>
            <a:endParaRPr lang="en-US" dirty="0"/>
          </a:p>
          <a:p>
            <a:r>
              <a:rPr lang="en-US" dirty="0"/>
              <a:t>hping3 usage </a:t>
            </a:r>
          </a:p>
          <a:p>
            <a:pPr lvl="1"/>
            <a:r>
              <a:rPr lang="en-US" dirty="0"/>
              <a:t>http://linux.die.net/man/8/hping3</a:t>
            </a:r>
          </a:p>
          <a:p>
            <a:pPr lvl="1"/>
            <a:endParaRPr lang="en-US" dirty="0"/>
          </a:p>
          <a:p>
            <a:r>
              <a:rPr lang="en-US" dirty="0" err="1"/>
              <a:t>ovs-vsctl</a:t>
            </a:r>
            <a:r>
              <a:rPr lang="en-US" dirty="0"/>
              <a:t> and </a:t>
            </a:r>
            <a:r>
              <a:rPr lang="en-US" dirty="0" err="1"/>
              <a:t>ovs-ofctl</a:t>
            </a:r>
            <a:endParaRPr lang="en-US" dirty="0"/>
          </a:p>
          <a:p>
            <a:pPr lvl="1"/>
            <a:r>
              <a:rPr lang="en-US" dirty="0"/>
              <a:t>http://www.pica8.com/document/v2.3/html/</a:t>
            </a:r>
            <a:r>
              <a:rPr lang="en-US" dirty="0" err="1"/>
              <a:t>ovs</a:t>
            </a:r>
            <a:r>
              <a:rPr lang="en-US" dirty="0"/>
              <a:t>-commands-reference/#1081533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openvswitch.org</a:t>
            </a:r>
            <a:r>
              <a:rPr lang="en-US" dirty="0"/>
              <a:t>/support/</a:t>
            </a:r>
            <a:r>
              <a:rPr lang="en-US" dirty="0" err="1"/>
              <a:t>dist</a:t>
            </a:r>
            <a:r>
              <a:rPr lang="en-US" dirty="0"/>
              <a:t>-docs/ovs-vsctl.8.txt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openvswitch.org</a:t>
            </a:r>
            <a:r>
              <a:rPr lang="en-US" dirty="0"/>
              <a:t>/support/</a:t>
            </a:r>
            <a:r>
              <a:rPr lang="en-US" dirty="0" err="1"/>
              <a:t>dist</a:t>
            </a:r>
            <a:r>
              <a:rPr lang="en-US" dirty="0"/>
              <a:t>-docs/ovs-ofctl.8.txt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8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understand the operation of </a:t>
            </a:r>
            <a:r>
              <a:rPr lang="en-US" dirty="0" err="1"/>
              <a:t>OpenFlow</a:t>
            </a:r>
            <a:r>
              <a:rPr lang="en-US" dirty="0"/>
              <a:t> and observe the operations </a:t>
            </a:r>
          </a:p>
          <a:p>
            <a:r>
              <a:rPr lang="en-US" dirty="0"/>
              <a:t>Learn basic skill of configuring an </a:t>
            </a:r>
            <a:r>
              <a:rPr lang="en-US" dirty="0" err="1"/>
              <a:t>OpenFlow</a:t>
            </a:r>
            <a:r>
              <a:rPr lang="en-US" dirty="0"/>
              <a:t> Switch </a:t>
            </a:r>
          </a:p>
          <a:p>
            <a:r>
              <a:rPr lang="en-US" dirty="0"/>
              <a:t>Trigger and observe the behavior of flow table overflow</a:t>
            </a:r>
          </a:p>
          <a:p>
            <a:r>
              <a:rPr lang="en-US" dirty="0"/>
              <a:t>Learn to manage flows based on limited network resources </a:t>
            </a:r>
          </a:p>
        </p:txBody>
      </p:sp>
    </p:spTree>
    <p:extLst>
      <p:ext uri="{BB962C8B-B14F-4D97-AF65-F5344CB8AC3E}">
        <p14:creationId xmlns:p14="http://schemas.microsoft.com/office/powerpoint/2010/main" val="11507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you learned from Lab 1 to Lab 4 including</a:t>
            </a:r>
          </a:p>
          <a:p>
            <a:pPr lvl="1"/>
            <a:r>
              <a:rPr lang="en-US" dirty="0" err="1"/>
              <a:t>Mininet</a:t>
            </a:r>
            <a:endParaRPr lang="en-US" dirty="0"/>
          </a:p>
          <a:p>
            <a:pPr lvl="1"/>
            <a:r>
              <a:rPr lang="en-US" dirty="0"/>
              <a:t>RYU controller</a:t>
            </a:r>
          </a:p>
          <a:p>
            <a:pPr lvl="1"/>
            <a:r>
              <a:rPr lang="en-US" dirty="0" err="1"/>
              <a:t>ovs-ofctl</a:t>
            </a:r>
            <a:endParaRPr lang="en-US" dirty="0"/>
          </a:p>
          <a:p>
            <a:r>
              <a:rPr lang="en-US" dirty="0"/>
              <a:t>New command: </a:t>
            </a:r>
            <a:r>
              <a:rPr lang="en-US" dirty="0" err="1"/>
              <a:t>ovs-vsctl</a:t>
            </a:r>
            <a:endParaRPr lang="en-US" dirty="0"/>
          </a:p>
          <a:p>
            <a:pPr lvl="1"/>
            <a:r>
              <a:rPr lang="en-US" dirty="0" err="1"/>
              <a:t>ovs-vsctl</a:t>
            </a:r>
            <a:r>
              <a:rPr lang="en-US" dirty="0"/>
              <a:t> add bridge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add bridge s1 </a:t>
            </a:r>
            <a:r>
              <a:rPr lang="en-US" dirty="0" err="1"/>
              <a:t>flow_tables</a:t>
            </a:r>
            <a:r>
              <a:rPr lang="en-US" dirty="0"/>
              <a:t> 0=@frank -- --id=@frank create </a:t>
            </a:r>
            <a:r>
              <a:rPr lang="en-US" dirty="0" err="1"/>
              <a:t>flow_table</a:t>
            </a:r>
            <a:r>
              <a:rPr lang="en-US" dirty="0"/>
              <a:t> </a:t>
            </a:r>
            <a:r>
              <a:rPr lang="en-US" dirty="0" err="1"/>
              <a:t>flow_limit</a:t>
            </a:r>
            <a:r>
              <a:rPr lang="en-US" dirty="0"/>
              <a:t> = 100 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list bridge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ovs-vsctl</a:t>
            </a:r>
            <a:r>
              <a:rPr lang="en-US" dirty="0"/>
              <a:t> list </a:t>
            </a:r>
            <a:r>
              <a:rPr lang="en-US" dirty="0" err="1"/>
              <a:t>flow_table</a:t>
            </a:r>
            <a:endParaRPr lang="en-US" dirty="0"/>
          </a:p>
          <a:p>
            <a:r>
              <a:rPr lang="en-US" dirty="0"/>
              <a:t>New tool: hping3</a:t>
            </a:r>
          </a:p>
          <a:p>
            <a:pPr lvl="1"/>
            <a:r>
              <a:rPr lang="en-US" dirty="0"/>
              <a:t>ex: generate TCP traffic from h1 to h2 </a:t>
            </a:r>
            <a:br>
              <a:rPr lang="en-US" dirty="0"/>
            </a:br>
            <a:r>
              <a:rPr lang="de-DE" dirty="0" err="1"/>
              <a:t>mininet</a:t>
            </a:r>
            <a:r>
              <a:rPr lang="de-DE" dirty="0"/>
              <a:t>&gt; h1 hping3 –c 40 –p ++3000 –i u50000 h2</a:t>
            </a:r>
            <a:br>
              <a:rPr lang="de-DE" dirty="0"/>
            </a:br>
            <a:r>
              <a:rPr lang="de-DE" dirty="0"/>
              <a:t>c: </a:t>
            </a:r>
            <a:r>
              <a:rPr lang="de-DE" dirty="0" err="1"/>
              <a:t>count</a:t>
            </a:r>
            <a:r>
              <a:rPr lang="de-DE" dirty="0"/>
              <a:t>, -p: </a:t>
            </a:r>
            <a:r>
              <a:rPr lang="de-DE" dirty="0" err="1"/>
              <a:t>port</a:t>
            </a:r>
            <a:r>
              <a:rPr lang="de-DE" dirty="0"/>
              <a:t>, -i: </a:t>
            </a:r>
            <a:r>
              <a:rPr lang="de-DE" dirty="0" err="1"/>
              <a:t>interval</a:t>
            </a:r>
            <a:endParaRPr lang="de-DE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topology is required in lab 5</a:t>
            </a:r>
          </a:p>
          <a:p>
            <a:pPr lvl="1"/>
            <a:r>
              <a:rPr lang="en-US" dirty="0"/>
              <a:t>a costumed topology file is provided (on NYU Classes)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83764" y="2806164"/>
            <a:ext cx="3427102" cy="3056700"/>
            <a:chOff x="1877829" y="2806164"/>
            <a:chExt cx="3427102" cy="3056700"/>
          </a:xfrm>
        </p:grpSpPr>
        <p:sp>
          <p:nvSpPr>
            <p:cNvPr id="4" name="Rectangle 3"/>
            <p:cNvSpPr/>
            <p:nvPr/>
          </p:nvSpPr>
          <p:spPr>
            <a:xfrm>
              <a:off x="1877829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33431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H1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H2</a:t>
              </a:r>
            </a:p>
          </p:txBody>
        </p:sp>
        <p:cxnSp>
          <p:nvCxnSpPr>
            <p:cNvPr id="11" name="Straight Connector 10"/>
            <p:cNvCxnSpPr>
              <a:stCxn id="4" idx="2"/>
              <a:endCxn id="6" idx="0"/>
            </p:cNvCxnSpPr>
            <p:nvPr/>
          </p:nvCxnSpPr>
          <p:spPr>
            <a:xfrm>
              <a:off x="2163579" y="3383643"/>
              <a:ext cx="634958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2"/>
              <a:endCxn id="7" idx="0"/>
            </p:cNvCxnSpPr>
            <p:nvPr/>
          </p:nvCxnSpPr>
          <p:spPr>
            <a:xfrm flipH="1">
              <a:off x="4384224" y="3383643"/>
              <a:ext cx="63495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2"/>
              <a:endCxn id="6" idx="0"/>
            </p:cNvCxnSpPr>
            <p:nvPr/>
          </p:nvCxnSpPr>
          <p:spPr>
            <a:xfrm flipH="1">
              <a:off x="2798537" y="3383643"/>
              <a:ext cx="2220644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2"/>
              <a:endCxn id="7" idx="0"/>
            </p:cNvCxnSpPr>
            <p:nvPr/>
          </p:nvCxnSpPr>
          <p:spPr>
            <a:xfrm>
              <a:off x="2163579" y="3383643"/>
              <a:ext cx="2220645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2"/>
              <a:endCxn id="8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9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76675" y="3813876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97272" y="37399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30327" y="38892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21192" y="33603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29571" y="333973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744107" y="334867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65856" y="327932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320148" y="2806164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42" name="Straight Connector 41"/>
            <p:cNvCxnSpPr>
              <a:stCxn id="41" idx="2"/>
              <a:endCxn id="6" idx="0"/>
            </p:cNvCxnSpPr>
            <p:nvPr/>
          </p:nvCxnSpPr>
          <p:spPr>
            <a:xfrm flipH="1">
              <a:off x="2798537" y="3377664"/>
              <a:ext cx="807361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1" idx="2"/>
              <a:endCxn id="7" idx="0"/>
            </p:cNvCxnSpPr>
            <p:nvPr/>
          </p:nvCxnSpPr>
          <p:spPr>
            <a:xfrm>
              <a:off x="3605898" y="3377664"/>
              <a:ext cx="778326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2391092" y="32733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39664" y="339136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687825" y="3709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5581" y="3908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11065" y="381725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47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Task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flow table size at top-level switches</a:t>
            </a:r>
          </a:p>
          <a:p>
            <a:pPr lvl="1"/>
            <a:r>
              <a:rPr lang="en-US" dirty="0"/>
              <a:t>set the flow table size to 100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001806" y="2873377"/>
            <a:ext cx="3861965" cy="1009194"/>
          </a:xfrm>
          <a:prstGeom prst="rect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71397" y="3116058"/>
            <a:ext cx="2213428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use ‘</a:t>
            </a:r>
            <a:r>
              <a:rPr lang="en-US" dirty="0" err="1">
                <a:solidFill>
                  <a:srgbClr val="FF0000"/>
                </a:solidFill>
              </a:rPr>
              <a:t>ovs-vsctl</a:t>
            </a:r>
            <a:r>
              <a:rPr lang="en-US" dirty="0">
                <a:solidFill>
                  <a:srgbClr val="FF0000"/>
                </a:solidFill>
              </a:rPr>
              <a:t>’ to set flow table size = 100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198014" y="3069051"/>
            <a:ext cx="3427102" cy="3056700"/>
            <a:chOff x="1877829" y="2806164"/>
            <a:chExt cx="3427102" cy="3056700"/>
          </a:xfrm>
        </p:grpSpPr>
        <p:sp>
          <p:nvSpPr>
            <p:cNvPr id="30" name="Rectangle 29"/>
            <p:cNvSpPr/>
            <p:nvPr/>
          </p:nvSpPr>
          <p:spPr>
            <a:xfrm>
              <a:off x="1877829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33431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H1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H2</a:t>
              </a:r>
            </a:p>
          </p:txBody>
        </p:sp>
        <p:cxnSp>
          <p:nvCxnSpPr>
            <p:cNvPr id="36" name="Straight Connector 35"/>
            <p:cNvCxnSpPr>
              <a:stCxn id="30" idx="2"/>
              <a:endCxn id="32" idx="0"/>
            </p:cNvCxnSpPr>
            <p:nvPr/>
          </p:nvCxnSpPr>
          <p:spPr>
            <a:xfrm>
              <a:off x="2163579" y="3383643"/>
              <a:ext cx="634958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2"/>
              <a:endCxn id="33" idx="0"/>
            </p:cNvCxnSpPr>
            <p:nvPr/>
          </p:nvCxnSpPr>
          <p:spPr>
            <a:xfrm flipH="1">
              <a:off x="4384224" y="3383643"/>
              <a:ext cx="63495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2"/>
              <a:endCxn id="32" idx="0"/>
            </p:cNvCxnSpPr>
            <p:nvPr/>
          </p:nvCxnSpPr>
          <p:spPr>
            <a:xfrm flipH="1">
              <a:off x="2798537" y="3383643"/>
              <a:ext cx="2220644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0" idx="2"/>
              <a:endCxn id="33" idx="0"/>
            </p:cNvCxnSpPr>
            <p:nvPr/>
          </p:nvCxnSpPr>
          <p:spPr>
            <a:xfrm>
              <a:off x="2163579" y="3383643"/>
              <a:ext cx="2220645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2"/>
              <a:endCxn id="34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5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6675" y="3813876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97272" y="37399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30327" y="38892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21192" y="33603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29571" y="333973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44107" y="334867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65856" y="327932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20148" y="2806164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52" name="Straight Connector 51"/>
            <p:cNvCxnSpPr>
              <a:stCxn id="51" idx="2"/>
              <a:endCxn id="32" idx="0"/>
            </p:cNvCxnSpPr>
            <p:nvPr/>
          </p:nvCxnSpPr>
          <p:spPr>
            <a:xfrm flipH="1">
              <a:off x="2798537" y="3377664"/>
              <a:ext cx="807361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1" idx="2"/>
              <a:endCxn id="33" idx="0"/>
            </p:cNvCxnSpPr>
            <p:nvPr/>
          </p:nvCxnSpPr>
          <p:spPr>
            <a:xfrm>
              <a:off x="3605898" y="3377664"/>
              <a:ext cx="778326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391092" y="32733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39664" y="339136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87825" y="3709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45581" y="3908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11065" y="381725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0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controller that performs</a:t>
            </a:r>
          </a:p>
          <a:p>
            <a:pPr lvl="1"/>
            <a:r>
              <a:rPr lang="en-US" dirty="0"/>
              <a:t>when a new TCP flow arrives, (</a:t>
            </a:r>
            <a:r>
              <a:rPr lang="en-US" dirty="0" err="1"/>
              <a:t>srcIP</a:t>
            </a:r>
            <a:r>
              <a:rPr lang="en-US" dirty="0"/>
              <a:t>, </a:t>
            </a:r>
            <a:r>
              <a:rPr lang="en-US" dirty="0" err="1"/>
              <a:t>dstIP</a:t>
            </a:r>
            <a:r>
              <a:rPr lang="en-US" dirty="0"/>
              <a:t>, </a:t>
            </a:r>
            <a:r>
              <a:rPr lang="en-US" dirty="0" err="1"/>
              <a:t>srcPort</a:t>
            </a:r>
            <a:r>
              <a:rPr lang="en-US" dirty="0"/>
              <a:t>, </a:t>
            </a:r>
            <a:r>
              <a:rPr lang="en-US" dirty="0" err="1"/>
              <a:t>dstPort</a:t>
            </a:r>
            <a:r>
              <a:rPr lang="en-US" dirty="0"/>
              <a:t>), the switch (S4 &amp; S5) forward the first packet to controller</a:t>
            </a:r>
          </a:p>
          <a:p>
            <a:pPr lvl="1"/>
            <a:r>
              <a:rPr lang="en-US" dirty="0"/>
              <a:t>controller sets up a path S4-S1-S5 for both directions</a:t>
            </a:r>
          </a:p>
          <a:p>
            <a:pPr lvl="1"/>
            <a:r>
              <a:rPr lang="en-US" dirty="0"/>
              <a:t>1 flow </a:t>
            </a:r>
            <a:r>
              <a:rPr lang="en-US" dirty="0">
                <a:sym typeface="Wingdings"/>
              </a:rPr>
              <a:t> 2 rules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12379"/>
              </p:ext>
            </p:extLst>
          </p:nvPr>
        </p:nvGraphicFramePr>
        <p:xfrm>
          <a:off x="693053" y="4051306"/>
          <a:ext cx="3238084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5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src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dst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src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dst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4354274" y="3462280"/>
            <a:ext cx="3427102" cy="3056700"/>
            <a:chOff x="1877829" y="2806164"/>
            <a:chExt cx="3427102" cy="3056700"/>
          </a:xfrm>
        </p:grpSpPr>
        <p:sp>
          <p:nvSpPr>
            <p:cNvPr id="31" name="Rectangle 30"/>
            <p:cNvSpPr/>
            <p:nvPr/>
          </p:nvSpPr>
          <p:spPr>
            <a:xfrm>
              <a:off x="1877829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733431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H1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H2</a:t>
              </a:r>
            </a:p>
          </p:txBody>
        </p:sp>
        <p:cxnSp>
          <p:nvCxnSpPr>
            <p:cNvPr id="37" name="Straight Connector 36"/>
            <p:cNvCxnSpPr>
              <a:stCxn id="31" idx="2"/>
              <a:endCxn id="33" idx="0"/>
            </p:cNvCxnSpPr>
            <p:nvPr/>
          </p:nvCxnSpPr>
          <p:spPr>
            <a:xfrm>
              <a:off x="2163579" y="3383643"/>
              <a:ext cx="634958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2"/>
              <a:endCxn id="34" idx="0"/>
            </p:cNvCxnSpPr>
            <p:nvPr/>
          </p:nvCxnSpPr>
          <p:spPr>
            <a:xfrm flipH="1">
              <a:off x="4384224" y="3383643"/>
              <a:ext cx="63495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2"/>
              <a:endCxn id="33" idx="0"/>
            </p:cNvCxnSpPr>
            <p:nvPr/>
          </p:nvCxnSpPr>
          <p:spPr>
            <a:xfrm flipH="1">
              <a:off x="2798537" y="3383643"/>
              <a:ext cx="2220644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1" idx="2"/>
              <a:endCxn id="34" idx="0"/>
            </p:cNvCxnSpPr>
            <p:nvPr/>
          </p:nvCxnSpPr>
          <p:spPr>
            <a:xfrm>
              <a:off x="2163579" y="3383643"/>
              <a:ext cx="2220645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5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4" idx="2"/>
              <a:endCxn id="36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376675" y="3813876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97272" y="37399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30327" y="38892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21192" y="33603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129571" y="333973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44107" y="334867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65856" y="327932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320148" y="2806164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53" name="Straight Connector 52"/>
            <p:cNvCxnSpPr>
              <a:stCxn id="52" idx="2"/>
              <a:endCxn id="33" idx="0"/>
            </p:cNvCxnSpPr>
            <p:nvPr/>
          </p:nvCxnSpPr>
          <p:spPr>
            <a:xfrm flipH="1">
              <a:off x="2798537" y="3377664"/>
              <a:ext cx="807361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2" idx="2"/>
              <a:endCxn id="34" idx="0"/>
            </p:cNvCxnSpPr>
            <p:nvPr/>
          </p:nvCxnSpPr>
          <p:spPr>
            <a:xfrm>
              <a:off x="3605898" y="3377664"/>
              <a:ext cx="778326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2391092" y="32733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939664" y="339136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87825" y="3709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45581" y="3908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511065" y="381725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28" name="Freeform 27"/>
          <p:cNvSpPr/>
          <p:nvPr/>
        </p:nvSpPr>
        <p:spPr>
          <a:xfrm>
            <a:off x="4498669" y="3945740"/>
            <a:ext cx="2655559" cy="1930240"/>
          </a:xfrm>
          <a:custGeom>
            <a:avLst/>
            <a:gdLst>
              <a:gd name="connsiteX0" fmla="*/ 602706 w 2655559"/>
              <a:gd name="connsiteY0" fmla="*/ 1930240 h 1930240"/>
              <a:gd name="connsiteX1" fmla="*/ 613469 w 2655559"/>
              <a:gd name="connsiteY1" fmla="*/ 854053 h 1930240"/>
              <a:gd name="connsiteX2" fmla="*/ 12 w 2655559"/>
              <a:gd name="connsiteY2" fmla="*/ 133008 h 1930240"/>
              <a:gd name="connsiteX3" fmla="*/ 602706 w 2655559"/>
              <a:gd name="connsiteY3" fmla="*/ 46913 h 1930240"/>
              <a:gd name="connsiteX4" fmla="*/ 2475363 w 2655559"/>
              <a:gd name="connsiteY4" fmla="*/ 660339 h 1930240"/>
              <a:gd name="connsiteX5" fmla="*/ 2475363 w 2655559"/>
              <a:gd name="connsiteY5" fmla="*/ 1919478 h 193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5559" h="1930240">
                <a:moveTo>
                  <a:pt x="602706" y="1930240"/>
                </a:moveTo>
                <a:cubicBezTo>
                  <a:pt x="658312" y="1541916"/>
                  <a:pt x="713918" y="1153592"/>
                  <a:pt x="613469" y="854053"/>
                </a:cubicBezTo>
                <a:cubicBezTo>
                  <a:pt x="513020" y="554514"/>
                  <a:pt x="1806" y="267531"/>
                  <a:pt x="12" y="133008"/>
                </a:cubicBezTo>
                <a:cubicBezTo>
                  <a:pt x="-1782" y="-1515"/>
                  <a:pt x="190148" y="-40975"/>
                  <a:pt x="602706" y="46913"/>
                </a:cubicBezTo>
                <a:cubicBezTo>
                  <a:pt x="1015264" y="134801"/>
                  <a:pt x="2163254" y="348245"/>
                  <a:pt x="2475363" y="660339"/>
                </a:cubicBezTo>
                <a:cubicBezTo>
                  <a:pt x="2787473" y="972433"/>
                  <a:pt x="2631418" y="1445955"/>
                  <a:pt x="2475363" y="1919478"/>
                </a:cubicBezTo>
              </a:path>
            </a:pathLst>
          </a:cu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2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hping3 to send 100 flows (with varied </a:t>
            </a:r>
            <a:r>
              <a:rPr lang="en-US" dirty="0" err="1"/>
              <a:t>dst</a:t>
            </a:r>
            <a:r>
              <a:rPr lang="en-US" dirty="0"/>
              <a:t> port #) from H1 to H2</a:t>
            </a:r>
          </a:p>
          <a:p>
            <a:r>
              <a:rPr lang="en-US" dirty="0"/>
              <a:t>Observe flow table overflow message</a:t>
            </a:r>
          </a:p>
          <a:p>
            <a:pPr lvl="1"/>
            <a:r>
              <a:rPr lang="en-US" dirty="0"/>
              <a:t>add --verbose to </a:t>
            </a:r>
            <a:r>
              <a:rPr lang="en-US" dirty="0" err="1"/>
              <a:t>ryu</a:t>
            </a:r>
            <a:r>
              <a:rPr lang="en-US" dirty="0"/>
              <a:t>-manager</a:t>
            </a:r>
          </a:p>
          <a:p>
            <a:pPr lvl="1"/>
            <a:r>
              <a:rPr lang="en-US" dirty="0"/>
              <a:t>overflow should happen around 50 flows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18971" y="5520379"/>
            <a:ext cx="1061118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hping3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3992" y="3548376"/>
            <a:ext cx="3427102" cy="3056700"/>
            <a:chOff x="1877829" y="2806164"/>
            <a:chExt cx="3427102" cy="3056700"/>
          </a:xfrm>
        </p:grpSpPr>
        <p:sp>
          <p:nvSpPr>
            <p:cNvPr id="30" name="Rectangle 29"/>
            <p:cNvSpPr/>
            <p:nvPr/>
          </p:nvSpPr>
          <p:spPr>
            <a:xfrm>
              <a:off x="1877829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33431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H1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H2</a:t>
              </a:r>
            </a:p>
          </p:txBody>
        </p:sp>
        <p:cxnSp>
          <p:nvCxnSpPr>
            <p:cNvPr id="36" name="Straight Connector 35"/>
            <p:cNvCxnSpPr>
              <a:stCxn id="30" idx="2"/>
              <a:endCxn id="32" idx="0"/>
            </p:cNvCxnSpPr>
            <p:nvPr/>
          </p:nvCxnSpPr>
          <p:spPr>
            <a:xfrm>
              <a:off x="2163579" y="3383643"/>
              <a:ext cx="634958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2"/>
              <a:endCxn id="33" idx="0"/>
            </p:cNvCxnSpPr>
            <p:nvPr/>
          </p:nvCxnSpPr>
          <p:spPr>
            <a:xfrm flipH="1">
              <a:off x="4384224" y="3383643"/>
              <a:ext cx="63495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1" idx="2"/>
              <a:endCxn id="32" idx="0"/>
            </p:cNvCxnSpPr>
            <p:nvPr/>
          </p:nvCxnSpPr>
          <p:spPr>
            <a:xfrm flipH="1">
              <a:off x="2798537" y="3383643"/>
              <a:ext cx="2220644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0" idx="2"/>
              <a:endCxn id="33" idx="0"/>
            </p:cNvCxnSpPr>
            <p:nvPr/>
          </p:nvCxnSpPr>
          <p:spPr>
            <a:xfrm>
              <a:off x="2163579" y="3383643"/>
              <a:ext cx="2220645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2"/>
              <a:endCxn id="34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3" idx="2"/>
              <a:endCxn id="35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76675" y="3813876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97272" y="37399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30327" y="38892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21192" y="33603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129571" y="333973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44107" y="334867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65856" y="327932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320148" y="2806164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52" name="Straight Connector 51"/>
            <p:cNvCxnSpPr>
              <a:stCxn id="51" idx="2"/>
              <a:endCxn id="32" idx="0"/>
            </p:cNvCxnSpPr>
            <p:nvPr/>
          </p:nvCxnSpPr>
          <p:spPr>
            <a:xfrm flipH="1">
              <a:off x="2798537" y="3377664"/>
              <a:ext cx="807361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1" idx="2"/>
              <a:endCxn id="33" idx="0"/>
            </p:cNvCxnSpPr>
            <p:nvPr/>
          </p:nvCxnSpPr>
          <p:spPr>
            <a:xfrm>
              <a:off x="3605898" y="3377664"/>
              <a:ext cx="778326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391092" y="32733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39664" y="339136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87825" y="3709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045581" y="3908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511065" y="381725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59" name="Freeform 58"/>
          <p:cNvSpPr/>
          <p:nvPr/>
        </p:nvSpPr>
        <p:spPr>
          <a:xfrm>
            <a:off x="4918387" y="4031836"/>
            <a:ext cx="2655559" cy="1930240"/>
          </a:xfrm>
          <a:custGeom>
            <a:avLst/>
            <a:gdLst>
              <a:gd name="connsiteX0" fmla="*/ 602706 w 2655559"/>
              <a:gd name="connsiteY0" fmla="*/ 1930240 h 1930240"/>
              <a:gd name="connsiteX1" fmla="*/ 613469 w 2655559"/>
              <a:gd name="connsiteY1" fmla="*/ 854053 h 1930240"/>
              <a:gd name="connsiteX2" fmla="*/ 12 w 2655559"/>
              <a:gd name="connsiteY2" fmla="*/ 133008 h 1930240"/>
              <a:gd name="connsiteX3" fmla="*/ 602706 w 2655559"/>
              <a:gd name="connsiteY3" fmla="*/ 46913 h 1930240"/>
              <a:gd name="connsiteX4" fmla="*/ 2475363 w 2655559"/>
              <a:gd name="connsiteY4" fmla="*/ 660339 h 1930240"/>
              <a:gd name="connsiteX5" fmla="*/ 2475363 w 2655559"/>
              <a:gd name="connsiteY5" fmla="*/ 1919478 h 193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5559" h="1930240">
                <a:moveTo>
                  <a:pt x="602706" y="1930240"/>
                </a:moveTo>
                <a:cubicBezTo>
                  <a:pt x="658312" y="1541916"/>
                  <a:pt x="713918" y="1153592"/>
                  <a:pt x="613469" y="854053"/>
                </a:cubicBezTo>
                <a:cubicBezTo>
                  <a:pt x="513020" y="554514"/>
                  <a:pt x="1806" y="267531"/>
                  <a:pt x="12" y="133008"/>
                </a:cubicBezTo>
                <a:cubicBezTo>
                  <a:pt x="-1782" y="-1515"/>
                  <a:pt x="190148" y="-40975"/>
                  <a:pt x="602706" y="46913"/>
                </a:cubicBezTo>
                <a:cubicBezTo>
                  <a:pt x="1015264" y="134801"/>
                  <a:pt x="2163254" y="348245"/>
                  <a:pt x="2475363" y="660339"/>
                </a:cubicBezTo>
                <a:cubicBezTo>
                  <a:pt x="2787473" y="972433"/>
                  <a:pt x="2631418" y="1445955"/>
                  <a:pt x="2475363" y="1919478"/>
                </a:cubicBezTo>
              </a:path>
            </a:pathLst>
          </a:cu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 Task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your controller code so that </a:t>
            </a:r>
          </a:p>
          <a:p>
            <a:pPr lvl="1"/>
            <a:r>
              <a:rPr lang="en-US" dirty="0"/>
              <a:t>1/3 of flows follow path S4-S1-S5</a:t>
            </a:r>
          </a:p>
          <a:p>
            <a:pPr lvl="1"/>
            <a:r>
              <a:rPr lang="en-US" dirty="0"/>
              <a:t>1/3 of flows follow path S4-S2-S5</a:t>
            </a:r>
          </a:p>
          <a:p>
            <a:pPr lvl="1"/>
            <a:r>
              <a:rPr lang="en-US" dirty="0"/>
              <a:t>1/3 of flows follow path S4-S3-S5</a:t>
            </a:r>
          </a:p>
          <a:p>
            <a:r>
              <a:rPr lang="en-US" dirty="0"/>
              <a:t>Run the same hping3 setting again to see if overflow happens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36858" y="4339179"/>
            <a:ext cx="634997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33%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640723" y="3554355"/>
            <a:ext cx="3427102" cy="3056700"/>
            <a:chOff x="1877829" y="2806164"/>
            <a:chExt cx="3427102" cy="3056700"/>
          </a:xfrm>
        </p:grpSpPr>
        <p:sp>
          <p:nvSpPr>
            <p:cNvPr id="33" name="Rectangle 32"/>
            <p:cNvSpPr/>
            <p:nvPr/>
          </p:nvSpPr>
          <p:spPr>
            <a:xfrm>
              <a:off x="1877829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33431" y="2812143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512787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98474" y="4025901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S5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512787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4098473" y="5291364"/>
              <a:ext cx="571500" cy="5715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H2</a:t>
              </a:r>
            </a:p>
          </p:txBody>
        </p:sp>
        <p:cxnSp>
          <p:nvCxnSpPr>
            <p:cNvPr id="39" name="Straight Connector 38"/>
            <p:cNvCxnSpPr>
              <a:stCxn id="33" idx="2"/>
              <a:endCxn id="35" idx="0"/>
            </p:cNvCxnSpPr>
            <p:nvPr/>
          </p:nvCxnSpPr>
          <p:spPr>
            <a:xfrm>
              <a:off x="2163579" y="3383643"/>
              <a:ext cx="634958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4" idx="2"/>
              <a:endCxn id="36" idx="0"/>
            </p:cNvCxnSpPr>
            <p:nvPr/>
          </p:nvCxnSpPr>
          <p:spPr>
            <a:xfrm flipH="1">
              <a:off x="4384224" y="3383643"/>
              <a:ext cx="634957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4" idx="2"/>
              <a:endCxn id="35" idx="0"/>
            </p:cNvCxnSpPr>
            <p:nvPr/>
          </p:nvCxnSpPr>
          <p:spPr>
            <a:xfrm flipH="1">
              <a:off x="2798537" y="3383643"/>
              <a:ext cx="2220644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3" idx="2"/>
              <a:endCxn id="36" idx="0"/>
            </p:cNvCxnSpPr>
            <p:nvPr/>
          </p:nvCxnSpPr>
          <p:spPr>
            <a:xfrm>
              <a:off x="2163579" y="3383643"/>
              <a:ext cx="2220645" cy="64225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2"/>
              <a:endCxn id="37" idx="0"/>
            </p:cNvCxnSpPr>
            <p:nvPr/>
          </p:nvCxnSpPr>
          <p:spPr>
            <a:xfrm>
              <a:off x="2798537" y="4597401"/>
              <a:ext cx="0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2"/>
              <a:endCxn id="38" idx="0"/>
            </p:cNvCxnSpPr>
            <p:nvPr/>
          </p:nvCxnSpPr>
          <p:spPr>
            <a:xfrm flipH="1">
              <a:off x="4384223" y="4597401"/>
              <a:ext cx="1" cy="69396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2553605" y="459740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76675" y="3813876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97272" y="373998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830327" y="38892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307106" y="457563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21192" y="3360310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29571" y="3339733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744107" y="334867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65856" y="3279321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320148" y="2806164"/>
              <a:ext cx="571500" cy="5715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55" name="Straight Connector 54"/>
            <p:cNvCxnSpPr>
              <a:stCxn id="54" idx="2"/>
              <a:endCxn id="35" idx="0"/>
            </p:cNvCxnSpPr>
            <p:nvPr/>
          </p:nvCxnSpPr>
          <p:spPr>
            <a:xfrm flipH="1">
              <a:off x="2798537" y="3377664"/>
              <a:ext cx="807361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2"/>
              <a:endCxn id="36" idx="0"/>
            </p:cNvCxnSpPr>
            <p:nvPr/>
          </p:nvCxnSpPr>
          <p:spPr>
            <a:xfrm>
              <a:off x="3605898" y="3377664"/>
              <a:ext cx="778326" cy="64823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391092" y="3273342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939664" y="339136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687825" y="3709554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5581" y="3908875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11065" y="3817258"/>
              <a:ext cx="317500" cy="20864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62" name="Freeform 61"/>
          <p:cNvSpPr/>
          <p:nvPr/>
        </p:nvSpPr>
        <p:spPr>
          <a:xfrm>
            <a:off x="2785118" y="4037815"/>
            <a:ext cx="2655559" cy="1930240"/>
          </a:xfrm>
          <a:custGeom>
            <a:avLst/>
            <a:gdLst>
              <a:gd name="connsiteX0" fmla="*/ 602706 w 2655559"/>
              <a:gd name="connsiteY0" fmla="*/ 1930240 h 1930240"/>
              <a:gd name="connsiteX1" fmla="*/ 613469 w 2655559"/>
              <a:gd name="connsiteY1" fmla="*/ 854053 h 1930240"/>
              <a:gd name="connsiteX2" fmla="*/ 12 w 2655559"/>
              <a:gd name="connsiteY2" fmla="*/ 133008 h 1930240"/>
              <a:gd name="connsiteX3" fmla="*/ 602706 w 2655559"/>
              <a:gd name="connsiteY3" fmla="*/ 46913 h 1930240"/>
              <a:gd name="connsiteX4" fmla="*/ 2475363 w 2655559"/>
              <a:gd name="connsiteY4" fmla="*/ 660339 h 1930240"/>
              <a:gd name="connsiteX5" fmla="*/ 2475363 w 2655559"/>
              <a:gd name="connsiteY5" fmla="*/ 1919478 h 193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5559" h="1930240">
                <a:moveTo>
                  <a:pt x="602706" y="1930240"/>
                </a:moveTo>
                <a:cubicBezTo>
                  <a:pt x="658312" y="1541916"/>
                  <a:pt x="713918" y="1153592"/>
                  <a:pt x="613469" y="854053"/>
                </a:cubicBezTo>
                <a:cubicBezTo>
                  <a:pt x="513020" y="554514"/>
                  <a:pt x="1806" y="267531"/>
                  <a:pt x="12" y="133008"/>
                </a:cubicBezTo>
                <a:cubicBezTo>
                  <a:pt x="-1782" y="-1515"/>
                  <a:pt x="190148" y="-40975"/>
                  <a:pt x="602706" y="46913"/>
                </a:cubicBezTo>
                <a:cubicBezTo>
                  <a:pt x="1015264" y="134801"/>
                  <a:pt x="2163254" y="348245"/>
                  <a:pt x="2475363" y="660339"/>
                </a:cubicBezTo>
                <a:cubicBezTo>
                  <a:pt x="2787473" y="972433"/>
                  <a:pt x="2631418" y="1445955"/>
                  <a:pt x="2475363" y="1919478"/>
                </a:cubicBezTo>
              </a:path>
            </a:pathLst>
          </a:cu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576016" y="4045965"/>
            <a:ext cx="1659464" cy="1948396"/>
          </a:xfrm>
          <a:custGeom>
            <a:avLst/>
            <a:gdLst>
              <a:gd name="connsiteX0" fmla="*/ 93961 w 1659464"/>
              <a:gd name="connsiteY0" fmla="*/ 1948396 h 1948396"/>
              <a:gd name="connsiteX1" fmla="*/ 61674 w 1659464"/>
              <a:gd name="connsiteY1" fmla="*/ 538592 h 1948396"/>
              <a:gd name="connsiteX2" fmla="*/ 804279 w 1659464"/>
              <a:gd name="connsiteY2" fmla="*/ 498 h 1948396"/>
              <a:gd name="connsiteX3" fmla="*/ 1546884 w 1659464"/>
              <a:gd name="connsiteY3" fmla="*/ 613925 h 1948396"/>
              <a:gd name="connsiteX4" fmla="*/ 1643746 w 1659464"/>
              <a:gd name="connsiteY4" fmla="*/ 1797730 h 19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4" h="1948396">
                <a:moveTo>
                  <a:pt x="93961" y="1948396"/>
                </a:moveTo>
                <a:cubicBezTo>
                  <a:pt x="18624" y="1405819"/>
                  <a:pt x="-56712" y="863242"/>
                  <a:pt x="61674" y="538592"/>
                </a:cubicBezTo>
                <a:cubicBezTo>
                  <a:pt x="180060" y="213942"/>
                  <a:pt x="556744" y="-12058"/>
                  <a:pt x="804279" y="498"/>
                </a:cubicBezTo>
                <a:cubicBezTo>
                  <a:pt x="1051814" y="13053"/>
                  <a:pt x="1406973" y="314386"/>
                  <a:pt x="1546884" y="613925"/>
                </a:cubicBezTo>
                <a:cubicBezTo>
                  <a:pt x="1686795" y="913464"/>
                  <a:pt x="1665270" y="1355597"/>
                  <a:pt x="1643746" y="1797730"/>
                </a:cubicBezTo>
              </a:path>
            </a:pathLst>
          </a:custGeom>
          <a:ln w="31750">
            <a:solidFill>
              <a:srgbClr val="00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3548516" y="4089229"/>
            <a:ext cx="2362324" cy="1883608"/>
          </a:xfrm>
          <a:custGeom>
            <a:avLst/>
            <a:gdLst>
              <a:gd name="connsiteX0" fmla="*/ 196798 w 2362324"/>
              <a:gd name="connsiteY0" fmla="*/ 1883608 h 1883608"/>
              <a:gd name="connsiteX1" fmla="*/ 207560 w 2362324"/>
              <a:gd name="connsiteY1" fmla="*/ 710565 h 1883608"/>
              <a:gd name="connsiteX2" fmla="*/ 2327752 w 2362324"/>
              <a:gd name="connsiteY2" fmla="*/ 282 h 1883608"/>
              <a:gd name="connsiteX3" fmla="*/ 1520572 w 2362324"/>
              <a:gd name="connsiteY3" fmla="*/ 785898 h 1883608"/>
              <a:gd name="connsiteX4" fmla="*/ 1488285 w 2362324"/>
              <a:gd name="connsiteY4" fmla="*/ 1851323 h 188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324" h="1883608">
                <a:moveTo>
                  <a:pt x="196798" y="1883608"/>
                </a:moveTo>
                <a:cubicBezTo>
                  <a:pt x="24599" y="1454030"/>
                  <a:pt x="-147599" y="1024453"/>
                  <a:pt x="207560" y="710565"/>
                </a:cubicBezTo>
                <a:cubicBezTo>
                  <a:pt x="562719" y="396677"/>
                  <a:pt x="2108917" y="-12273"/>
                  <a:pt x="2327752" y="282"/>
                </a:cubicBezTo>
                <a:cubicBezTo>
                  <a:pt x="2546587" y="12837"/>
                  <a:pt x="1660483" y="477391"/>
                  <a:pt x="1520572" y="785898"/>
                </a:cubicBezTo>
                <a:cubicBezTo>
                  <a:pt x="1380661" y="1094405"/>
                  <a:pt x="1488285" y="1851323"/>
                  <a:pt x="1488285" y="1851323"/>
                </a:cubicBezTo>
              </a:path>
            </a:pathLst>
          </a:custGeom>
          <a:ln w="31750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83630" y="4296727"/>
            <a:ext cx="634997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33%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01500" y="3822806"/>
            <a:ext cx="634997" cy="47398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155165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still need to handle ARP message or other non-TCP packets</a:t>
            </a:r>
          </a:p>
          <a:p>
            <a:pPr lvl="1"/>
            <a:r>
              <a:rPr lang="en-US" dirty="0"/>
              <a:t>hard-code ARP as you did in Lab 4</a:t>
            </a:r>
          </a:p>
          <a:p>
            <a:pPr lvl="1"/>
            <a:r>
              <a:rPr lang="en-US" dirty="0"/>
              <a:t>send only TCP packets without matched entry to controller, all other packets have pre-installed path</a:t>
            </a:r>
          </a:p>
          <a:p>
            <a:pPr lvl="2"/>
            <a:r>
              <a:rPr lang="en-US" dirty="0"/>
              <a:t>TCP with matched entry</a:t>
            </a:r>
          </a:p>
          <a:p>
            <a:pPr lvl="2"/>
            <a:r>
              <a:rPr lang="en-US" dirty="0"/>
              <a:t>TCP without matched entry </a:t>
            </a:r>
            <a:r>
              <a:rPr lang="en-US" dirty="0">
                <a:sym typeface="Wingdings"/>
              </a:rPr>
              <a:t> controller</a:t>
            </a:r>
          </a:p>
          <a:p>
            <a:pPr lvl="2"/>
            <a:r>
              <a:rPr lang="en-US" dirty="0">
                <a:sym typeface="Wingdings"/>
              </a:rPr>
              <a:t>other packets  pre-installed rule</a:t>
            </a:r>
          </a:p>
          <a:p>
            <a:pPr lvl="2"/>
            <a:r>
              <a:rPr lang="en-US" dirty="0">
                <a:sym typeface="Wingdings"/>
              </a:rPr>
              <a:t>empty match (default)  controller</a:t>
            </a:r>
            <a:endParaRPr lang="en-US" dirty="0"/>
          </a:p>
          <a:p>
            <a:r>
              <a:rPr lang="en-US" dirty="0"/>
              <a:t>Remember to use --verbose when running </a:t>
            </a:r>
            <a:r>
              <a:rPr lang="en-US" dirty="0" err="1"/>
              <a:t>ryu</a:t>
            </a:r>
            <a:r>
              <a:rPr lang="en-US" dirty="0"/>
              <a:t> controller to see the overflow message</a:t>
            </a:r>
          </a:p>
          <a:p>
            <a:pPr marL="342900" lvl="1">
              <a:buClr>
                <a:schemeClr val="accent1"/>
              </a:buClr>
            </a:pPr>
            <a:r>
              <a:rPr lang="en-US" dirty="0" err="1"/>
              <a:t>nw_protocol</a:t>
            </a:r>
            <a:r>
              <a:rPr lang="en-US" dirty="0"/>
              <a:t> and </a:t>
            </a:r>
            <a:r>
              <a:rPr lang="en-US" dirty="0" err="1"/>
              <a:t>dl_type</a:t>
            </a:r>
            <a:r>
              <a:rPr lang="en-US" dirty="0"/>
              <a:t> fields need to be set as we are dealing with layer 4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1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On-screen Show (4:3)</PresentationFormat>
  <Paragraphs>185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EL9333 – Lab 5</vt:lpstr>
      <vt:lpstr>Objectives</vt:lpstr>
      <vt:lpstr>Commands and Tools</vt:lpstr>
      <vt:lpstr>Lab 5 Topology</vt:lpstr>
      <vt:lpstr>Lab 5 Task 1 </vt:lpstr>
      <vt:lpstr>Lab 5 Task 2</vt:lpstr>
      <vt:lpstr>Lab 5 Task 3</vt:lpstr>
      <vt:lpstr>Lab 5 Task 4</vt:lpstr>
      <vt:lpstr>Some hints</vt:lpstr>
      <vt:lpstr>Useful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EL9333 – Lab 5</dc:title>
  <dc:creator>Soheil Abbasloo</dc:creator>
  <cp:lastModifiedBy>Soheil Abbasloo</cp:lastModifiedBy>
  <cp:revision>1</cp:revision>
  <dcterms:created xsi:type="dcterms:W3CDTF">2018-11-20T00:19:11Z</dcterms:created>
  <dcterms:modified xsi:type="dcterms:W3CDTF">2018-11-20T00:19:21Z</dcterms:modified>
</cp:coreProperties>
</file>