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74" r:id="rId11"/>
    <p:sldId id="275" r:id="rId12"/>
    <p:sldId id="276" r:id="rId13"/>
    <p:sldId id="277" r:id="rId14"/>
    <p:sldId id="265" r:id="rId15"/>
    <p:sldId id="266" r:id="rId16"/>
    <p:sldId id="267" r:id="rId17"/>
    <p:sldId id="268" r:id="rId18"/>
    <p:sldId id="269" r:id="rId19"/>
    <p:sldId id="270" r:id="rId20"/>
    <p:sldId id="271" r:id="rId21"/>
    <p:sldId id="272" r:id="rId22"/>
    <p:sldId id="273"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5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7F6ED5-9AF2-482C-9CF4-34D7F6E82C9E}"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F285AF5D-8910-47D5-B73A-5DDCBF65AD78}" type="slidenum">
              <a:rPr lang="en-US" smtClean="0"/>
              <a:t>‹#›</a:t>
            </a:fld>
            <a:endParaRPr lang="en-US"/>
          </a:p>
        </p:txBody>
      </p:sp>
    </p:spTree>
    <p:extLst>
      <p:ext uri="{BB962C8B-B14F-4D97-AF65-F5344CB8AC3E}">
        <p14:creationId xmlns:p14="http://schemas.microsoft.com/office/powerpoint/2010/main" val="395647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7F6ED5-9AF2-482C-9CF4-34D7F6E82C9E}"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F285AF5D-8910-47D5-B73A-5DDCBF65AD78}" type="slidenum">
              <a:rPr lang="en-US" smtClean="0"/>
              <a:t>‹#›</a:t>
            </a:fld>
            <a:endParaRPr lang="en-US"/>
          </a:p>
        </p:txBody>
      </p:sp>
    </p:spTree>
    <p:extLst>
      <p:ext uri="{BB962C8B-B14F-4D97-AF65-F5344CB8AC3E}">
        <p14:creationId xmlns:p14="http://schemas.microsoft.com/office/powerpoint/2010/main" val="3573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7F6ED5-9AF2-482C-9CF4-34D7F6E82C9E}"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F285AF5D-8910-47D5-B73A-5DDCBF65AD78}"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82239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17F6ED5-9AF2-482C-9CF4-34D7F6E82C9E}"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F285AF5D-8910-47D5-B73A-5DDCBF65AD78}" type="slidenum">
              <a:rPr lang="en-US" smtClean="0"/>
              <a:t>‹#›</a:t>
            </a:fld>
            <a:endParaRPr lang="en-US"/>
          </a:p>
        </p:txBody>
      </p:sp>
    </p:spTree>
    <p:extLst>
      <p:ext uri="{BB962C8B-B14F-4D97-AF65-F5344CB8AC3E}">
        <p14:creationId xmlns:p14="http://schemas.microsoft.com/office/powerpoint/2010/main" val="764906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17F6ED5-9AF2-482C-9CF4-34D7F6E82C9E}"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F285AF5D-8910-47D5-B73A-5DDCBF65AD78}"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767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17F6ED5-9AF2-482C-9CF4-34D7F6E82C9E}"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F285AF5D-8910-47D5-B73A-5DDCBF65AD78}" type="slidenum">
              <a:rPr lang="en-US" smtClean="0"/>
              <a:t>‹#›</a:t>
            </a:fld>
            <a:endParaRPr lang="en-US"/>
          </a:p>
        </p:txBody>
      </p:sp>
    </p:spTree>
    <p:extLst>
      <p:ext uri="{BB962C8B-B14F-4D97-AF65-F5344CB8AC3E}">
        <p14:creationId xmlns:p14="http://schemas.microsoft.com/office/powerpoint/2010/main" val="176359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F6ED5-9AF2-482C-9CF4-34D7F6E82C9E}"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285AF5D-8910-47D5-B73A-5DDCBF65AD78}" type="slidenum">
              <a:rPr lang="en-US" smtClean="0"/>
              <a:t>‹#›</a:t>
            </a:fld>
            <a:endParaRPr lang="en-US"/>
          </a:p>
        </p:txBody>
      </p:sp>
    </p:spTree>
    <p:extLst>
      <p:ext uri="{BB962C8B-B14F-4D97-AF65-F5344CB8AC3E}">
        <p14:creationId xmlns:p14="http://schemas.microsoft.com/office/powerpoint/2010/main" val="2148792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F6ED5-9AF2-482C-9CF4-34D7F6E82C9E}"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285AF5D-8910-47D5-B73A-5DDCBF65AD78}" type="slidenum">
              <a:rPr lang="en-US" smtClean="0"/>
              <a:t>‹#›</a:t>
            </a:fld>
            <a:endParaRPr lang="en-US"/>
          </a:p>
        </p:txBody>
      </p:sp>
    </p:spTree>
    <p:extLst>
      <p:ext uri="{BB962C8B-B14F-4D97-AF65-F5344CB8AC3E}">
        <p14:creationId xmlns:p14="http://schemas.microsoft.com/office/powerpoint/2010/main" val="3308957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F6ED5-9AF2-482C-9CF4-34D7F6E82C9E}"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285AF5D-8910-47D5-B73A-5DDCBF65AD78}" type="slidenum">
              <a:rPr lang="en-US" smtClean="0"/>
              <a:t>‹#›</a:t>
            </a:fld>
            <a:endParaRPr lang="en-US"/>
          </a:p>
        </p:txBody>
      </p:sp>
    </p:spTree>
    <p:extLst>
      <p:ext uri="{BB962C8B-B14F-4D97-AF65-F5344CB8AC3E}">
        <p14:creationId xmlns:p14="http://schemas.microsoft.com/office/powerpoint/2010/main" val="21544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7F6ED5-9AF2-482C-9CF4-34D7F6E82C9E}"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F285AF5D-8910-47D5-B73A-5DDCBF65AD78}" type="slidenum">
              <a:rPr lang="en-US" smtClean="0"/>
              <a:t>‹#›</a:t>
            </a:fld>
            <a:endParaRPr lang="en-US"/>
          </a:p>
        </p:txBody>
      </p:sp>
    </p:spTree>
    <p:extLst>
      <p:ext uri="{BB962C8B-B14F-4D97-AF65-F5344CB8AC3E}">
        <p14:creationId xmlns:p14="http://schemas.microsoft.com/office/powerpoint/2010/main" val="119062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7F6ED5-9AF2-482C-9CF4-34D7F6E82C9E}"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F285AF5D-8910-47D5-B73A-5DDCBF65AD78}" type="slidenum">
              <a:rPr lang="en-US" smtClean="0"/>
              <a:t>‹#›</a:t>
            </a:fld>
            <a:endParaRPr lang="en-US"/>
          </a:p>
        </p:txBody>
      </p:sp>
    </p:spTree>
    <p:extLst>
      <p:ext uri="{BB962C8B-B14F-4D97-AF65-F5344CB8AC3E}">
        <p14:creationId xmlns:p14="http://schemas.microsoft.com/office/powerpoint/2010/main" val="2439457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7F6ED5-9AF2-482C-9CF4-34D7F6E82C9E}" type="datetimeFigureOut">
              <a:rPr lang="en-US" smtClean="0"/>
              <a:t>6/15/2023</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F285AF5D-8910-47D5-B73A-5DDCBF65AD78}" type="slidenum">
              <a:rPr lang="en-US" smtClean="0"/>
              <a:t>‹#›</a:t>
            </a:fld>
            <a:endParaRPr lang="en-US"/>
          </a:p>
        </p:txBody>
      </p:sp>
    </p:spTree>
    <p:extLst>
      <p:ext uri="{BB962C8B-B14F-4D97-AF65-F5344CB8AC3E}">
        <p14:creationId xmlns:p14="http://schemas.microsoft.com/office/powerpoint/2010/main" val="2553166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7F6ED5-9AF2-482C-9CF4-34D7F6E82C9E}" type="datetimeFigureOut">
              <a:rPr lang="en-US" smtClean="0"/>
              <a:t>6/15/2023</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285AF5D-8910-47D5-B73A-5DDCBF65AD78}" type="slidenum">
              <a:rPr lang="en-US" smtClean="0"/>
              <a:t>‹#›</a:t>
            </a:fld>
            <a:endParaRPr lang="en-US"/>
          </a:p>
        </p:txBody>
      </p:sp>
    </p:spTree>
    <p:extLst>
      <p:ext uri="{BB962C8B-B14F-4D97-AF65-F5344CB8AC3E}">
        <p14:creationId xmlns:p14="http://schemas.microsoft.com/office/powerpoint/2010/main" val="619411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7F6ED5-9AF2-482C-9CF4-34D7F6E82C9E}" type="datetimeFigureOut">
              <a:rPr lang="en-US" smtClean="0"/>
              <a:t>6/15/2023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285AF5D-8910-47D5-B73A-5DDCBF65AD78}" type="slidenum">
              <a:rPr lang="en-US" smtClean="0"/>
              <a:t>‹#›</a:t>
            </a:fld>
            <a:endParaRPr lang="en-US"/>
          </a:p>
        </p:txBody>
      </p:sp>
    </p:spTree>
    <p:extLst>
      <p:ext uri="{BB962C8B-B14F-4D97-AF65-F5344CB8AC3E}">
        <p14:creationId xmlns:p14="http://schemas.microsoft.com/office/powerpoint/2010/main" val="2181018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17F6ED5-9AF2-482C-9CF4-34D7F6E82C9E}"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285AF5D-8910-47D5-B73A-5DDCBF65AD78}" type="slidenum">
              <a:rPr lang="en-US" smtClean="0"/>
              <a:t>‹#›</a:t>
            </a:fld>
            <a:endParaRPr lang="en-US"/>
          </a:p>
        </p:txBody>
      </p:sp>
    </p:spTree>
    <p:extLst>
      <p:ext uri="{BB962C8B-B14F-4D97-AF65-F5344CB8AC3E}">
        <p14:creationId xmlns:p14="http://schemas.microsoft.com/office/powerpoint/2010/main" val="3286978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17F6ED5-9AF2-482C-9CF4-34D7F6E82C9E}"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F285AF5D-8910-47D5-B73A-5DDCBF65AD78}" type="slidenum">
              <a:rPr lang="en-US" smtClean="0"/>
              <a:t>‹#›</a:t>
            </a:fld>
            <a:endParaRPr lang="en-US"/>
          </a:p>
        </p:txBody>
      </p:sp>
    </p:spTree>
    <p:extLst>
      <p:ext uri="{BB962C8B-B14F-4D97-AF65-F5344CB8AC3E}">
        <p14:creationId xmlns:p14="http://schemas.microsoft.com/office/powerpoint/2010/main" val="1364166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D17F6ED5-9AF2-482C-9CF4-34D7F6E82C9E}" type="datetimeFigureOut">
              <a:rPr lang="en-US" smtClean="0"/>
              <a:t>6/15/2023</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F285AF5D-8910-47D5-B73A-5DDCBF65AD78}" type="slidenum">
              <a:rPr lang="en-US" smtClean="0"/>
              <a:t>‹#›</a:t>
            </a:fld>
            <a:endParaRPr lang="en-US"/>
          </a:p>
        </p:txBody>
      </p:sp>
    </p:spTree>
    <p:extLst>
      <p:ext uri="{BB962C8B-B14F-4D97-AF65-F5344CB8AC3E}">
        <p14:creationId xmlns:p14="http://schemas.microsoft.com/office/powerpoint/2010/main" val="29563668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65222" y="1350819"/>
            <a:ext cx="4106633" cy="2262781"/>
          </a:xfrm>
        </p:spPr>
        <p:txBody>
          <a:bodyPr>
            <a:normAutofit/>
          </a:bodyPr>
          <a:lstStyle/>
          <a:p>
            <a:r>
              <a:rPr lang="en-US" sz="8000" b="1" u="sng" dirty="0"/>
              <a:t>STACKS</a:t>
            </a:r>
          </a:p>
        </p:txBody>
      </p:sp>
    </p:spTree>
    <p:extLst>
      <p:ext uri="{BB962C8B-B14F-4D97-AF65-F5344CB8AC3E}">
        <p14:creationId xmlns:p14="http://schemas.microsoft.com/office/powerpoint/2010/main" val="687148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3C35-B9F6-C34B-60D6-CB49C35180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7059A5-B217-56D4-6A19-E87FFFFD301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573D05A-D972-32DD-0FAE-F81D2E54B335}"/>
              </a:ext>
            </a:extLst>
          </p:cNvPr>
          <p:cNvPicPr>
            <a:picLocks noChangeAspect="1"/>
          </p:cNvPicPr>
          <p:nvPr/>
        </p:nvPicPr>
        <p:blipFill>
          <a:blip r:embed="rId2"/>
          <a:stretch>
            <a:fillRect/>
          </a:stretch>
        </p:blipFill>
        <p:spPr>
          <a:xfrm>
            <a:off x="137651" y="-1"/>
            <a:ext cx="8396749" cy="68455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67113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4CDE4-2E41-3684-A496-431D16210A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D885C4-D8CB-EE05-7945-517CD2D8A7E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9014015-24C6-A07A-48BB-9E46A087E852}"/>
              </a:ext>
            </a:extLst>
          </p:cNvPr>
          <p:cNvPicPr>
            <a:picLocks noChangeAspect="1"/>
          </p:cNvPicPr>
          <p:nvPr/>
        </p:nvPicPr>
        <p:blipFill>
          <a:blip r:embed="rId2"/>
          <a:stretch>
            <a:fillRect/>
          </a:stretch>
        </p:blipFill>
        <p:spPr>
          <a:xfrm>
            <a:off x="176981" y="8762"/>
            <a:ext cx="8539315" cy="68492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6172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7FFD3-1A46-5B64-A5C7-24AEFEA76B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DCFCCB-D439-214B-CEB5-1FBD294D040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A736D12-49DF-25AC-3DAD-2CA6EC3F9CD3}"/>
              </a:ext>
            </a:extLst>
          </p:cNvPr>
          <p:cNvPicPr>
            <a:picLocks noChangeAspect="1"/>
          </p:cNvPicPr>
          <p:nvPr/>
        </p:nvPicPr>
        <p:blipFill>
          <a:blip r:embed="rId2"/>
          <a:stretch>
            <a:fillRect/>
          </a:stretch>
        </p:blipFill>
        <p:spPr>
          <a:xfrm>
            <a:off x="-1" y="0"/>
            <a:ext cx="8534401" cy="68756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4182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8511-0C0E-6381-3922-42754D1989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76B218-3AB8-DE13-B66E-863D6D2CACE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66E8823-AFCD-ADDF-38B7-B51E33AAE715}"/>
              </a:ext>
            </a:extLst>
          </p:cNvPr>
          <p:cNvPicPr>
            <a:picLocks noChangeAspect="1"/>
          </p:cNvPicPr>
          <p:nvPr/>
        </p:nvPicPr>
        <p:blipFill>
          <a:blip r:embed="rId2"/>
          <a:stretch>
            <a:fillRect/>
          </a:stretch>
        </p:blipFill>
        <p:spPr>
          <a:xfrm>
            <a:off x="221225" y="0"/>
            <a:ext cx="8694239"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02073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219200" y="0"/>
            <a:ext cx="7924800" cy="6858000"/>
          </a:xfrm>
        </p:spPr>
        <p:txBody>
          <a:bodyPr>
            <a:normAutofit lnSpcReduction="10000"/>
          </a:bodyPr>
          <a:lstStyle/>
          <a:p>
            <a:r>
              <a:rPr lang="en-US" b="1" dirty="0"/>
              <a:t>Linked list implementation of stack</a:t>
            </a:r>
          </a:p>
          <a:p>
            <a:pPr algn="just">
              <a:buFont typeface="Arial" panose="020B0604020202020204" pitchFamily="34" charset="0"/>
              <a:buChar char="•"/>
            </a:pPr>
            <a:r>
              <a:rPr lang="en-US" dirty="0"/>
              <a:t>Instead of using array, we can also use linked list to implement stack. Linked list allocates the memory dynamically. However, time complexity in both the scenario is same for all the operations i.e. push, pop and peek.</a:t>
            </a:r>
          </a:p>
          <a:p>
            <a:pPr algn="just">
              <a:buFont typeface="Arial" panose="020B0604020202020204" pitchFamily="34" charset="0"/>
              <a:buChar char="•"/>
            </a:pPr>
            <a:r>
              <a:rPr lang="en-US" dirty="0"/>
              <a:t>In linked list implementation of stack, the nodes are maintained non-contiguously in the memory. Each node contains a pointer to its immediate successor node in the stack. Stack is said to be overflown if the space left in the memory heap is not enough to create a node.</a:t>
            </a:r>
          </a:p>
          <a:p>
            <a:pPr algn="just">
              <a:buFont typeface="Arial" panose="020B0604020202020204" pitchFamily="34" charset="0"/>
              <a:buChar char="•"/>
            </a:pPr>
            <a:endParaRPr lang="en-US" dirty="0"/>
          </a:p>
          <a:p>
            <a:pPr algn="just">
              <a:buFont typeface="Arial" panose="020B0604020202020204" pitchFamily="34" charset="0"/>
              <a:buChar char="•"/>
            </a:pPr>
            <a:endParaRPr lang="en-US" dirty="0"/>
          </a:p>
          <a:p>
            <a:pPr algn="just">
              <a:buFont typeface="Arial" panose="020B0604020202020204" pitchFamily="34" charset="0"/>
              <a:buChar char="•"/>
            </a:pPr>
            <a:endParaRPr lang="en-US" dirty="0"/>
          </a:p>
          <a:p>
            <a:pPr algn="just">
              <a:buFont typeface="Arial" panose="020B0604020202020204" pitchFamily="34" charset="0"/>
              <a:buChar char="•"/>
            </a:pPr>
            <a:endParaRPr lang="en-US" dirty="0"/>
          </a:p>
          <a:p>
            <a:pPr algn="just">
              <a:buFont typeface="Arial" panose="020B0604020202020204" pitchFamily="34" charset="0"/>
              <a:buChar char="•"/>
            </a:pPr>
            <a:endParaRPr lang="en-US" dirty="0"/>
          </a:p>
          <a:p>
            <a:pPr algn="just">
              <a:buFont typeface="Arial" panose="020B0604020202020204" pitchFamily="34" charset="0"/>
              <a:buChar char="•"/>
            </a:pPr>
            <a:endParaRPr lang="en-US" dirty="0"/>
          </a:p>
          <a:p>
            <a:pPr algn="just">
              <a:buFont typeface="Arial" panose="020B0604020202020204" pitchFamily="34" charset="0"/>
              <a:buChar char="•"/>
            </a:pPr>
            <a:endParaRPr lang="en-US" dirty="0"/>
          </a:p>
          <a:p>
            <a:pPr algn="just">
              <a:buFont typeface="Arial" panose="020B0604020202020204" pitchFamily="34" charset="0"/>
              <a:buChar char="•"/>
            </a:pPr>
            <a:endParaRPr lang="en-US" dirty="0"/>
          </a:p>
          <a:p>
            <a:pPr algn="just">
              <a:buFont typeface="Arial" panose="020B0604020202020204" pitchFamily="34" charset="0"/>
              <a:buChar char="•"/>
            </a:pPr>
            <a:endParaRPr lang="en-US" dirty="0"/>
          </a:p>
          <a:p>
            <a:pPr algn="just">
              <a:buFont typeface="Arial" panose="020B0604020202020204" pitchFamily="34" charset="0"/>
              <a:buChar char="•"/>
            </a:pPr>
            <a:r>
              <a:rPr lang="en-US" dirty="0"/>
              <a:t>The top most node in the stack always contains null in its address field. </a:t>
            </a:r>
          </a:p>
          <a:p>
            <a:pPr marL="0" indent="0">
              <a:buNone/>
            </a:pPr>
            <a:endParaRPr lang="en-US" b="1" dirty="0"/>
          </a:p>
        </p:txBody>
      </p:sp>
      <p:pic>
        <p:nvPicPr>
          <p:cNvPr id="7" name="Picture 6"/>
          <p:cNvPicPr>
            <a:picLocks noChangeAspect="1"/>
          </p:cNvPicPr>
          <p:nvPr/>
        </p:nvPicPr>
        <p:blipFill>
          <a:blip r:embed="rId2"/>
          <a:stretch>
            <a:fillRect/>
          </a:stretch>
        </p:blipFill>
        <p:spPr>
          <a:xfrm>
            <a:off x="3872345" y="2632362"/>
            <a:ext cx="2964873" cy="35051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35253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6182" y="0"/>
            <a:ext cx="7827817" cy="6858000"/>
          </a:xfrm>
        </p:spPr>
        <p:txBody>
          <a:bodyPr>
            <a:normAutofit/>
          </a:bodyPr>
          <a:lstStyle/>
          <a:p>
            <a:r>
              <a:rPr lang="en-US" sz="2000" b="1" dirty="0"/>
              <a:t>Adding a node to the stack (Push operation)</a:t>
            </a:r>
          </a:p>
          <a:p>
            <a:pPr marL="0" indent="0" algn="just">
              <a:buNone/>
            </a:pPr>
            <a:r>
              <a:rPr lang="en-US" dirty="0"/>
              <a:t>In order to push an element onto the stack, the following steps are involved:</a:t>
            </a:r>
          </a:p>
          <a:p>
            <a:pPr marL="0" indent="0" algn="just">
              <a:buNone/>
            </a:pPr>
            <a:r>
              <a:rPr lang="en-US" dirty="0"/>
              <a:t>1. Create a node first and allocate memory to it.</a:t>
            </a:r>
          </a:p>
          <a:p>
            <a:pPr marL="0" indent="0" algn="just">
              <a:buNone/>
            </a:pPr>
            <a:r>
              <a:rPr lang="en-US" dirty="0"/>
              <a:t>2. If the list is empty then the item is to be pushed as the start node of the list. This includes assigning value to the data part of the node and assign null to the address part of the node.</a:t>
            </a:r>
          </a:p>
          <a:p>
            <a:pPr marL="0" indent="0" algn="just">
              <a:buNone/>
            </a:pPr>
            <a:r>
              <a:rPr lang="en-US" dirty="0"/>
              <a:t>3. If there are some nodes in the list already, then we have to add the new element in the beginning of the list (to not violate the property of the stack). For this purpose, assign the address of the starting element to the address field of the new node and make the new node, the starting node of the list.</a:t>
            </a:r>
          </a:p>
        </p:txBody>
      </p:sp>
    </p:spTree>
    <p:extLst>
      <p:ext uri="{BB962C8B-B14F-4D97-AF65-F5344CB8AC3E}">
        <p14:creationId xmlns:p14="http://schemas.microsoft.com/office/powerpoint/2010/main" val="1197768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S Linked list implementation stac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691" y="0"/>
            <a:ext cx="901930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977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2400" y="0"/>
            <a:ext cx="4765964" cy="5172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5036127" y="-1"/>
            <a:ext cx="3313464" cy="39485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40725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0764" y="0"/>
            <a:ext cx="7883237" cy="6858000"/>
          </a:xfrm>
        </p:spPr>
        <p:txBody>
          <a:bodyPr>
            <a:normAutofit/>
          </a:bodyPr>
          <a:lstStyle/>
          <a:p>
            <a:r>
              <a:rPr lang="en-US" sz="2000" b="1" dirty="0"/>
              <a:t>Deleting a node from the stack (POP operation)</a:t>
            </a:r>
          </a:p>
          <a:p>
            <a:pPr marL="0" indent="0">
              <a:buNone/>
            </a:pPr>
            <a:r>
              <a:rPr lang="en-US" dirty="0"/>
              <a:t>In order to pop an element from the stack, we need to follow the following steps :</a:t>
            </a:r>
          </a:p>
          <a:p>
            <a:pPr marL="0" indent="0" algn="just">
              <a:buNone/>
            </a:pPr>
            <a:r>
              <a:rPr lang="en-US" dirty="0"/>
              <a:t>1. </a:t>
            </a:r>
            <a:r>
              <a:rPr lang="en-US" b="1" dirty="0"/>
              <a:t>Check for the underflow condition: </a:t>
            </a:r>
            <a:r>
              <a:rPr lang="en-US" dirty="0"/>
              <a:t>The underflow condition occurs when we try to pop from an already empty stack. The stack will be empty if the head pointer of the list points to null.</a:t>
            </a:r>
          </a:p>
          <a:p>
            <a:pPr marL="0" indent="0" algn="just">
              <a:buNone/>
            </a:pPr>
            <a:r>
              <a:rPr lang="en-US" dirty="0"/>
              <a:t>2. </a:t>
            </a:r>
            <a:r>
              <a:rPr lang="en-US" b="1" dirty="0"/>
              <a:t>Adjust the head pointer accordingly: </a:t>
            </a:r>
            <a:r>
              <a:rPr lang="en-US" dirty="0"/>
              <a:t>In stack, the elements are popped only from one end, therefore, the value stored in the head pointer must be deleted and the node must be freed. The next node of the head node now becomes the head node.</a:t>
            </a:r>
          </a:p>
          <a:p>
            <a:pPr marL="0" indent="0" algn="just">
              <a:buNone/>
            </a:pPr>
            <a:endParaRPr lang="en-US" dirty="0"/>
          </a:p>
        </p:txBody>
      </p:sp>
    </p:spTree>
    <p:extLst>
      <p:ext uri="{BB962C8B-B14F-4D97-AF65-F5344CB8AC3E}">
        <p14:creationId xmlns:p14="http://schemas.microsoft.com/office/powerpoint/2010/main" val="2809451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30582" y="152400"/>
            <a:ext cx="4461163" cy="61514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92055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18" y="0"/>
            <a:ext cx="8174181" cy="6858000"/>
          </a:xfrm>
        </p:spPr>
        <p:txBody>
          <a:bodyPr/>
          <a:lstStyle/>
          <a:p>
            <a:pPr algn="just"/>
            <a:r>
              <a:rPr lang="en-US" dirty="0"/>
              <a:t>Stack is a linear data structure which follows a particular order in which the operations are performed. The order may be </a:t>
            </a:r>
            <a:r>
              <a:rPr lang="en-US" b="1" dirty="0"/>
              <a:t>LIFO(Last In First Out) or FILO(First In Last Out).</a:t>
            </a:r>
          </a:p>
          <a:p>
            <a:pPr algn="just"/>
            <a:endParaRPr lang="en-US" b="1" dirty="0"/>
          </a:p>
          <a:p>
            <a:pPr algn="just"/>
            <a:endParaRPr lang="en-US" b="1" dirty="0"/>
          </a:p>
          <a:p>
            <a:pPr algn="just"/>
            <a:endParaRPr lang="en-US" b="1" dirty="0"/>
          </a:p>
          <a:p>
            <a:pPr algn="just"/>
            <a:endParaRPr lang="en-US" b="1" dirty="0"/>
          </a:p>
          <a:p>
            <a:pPr algn="just"/>
            <a:endParaRPr lang="en-US" b="1" dirty="0"/>
          </a:p>
          <a:p>
            <a:pPr algn="just"/>
            <a:endParaRPr lang="en-US" b="1" dirty="0"/>
          </a:p>
          <a:p>
            <a:pPr algn="just"/>
            <a:endParaRPr lang="en-US" b="1" dirty="0"/>
          </a:p>
          <a:p>
            <a:pPr algn="just"/>
            <a:r>
              <a:rPr lang="en-US" dirty="0"/>
              <a:t>There are many real-life examples of a stack. Consider an example of </a:t>
            </a:r>
            <a:r>
              <a:rPr lang="en-US" b="1" dirty="0"/>
              <a:t>plates stacked over one another in the canteen</a:t>
            </a:r>
            <a:r>
              <a:rPr lang="en-US" dirty="0"/>
              <a:t>. The plate which is at the top is the first one to be removed, i.e. the plate which has been placed at the bottommost position remains in the stack for the longest period of time. So, it can be simply seen to follow </a:t>
            </a:r>
            <a:r>
              <a:rPr lang="en-US" b="1" dirty="0"/>
              <a:t>LIFO(Last In First Out)/FILO(First In Last Out) order.</a:t>
            </a:r>
          </a:p>
          <a:p>
            <a:pPr algn="just"/>
            <a:endParaRPr lang="en-US" b="1" dirty="0"/>
          </a:p>
        </p:txBody>
      </p:sp>
      <p:pic>
        <p:nvPicPr>
          <p:cNvPr id="4" name="Picture 3"/>
          <p:cNvPicPr>
            <a:picLocks noChangeAspect="1"/>
          </p:cNvPicPr>
          <p:nvPr/>
        </p:nvPicPr>
        <p:blipFill>
          <a:blip r:embed="rId2"/>
          <a:stretch>
            <a:fillRect/>
          </a:stretch>
        </p:blipFill>
        <p:spPr>
          <a:xfrm>
            <a:off x="1494558" y="1119621"/>
            <a:ext cx="7124700" cy="2457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63261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8473" y="0"/>
            <a:ext cx="7855527" cy="6858000"/>
          </a:xfrm>
        </p:spPr>
        <p:txBody>
          <a:bodyPr/>
          <a:lstStyle/>
          <a:p>
            <a:r>
              <a:rPr lang="en-US" sz="2000" b="1" dirty="0"/>
              <a:t>Display the nodes (Traversing)</a:t>
            </a:r>
          </a:p>
          <a:p>
            <a:pPr marL="0" indent="0" algn="just">
              <a:buNone/>
            </a:pPr>
            <a:r>
              <a:rPr lang="en-US" dirty="0"/>
              <a:t>Displaying all the nodes of a stack needs traversing all the nodes of the linked list organized in the form of stack. For this purpose, we need to follow the following steps.</a:t>
            </a:r>
          </a:p>
          <a:p>
            <a:pPr marL="0" indent="0">
              <a:buNone/>
            </a:pPr>
            <a:r>
              <a:rPr lang="en-US" dirty="0"/>
              <a:t>1. Copy the head pointer into a temporary pointer.</a:t>
            </a:r>
          </a:p>
          <a:p>
            <a:pPr marL="0" indent="0" algn="just">
              <a:buNone/>
            </a:pPr>
            <a:r>
              <a:rPr lang="en-US" dirty="0"/>
              <a:t>2. Move the temporary pointer through all the nodes of the list and print the value field attached to every node.</a:t>
            </a:r>
          </a:p>
          <a:p>
            <a:pPr marL="0" indent="0" algn="just">
              <a:buNone/>
            </a:pPr>
            <a:endParaRPr lang="en-US" dirty="0"/>
          </a:p>
        </p:txBody>
      </p:sp>
      <p:pic>
        <p:nvPicPr>
          <p:cNvPr id="4" name="Picture 3"/>
          <p:cNvPicPr>
            <a:picLocks noChangeAspect="1"/>
          </p:cNvPicPr>
          <p:nvPr/>
        </p:nvPicPr>
        <p:blipFill>
          <a:blip r:embed="rId2"/>
          <a:stretch>
            <a:fillRect/>
          </a:stretch>
        </p:blipFill>
        <p:spPr>
          <a:xfrm>
            <a:off x="1828799" y="2471501"/>
            <a:ext cx="3338946" cy="43864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435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437" y="1"/>
            <a:ext cx="6589199" cy="360218"/>
          </a:xfrm>
        </p:spPr>
        <p:txBody>
          <a:bodyPr>
            <a:normAutofit fontScale="90000"/>
          </a:bodyPr>
          <a:lstStyle/>
          <a:p>
            <a:r>
              <a:rPr lang="en-US" sz="2000" b="1" dirty="0"/>
              <a:t>Applications of Stacks:</a:t>
            </a:r>
          </a:p>
        </p:txBody>
      </p:sp>
      <p:sp>
        <p:nvSpPr>
          <p:cNvPr id="3" name="Content Placeholder 2"/>
          <p:cNvSpPr>
            <a:spLocks noGrp="1"/>
          </p:cNvSpPr>
          <p:nvPr>
            <p:ph idx="1"/>
          </p:nvPr>
        </p:nvSpPr>
        <p:spPr>
          <a:xfrm>
            <a:off x="1302329" y="360220"/>
            <a:ext cx="7841672" cy="6497780"/>
          </a:xfrm>
        </p:spPr>
        <p:txBody>
          <a:bodyPr>
            <a:normAutofit fontScale="92500" lnSpcReduction="10000"/>
          </a:bodyPr>
          <a:lstStyle/>
          <a:p>
            <a:r>
              <a:rPr lang="en-US" dirty="0"/>
              <a:t>Evaluation of Arithmetic Expressions</a:t>
            </a:r>
          </a:p>
          <a:p>
            <a:pPr algn="just"/>
            <a:r>
              <a:rPr lang="en-US" dirty="0"/>
              <a:t>Backtracking - Backtracking is another application of Stack. It is a recursive algorithm that is used for solving the optimization problem.</a:t>
            </a:r>
          </a:p>
          <a:p>
            <a:r>
              <a:rPr lang="en-US" dirty="0"/>
              <a:t>Delimiter Checking</a:t>
            </a:r>
          </a:p>
          <a:p>
            <a:r>
              <a:rPr lang="en-US" dirty="0"/>
              <a:t>Reverse a Data</a:t>
            </a:r>
          </a:p>
          <a:p>
            <a:r>
              <a:rPr lang="en-US" dirty="0"/>
              <a:t>Processing Function Calls</a:t>
            </a:r>
          </a:p>
          <a:p>
            <a:pPr marL="0" indent="0" algn="just">
              <a:buNone/>
            </a:pPr>
            <a:r>
              <a:rPr lang="en-US" dirty="0"/>
              <a:t>To evaluate the expressions, one needs to be aware of the standard precedence rules for arithmetic expression. The precedence rules for the five basic arithmetic operators are:</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r>
              <a:rPr lang="en-US" dirty="0"/>
              <a:t>There are three notations to represent an arithmetic expression:</a:t>
            </a:r>
          </a:p>
          <a:p>
            <a:pPr marL="0" indent="0" algn="just">
              <a:buNone/>
            </a:pPr>
            <a:r>
              <a:rPr lang="en-US" dirty="0"/>
              <a:t>Infix Notation</a:t>
            </a:r>
          </a:p>
          <a:p>
            <a:pPr marL="0" indent="0" algn="just">
              <a:buNone/>
            </a:pPr>
            <a:r>
              <a:rPr lang="en-US" dirty="0"/>
              <a:t>Prefix Notation</a:t>
            </a:r>
          </a:p>
          <a:p>
            <a:pPr marL="0" indent="0" algn="just">
              <a:buNone/>
            </a:pPr>
            <a:r>
              <a:rPr lang="en-US" dirty="0"/>
              <a:t>Postfix Notation</a:t>
            </a:r>
          </a:p>
          <a:p>
            <a:pPr marL="0" indent="0" algn="just">
              <a:buNone/>
            </a:pPr>
            <a:endParaRPr lang="en-US" dirty="0"/>
          </a:p>
          <a:p>
            <a:pPr marL="0" indent="0" algn="just">
              <a:buNone/>
            </a:pPr>
            <a:endParaRPr lang="en-US" dirty="0"/>
          </a:p>
        </p:txBody>
      </p:sp>
      <p:pic>
        <p:nvPicPr>
          <p:cNvPr id="4" name="Picture 3"/>
          <p:cNvPicPr>
            <a:picLocks noChangeAspect="1"/>
          </p:cNvPicPr>
          <p:nvPr/>
        </p:nvPicPr>
        <p:blipFill>
          <a:blip r:embed="rId2"/>
          <a:stretch>
            <a:fillRect/>
          </a:stretch>
        </p:blipFill>
        <p:spPr>
          <a:xfrm>
            <a:off x="1302328" y="3221182"/>
            <a:ext cx="7703126" cy="17526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35667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51709" y="0"/>
            <a:ext cx="59436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23424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964" y="0"/>
            <a:ext cx="8188035" cy="6858000"/>
          </a:xfrm>
        </p:spPr>
        <p:txBody>
          <a:bodyPr/>
          <a:lstStyle/>
          <a:p>
            <a:pPr algn="just"/>
            <a:r>
              <a:rPr lang="en-US" dirty="0"/>
              <a:t>It contains only one pointer </a:t>
            </a:r>
            <a:r>
              <a:rPr lang="en-US" b="1" dirty="0"/>
              <a:t>top pointer </a:t>
            </a:r>
            <a:r>
              <a:rPr lang="en-US" dirty="0"/>
              <a:t>pointing to the topmost element of the stack. Whenever an element is added in the stack, it is added on the top of the stack, and the element can be deleted only from the stack. In other words, a </a:t>
            </a:r>
            <a:r>
              <a:rPr lang="en-US" b="1" dirty="0"/>
              <a:t>stack can be defined as a container in which insertion and deletion can be done from the one end known as the top of the stack.</a:t>
            </a:r>
          </a:p>
          <a:p>
            <a:pPr algn="just"/>
            <a:r>
              <a:rPr lang="en-US" sz="2400" b="1" dirty="0"/>
              <a:t>Working of Stack</a:t>
            </a:r>
          </a:p>
          <a:p>
            <a:pPr algn="just">
              <a:buFont typeface="Arial" panose="020B0604020202020204" pitchFamily="34" charset="0"/>
              <a:buChar char="•"/>
            </a:pPr>
            <a:r>
              <a:rPr lang="en-US" dirty="0"/>
              <a:t>Stack works on the </a:t>
            </a:r>
            <a:r>
              <a:rPr lang="en-US" b="1" dirty="0"/>
              <a:t>LIFO pattern</a:t>
            </a:r>
            <a:r>
              <a:rPr lang="en-US" dirty="0"/>
              <a:t>. As we can observe in the below figure there are five memory blocks in the stack; therefore, the size of the stack is 5.</a:t>
            </a:r>
          </a:p>
          <a:p>
            <a:pPr algn="just">
              <a:buFont typeface="Arial" panose="020B0604020202020204" pitchFamily="34" charset="0"/>
              <a:buChar char="•"/>
            </a:pPr>
            <a:r>
              <a:rPr lang="en-US" dirty="0"/>
              <a:t>Suppose we want to store the elements in a stack and let's assume that stack is empty. We have taken the stack of size 5 as shown below in which we are pushing the elements one by one until the stack becomes full.</a:t>
            </a:r>
          </a:p>
          <a:p>
            <a:pPr marL="0" indent="0" algn="just">
              <a:buNone/>
            </a:pPr>
            <a:endParaRPr lang="en-US" dirty="0"/>
          </a:p>
        </p:txBody>
      </p:sp>
      <p:pic>
        <p:nvPicPr>
          <p:cNvPr id="1026" name="Picture 2" descr="DS Stack Introd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031" y="4184073"/>
            <a:ext cx="6057900" cy="2812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55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18" y="0"/>
            <a:ext cx="8174181" cy="6858000"/>
          </a:xfrm>
        </p:spPr>
        <p:txBody>
          <a:bodyPr/>
          <a:lstStyle/>
          <a:p>
            <a:pPr algn="just"/>
            <a:r>
              <a:rPr lang="en-US" dirty="0"/>
              <a:t>When we perform the </a:t>
            </a:r>
            <a:r>
              <a:rPr lang="en-US" b="1" dirty="0"/>
              <a:t>delete operation </a:t>
            </a:r>
            <a:r>
              <a:rPr lang="en-US" dirty="0"/>
              <a:t>on the stack, there is only one way for entry and exit as the other end is closed. It follows the </a:t>
            </a:r>
            <a:r>
              <a:rPr lang="en-US" b="1" dirty="0"/>
              <a:t>LIFO pattern</a:t>
            </a:r>
            <a:r>
              <a:rPr lang="en-US" dirty="0"/>
              <a:t>, which means that the value entered first will be removed last. In the above case, the value 5 is entered first, so it will be removed only after the deletion of all the other elements.</a:t>
            </a:r>
          </a:p>
          <a:p>
            <a:pPr algn="just"/>
            <a:r>
              <a:rPr lang="en-US" b="1" dirty="0"/>
              <a:t>The following are some common operations implemented on the stack:</a:t>
            </a:r>
          </a:p>
          <a:p>
            <a:pPr algn="just">
              <a:buAutoNum type="arabicPeriod"/>
            </a:pPr>
            <a:r>
              <a:rPr lang="en-US" b="1" dirty="0"/>
              <a:t>push(): </a:t>
            </a:r>
            <a:r>
              <a:rPr lang="en-US" dirty="0"/>
              <a:t>When we insert an element in a stack then the operation is known as a push. If the stack is full then the </a:t>
            </a:r>
            <a:r>
              <a:rPr lang="en-US" b="1" dirty="0"/>
              <a:t>overflow</a:t>
            </a:r>
            <a:r>
              <a:rPr lang="en-US" dirty="0"/>
              <a:t> condition occurs.</a:t>
            </a:r>
          </a:p>
          <a:p>
            <a:pPr algn="just">
              <a:buAutoNum type="arabicPeriod"/>
            </a:pPr>
            <a:r>
              <a:rPr lang="en-US" b="1" dirty="0"/>
              <a:t>pop(): </a:t>
            </a:r>
            <a:r>
              <a:rPr lang="en-US" dirty="0"/>
              <a:t>When we delete an element from the stack, the operation is known as a pop. If the stack is empty means that no element exists in the stack, this state is known as an </a:t>
            </a:r>
            <a:r>
              <a:rPr lang="en-US" b="1" dirty="0"/>
              <a:t>underflow</a:t>
            </a:r>
            <a:r>
              <a:rPr lang="en-US" dirty="0"/>
              <a:t> state.</a:t>
            </a:r>
          </a:p>
          <a:p>
            <a:pPr algn="just">
              <a:buAutoNum type="arabicPeriod"/>
            </a:pPr>
            <a:r>
              <a:rPr lang="en-US" b="1" dirty="0" err="1"/>
              <a:t>isEmpty</a:t>
            </a:r>
            <a:r>
              <a:rPr lang="en-US" b="1" dirty="0"/>
              <a:t>(): </a:t>
            </a:r>
            <a:r>
              <a:rPr lang="en-US" dirty="0"/>
              <a:t>It determines whether the stack is empty or not.</a:t>
            </a:r>
          </a:p>
          <a:p>
            <a:pPr algn="just">
              <a:buAutoNum type="arabicPeriod"/>
            </a:pPr>
            <a:r>
              <a:rPr lang="en-US" b="1" dirty="0" err="1"/>
              <a:t>isFull</a:t>
            </a:r>
            <a:r>
              <a:rPr lang="en-US" b="1" dirty="0"/>
              <a:t>(): </a:t>
            </a:r>
            <a:r>
              <a:rPr lang="en-US" dirty="0"/>
              <a:t>It determines whether the stack is full or not.</a:t>
            </a:r>
          </a:p>
        </p:txBody>
      </p:sp>
    </p:spTree>
    <p:extLst>
      <p:ext uri="{BB962C8B-B14F-4D97-AF65-F5344CB8AC3E}">
        <p14:creationId xmlns:p14="http://schemas.microsoft.com/office/powerpoint/2010/main" val="407223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7746" y="0"/>
            <a:ext cx="7786254" cy="6858000"/>
          </a:xfrm>
        </p:spPr>
        <p:txBody>
          <a:bodyPr/>
          <a:lstStyle/>
          <a:p>
            <a:r>
              <a:rPr lang="en-US" sz="2400" dirty="0"/>
              <a:t>PUSH operation</a:t>
            </a:r>
          </a:p>
          <a:p>
            <a:pPr marL="0" indent="0">
              <a:buNone/>
            </a:pPr>
            <a:r>
              <a:rPr lang="en-US" b="1" dirty="0"/>
              <a:t>The steps involved in the PUSH operation is given below:</a:t>
            </a:r>
          </a:p>
          <a:p>
            <a:pPr algn="just">
              <a:buFont typeface="Courier New" panose="02070309020205020404" pitchFamily="49" charset="0"/>
              <a:buChar char="o"/>
            </a:pPr>
            <a:r>
              <a:rPr lang="en-US" dirty="0"/>
              <a:t>Before inserting an element in a stack, we check whether the stack is full.</a:t>
            </a:r>
          </a:p>
          <a:p>
            <a:pPr algn="just">
              <a:buFont typeface="Courier New" panose="02070309020205020404" pitchFamily="49" charset="0"/>
              <a:buChar char="o"/>
            </a:pPr>
            <a:r>
              <a:rPr lang="en-US" dirty="0"/>
              <a:t>If we try to insert the element in a stack, and the stack is full, then the overflow condition occurs.</a:t>
            </a:r>
          </a:p>
          <a:p>
            <a:pPr algn="just">
              <a:buFont typeface="Courier New" panose="02070309020205020404" pitchFamily="49" charset="0"/>
              <a:buChar char="o"/>
            </a:pPr>
            <a:r>
              <a:rPr lang="en-US" dirty="0"/>
              <a:t>When we initialize a stack, we set the value of top as -1 to check that the stack is empty.</a:t>
            </a:r>
          </a:p>
          <a:p>
            <a:pPr algn="just">
              <a:buFont typeface="Courier New" panose="02070309020205020404" pitchFamily="49" charset="0"/>
              <a:buChar char="o"/>
            </a:pPr>
            <a:r>
              <a:rPr lang="en-US" dirty="0"/>
              <a:t>When the new element is pushed in a stack, first, the value of the top gets incremented, i.e., top=top+1, and the element will be placed at the new position of the top.</a:t>
            </a:r>
          </a:p>
          <a:p>
            <a:pPr algn="just">
              <a:buFont typeface="Courier New" panose="02070309020205020404" pitchFamily="49" charset="0"/>
              <a:buChar char="o"/>
            </a:pPr>
            <a:r>
              <a:rPr lang="en-US" dirty="0"/>
              <a:t>The elements will be inserted until we reach the max size of the stack.</a:t>
            </a:r>
          </a:p>
          <a:p>
            <a:pPr marL="0" indent="0" algn="just">
              <a:buNone/>
            </a:pPr>
            <a:endParaRPr lang="en-US" dirty="0"/>
          </a:p>
        </p:txBody>
      </p:sp>
    </p:spTree>
    <p:extLst>
      <p:ext uri="{BB962C8B-B14F-4D97-AF65-F5344CB8AC3E}">
        <p14:creationId xmlns:p14="http://schemas.microsoft.com/office/powerpoint/2010/main" val="2074399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91492" y="-221672"/>
            <a:ext cx="6497781" cy="3835920"/>
          </a:xfrm>
          <a:prstGeom prst="rect">
            <a:avLst/>
          </a:prstGeom>
        </p:spPr>
      </p:pic>
      <p:sp>
        <p:nvSpPr>
          <p:cNvPr id="5" name="Rectangle 4"/>
          <p:cNvSpPr/>
          <p:nvPr/>
        </p:nvSpPr>
        <p:spPr>
          <a:xfrm>
            <a:off x="1357745" y="3569139"/>
            <a:ext cx="7786255" cy="3231654"/>
          </a:xfrm>
          <a:prstGeom prst="rect">
            <a:avLst/>
          </a:prstGeom>
        </p:spPr>
        <p:txBody>
          <a:bodyPr wrap="square">
            <a:spAutoFit/>
          </a:bodyPr>
          <a:lstStyle/>
          <a:p>
            <a:r>
              <a:rPr lang="en-US" sz="2400" dirty="0"/>
              <a:t>POP operation</a:t>
            </a:r>
          </a:p>
          <a:p>
            <a:r>
              <a:rPr lang="en-US" b="1" dirty="0"/>
              <a:t>The steps involved in the POP operation is given below:</a:t>
            </a:r>
          </a:p>
          <a:p>
            <a:endParaRPr lang="en-US" dirty="0"/>
          </a:p>
          <a:p>
            <a:pPr marL="285750" indent="-285750">
              <a:buFont typeface="Courier New" panose="02070309020205020404" pitchFamily="49" charset="0"/>
              <a:buChar char="o"/>
            </a:pPr>
            <a:r>
              <a:rPr lang="en-US" dirty="0"/>
              <a:t>Before deleting the element from the stack, we check whether the stack is empty.</a:t>
            </a:r>
          </a:p>
          <a:p>
            <a:pPr marL="285750" indent="-285750">
              <a:buFont typeface="Courier New" panose="02070309020205020404" pitchFamily="49" charset="0"/>
              <a:buChar char="o"/>
            </a:pPr>
            <a:r>
              <a:rPr lang="en-US" dirty="0"/>
              <a:t>If we try to delete the element from the empty stack, then the underflow condition occurs.</a:t>
            </a:r>
          </a:p>
          <a:p>
            <a:pPr marL="285750" indent="-285750">
              <a:buFont typeface="Courier New" panose="02070309020205020404" pitchFamily="49" charset="0"/>
              <a:buChar char="o"/>
            </a:pPr>
            <a:r>
              <a:rPr lang="en-US" dirty="0"/>
              <a:t>If the stack is not empty, we first access the element which is pointed by the top.</a:t>
            </a:r>
          </a:p>
          <a:p>
            <a:pPr marL="285750" indent="-285750">
              <a:buFont typeface="Courier New" panose="02070309020205020404" pitchFamily="49" charset="0"/>
              <a:buChar char="o"/>
            </a:pPr>
            <a:r>
              <a:rPr lang="en-US" dirty="0"/>
              <a:t>Once the pop operation is performed, the top is decremented by 1, i.e., top=top-1.</a:t>
            </a:r>
          </a:p>
        </p:txBody>
      </p:sp>
    </p:spTree>
    <p:extLst>
      <p:ext uri="{BB962C8B-B14F-4D97-AF65-F5344CB8AC3E}">
        <p14:creationId xmlns:p14="http://schemas.microsoft.com/office/powerpoint/2010/main" val="84039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51709" y="353003"/>
            <a:ext cx="6816436" cy="4509942"/>
          </a:xfrm>
          <a:prstGeom prst="rect">
            <a:avLst/>
          </a:prstGeom>
        </p:spPr>
      </p:pic>
    </p:spTree>
    <p:extLst>
      <p:ext uri="{BB962C8B-B14F-4D97-AF65-F5344CB8AC3E}">
        <p14:creationId xmlns:p14="http://schemas.microsoft.com/office/powerpoint/2010/main" val="424371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6182" y="0"/>
            <a:ext cx="7827818" cy="6858000"/>
          </a:xfrm>
        </p:spPr>
        <p:txBody>
          <a:bodyPr/>
          <a:lstStyle/>
          <a:p>
            <a:r>
              <a:rPr lang="en-US" b="1" dirty="0"/>
              <a:t>Array implementation of Stack</a:t>
            </a:r>
          </a:p>
          <a:p>
            <a:pPr marL="0" indent="0">
              <a:buNone/>
            </a:pPr>
            <a:r>
              <a:rPr lang="en-US" b="1" dirty="0"/>
              <a:t>Adding an element onto the stack (push operation)</a:t>
            </a:r>
          </a:p>
          <a:p>
            <a:pPr marL="0" indent="0" algn="just">
              <a:buNone/>
            </a:pPr>
            <a:r>
              <a:rPr lang="en-US" dirty="0"/>
              <a:t>Adding an element into the top of the stack is referred to as push operation. Push operation involves following two steps.</a:t>
            </a:r>
          </a:p>
          <a:p>
            <a:pPr algn="just">
              <a:buAutoNum type="arabicPeriod"/>
            </a:pPr>
            <a:r>
              <a:rPr lang="en-US" dirty="0"/>
              <a:t>Increment the variable Top so that it can now refer to the next memory location.</a:t>
            </a:r>
          </a:p>
          <a:p>
            <a:pPr algn="just">
              <a:buAutoNum type="arabicPeriod"/>
            </a:pPr>
            <a:r>
              <a:rPr lang="en-US" dirty="0"/>
              <a:t>Add element at the position of incremented top. This is referred to as adding new element at the top of the stack.</a:t>
            </a:r>
          </a:p>
          <a:p>
            <a:pPr marL="0" indent="0" algn="just">
              <a:buNone/>
            </a:pPr>
            <a:r>
              <a:rPr lang="en-US" b="1" dirty="0"/>
              <a:t>void push (int </a:t>
            </a:r>
            <a:r>
              <a:rPr lang="en-US" b="1" dirty="0" err="1"/>
              <a:t>val</a:t>
            </a:r>
            <a:r>
              <a:rPr lang="en-US" b="1"/>
              <a:t>, int </a:t>
            </a:r>
            <a:r>
              <a:rPr lang="en-US" b="1" dirty="0"/>
              <a:t>n) //n is size of the stack   </a:t>
            </a:r>
          </a:p>
          <a:p>
            <a:pPr marL="0" indent="0" algn="just">
              <a:buNone/>
            </a:pPr>
            <a:r>
              <a:rPr lang="en-US" b="1" dirty="0"/>
              <a:t>{  </a:t>
            </a:r>
          </a:p>
          <a:p>
            <a:pPr marL="0" indent="0" algn="just">
              <a:buNone/>
            </a:pPr>
            <a:r>
              <a:rPr lang="en-US" b="1" dirty="0"/>
              <a:t>    if (top == n )   </a:t>
            </a:r>
          </a:p>
          <a:p>
            <a:pPr marL="0" indent="0" algn="just">
              <a:buNone/>
            </a:pPr>
            <a:r>
              <a:rPr lang="en-US" b="1" dirty="0"/>
              <a:t>    </a:t>
            </a:r>
            <a:r>
              <a:rPr lang="en-US" b="1" dirty="0" err="1"/>
              <a:t>printf</a:t>
            </a:r>
            <a:r>
              <a:rPr lang="en-US" b="1" dirty="0"/>
              <a:t>("\n Overflow");   </a:t>
            </a:r>
          </a:p>
          <a:p>
            <a:pPr marL="0" indent="0" algn="just">
              <a:buNone/>
            </a:pPr>
            <a:r>
              <a:rPr lang="en-US" b="1" dirty="0"/>
              <a:t>    else   </a:t>
            </a:r>
          </a:p>
          <a:p>
            <a:pPr marL="0" indent="0" algn="just">
              <a:buNone/>
            </a:pPr>
            <a:r>
              <a:rPr lang="en-US" b="1" dirty="0"/>
              <a:t>    {  </a:t>
            </a:r>
          </a:p>
          <a:p>
            <a:pPr marL="0" indent="0" algn="just">
              <a:buNone/>
            </a:pPr>
            <a:r>
              <a:rPr lang="en-US" b="1" dirty="0"/>
              <a:t>    top = top +1;   </a:t>
            </a:r>
          </a:p>
          <a:p>
            <a:pPr marL="0" indent="0" algn="just">
              <a:buNone/>
            </a:pPr>
            <a:r>
              <a:rPr lang="en-US" b="1" dirty="0"/>
              <a:t>    stack[top] = </a:t>
            </a:r>
            <a:r>
              <a:rPr lang="en-US" b="1" dirty="0" err="1"/>
              <a:t>val</a:t>
            </a:r>
            <a:r>
              <a:rPr lang="en-US" b="1" dirty="0"/>
              <a:t>;   </a:t>
            </a:r>
          </a:p>
          <a:p>
            <a:pPr marL="0" indent="0" algn="just">
              <a:buNone/>
            </a:pPr>
            <a:r>
              <a:rPr lang="en-US" b="1" dirty="0"/>
              <a:t>    }   </a:t>
            </a:r>
          </a:p>
          <a:p>
            <a:pPr marL="0" indent="0" algn="just">
              <a:buNone/>
            </a:pPr>
            <a:r>
              <a:rPr lang="en-US" b="1" dirty="0"/>
              <a:t>} </a:t>
            </a:r>
          </a:p>
        </p:txBody>
      </p:sp>
    </p:spTree>
    <p:extLst>
      <p:ext uri="{BB962C8B-B14F-4D97-AF65-F5344CB8AC3E}">
        <p14:creationId xmlns:p14="http://schemas.microsoft.com/office/powerpoint/2010/main" val="553109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0"/>
            <a:ext cx="7772400" cy="6858000"/>
          </a:xfrm>
        </p:spPr>
        <p:txBody>
          <a:bodyPr/>
          <a:lstStyle/>
          <a:p>
            <a:pPr marL="0" indent="0">
              <a:buNone/>
            </a:pPr>
            <a:r>
              <a:rPr lang="en-US" b="1" dirty="0"/>
              <a:t>Deletion of an element from a stack (Pop operation)</a:t>
            </a:r>
          </a:p>
          <a:p>
            <a:pPr marL="0" indent="0">
              <a:buNone/>
            </a:pPr>
            <a:r>
              <a:rPr lang="en-US" b="1" dirty="0" err="1"/>
              <a:t>int</a:t>
            </a:r>
            <a:r>
              <a:rPr lang="en-US" b="1" dirty="0"/>
              <a:t> pop ()  </a:t>
            </a:r>
          </a:p>
          <a:p>
            <a:pPr marL="0" indent="0">
              <a:buNone/>
            </a:pPr>
            <a:r>
              <a:rPr lang="en-US" b="1" dirty="0"/>
              <a:t>{   </a:t>
            </a:r>
          </a:p>
          <a:p>
            <a:pPr marL="0" indent="0">
              <a:buNone/>
            </a:pPr>
            <a:r>
              <a:rPr lang="en-US" b="1" dirty="0"/>
              <a:t>    if(top == -1)   </a:t>
            </a:r>
          </a:p>
          <a:p>
            <a:pPr marL="0" indent="0">
              <a:buNone/>
            </a:pPr>
            <a:r>
              <a:rPr lang="en-US" b="1" dirty="0"/>
              <a:t>   {  </a:t>
            </a:r>
          </a:p>
          <a:p>
            <a:pPr marL="0" indent="0">
              <a:buNone/>
            </a:pPr>
            <a:r>
              <a:rPr lang="en-US" b="1" dirty="0"/>
              <a:t>        </a:t>
            </a:r>
            <a:r>
              <a:rPr lang="en-US" b="1" dirty="0" err="1"/>
              <a:t>printf</a:t>
            </a:r>
            <a:r>
              <a:rPr lang="en-US" b="1" dirty="0"/>
              <a:t>("Underflow");  </a:t>
            </a:r>
          </a:p>
          <a:p>
            <a:pPr marL="0" indent="0">
              <a:buNone/>
            </a:pPr>
            <a:r>
              <a:rPr lang="en-US" b="1" dirty="0"/>
              <a:t>        return 0;  </a:t>
            </a:r>
          </a:p>
          <a:p>
            <a:pPr marL="0" indent="0">
              <a:buNone/>
            </a:pPr>
            <a:r>
              <a:rPr lang="en-US" b="1" dirty="0"/>
              <a:t>    }  </a:t>
            </a:r>
          </a:p>
          <a:p>
            <a:pPr marL="0" indent="0">
              <a:buNone/>
            </a:pPr>
            <a:r>
              <a:rPr lang="en-US" b="1" dirty="0"/>
              <a:t>    else  </a:t>
            </a:r>
          </a:p>
          <a:p>
            <a:pPr marL="0" indent="0">
              <a:buNone/>
            </a:pPr>
            <a:r>
              <a:rPr lang="en-US" b="1" dirty="0"/>
              <a:t>    {  </a:t>
            </a:r>
          </a:p>
          <a:p>
            <a:pPr marL="0" indent="0">
              <a:buNone/>
            </a:pPr>
            <a:r>
              <a:rPr lang="en-US" b="1" dirty="0"/>
              <a:t>        return stack[top - - ];   </a:t>
            </a:r>
          </a:p>
          <a:p>
            <a:pPr marL="0" indent="0">
              <a:buNone/>
            </a:pPr>
            <a:r>
              <a:rPr lang="en-US" b="1" dirty="0"/>
              <a:t>    }    </a:t>
            </a:r>
          </a:p>
          <a:p>
            <a:pPr marL="0" indent="0">
              <a:buNone/>
            </a:pPr>
            <a:r>
              <a:rPr lang="en-US" b="1" dirty="0"/>
              <a:t>}   </a:t>
            </a:r>
          </a:p>
          <a:p>
            <a:pPr marL="0" indent="0">
              <a:buNone/>
            </a:pPr>
            <a:endParaRPr lang="en-US" b="1" dirty="0"/>
          </a:p>
          <a:p>
            <a:pPr marL="0" indent="0">
              <a:buNone/>
            </a:pPr>
            <a:endParaRPr lang="en-US" b="1" dirty="0"/>
          </a:p>
          <a:p>
            <a:pPr marL="0" indent="0">
              <a:buNone/>
            </a:pPr>
            <a:endParaRPr lang="en-US" b="1" dirty="0"/>
          </a:p>
        </p:txBody>
      </p:sp>
      <p:sp>
        <p:nvSpPr>
          <p:cNvPr id="4" name="TextBox 3"/>
          <p:cNvSpPr txBox="1"/>
          <p:nvPr/>
        </p:nvSpPr>
        <p:spPr>
          <a:xfrm>
            <a:off x="4973781" y="3718679"/>
            <a:ext cx="4170219" cy="3139321"/>
          </a:xfrm>
          <a:prstGeom prst="rect">
            <a:avLst/>
          </a:prstGeom>
          <a:noFill/>
        </p:spPr>
        <p:txBody>
          <a:bodyPr wrap="square" rtlCol="0">
            <a:spAutoFit/>
          </a:bodyPr>
          <a:lstStyle/>
          <a:p>
            <a:r>
              <a:rPr lang="en-US" b="1" dirty="0"/>
              <a:t>void show()  </a:t>
            </a:r>
          </a:p>
          <a:p>
            <a:r>
              <a:rPr lang="en-US" b="1" dirty="0"/>
              <a:t>{  </a:t>
            </a:r>
          </a:p>
          <a:p>
            <a:r>
              <a:rPr lang="en-US" b="1" dirty="0"/>
              <a:t>    for (</a:t>
            </a:r>
            <a:r>
              <a:rPr lang="en-US" b="1" dirty="0" err="1"/>
              <a:t>i</a:t>
            </a:r>
            <a:r>
              <a:rPr lang="en-US" b="1" dirty="0"/>
              <a:t>=</a:t>
            </a:r>
            <a:r>
              <a:rPr lang="en-US" b="1" dirty="0" err="1"/>
              <a:t>top;i</a:t>
            </a:r>
            <a:r>
              <a:rPr lang="en-US" b="1" dirty="0"/>
              <a:t>&gt;=0;i--)  </a:t>
            </a:r>
          </a:p>
          <a:p>
            <a:r>
              <a:rPr lang="en-US" b="1" dirty="0"/>
              <a:t>    {  </a:t>
            </a:r>
          </a:p>
          <a:p>
            <a:r>
              <a:rPr lang="en-US" b="1" dirty="0"/>
              <a:t>        </a:t>
            </a:r>
            <a:r>
              <a:rPr lang="en-US" b="1" dirty="0" err="1"/>
              <a:t>printf</a:t>
            </a:r>
            <a:r>
              <a:rPr lang="en-US" b="1" dirty="0"/>
              <a:t>("%d\</a:t>
            </a:r>
            <a:r>
              <a:rPr lang="en-US" b="1" dirty="0" err="1"/>
              <a:t>n",stack</a:t>
            </a:r>
            <a:r>
              <a:rPr lang="en-US" b="1" dirty="0"/>
              <a:t>[</a:t>
            </a:r>
            <a:r>
              <a:rPr lang="en-US" b="1" dirty="0" err="1"/>
              <a:t>i</a:t>
            </a:r>
            <a:r>
              <a:rPr lang="en-US" b="1" dirty="0"/>
              <a:t>]);  </a:t>
            </a:r>
          </a:p>
          <a:p>
            <a:r>
              <a:rPr lang="en-US" b="1" dirty="0"/>
              <a:t>    }  </a:t>
            </a:r>
          </a:p>
          <a:p>
            <a:r>
              <a:rPr lang="en-US" b="1" dirty="0"/>
              <a:t>    if(top == -1)   </a:t>
            </a:r>
          </a:p>
          <a:p>
            <a:r>
              <a:rPr lang="en-US" b="1" dirty="0"/>
              <a:t>    {  </a:t>
            </a:r>
          </a:p>
          <a:p>
            <a:r>
              <a:rPr lang="en-US" b="1" dirty="0"/>
              <a:t>        </a:t>
            </a:r>
            <a:r>
              <a:rPr lang="en-US" b="1" dirty="0" err="1"/>
              <a:t>printf</a:t>
            </a:r>
            <a:r>
              <a:rPr lang="en-US" b="1" dirty="0"/>
              <a:t>("Stack is empty");  </a:t>
            </a:r>
          </a:p>
          <a:p>
            <a:r>
              <a:rPr lang="en-US" b="1" dirty="0"/>
              <a:t>    }  </a:t>
            </a:r>
          </a:p>
          <a:p>
            <a:r>
              <a:rPr lang="en-US" b="1" dirty="0"/>
              <a:t>} </a:t>
            </a:r>
          </a:p>
        </p:txBody>
      </p:sp>
    </p:spTree>
    <p:extLst>
      <p:ext uri="{BB962C8B-B14F-4D97-AF65-F5344CB8AC3E}">
        <p14:creationId xmlns:p14="http://schemas.microsoft.com/office/powerpoint/2010/main" val="11144350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545</TotalTime>
  <Words>1464</Words>
  <Application>Microsoft Office PowerPoint</Application>
  <PresentationFormat>On-screen Show (4:3)</PresentationFormat>
  <Paragraphs>117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Courier New</vt:lpstr>
      <vt:lpstr>Wingdings 3</vt:lpstr>
      <vt:lpstr>Wisp</vt:lpstr>
      <vt:lpstr>STACKS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of Stacks: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Pratigya</dc:creator>
  <cp:lastModifiedBy>Ravendra kumar</cp:lastModifiedBy>
  <cp:revision>165</cp:revision>
  <dcterms:created xsi:type="dcterms:W3CDTF">2021-12-06T10:24:53Z</dcterms:created>
  <dcterms:modified xsi:type="dcterms:W3CDTF">2023-06-15T08:31:33Z</dcterms:modified>
</cp:coreProperties>
</file>