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98" r:id="rId5"/>
    <p:sldId id="259" r:id="rId6"/>
    <p:sldId id="264" r:id="rId7"/>
    <p:sldId id="265" r:id="rId8"/>
    <p:sldId id="269" r:id="rId9"/>
    <p:sldId id="270" r:id="rId10"/>
    <p:sldId id="268" r:id="rId11"/>
    <p:sldId id="276" r:id="rId12"/>
    <p:sldId id="275" r:id="rId13"/>
    <p:sldId id="271" r:id="rId14"/>
    <p:sldId id="272" r:id="rId15"/>
    <p:sldId id="292" r:id="rId16"/>
    <p:sldId id="273" r:id="rId17"/>
    <p:sldId id="274" r:id="rId18"/>
    <p:sldId id="277" r:id="rId19"/>
    <p:sldId id="279" r:id="rId20"/>
    <p:sldId id="280" r:id="rId21"/>
    <p:sldId id="296" r:id="rId22"/>
    <p:sldId id="281" r:id="rId23"/>
    <p:sldId id="282" r:id="rId24"/>
    <p:sldId id="283" r:id="rId25"/>
    <p:sldId id="284" r:id="rId26"/>
    <p:sldId id="286" r:id="rId27"/>
    <p:sldId id="287" r:id="rId28"/>
    <p:sldId id="290" r:id="rId29"/>
    <p:sldId id="288"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9B9784-6900-40ED-AD95-42CF966DC109}">
          <p14:sldIdLst>
            <p14:sldId id="298"/>
            <p14:sldId id="259"/>
            <p14:sldId id="264"/>
            <p14:sldId id="265"/>
            <p14:sldId id="269"/>
            <p14:sldId id="270"/>
            <p14:sldId id="268"/>
            <p14:sldId id="276"/>
            <p14:sldId id="275"/>
            <p14:sldId id="271"/>
            <p14:sldId id="272"/>
            <p14:sldId id="292"/>
            <p14:sldId id="273"/>
            <p14:sldId id="274"/>
            <p14:sldId id="277"/>
            <p14:sldId id="279"/>
            <p14:sldId id="280"/>
            <p14:sldId id="296"/>
            <p14:sldId id="281"/>
            <p14:sldId id="282"/>
            <p14:sldId id="283"/>
            <p14:sldId id="284"/>
            <p14:sldId id="286"/>
            <p14:sldId id="287"/>
            <p14:sldId id="290"/>
            <p14:sldId id="288"/>
            <p14:sldId id="293"/>
            <p14:sldId id="294"/>
            <p14:sldId id="295"/>
          </p14:sldIdLst>
        </p14:section>
      </p14:sectionLst>
    </p:ex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1C97B-0565-42AD-8A32-7B595A65FFD3}" v="1" dt="2021-02-02T15:05:55.586"/>
    <p1510:client id="{D75275C6-8B13-42A6-9ED8-3CDCE54EAC98}" v="2" dt="2021-02-02T13:45:29.994"/>
    <p1510:client id="{E1994DFE-AEBE-48D6-A37C-5849F3DB7B44}" v="8" dt="2021-02-02T13:49:02.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dziugas" userId="S::un.dziugas_gmail.com#ext#@juozoimone.onmicrosoft.com::11432fe1-d0b0-47a8-bb54-223e6cfa518f" providerId="AD" clId="Web-{D75275C6-8B13-42A6-9ED8-3CDCE54EAC98}"/>
    <pc:docChg chg="addSld delSld modSection">
      <pc:chgData name="un.dziugas" userId="S::un.dziugas_gmail.com#ext#@juozoimone.onmicrosoft.com::11432fe1-d0b0-47a8-bb54-223e6cfa518f" providerId="AD" clId="Web-{D75275C6-8B13-42A6-9ED8-3CDCE54EAC98}" dt="2021-02-02T13:45:29.916" v="1"/>
      <pc:docMkLst>
        <pc:docMk/>
      </pc:docMkLst>
      <pc:sldChg chg="add del">
        <pc:chgData name="un.dziugas" userId="S::un.dziugas_gmail.com#ext#@juozoimone.onmicrosoft.com::11432fe1-d0b0-47a8-bb54-223e6cfa518f" providerId="AD" clId="Web-{D75275C6-8B13-42A6-9ED8-3CDCE54EAC98}" dt="2021-02-02T13:45:29.916" v="1"/>
        <pc:sldMkLst>
          <pc:docMk/>
          <pc:sldMk cId="933762464" sldId="279"/>
        </pc:sldMkLst>
      </pc:sldChg>
    </pc:docChg>
  </pc:docChgLst>
  <pc:docChgLst>
    <pc:chgData name="andrius.drachneris" userId="S::andrius.drachneris_gmail.com#ext#@juozoimone.onmicrosoft.com::c51ae8d9-c261-4ca6-9c59-e08025dd8ab0" providerId="AD" clId="Web-{E1994DFE-AEBE-48D6-A37C-5849F3DB7B44}"/>
    <pc:docChg chg="modSld">
      <pc:chgData name="andrius.drachneris" userId="S::andrius.drachneris_gmail.com#ext#@juozoimone.onmicrosoft.com::c51ae8d9-c261-4ca6-9c59-e08025dd8ab0" providerId="AD" clId="Web-{E1994DFE-AEBE-48D6-A37C-5849F3DB7B44}" dt="2021-02-02T13:49:02.925" v="7" actId="20577"/>
      <pc:docMkLst>
        <pc:docMk/>
      </pc:docMkLst>
      <pc:sldChg chg="modSp">
        <pc:chgData name="andrius.drachneris" userId="S::andrius.drachneris_gmail.com#ext#@juozoimone.onmicrosoft.com::c51ae8d9-c261-4ca6-9c59-e08025dd8ab0" providerId="AD" clId="Web-{E1994DFE-AEBE-48D6-A37C-5849F3DB7B44}" dt="2021-02-02T13:49:02.925" v="7" actId="20577"/>
        <pc:sldMkLst>
          <pc:docMk/>
          <pc:sldMk cId="933762464" sldId="279"/>
        </pc:sldMkLst>
        <pc:spChg chg="mod">
          <ac:chgData name="andrius.drachneris" userId="S::andrius.drachneris_gmail.com#ext#@juozoimone.onmicrosoft.com::c51ae8d9-c261-4ca6-9c59-e08025dd8ab0" providerId="AD" clId="Web-{E1994DFE-AEBE-48D6-A37C-5849F3DB7B44}" dt="2021-02-02T13:49:02.925" v="7" actId="20577"/>
          <ac:spMkLst>
            <pc:docMk/>
            <pc:sldMk cId="933762464" sldId="279"/>
            <ac:spMk id="3" creationId="{00000000-0000-0000-0000-000000000000}"/>
          </ac:spMkLst>
        </pc:spChg>
      </pc:sldChg>
    </pc:docChg>
  </pc:docChgLst>
  <pc:docChgLst>
    <pc:chgData name="mykolas.sku" userId="S::mykolas.sku_pm.me#ext#@juozoimone.onmicrosoft.com::befd02fb-e463-4b7b-bd66-650cd47f7c7e" providerId="AD" clId="Web-{8AA1C97B-0565-42AD-8A32-7B595A65FFD3}"/>
    <pc:docChg chg="modSld">
      <pc:chgData name="mykolas.sku" userId="S::mykolas.sku_pm.me#ext#@juozoimone.onmicrosoft.com::befd02fb-e463-4b7b-bd66-650cd47f7c7e" providerId="AD" clId="Web-{8AA1C97B-0565-42AD-8A32-7B595A65FFD3}" dt="2021-02-02T15:05:55.586" v="0" actId="14100"/>
      <pc:docMkLst>
        <pc:docMk/>
      </pc:docMkLst>
      <pc:sldChg chg="modSp">
        <pc:chgData name="mykolas.sku" userId="S::mykolas.sku_pm.me#ext#@juozoimone.onmicrosoft.com::befd02fb-e463-4b7b-bd66-650cd47f7c7e" providerId="AD" clId="Web-{8AA1C97B-0565-42AD-8A32-7B595A65FFD3}" dt="2021-02-02T15:05:55.586" v="0" actId="14100"/>
        <pc:sldMkLst>
          <pc:docMk/>
          <pc:sldMk cId="3812285336" sldId="284"/>
        </pc:sldMkLst>
        <pc:spChg chg="mod">
          <ac:chgData name="mykolas.sku" userId="S::mykolas.sku_pm.me#ext#@juozoimone.onmicrosoft.com::befd02fb-e463-4b7b-bd66-650cd47f7c7e" providerId="AD" clId="Web-{8AA1C97B-0565-42AD-8A32-7B595A65FFD3}" dt="2021-02-02T15:05:55.586" v="0" actId="14100"/>
          <ac:spMkLst>
            <pc:docMk/>
            <pc:sldMk cId="3812285336" sldId="28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02/02/2021</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02/02/2021</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a:t>Prisistatymas. Esu Deividas Kybartas. Swedbanke esu 3 metai ir 2 dienos. Aš taip pat atėjau į swedbanką iš IT Akademijos. Baigiau KTU PS ir prieš pusmetį baigiau PSI magistrą KTU. Swedbanke aš pagrinde užsiemu backu su java, prieš ateinant į swedbanka dirbau su mobiliujų programėlių kūrimu android ir ios native šiek tiek prisilėsdamas ir prie backo, o atėjas į swedbanką pilnai pasinėriau į UML ir backandą</a:t>
            </a:r>
          </a:p>
        </p:txBody>
      </p:sp>
      <p:sp>
        <p:nvSpPr>
          <p:cNvPr id="4" name="Slide Number Placeholder 3"/>
          <p:cNvSpPr>
            <a:spLocks noGrp="1"/>
          </p:cNvSpPr>
          <p:nvPr>
            <p:ph type="sldNum" sz="quarter" idx="10"/>
          </p:nvPr>
        </p:nvSpPr>
        <p:spPr/>
        <p:txBody>
          <a:bodyPr/>
          <a:lstStyle/>
          <a:p>
            <a:fld id="{A16CFAD1-D197-4A88-B173-A6412E995EE5}" type="slidenum">
              <a:rPr lang="en-GB" smtClean="0"/>
              <a:t>2</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316147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1727804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415755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828471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258926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3949078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20</a:t>
            </a:fld>
            <a:endParaRPr lang="en-GB"/>
          </a:p>
        </p:txBody>
      </p:sp>
    </p:spTree>
    <p:extLst>
      <p:ext uri="{BB962C8B-B14F-4D97-AF65-F5344CB8AC3E}">
        <p14:creationId xmlns:p14="http://schemas.microsoft.com/office/powerpoint/2010/main" val="423127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21</a:t>
            </a:fld>
            <a:endParaRPr lang="en-GB"/>
          </a:p>
        </p:txBody>
      </p:sp>
    </p:spTree>
    <p:extLst>
      <p:ext uri="{BB962C8B-B14F-4D97-AF65-F5344CB8AC3E}">
        <p14:creationId xmlns:p14="http://schemas.microsoft.com/office/powerpoint/2010/main" val="1598566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22</a:t>
            </a:fld>
            <a:endParaRPr lang="en-GB"/>
          </a:p>
        </p:txBody>
      </p:sp>
    </p:spTree>
    <p:extLst>
      <p:ext uri="{BB962C8B-B14F-4D97-AF65-F5344CB8AC3E}">
        <p14:creationId xmlns:p14="http://schemas.microsoft.com/office/powerpoint/2010/main" val="398616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23</a:t>
            </a:fld>
            <a:endParaRPr lang="en-GB"/>
          </a:p>
        </p:txBody>
      </p:sp>
    </p:spTree>
    <p:extLst>
      <p:ext uri="{BB962C8B-B14F-4D97-AF65-F5344CB8AC3E}">
        <p14:creationId xmlns:p14="http://schemas.microsoft.com/office/powerpoint/2010/main" val="10936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24</a:t>
            </a:fld>
            <a:endParaRPr lang="en-GB"/>
          </a:p>
        </p:txBody>
      </p:sp>
    </p:spTree>
    <p:extLst>
      <p:ext uri="{BB962C8B-B14F-4D97-AF65-F5344CB8AC3E}">
        <p14:creationId xmlns:p14="http://schemas.microsoft.com/office/powerpoint/2010/main" val="3514460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25</a:t>
            </a:fld>
            <a:endParaRPr lang="en-GB"/>
          </a:p>
        </p:txBody>
      </p:sp>
    </p:spTree>
    <p:extLst>
      <p:ext uri="{BB962C8B-B14F-4D97-AF65-F5344CB8AC3E}">
        <p14:creationId xmlns:p14="http://schemas.microsoft.com/office/powerpoint/2010/main" val="3182411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26</a:t>
            </a:fld>
            <a:endParaRPr lang="en-GB"/>
          </a:p>
        </p:txBody>
      </p:sp>
    </p:spTree>
    <p:extLst>
      <p:ext uri="{BB962C8B-B14F-4D97-AF65-F5344CB8AC3E}">
        <p14:creationId xmlns:p14="http://schemas.microsoft.com/office/powerpoint/2010/main" val="265909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Tai basic </a:t>
            </a:r>
            <a:r>
              <a:rPr lang="en-GB" err="1"/>
              <a:t>sintaksė</a:t>
            </a:r>
            <a:r>
              <a:rPr lang="en-GB"/>
              <a:t> </a:t>
            </a:r>
            <a:r>
              <a:rPr lang="en-GB" err="1"/>
              <a:t>kaip</a:t>
            </a:r>
            <a:r>
              <a:rPr lang="en-GB"/>
              <a:t> </a:t>
            </a:r>
            <a:r>
              <a:rPr lang="en-GB" err="1"/>
              <a:t>mes</a:t>
            </a:r>
            <a:r>
              <a:rPr lang="en-GB"/>
              <a:t> </a:t>
            </a:r>
            <a:r>
              <a:rPr lang="en-GB" err="1"/>
              <a:t>apsirašom</a:t>
            </a:r>
            <a:r>
              <a:rPr lang="en-GB"/>
              <a:t>, </a:t>
            </a:r>
            <a:r>
              <a:rPr lang="en-GB" err="1"/>
              <a:t>klases</a:t>
            </a:r>
            <a:r>
              <a:rPr lang="en-GB"/>
              <a:t>, </a:t>
            </a:r>
            <a:r>
              <a:rPr lang="en-GB" err="1"/>
              <a:t>metodus</a:t>
            </a:r>
            <a:r>
              <a:rPr lang="en-GB"/>
              <a:t>, </a:t>
            </a:r>
            <a:r>
              <a:rPr lang="en-GB" err="1"/>
              <a:t>kintamuosius</a:t>
            </a:r>
            <a:r>
              <a:rPr lang="en-GB"/>
              <a:t>. Tai </a:t>
            </a:r>
            <a:r>
              <a:rPr lang="en-GB" err="1"/>
              <a:t>pirma</a:t>
            </a:r>
            <a:r>
              <a:rPr lang="en-GB"/>
              <a:t> </a:t>
            </a:r>
            <a:r>
              <a:rPr lang="en-GB" err="1"/>
              <a:t>dalykas</a:t>
            </a:r>
            <a:r>
              <a:rPr lang="en-GB"/>
              <a:t> </a:t>
            </a:r>
            <a:r>
              <a:rPr lang="en-GB" err="1"/>
              <a:t>yra</a:t>
            </a:r>
            <a:r>
              <a:rPr lang="en-GB"/>
              <a:t>, </a:t>
            </a:r>
            <a:r>
              <a:rPr lang="en-GB" err="1"/>
              <a:t>kad</a:t>
            </a:r>
            <a:r>
              <a:rPr lang="en-GB"/>
              <a:t> </a:t>
            </a:r>
            <a:r>
              <a:rPr lang="en-GB" err="1"/>
              <a:t>jeigu</a:t>
            </a:r>
            <a:r>
              <a:rPr lang="en-GB"/>
              <a:t> </a:t>
            </a:r>
            <a:r>
              <a:rPr lang="en-GB" err="1"/>
              <a:t>kintamajį</a:t>
            </a:r>
            <a:r>
              <a:rPr lang="en-GB"/>
              <a:t> </a:t>
            </a:r>
            <a:r>
              <a:rPr lang="en-GB" err="1"/>
              <a:t>ar</a:t>
            </a:r>
            <a:r>
              <a:rPr lang="en-GB"/>
              <a:t> </a:t>
            </a:r>
            <a:r>
              <a:rPr lang="en-GB" err="1"/>
              <a:t>metodą</a:t>
            </a:r>
            <a:r>
              <a:rPr lang="en-GB"/>
              <a:t> </a:t>
            </a:r>
            <a:r>
              <a:rPr lang="en-GB" err="1"/>
              <a:t>pavadinsit</a:t>
            </a:r>
            <a:r>
              <a:rPr lang="en-GB"/>
              <a:t> </a:t>
            </a:r>
            <a:r>
              <a:rPr lang="en-GB" err="1"/>
              <a:t>iš</a:t>
            </a:r>
            <a:r>
              <a:rPr lang="en-GB"/>
              <a:t> </a:t>
            </a:r>
            <a:r>
              <a:rPr lang="en-GB" err="1"/>
              <a:t>mažosios</a:t>
            </a:r>
            <a:r>
              <a:rPr lang="en-GB"/>
              <a:t> </a:t>
            </a:r>
            <a:r>
              <a:rPr lang="en-GB" err="1"/>
              <a:t>raidės</a:t>
            </a:r>
            <a:r>
              <a:rPr lang="en-GB"/>
              <a:t>, o </a:t>
            </a:r>
            <a:r>
              <a:rPr lang="en-GB" err="1"/>
              <a:t>paskui</a:t>
            </a:r>
            <a:r>
              <a:rPr lang="en-GB"/>
              <a:t> </a:t>
            </a:r>
            <a:r>
              <a:rPr lang="en-GB" err="1"/>
              <a:t>tą</a:t>
            </a:r>
            <a:r>
              <a:rPr lang="en-GB"/>
              <a:t> </a:t>
            </a:r>
            <a:r>
              <a:rPr lang="en-GB" err="1"/>
              <a:t>patį</a:t>
            </a:r>
            <a:r>
              <a:rPr lang="en-GB"/>
              <a:t> </a:t>
            </a:r>
            <a:r>
              <a:rPr lang="en-GB" err="1"/>
              <a:t>žodį</a:t>
            </a:r>
            <a:r>
              <a:rPr lang="en-GB"/>
              <a:t> </a:t>
            </a:r>
            <a:r>
              <a:rPr lang="en-GB" err="1"/>
              <a:t>parašysit</a:t>
            </a:r>
            <a:r>
              <a:rPr lang="en-GB"/>
              <a:t> </a:t>
            </a:r>
            <a:r>
              <a:rPr lang="en-GB" err="1"/>
              <a:t>iš</a:t>
            </a:r>
            <a:r>
              <a:rPr lang="en-GB"/>
              <a:t> </a:t>
            </a:r>
            <a:r>
              <a:rPr lang="en-GB" err="1"/>
              <a:t>didžiosios</a:t>
            </a:r>
            <a:r>
              <a:rPr lang="en-GB"/>
              <a:t> tai bus du </a:t>
            </a:r>
            <a:r>
              <a:rPr lang="en-GB" err="1"/>
              <a:t>skirtingi</a:t>
            </a:r>
            <a:r>
              <a:rPr lang="en-GB"/>
              <a:t> </a:t>
            </a:r>
            <a:r>
              <a:rPr lang="en-GB" err="1"/>
              <a:t>dalykai</a:t>
            </a:r>
            <a:r>
              <a:rPr lang="en-GB"/>
              <a:t>, </a:t>
            </a:r>
            <a:r>
              <a:rPr lang="en-GB" err="1"/>
              <a:t>ir</a:t>
            </a:r>
            <a:r>
              <a:rPr lang="en-GB"/>
              <a:t> tai </a:t>
            </a:r>
            <a:r>
              <a:rPr lang="en-GB" err="1"/>
              <a:t>nebus</a:t>
            </a:r>
            <a:r>
              <a:rPr lang="en-GB"/>
              <a:t> </a:t>
            </a:r>
            <a:r>
              <a:rPr lang="en-GB" err="1"/>
              <a:t>vienas</a:t>
            </a:r>
            <a:r>
              <a:rPr lang="en-GB"/>
              <a:t> </a:t>
            </a:r>
            <a:r>
              <a:rPr lang="en-GB" err="1"/>
              <a:t>ir</a:t>
            </a:r>
            <a:r>
              <a:rPr lang="en-GB"/>
              <a:t> </a:t>
            </a:r>
            <a:r>
              <a:rPr lang="en-GB" err="1"/>
              <a:t>tas</a:t>
            </a:r>
            <a:r>
              <a:rPr lang="en-GB"/>
              <a:t> pats.</a:t>
            </a:r>
            <a:br>
              <a:rPr lang="en-GB"/>
            </a:br>
            <a:endParaRPr lang="en-GB"/>
          </a:p>
          <a:p>
            <a:r>
              <a:rPr lang="en-GB" err="1"/>
              <a:t>Klasių</a:t>
            </a:r>
            <a:r>
              <a:rPr lang="en-GB"/>
              <a:t> </a:t>
            </a:r>
            <a:r>
              <a:rPr lang="en-GB" err="1"/>
              <a:t>vardus</a:t>
            </a:r>
            <a:r>
              <a:rPr lang="en-GB"/>
              <a:t> </a:t>
            </a:r>
            <a:r>
              <a:rPr lang="en-GB" err="1"/>
              <a:t>javoje</a:t>
            </a:r>
            <a:r>
              <a:rPr lang="en-GB"/>
              <a:t> </a:t>
            </a:r>
            <a:r>
              <a:rPr lang="en-GB" err="1"/>
              <a:t>rašome</a:t>
            </a:r>
            <a:r>
              <a:rPr lang="en-GB"/>
              <a:t> </a:t>
            </a:r>
            <a:r>
              <a:rPr lang="en-GB" err="1"/>
              <a:t>iš</a:t>
            </a:r>
            <a:r>
              <a:rPr lang="en-GB"/>
              <a:t> </a:t>
            </a:r>
            <a:r>
              <a:rPr lang="en-GB" err="1"/>
              <a:t>didžiosios</a:t>
            </a:r>
            <a:r>
              <a:rPr lang="en-GB"/>
              <a:t> </a:t>
            </a:r>
            <a:r>
              <a:rPr lang="en-GB" err="1"/>
              <a:t>raidės</a:t>
            </a:r>
            <a:r>
              <a:rPr lang="en-GB"/>
              <a:t>, </a:t>
            </a:r>
            <a:r>
              <a:rPr lang="en-GB" err="1"/>
              <a:t>ir</a:t>
            </a:r>
            <a:r>
              <a:rPr lang="en-GB"/>
              <a:t> </a:t>
            </a:r>
            <a:r>
              <a:rPr lang="en-GB" err="1"/>
              <a:t>kiekvienas</a:t>
            </a:r>
            <a:r>
              <a:rPr lang="en-GB"/>
              <a:t> </a:t>
            </a:r>
            <a:r>
              <a:rPr lang="en-GB" err="1"/>
              <a:t>sekantis</a:t>
            </a:r>
            <a:r>
              <a:rPr lang="en-GB"/>
              <a:t> </a:t>
            </a:r>
            <a:r>
              <a:rPr lang="en-GB" err="1"/>
              <a:t>žodis</a:t>
            </a:r>
            <a:r>
              <a:rPr lang="en-GB"/>
              <a:t> </a:t>
            </a:r>
            <a:r>
              <a:rPr lang="en-GB" err="1"/>
              <a:t>taip</a:t>
            </a:r>
            <a:r>
              <a:rPr lang="en-GB"/>
              <a:t> pat </a:t>
            </a:r>
            <a:r>
              <a:rPr lang="en-GB" err="1"/>
              <a:t>pradedamas</a:t>
            </a:r>
            <a:r>
              <a:rPr lang="en-GB"/>
              <a:t> </a:t>
            </a:r>
            <a:r>
              <a:rPr lang="en-GB" err="1"/>
              <a:t>iš</a:t>
            </a:r>
            <a:r>
              <a:rPr lang="en-GB"/>
              <a:t> </a:t>
            </a:r>
            <a:r>
              <a:rPr lang="en-GB" err="1"/>
              <a:t>didžiosios</a:t>
            </a:r>
            <a:r>
              <a:rPr lang="en-GB"/>
              <a:t> </a:t>
            </a:r>
            <a:r>
              <a:rPr lang="en-GB" err="1"/>
              <a:t>raidės</a:t>
            </a:r>
            <a:r>
              <a:rPr lang="en-GB"/>
              <a:t>. </a:t>
            </a:r>
            <a:r>
              <a:rPr lang="en-GB" err="1"/>
              <a:t>Jei</a:t>
            </a:r>
            <a:r>
              <a:rPr lang="en-GB"/>
              <a:t> </a:t>
            </a:r>
            <a:r>
              <a:rPr lang="en-GB" err="1"/>
              <a:t>rašysit</a:t>
            </a:r>
            <a:r>
              <a:rPr lang="en-GB"/>
              <a:t> </a:t>
            </a:r>
            <a:r>
              <a:rPr lang="en-GB" err="1"/>
              <a:t>iš</a:t>
            </a:r>
            <a:r>
              <a:rPr lang="en-GB"/>
              <a:t> </a:t>
            </a:r>
            <a:r>
              <a:rPr lang="en-GB" err="1"/>
              <a:t>mažosios</a:t>
            </a:r>
            <a:r>
              <a:rPr lang="en-GB"/>
              <a:t> </a:t>
            </a:r>
            <a:r>
              <a:rPr lang="en-GB" err="1"/>
              <a:t>techniškai</a:t>
            </a:r>
            <a:r>
              <a:rPr lang="en-GB"/>
              <a:t> </a:t>
            </a:r>
            <a:r>
              <a:rPr lang="en-GB" err="1"/>
              <a:t>veiks</a:t>
            </a:r>
            <a:r>
              <a:rPr lang="en-GB"/>
              <a:t>, bet tai </a:t>
            </a:r>
            <a:r>
              <a:rPr lang="en-GB" err="1"/>
              <a:t>tiesiog</a:t>
            </a:r>
            <a:r>
              <a:rPr lang="en-GB"/>
              <a:t> </a:t>
            </a:r>
            <a:r>
              <a:rPr lang="en-GB" err="1"/>
              <a:t>javos</a:t>
            </a:r>
            <a:r>
              <a:rPr lang="en-GB"/>
              <a:t> </a:t>
            </a:r>
            <a:r>
              <a:rPr lang="en-GB" err="1"/>
              <a:t>ekosistemos</a:t>
            </a:r>
            <a:r>
              <a:rPr lang="en-GB"/>
              <a:t> </a:t>
            </a:r>
            <a:r>
              <a:rPr lang="en-GB" err="1"/>
              <a:t>susitarimas</a:t>
            </a:r>
            <a:r>
              <a:rPr lang="en-GB"/>
              <a:t>, </a:t>
            </a:r>
            <a:r>
              <a:rPr lang="en-GB" err="1"/>
              <a:t>kad</a:t>
            </a:r>
            <a:r>
              <a:rPr lang="en-GB"/>
              <a:t> </a:t>
            </a:r>
            <a:r>
              <a:rPr lang="en-GB" err="1"/>
              <a:t>rašome</a:t>
            </a:r>
            <a:r>
              <a:rPr lang="en-GB"/>
              <a:t> </a:t>
            </a:r>
            <a:r>
              <a:rPr lang="en-GB" err="1"/>
              <a:t>iš</a:t>
            </a:r>
            <a:r>
              <a:rPr lang="en-GB"/>
              <a:t> </a:t>
            </a:r>
            <a:r>
              <a:rPr lang="en-GB" err="1"/>
              <a:t>didžiosios</a:t>
            </a:r>
            <a:r>
              <a:rPr lang="en-GB"/>
              <a:t>. </a:t>
            </a:r>
            <a:r>
              <a:rPr lang="en-GB" err="1"/>
              <a:t>Tokios</a:t>
            </a:r>
            <a:r>
              <a:rPr lang="en-GB"/>
              <a:t> pat </a:t>
            </a:r>
            <a:r>
              <a:rPr lang="en-GB" err="1"/>
              <a:t>taisyklės</a:t>
            </a:r>
            <a:r>
              <a:rPr lang="en-GB"/>
              <a:t> </a:t>
            </a:r>
            <a:r>
              <a:rPr lang="en-GB" err="1"/>
              <a:t>yra</a:t>
            </a:r>
            <a:r>
              <a:rPr lang="en-GB"/>
              <a:t> </a:t>
            </a:r>
            <a:r>
              <a:rPr lang="en-GB" err="1"/>
              <a:t>aprašytos</a:t>
            </a:r>
            <a:r>
              <a:rPr lang="en-GB"/>
              <a:t> </a:t>
            </a:r>
            <a:r>
              <a:rPr lang="en-GB" err="1"/>
              <a:t>ir</a:t>
            </a:r>
            <a:r>
              <a:rPr lang="en-GB"/>
              <a:t> </a:t>
            </a:r>
            <a:r>
              <a:rPr lang="en-GB" err="1"/>
              <a:t>kodo</a:t>
            </a:r>
            <a:r>
              <a:rPr lang="en-GB"/>
              <a:t> </a:t>
            </a:r>
            <a:r>
              <a:rPr lang="en-GB" err="1"/>
              <a:t>prižiūrimumo</a:t>
            </a:r>
            <a:r>
              <a:rPr lang="en-GB"/>
              <a:t> </a:t>
            </a:r>
            <a:r>
              <a:rPr lang="en-GB" err="1"/>
              <a:t>įrankiuose</a:t>
            </a:r>
            <a:r>
              <a:rPr lang="en-GB"/>
              <a:t>, </a:t>
            </a:r>
            <a:r>
              <a:rPr lang="en-GB" err="1"/>
              <a:t>jeigu</a:t>
            </a:r>
            <a:r>
              <a:rPr lang="en-GB"/>
              <a:t> </a:t>
            </a:r>
            <a:r>
              <a:rPr lang="en-GB" err="1"/>
              <a:t>nesilaikot</a:t>
            </a:r>
            <a:r>
              <a:rPr lang="en-GB"/>
              <a:t> </a:t>
            </a:r>
            <a:r>
              <a:rPr lang="en-GB" err="1"/>
              <a:t>tokių</a:t>
            </a:r>
            <a:r>
              <a:rPr lang="en-GB"/>
              <a:t> </a:t>
            </a:r>
            <a:r>
              <a:rPr lang="en-GB" err="1"/>
              <a:t>taisyklių</a:t>
            </a:r>
            <a:r>
              <a:rPr lang="en-GB"/>
              <a:t> tai </a:t>
            </a:r>
            <a:r>
              <a:rPr lang="en-GB" err="1"/>
              <a:t>akivaizdu</a:t>
            </a:r>
            <a:r>
              <a:rPr lang="en-GB"/>
              <a:t>, </a:t>
            </a:r>
            <a:r>
              <a:rPr lang="en-GB" err="1"/>
              <a:t>kad</a:t>
            </a:r>
            <a:r>
              <a:rPr lang="en-GB"/>
              <a:t> </a:t>
            </a:r>
            <a:r>
              <a:rPr lang="en-GB" err="1"/>
              <a:t>geriausių</a:t>
            </a:r>
            <a:r>
              <a:rPr lang="en-GB"/>
              <a:t> </a:t>
            </a:r>
            <a:r>
              <a:rPr lang="en-GB" err="1"/>
              <a:t>rodiklių</a:t>
            </a:r>
            <a:r>
              <a:rPr lang="en-GB"/>
              <a:t> </a:t>
            </a:r>
            <a:r>
              <a:rPr lang="en-GB" err="1"/>
              <a:t>įrankiai</a:t>
            </a:r>
            <a:r>
              <a:rPr lang="en-GB"/>
              <a:t> </a:t>
            </a:r>
            <a:r>
              <a:rPr lang="en-GB" err="1"/>
              <a:t>neparodys</a:t>
            </a:r>
            <a:endParaRPr lang="en-GB"/>
          </a:p>
          <a:p>
            <a:endParaRPr lang="en-GB"/>
          </a:p>
          <a:p>
            <a:r>
              <a:rPr lang="en-GB" err="1"/>
              <a:t>metodų</a:t>
            </a:r>
            <a:r>
              <a:rPr lang="en-GB"/>
              <a:t> </a:t>
            </a:r>
            <a:r>
              <a:rPr lang="en-GB" err="1"/>
              <a:t>vardams</a:t>
            </a:r>
            <a:r>
              <a:rPr lang="en-GB"/>
              <a:t> </a:t>
            </a:r>
            <a:r>
              <a:rPr lang="en-GB" err="1"/>
              <a:t>yra</a:t>
            </a:r>
            <a:r>
              <a:rPr lang="en-GB"/>
              <a:t> </a:t>
            </a:r>
            <a:r>
              <a:rPr lang="en-GB" err="1"/>
              <a:t>naudojamas</a:t>
            </a:r>
            <a:r>
              <a:rPr lang="en-GB"/>
              <a:t> camelCase tai </a:t>
            </a:r>
            <a:r>
              <a:rPr lang="en-GB" err="1"/>
              <a:t>reiškia</a:t>
            </a:r>
            <a:r>
              <a:rPr lang="en-GB"/>
              <a:t>, </a:t>
            </a:r>
            <a:r>
              <a:rPr lang="en-GB" err="1"/>
              <a:t>kad</a:t>
            </a:r>
            <a:r>
              <a:rPr lang="en-GB"/>
              <a:t> </a:t>
            </a:r>
            <a:r>
              <a:rPr lang="en-GB" err="1"/>
              <a:t>kiekvienas</a:t>
            </a:r>
            <a:r>
              <a:rPr lang="en-GB"/>
              <a:t> </a:t>
            </a:r>
            <a:r>
              <a:rPr lang="en-GB" err="1"/>
              <a:t>pirmas</a:t>
            </a:r>
            <a:r>
              <a:rPr lang="en-GB"/>
              <a:t> </a:t>
            </a:r>
            <a:r>
              <a:rPr lang="en-GB" err="1"/>
              <a:t>žodis</a:t>
            </a:r>
            <a:r>
              <a:rPr lang="en-GB"/>
              <a:t> </a:t>
            </a:r>
            <a:r>
              <a:rPr lang="en-GB" err="1"/>
              <a:t>prasideda</a:t>
            </a:r>
            <a:r>
              <a:rPr lang="en-GB"/>
              <a:t> </a:t>
            </a:r>
            <a:r>
              <a:rPr lang="en-GB" err="1"/>
              <a:t>mažaja</a:t>
            </a:r>
            <a:r>
              <a:rPr lang="en-GB"/>
              <a:t> </a:t>
            </a:r>
            <a:r>
              <a:rPr lang="en-GB" err="1"/>
              <a:t>raide</a:t>
            </a:r>
            <a:r>
              <a:rPr lang="en-GB"/>
              <a:t> </a:t>
            </a:r>
            <a:r>
              <a:rPr lang="en-GB" err="1"/>
              <a:t>ir</a:t>
            </a:r>
            <a:r>
              <a:rPr lang="en-GB"/>
              <a:t> </a:t>
            </a:r>
            <a:r>
              <a:rPr lang="en-GB" err="1"/>
              <a:t>kiekvienas</a:t>
            </a:r>
            <a:r>
              <a:rPr lang="en-GB"/>
              <a:t> </a:t>
            </a:r>
            <a:r>
              <a:rPr lang="en-GB" err="1"/>
              <a:t>kitas</a:t>
            </a:r>
            <a:r>
              <a:rPr lang="en-GB"/>
              <a:t> </a:t>
            </a:r>
            <a:r>
              <a:rPr lang="en-GB" err="1"/>
              <a:t>žodis</a:t>
            </a:r>
            <a:r>
              <a:rPr lang="en-GB"/>
              <a:t> </a:t>
            </a:r>
            <a:r>
              <a:rPr lang="en-GB" err="1"/>
              <a:t>prasideda</a:t>
            </a:r>
            <a:r>
              <a:rPr lang="en-GB"/>
              <a:t> </a:t>
            </a:r>
            <a:r>
              <a:rPr lang="en-GB" err="1"/>
              <a:t>iš</a:t>
            </a:r>
            <a:r>
              <a:rPr lang="en-GB"/>
              <a:t> </a:t>
            </a:r>
            <a:r>
              <a:rPr lang="en-GB" err="1"/>
              <a:t>didžiosios</a:t>
            </a:r>
            <a:r>
              <a:rPr lang="en-GB"/>
              <a:t> </a:t>
            </a:r>
            <a:r>
              <a:rPr lang="en-GB" err="1"/>
              <a:t>raides</a:t>
            </a:r>
            <a:r>
              <a:rPr lang="en-GB"/>
              <a:t>. </a:t>
            </a:r>
            <a:r>
              <a:rPr lang="en-GB" err="1"/>
              <a:t>čia</a:t>
            </a:r>
            <a:r>
              <a:rPr lang="en-GB"/>
              <a:t> </a:t>
            </a:r>
            <a:r>
              <a:rPr lang="en-GB" err="1"/>
              <a:t>vėl</a:t>
            </a:r>
            <a:r>
              <a:rPr lang="en-GB"/>
              <a:t> </a:t>
            </a:r>
            <a:r>
              <a:rPr lang="en-GB" err="1"/>
              <a:t>yra</a:t>
            </a:r>
            <a:r>
              <a:rPr lang="en-GB"/>
              <a:t> </a:t>
            </a:r>
            <a:r>
              <a:rPr lang="en-GB" err="1"/>
              <a:t>bendras</a:t>
            </a:r>
            <a:r>
              <a:rPr lang="en-GB"/>
              <a:t> </a:t>
            </a:r>
            <a:r>
              <a:rPr lang="en-GB" err="1"/>
              <a:t>javos</a:t>
            </a:r>
            <a:r>
              <a:rPr lang="en-GB"/>
              <a:t> </a:t>
            </a:r>
            <a:r>
              <a:rPr lang="en-GB" err="1"/>
              <a:t>pasaulio</a:t>
            </a:r>
            <a:r>
              <a:rPr lang="en-GB"/>
              <a:t> </a:t>
            </a:r>
            <a:r>
              <a:rPr lang="en-GB" err="1"/>
              <a:t>susitarimas</a:t>
            </a:r>
            <a:endParaRPr lang="en-GB"/>
          </a:p>
          <a:p>
            <a:endParaRPr lang="en-GB"/>
          </a:p>
          <a:p>
            <a:r>
              <a:rPr lang="en-GB" err="1"/>
              <a:t>Programų</a:t>
            </a:r>
            <a:r>
              <a:rPr lang="en-GB"/>
              <a:t> </a:t>
            </a:r>
            <a:r>
              <a:rPr lang="en-GB" err="1"/>
              <a:t>failų</a:t>
            </a:r>
            <a:r>
              <a:rPr lang="en-GB"/>
              <a:t> </a:t>
            </a:r>
            <a:r>
              <a:rPr lang="en-GB" err="1"/>
              <a:t>vardai</a:t>
            </a:r>
            <a:r>
              <a:rPr lang="en-GB"/>
              <a:t> </a:t>
            </a:r>
            <a:r>
              <a:rPr lang="en-GB" err="1"/>
              <a:t>būtinai</a:t>
            </a:r>
            <a:r>
              <a:rPr lang="en-GB"/>
              <a:t> </a:t>
            </a:r>
            <a:r>
              <a:rPr lang="en-GB" err="1"/>
              <a:t>turi</a:t>
            </a:r>
            <a:r>
              <a:rPr lang="en-GB"/>
              <a:t> </a:t>
            </a:r>
            <a:r>
              <a:rPr lang="en-GB" err="1"/>
              <a:t>sutapti</a:t>
            </a:r>
            <a:r>
              <a:rPr lang="en-GB"/>
              <a:t> </a:t>
            </a:r>
            <a:r>
              <a:rPr lang="en-GB" err="1"/>
              <a:t>su</a:t>
            </a:r>
            <a:r>
              <a:rPr lang="en-GB"/>
              <a:t> </a:t>
            </a:r>
            <a:r>
              <a:rPr lang="en-GB" err="1"/>
              <a:t>javos</a:t>
            </a:r>
            <a:r>
              <a:rPr lang="en-GB"/>
              <a:t> </a:t>
            </a:r>
            <a:r>
              <a:rPr lang="en-GB" err="1"/>
              <a:t>klasės</a:t>
            </a:r>
            <a:r>
              <a:rPr lang="en-GB"/>
              <a:t> </a:t>
            </a:r>
            <a:r>
              <a:rPr lang="en-GB" err="1"/>
              <a:t>vardu</a:t>
            </a:r>
            <a:r>
              <a:rPr lang="en-GB"/>
              <a:t>, </a:t>
            </a:r>
            <a:r>
              <a:rPr lang="en-GB" err="1"/>
              <a:t>jei</a:t>
            </a:r>
            <a:r>
              <a:rPr lang="en-GB"/>
              <a:t> </a:t>
            </a:r>
            <a:r>
              <a:rPr lang="en-GB" err="1"/>
              <a:t>šio</a:t>
            </a:r>
            <a:r>
              <a:rPr lang="en-GB"/>
              <a:t> </a:t>
            </a:r>
            <a:r>
              <a:rPr lang="en-GB" err="1"/>
              <a:t>varianto</a:t>
            </a:r>
            <a:r>
              <a:rPr lang="en-GB"/>
              <a:t> </a:t>
            </a:r>
            <a:r>
              <a:rPr lang="en-GB" err="1"/>
              <a:t>nesilaikysit</a:t>
            </a:r>
            <a:r>
              <a:rPr lang="en-GB"/>
              <a:t> tai </a:t>
            </a:r>
            <a:r>
              <a:rPr lang="en-GB" err="1"/>
              <a:t>techniškai</a:t>
            </a:r>
            <a:r>
              <a:rPr lang="en-GB"/>
              <a:t> </a:t>
            </a:r>
            <a:r>
              <a:rPr lang="en-GB" err="1"/>
              <a:t>neveiks</a:t>
            </a:r>
            <a:r>
              <a:rPr lang="en-GB"/>
              <a:t> </a:t>
            </a:r>
            <a:r>
              <a:rPr lang="en-GB" err="1"/>
              <a:t>programa</a:t>
            </a:r>
            <a:r>
              <a:rPr lang="en-GB"/>
              <a:t>, </a:t>
            </a:r>
            <a:r>
              <a:rPr lang="en-GB" err="1"/>
              <a:t>tiesiog</a:t>
            </a:r>
            <a:r>
              <a:rPr lang="en-GB"/>
              <a:t> </a:t>
            </a:r>
            <a:r>
              <a:rPr lang="en-GB" err="1"/>
              <a:t>nesikompiliuos</a:t>
            </a:r>
            <a:endParaRPr lang="en-GB"/>
          </a:p>
          <a:p>
            <a:endParaRPr lang="en-GB"/>
          </a:p>
          <a:p>
            <a:r>
              <a:rPr lang="en-GB"/>
              <a:t>tai </a:t>
            </a:r>
            <a:r>
              <a:rPr lang="en-GB" err="1"/>
              <a:t>yra</a:t>
            </a:r>
            <a:r>
              <a:rPr lang="en-GB"/>
              <a:t> </a:t>
            </a:r>
            <a:r>
              <a:rPr lang="en-GB" err="1"/>
              <a:t>pagrindinis</a:t>
            </a:r>
            <a:r>
              <a:rPr lang="en-GB"/>
              <a:t> </a:t>
            </a:r>
            <a:r>
              <a:rPr lang="en-GB" err="1"/>
              <a:t>metodas</a:t>
            </a:r>
            <a:r>
              <a:rPr lang="en-GB"/>
              <a:t>, </a:t>
            </a:r>
            <a:r>
              <a:rPr lang="en-GB" err="1"/>
              <a:t>nuo</a:t>
            </a:r>
            <a:r>
              <a:rPr lang="en-GB"/>
              <a:t> </a:t>
            </a:r>
            <a:r>
              <a:rPr lang="en-GB" err="1"/>
              <a:t>kurio</a:t>
            </a:r>
            <a:r>
              <a:rPr lang="en-GB"/>
              <a:t> </a:t>
            </a:r>
            <a:r>
              <a:rPr lang="en-GB" err="1"/>
              <a:t>prasideda</a:t>
            </a:r>
            <a:r>
              <a:rPr lang="en-GB"/>
              <a:t> </a:t>
            </a:r>
            <a:r>
              <a:rPr lang="en-GB" err="1"/>
              <a:t>javos</a:t>
            </a:r>
            <a:r>
              <a:rPr lang="en-GB"/>
              <a:t> </a:t>
            </a:r>
            <a:r>
              <a:rPr lang="en-GB" err="1"/>
              <a:t>veikimo</a:t>
            </a:r>
            <a:r>
              <a:rPr lang="en-GB"/>
              <a:t> </a:t>
            </a:r>
            <a:r>
              <a:rPr lang="en-GB" err="1"/>
              <a:t>programa</a:t>
            </a:r>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6225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Javoje</a:t>
            </a:r>
            <a:r>
              <a:rPr lang="en-GB"/>
              <a:t> </a:t>
            </a:r>
            <a:r>
              <a:rPr lang="en-GB" err="1"/>
              <a:t>variablai</a:t>
            </a:r>
            <a:r>
              <a:rPr lang="en-GB"/>
              <a:t> </a:t>
            </a:r>
            <a:r>
              <a:rPr lang="en-GB" err="1"/>
              <a:t>yra</a:t>
            </a:r>
            <a:r>
              <a:rPr lang="en-GB"/>
              <a:t> </a:t>
            </a:r>
            <a:r>
              <a:rPr lang="en-GB" err="1"/>
              <a:t>skirti</a:t>
            </a:r>
            <a:r>
              <a:rPr lang="en-GB"/>
              <a:t> </a:t>
            </a:r>
            <a:r>
              <a:rPr lang="en-GB" err="1"/>
              <a:t>storinti</a:t>
            </a:r>
            <a:r>
              <a:rPr lang="en-GB"/>
              <a:t>(</a:t>
            </a:r>
            <a:r>
              <a:rPr lang="en-GB" err="1"/>
              <a:t>laikyti</a:t>
            </a:r>
            <a:r>
              <a:rPr lang="en-GB"/>
              <a:t>) </a:t>
            </a:r>
            <a:r>
              <a:rPr lang="en-GB" err="1"/>
              <a:t>informaciją</a:t>
            </a:r>
            <a:r>
              <a:rPr lang="en-GB"/>
              <a:t>. </a:t>
            </a:r>
            <a:r>
              <a:rPr lang="en-GB" err="1"/>
              <a:t>Pavyzdiui</a:t>
            </a:r>
            <a:r>
              <a:rPr lang="en-GB"/>
              <a:t> </a:t>
            </a:r>
            <a:r>
              <a:rPr lang="en-GB" err="1"/>
              <a:t>jeigu</a:t>
            </a:r>
            <a:r>
              <a:rPr lang="en-GB"/>
              <a:t> </a:t>
            </a:r>
            <a:r>
              <a:rPr lang="en-GB" err="1"/>
              <a:t>norime</a:t>
            </a:r>
            <a:r>
              <a:rPr lang="en-GB"/>
              <a:t> </a:t>
            </a:r>
            <a:r>
              <a:rPr lang="en-GB" err="1"/>
              <a:t>saugoti</a:t>
            </a:r>
            <a:r>
              <a:rPr lang="en-GB"/>
              <a:t> tam </a:t>
            </a:r>
            <a:r>
              <a:rPr lang="en-GB" err="1"/>
              <a:t>tikrą</a:t>
            </a:r>
            <a:r>
              <a:rPr lang="en-GB"/>
              <a:t> </a:t>
            </a:r>
            <a:r>
              <a:rPr lang="en-GB" err="1"/>
              <a:t>textą</a:t>
            </a:r>
            <a:r>
              <a:rPr lang="en-GB"/>
              <a:t> tai </a:t>
            </a:r>
            <a:r>
              <a:rPr lang="en-GB" err="1"/>
              <a:t>naudosime</a:t>
            </a:r>
            <a:r>
              <a:rPr lang="en-GB"/>
              <a:t> String </a:t>
            </a:r>
            <a:r>
              <a:rPr lang="en-GB" err="1"/>
              <a:t>kintamaji</a:t>
            </a:r>
            <a:r>
              <a:rPr lang="en-GB"/>
              <a:t>, </a:t>
            </a:r>
            <a:r>
              <a:rPr lang="en-GB" err="1"/>
              <a:t>jeigu</a:t>
            </a:r>
            <a:r>
              <a:rPr lang="en-GB"/>
              <a:t> </a:t>
            </a:r>
            <a:r>
              <a:rPr lang="en-GB" err="1"/>
              <a:t>norime</a:t>
            </a:r>
            <a:r>
              <a:rPr lang="en-GB"/>
              <a:t> </a:t>
            </a:r>
            <a:r>
              <a:rPr lang="en-GB" err="1"/>
              <a:t>saugoti</a:t>
            </a:r>
            <a:r>
              <a:rPr lang="en-GB"/>
              <a:t> </a:t>
            </a:r>
            <a:r>
              <a:rPr lang="en-GB" err="1"/>
              <a:t>sveika</a:t>
            </a:r>
            <a:r>
              <a:rPr lang="en-GB"/>
              <a:t> </a:t>
            </a:r>
            <a:r>
              <a:rPr lang="en-GB" err="1"/>
              <a:t>skaiciu</a:t>
            </a:r>
            <a:r>
              <a:rPr lang="en-GB"/>
              <a:t> tam </a:t>
            </a:r>
            <a:r>
              <a:rPr lang="en-GB" err="1"/>
              <a:t>yra</a:t>
            </a:r>
            <a:r>
              <a:rPr lang="en-GB"/>
              <a:t> </a:t>
            </a:r>
            <a:r>
              <a:rPr lang="en-GB" err="1"/>
              <a:t>skirtas</a:t>
            </a:r>
            <a:r>
              <a:rPr lang="en-GB"/>
              <a:t> int(integer), </a:t>
            </a:r>
            <a:r>
              <a:rPr lang="en-GB" err="1"/>
              <a:t>skaiciams</a:t>
            </a:r>
            <a:r>
              <a:rPr lang="en-GB"/>
              <a:t> po </a:t>
            </a:r>
            <a:r>
              <a:rPr lang="en-GB" err="1"/>
              <a:t>kalbelio</a:t>
            </a:r>
            <a:r>
              <a:rPr lang="en-GB"/>
              <a:t> </a:t>
            </a:r>
            <a:r>
              <a:rPr lang="en-GB" err="1"/>
              <a:t>naudojam</a:t>
            </a:r>
            <a:r>
              <a:rPr lang="en-GB"/>
              <a:t> float </a:t>
            </a:r>
            <a:r>
              <a:rPr lang="en-GB" err="1"/>
              <a:t>arba</a:t>
            </a:r>
            <a:r>
              <a:rPr lang="en-GB"/>
              <a:t> double </a:t>
            </a:r>
            <a:r>
              <a:rPr lang="en-GB" err="1"/>
              <a:t>kintamuosius</a:t>
            </a:r>
            <a:r>
              <a:rPr lang="en-GB"/>
              <a:t>, char </a:t>
            </a:r>
            <a:r>
              <a:rPr lang="en-GB" err="1"/>
              <a:t>gali</a:t>
            </a:r>
            <a:r>
              <a:rPr lang="en-GB"/>
              <a:t> </a:t>
            </a:r>
            <a:r>
              <a:rPr lang="en-GB" err="1"/>
              <a:t>saugoti</a:t>
            </a:r>
            <a:r>
              <a:rPr lang="en-GB"/>
              <a:t> tik </a:t>
            </a:r>
            <a:r>
              <a:rPr lang="en-GB" err="1"/>
              <a:t>viena</a:t>
            </a:r>
            <a:r>
              <a:rPr lang="en-GB"/>
              <a:t> </a:t>
            </a:r>
            <a:r>
              <a:rPr lang="en-GB" err="1"/>
              <a:t>simboli</a:t>
            </a:r>
            <a:r>
              <a:rPr lang="en-GB"/>
              <a:t>, o </a:t>
            </a:r>
            <a:r>
              <a:rPr lang="en-GB" err="1"/>
              <a:t>boolean</a:t>
            </a:r>
            <a:r>
              <a:rPr lang="en-GB"/>
              <a:t> </a:t>
            </a:r>
            <a:r>
              <a:rPr lang="en-GB" err="1"/>
              <a:t>kintamasis</a:t>
            </a:r>
            <a:r>
              <a:rPr lang="en-GB"/>
              <a:t> </a:t>
            </a:r>
            <a:r>
              <a:rPr lang="en-GB" err="1"/>
              <a:t>turi</a:t>
            </a:r>
            <a:r>
              <a:rPr lang="en-GB"/>
              <a:t> tik dvi </a:t>
            </a:r>
            <a:r>
              <a:rPr lang="en-GB" err="1"/>
              <a:t>reiksmias</a:t>
            </a:r>
            <a:r>
              <a:rPr lang="en-GB"/>
              <a:t> </a:t>
            </a:r>
            <a:r>
              <a:rPr lang="en-GB" err="1"/>
              <a:t>ture</a:t>
            </a:r>
            <a:r>
              <a:rPr lang="en-GB"/>
              <a:t> </a:t>
            </a:r>
            <a:r>
              <a:rPr lang="en-GB" err="1"/>
              <a:t>arba</a:t>
            </a:r>
            <a:r>
              <a:rPr lang="en-GB"/>
              <a:t> false</a:t>
            </a:r>
          </a:p>
          <a:p>
            <a:endParaRPr lang="en-GB"/>
          </a:p>
          <a:p>
            <a:r>
              <a:rPr lang="en-GB" err="1"/>
              <a:t>kintamijei</a:t>
            </a:r>
            <a:r>
              <a:rPr lang="en-GB"/>
              <a:t> </a:t>
            </a:r>
            <a:r>
              <a:rPr lang="en-GB" err="1"/>
              <a:t>javoje</a:t>
            </a:r>
            <a:r>
              <a:rPr lang="en-GB"/>
              <a:t> </a:t>
            </a:r>
            <a:r>
              <a:rPr lang="en-GB" err="1"/>
              <a:t>yra</a:t>
            </a:r>
            <a:r>
              <a:rPr lang="en-GB"/>
              <a:t> </a:t>
            </a:r>
            <a:r>
              <a:rPr lang="en-GB" err="1"/>
              <a:t>aprasomi</a:t>
            </a:r>
            <a:r>
              <a:rPr lang="en-GB"/>
              <a:t> </a:t>
            </a:r>
            <a:r>
              <a:rPr lang="en-GB" err="1"/>
              <a:t>nurodant</a:t>
            </a:r>
            <a:r>
              <a:rPr lang="en-GB"/>
              <a:t> </a:t>
            </a:r>
            <a:r>
              <a:rPr lang="en-GB" err="1"/>
              <a:t>kintamojo</a:t>
            </a:r>
            <a:r>
              <a:rPr lang="en-GB"/>
              <a:t> </a:t>
            </a:r>
            <a:r>
              <a:rPr lang="en-GB" err="1"/>
              <a:t>tipa</a:t>
            </a:r>
            <a:r>
              <a:rPr lang="en-GB"/>
              <a:t> </a:t>
            </a:r>
            <a:r>
              <a:rPr lang="en-GB" err="1"/>
              <a:t>varda</a:t>
            </a:r>
            <a:r>
              <a:rPr lang="en-GB"/>
              <a:t> </a:t>
            </a:r>
            <a:r>
              <a:rPr lang="en-GB" err="1"/>
              <a:t>ir</a:t>
            </a:r>
            <a:r>
              <a:rPr lang="en-GB"/>
              <a:t> </a:t>
            </a:r>
            <a:r>
              <a:rPr lang="en-GB" err="1"/>
              <a:t>nurodant</a:t>
            </a:r>
            <a:r>
              <a:rPr lang="en-GB"/>
              <a:t> </a:t>
            </a:r>
            <a:r>
              <a:rPr lang="en-GB" err="1"/>
              <a:t>reiksme</a:t>
            </a:r>
            <a:endParaRPr lang="en-GB"/>
          </a:p>
          <a:p>
            <a:endParaRPr lang="en-GB"/>
          </a:p>
          <a:p>
            <a:r>
              <a:rPr lang="en-GB" sz="1200" kern="1200">
                <a:solidFill>
                  <a:schemeClr val="tx1"/>
                </a:solidFill>
                <a:effectLst/>
                <a:latin typeface="+mn-lt"/>
                <a:ea typeface="+mn-ea"/>
                <a:cs typeface="+mn-cs"/>
              </a:rPr>
              <a:t>-2147483648 to 2147483647</a:t>
            </a:r>
          </a:p>
          <a:p>
            <a:r>
              <a:rPr lang="en-GB" sz="1200" kern="1200">
                <a:solidFill>
                  <a:schemeClr val="tx1"/>
                </a:solidFill>
                <a:effectLst/>
                <a:latin typeface="+mn-lt"/>
                <a:ea typeface="+mn-ea"/>
                <a:cs typeface="+mn-cs"/>
              </a:rPr>
              <a:t>-9223372036854775808 to 9223372036854775807</a:t>
            </a:r>
          </a:p>
          <a:p>
            <a:r>
              <a:rPr lang="en-GB" sz="1200" kern="1200" err="1">
                <a:solidFill>
                  <a:schemeClr val="tx1"/>
                </a:solidFill>
                <a:effectLst/>
                <a:latin typeface="+mn-lt"/>
                <a:ea typeface="+mn-ea"/>
                <a:cs typeface="+mn-cs"/>
              </a:rPr>
              <a:t>metodai</a:t>
            </a:r>
            <a:r>
              <a:rPr lang="en-GB" sz="1200" kern="1200">
                <a:solidFill>
                  <a:schemeClr val="tx1"/>
                </a:solidFill>
                <a:effectLst/>
                <a:latin typeface="+mn-lt"/>
                <a:ea typeface="+mn-ea"/>
                <a:cs typeface="+mn-cs"/>
              </a:rPr>
              <a:t> </a:t>
            </a:r>
            <a:r>
              <a:rPr lang="en-GB" sz="1200" kern="1200" err="1">
                <a:solidFill>
                  <a:schemeClr val="tx1"/>
                </a:solidFill>
                <a:effectLst/>
                <a:latin typeface="+mn-lt"/>
                <a:ea typeface="+mn-ea"/>
                <a:cs typeface="+mn-cs"/>
              </a:rPr>
              <a:t>pakalbeti</a:t>
            </a:r>
            <a:r>
              <a:rPr lang="en-GB" sz="1200" kern="1200">
                <a:solidFill>
                  <a:schemeClr val="tx1"/>
                </a:solidFill>
                <a:effectLst/>
                <a:latin typeface="+mn-lt"/>
                <a:ea typeface="+mn-ea"/>
                <a:cs typeface="+mn-cs"/>
              </a:rPr>
              <a:t>, </a:t>
            </a:r>
            <a:r>
              <a:rPr lang="en-GB" sz="1200" kern="1200" err="1">
                <a:solidFill>
                  <a:schemeClr val="tx1"/>
                </a:solidFill>
                <a:effectLst/>
                <a:latin typeface="+mn-lt"/>
                <a:ea typeface="+mn-ea"/>
                <a:cs typeface="+mn-cs"/>
              </a:rPr>
              <a:t>kintamieji</a:t>
            </a:r>
            <a:r>
              <a:rPr lang="en-GB" sz="1200" kern="1200">
                <a:solidFill>
                  <a:schemeClr val="tx1"/>
                </a:solidFill>
                <a:effectLst/>
                <a:latin typeface="+mn-lt"/>
                <a:ea typeface="+mn-ea"/>
                <a:cs typeface="+mn-cs"/>
              </a:rPr>
              <a:t> </a:t>
            </a:r>
            <a:r>
              <a:rPr lang="en-GB" sz="1200" kern="1200" err="1">
                <a:solidFill>
                  <a:schemeClr val="tx1"/>
                </a:solidFill>
                <a:effectLst/>
                <a:latin typeface="+mn-lt"/>
                <a:ea typeface="+mn-ea"/>
                <a:cs typeface="+mn-cs"/>
              </a:rPr>
              <a:t>i</a:t>
            </a:r>
            <a:r>
              <a:rPr lang="en-GB" sz="1200" kern="1200">
                <a:solidFill>
                  <a:schemeClr val="tx1"/>
                </a:solidFill>
                <a:effectLst/>
                <a:latin typeface="+mn-lt"/>
                <a:ea typeface="+mn-ea"/>
                <a:cs typeface="+mn-cs"/>
              </a:rPr>
              <a:t> </a:t>
            </a:r>
            <a:r>
              <a:rPr lang="en-GB" sz="1200" kern="1200" err="1">
                <a:solidFill>
                  <a:schemeClr val="tx1"/>
                </a:solidFill>
                <a:effectLst/>
                <a:latin typeface="+mn-lt"/>
                <a:ea typeface="+mn-ea"/>
                <a:cs typeface="+mn-cs"/>
              </a:rPr>
              <a:t>viena</a:t>
            </a:r>
            <a:r>
              <a:rPr lang="en-GB" sz="1200" kern="1200">
                <a:solidFill>
                  <a:schemeClr val="tx1"/>
                </a:solidFill>
                <a:effectLst/>
                <a:latin typeface="+mn-lt"/>
                <a:ea typeface="+mn-ea"/>
                <a:cs typeface="+mn-cs"/>
              </a:rPr>
              <a:t> </a:t>
            </a:r>
            <a:r>
              <a:rPr lang="en-GB" sz="1200" kern="1200" err="1">
                <a:solidFill>
                  <a:schemeClr val="tx1"/>
                </a:solidFill>
                <a:effectLst/>
                <a:latin typeface="+mn-lt"/>
                <a:ea typeface="+mn-ea"/>
                <a:cs typeface="+mn-cs"/>
              </a:rPr>
              <a:t>eilute</a:t>
            </a:r>
            <a:endParaRPr lang="en-GB" sz="120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135343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56758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32287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136090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100318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a:t>Click to add text</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Date_DateCustomA"/>
          <p:cNvSpPr>
            <a:spLocks noGrp="1"/>
          </p:cNvSpPr>
          <p:nvPr>
            <p:ph type="dt" sz="half" idx="10"/>
          </p:nvPr>
        </p:nvSpPr>
        <p:spPr/>
        <p:txBody>
          <a:bodyPr/>
          <a:lstStyle/>
          <a:p>
            <a:endParaRPr lang="en-GB" noProof="0"/>
          </a:p>
        </p:txBody>
      </p:sp>
      <p:sp>
        <p:nvSpPr>
          <p:cNvPr id="5" name="FLD_PresentationTitle"/>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a:t>Click to add text</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Date_DateCustomA"/>
          <p:cNvSpPr>
            <a:spLocks noGrp="1"/>
          </p:cNvSpPr>
          <p:nvPr>
            <p:ph type="dt" sz="half" idx="10"/>
          </p:nvPr>
        </p:nvSpPr>
        <p:spPr/>
        <p:txBody>
          <a:bodyPr/>
          <a:lstStyle/>
          <a:p>
            <a:endParaRPr lang="en-GB" noProof="0"/>
          </a:p>
        </p:txBody>
      </p:sp>
      <p:sp>
        <p:nvSpPr>
          <p:cNvPr id="5" name="FLD_PresentationTitle"/>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a:t>Click to add text</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Date_DateCustomA"/>
          <p:cNvSpPr>
            <a:spLocks noGrp="1"/>
          </p:cNvSpPr>
          <p:nvPr>
            <p:ph type="dt" sz="half" idx="10"/>
          </p:nvPr>
        </p:nvSpPr>
        <p:spPr/>
        <p:txBody>
          <a:bodyPr/>
          <a:lstStyle/>
          <a:p>
            <a:endParaRPr lang="en-GB" noProof="0"/>
          </a:p>
        </p:txBody>
      </p:sp>
      <p:sp>
        <p:nvSpPr>
          <p:cNvPr id="5" name="FLD_PresentationTitle"/>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a:t>Click to add text</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Date_DateCustomA"/>
          <p:cNvSpPr>
            <a:spLocks noGrp="1"/>
          </p:cNvSpPr>
          <p:nvPr>
            <p:ph type="dt" sz="half" idx="10"/>
          </p:nvPr>
        </p:nvSpPr>
        <p:spPr/>
        <p:txBody>
          <a:bodyPr/>
          <a:lstStyle/>
          <a:p>
            <a:endParaRPr lang="en-GB" noProof="0"/>
          </a:p>
        </p:txBody>
      </p:sp>
      <p:sp>
        <p:nvSpPr>
          <p:cNvPr id="5" name="FLD_PresentationTitle"/>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3" name="Content Placeholder 2"/>
          <p:cNvSpPr>
            <a:spLocks noGrp="1"/>
          </p:cNvSpPr>
          <p:nvPr>
            <p:ph sz="half" idx="1" hasCustomPrompt="1"/>
          </p:nvPr>
        </p:nvSpPr>
        <p:spPr>
          <a:xfrm>
            <a:off x="784226" y="1763713"/>
            <a:ext cx="5111750" cy="417512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3" name="Content Placeholder 2"/>
          <p:cNvSpPr>
            <a:spLocks noGrp="1"/>
          </p:cNvSpPr>
          <p:nvPr>
            <p:ph sz="half" idx="1" hasCustomPrompt="1"/>
          </p:nvPr>
        </p:nvSpPr>
        <p:spPr>
          <a:xfrm>
            <a:off x="784225" y="1763713"/>
            <a:ext cx="6948487" cy="417512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3" name="Content Placeholder 2"/>
          <p:cNvSpPr>
            <a:spLocks noGrp="1"/>
          </p:cNvSpPr>
          <p:nvPr>
            <p:ph sz="half" idx="1" hasCustomPrompt="1"/>
          </p:nvPr>
        </p:nvSpPr>
        <p:spPr>
          <a:xfrm>
            <a:off x="784226" y="1763713"/>
            <a:ext cx="5111750" cy="417512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2" name="Title 1"/>
          <p:cNvSpPr>
            <a:spLocks noGrp="1"/>
          </p:cNvSpPr>
          <p:nvPr>
            <p:ph type="title" hasCustomPrompt="1"/>
          </p:nvPr>
        </p:nvSpPr>
        <p:spPr/>
        <p:txBody>
          <a:bodyPr/>
          <a:lstStyle/>
          <a:p>
            <a:r>
              <a:rPr lang="en-GB" noProof="0"/>
              <a:t>Click to add heading on maximum two rows</a:t>
            </a:r>
            <a:endParaRPr lang="en-GB"/>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5" name="Date_DateCustomA"/>
          <p:cNvSpPr>
            <a:spLocks noGrp="1"/>
          </p:cNvSpPr>
          <p:nvPr>
            <p:ph type="dt" sz="half" idx="10"/>
          </p:nvPr>
        </p:nvSpPr>
        <p:spPr/>
        <p:txBody>
          <a:bodyPr/>
          <a:lstStyle/>
          <a:p>
            <a:endParaRPr lang="en-GB"/>
          </a:p>
        </p:txBody>
      </p:sp>
      <p:sp>
        <p:nvSpPr>
          <p:cNvPr id="6" name="FLD_PresentationTitle"/>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a:t>Click to add text</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a:t>Click to add text</a:t>
            </a:r>
          </a:p>
        </p:txBody>
      </p:sp>
      <p:sp>
        <p:nvSpPr>
          <p:cNvPr id="4" name="Date_DateCustomA"/>
          <p:cNvSpPr>
            <a:spLocks noGrp="1"/>
          </p:cNvSpPr>
          <p:nvPr>
            <p:ph type="dt" sz="half" idx="10"/>
          </p:nvPr>
        </p:nvSpPr>
        <p:spPr/>
        <p:txBody>
          <a:bodyPr/>
          <a:lstStyle/>
          <a:p>
            <a:endParaRPr lang="en-GB" noProof="0"/>
          </a:p>
        </p:txBody>
      </p:sp>
      <p:sp>
        <p:nvSpPr>
          <p:cNvPr id="5" name="FLD_PresentationTitle"/>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a:t>Click to add text</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a:t>XX</a:t>
            </a:r>
          </a:p>
        </p:txBody>
      </p:sp>
      <p:sp>
        <p:nvSpPr>
          <p:cNvPr id="4" name="Date_DateCustomA"/>
          <p:cNvSpPr>
            <a:spLocks noGrp="1"/>
          </p:cNvSpPr>
          <p:nvPr>
            <p:ph type="dt" sz="half" idx="10"/>
          </p:nvPr>
        </p:nvSpPr>
        <p:spPr/>
        <p:txBody>
          <a:bodyPr/>
          <a:lstStyle/>
          <a:p>
            <a:endParaRPr lang="en-GB" noProof="0"/>
          </a:p>
        </p:txBody>
      </p:sp>
      <p:sp>
        <p:nvSpPr>
          <p:cNvPr id="5" name="FLD_PresentationTitle"/>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a:t>Click to add text, place the circle to fit the image</a:t>
            </a:r>
          </a:p>
        </p:txBody>
      </p:sp>
      <p:sp>
        <p:nvSpPr>
          <p:cNvPr id="3" name="Date_DateCustomA"/>
          <p:cNvSpPr>
            <a:spLocks noGrp="1"/>
          </p:cNvSpPr>
          <p:nvPr>
            <p:ph type="dt" sz="half" idx="10"/>
          </p:nvPr>
        </p:nvSpPr>
        <p:spPr/>
        <p:txBody>
          <a:bodyPr/>
          <a:lstStyle/>
          <a:p>
            <a:endParaRPr lang="en-GB" noProof="0"/>
          </a:p>
        </p:txBody>
      </p:sp>
      <p:sp>
        <p:nvSpPr>
          <p:cNvPr id="4" name="FLD_PresentationTitle"/>
          <p:cNvSpPr>
            <a:spLocks noGrp="1"/>
          </p:cNvSpPr>
          <p:nvPr>
            <p:ph type="ftr" sz="quarter" idx="11"/>
          </p:nvPr>
        </p:nvSpPr>
        <p:spPr/>
        <p:txBody>
          <a:bodyPr/>
          <a:lstStyle/>
          <a:p>
            <a:endParaRPr lang="en-GB" noProof="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a:t>Click to add text</a:t>
            </a:r>
          </a:p>
          <a:p>
            <a:pPr lvl="1"/>
            <a:r>
              <a:rPr lang="en-GB"/>
              <a:t>Second level</a:t>
            </a:r>
          </a:p>
          <a:p>
            <a:pPr lvl="2"/>
            <a:r>
              <a:rPr lang="en-GB"/>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a:solidFill>
                    <a:schemeClr val="tx2"/>
                  </a:solidFill>
                  <a:latin typeface="+mn-lt"/>
                  <a:cs typeface="Arial" pitchFamily="34" charset="0"/>
                </a:rPr>
                <a:t>Information</a:t>
              </a:r>
              <a:r>
                <a:rPr lang="en-GB" sz="800" baseline="0">
                  <a:solidFill>
                    <a:schemeClr val="tx2"/>
                  </a:solidFill>
                  <a:latin typeface="+mn-lt"/>
                  <a:cs typeface="Arial" pitchFamily="34" charset="0"/>
                </a:rPr>
                <a:t> c</a:t>
              </a:r>
              <a:r>
                <a:rPr lang="en-GB" sz="80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A90AF-0339-704A-9379-22946E591B24}"/>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F2CFE2DB-B675-EC4B-993C-6F08973867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A576F2-18E1-5046-80F9-B8B672D0D221}"/>
              </a:ext>
            </a:extLst>
          </p:cNvPr>
          <p:cNvSpPr>
            <a:spLocks noGrp="1"/>
          </p:cNvSpPr>
          <p:nvPr>
            <p:ph type="sldNum" sz="quarter" idx="12"/>
          </p:nvPr>
        </p:nvSpPr>
        <p:spPr/>
        <p:txBody>
          <a:bodyPr/>
          <a:lstStyle/>
          <a:p>
            <a:fld id="{24C8C45C-947F-4981-8B3F-4F32E973C901}" type="slidenum">
              <a:rPr lang="en-GB" smtClean="0"/>
              <a:pPr/>
              <a:t>1</a:t>
            </a:fld>
            <a:endParaRPr lang="en-GB"/>
          </a:p>
        </p:txBody>
      </p:sp>
      <p:sp>
        <p:nvSpPr>
          <p:cNvPr id="5" name="Title 4">
            <a:extLst>
              <a:ext uri="{FF2B5EF4-FFF2-40B4-BE49-F238E27FC236}">
                <a16:creationId xmlns:a16="http://schemas.microsoft.com/office/drawing/2014/main" id="{BD52A224-7C81-BE43-978B-E66A2DEA1C6B}"/>
              </a:ext>
            </a:extLst>
          </p:cNvPr>
          <p:cNvSpPr>
            <a:spLocks noGrp="1"/>
          </p:cNvSpPr>
          <p:nvPr>
            <p:ph type="title"/>
          </p:nvPr>
        </p:nvSpPr>
        <p:spPr/>
        <p:txBody>
          <a:bodyPr/>
          <a:lstStyle/>
          <a:p>
            <a:r>
              <a:rPr lang="en-LT"/>
              <a:t>Working Agreement</a:t>
            </a:r>
          </a:p>
        </p:txBody>
      </p:sp>
      <p:sp>
        <p:nvSpPr>
          <p:cNvPr id="6" name="Text Placeholder 5">
            <a:extLst>
              <a:ext uri="{FF2B5EF4-FFF2-40B4-BE49-F238E27FC236}">
                <a16:creationId xmlns:a16="http://schemas.microsoft.com/office/drawing/2014/main" id="{9CF42D8A-982A-9C4F-8AFF-B89DAA51A118}"/>
              </a:ext>
            </a:extLst>
          </p:cNvPr>
          <p:cNvSpPr>
            <a:spLocks noGrp="1"/>
          </p:cNvSpPr>
          <p:nvPr>
            <p:ph type="body" sz="quarter" idx="13"/>
          </p:nvPr>
        </p:nvSpPr>
        <p:spPr/>
        <p:txBody>
          <a:bodyPr/>
          <a:lstStyle/>
          <a:p>
            <a:r>
              <a:rPr lang="en-GB" err="1"/>
              <a:t>Paskaitas</a:t>
            </a:r>
            <a:r>
              <a:rPr lang="en-GB"/>
              <a:t> </a:t>
            </a:r>
            <a:r>
              <a:rPr lang="en-GB" err="1"/>
              <a:t>pradedame</a:t>
            </a:r>
            <a:r>
              <a:rPr lang="en-GB"/>
              <a:t> 13:45 </a:t>
            </a:r>
            <a:r>
              <a:rPr lang="en-GB" err="1"/>
              <a:t>ir</a:t>
            </a:r>
            <a:r>
              <a:rPr lang="en-GB"/>
              <a:t> </a:t>
            </a:r>
            <a:r>
              <a:rPr lang="en-GB" err="1"/>
              <a:t>skiriame</a:t>
            </a:r>
            <a:r>
              <a:rPr lang="en-GB"/>
              <a:t> 15 min. </a:t>
            </a:r>
            <a:r>
              <a:rPr lang="en-GB" err="1"/>
              <a:t>bendriems</a:t>
            </a:r>
            <a:r>
              <a:rPr lang="en-GB"/>
              <a:t> </a:t>
            </a:r>
            <a:r>
              <a:rPr lang="en-GB" err="1"/>
              <a:t>reikalams</a:t>
            </a:r>
            <a:r>
              <a:rPr lang="en-GB"/>
              <a:t> </a:t>
            </a:r>
            <a:r>
              <a:rPr lang="en-GB" err="1"/>
              <a:t>ir</a:t>
            </a:r>
            <a:r>
              <a:rPr lang="en-GB"/>
              <a:t> </a:t>
            </a:r>
            <a:r>
              <a:rPr lang="en-GB" err="1"/>
              <a:t>pokalbiams</a:t>
            </a:r>
            <a:r>
              <a:rPr lang="en-GB"/>
              <a:t> </a:t>
            </a:r>
            <a:r>
              <a:rPr lang="en-GB" err="1"/>
              <a:t>apie</a:t>
            </a:r>
            <a:r>
              <a:rPr lang="en-GB"/>
              <a:t> bet </a:t>
            </a:r>
            <a:r>
              <a:rPr lang="en-GB" err="1"/>
              <a:t>ką</a:t>
            </a:r>
            <a:endParaRPr lang="en-GB"/>
          </a:p>
          <a:p>
            <a:r>
              <a:rPr lang="lt-LT"/>
              <a:t>Paskaitas baigiame ne vėliau nei 18 val.</a:t>
            </a:r>
          </a:p>
          <a:p>
            <a:r>
              <a:rPr lang="en-GB" err="1"/>
              <a:t>Darome</a:t>
            </a:r>
            <a:r>
              <a:rPr lang="en-GB"/>
              <a:t> 10-20 min. </a:t>
            </a:r>
            <a:r>
              <a:rPr lang="en-GB" err="1"/>
              <a:t>pertraukas</a:t>
            </a:r>
            <a:r>
              <a:rPr lang="en-GB"/>
              <a:t> kas 1 val.</a:t>
            </a:r>
          </a:p>
          <a:p>
            <a:r>
              <a:rPr lang="lt-LT"/>
              <a:t>Visada įsijungiame </a:t>
            </a:r>
            <a:r>
              <a:rPr lang="lt-LT" err="1"/>
              <a:t>video</a:t>
            </a:r>
            <a:r>
              <a:rPr lang="lt-LT"/>
              <a:t> kameras, jei leidžia galimybės</a:t>
            </a:r>
          </a:p>
          <a:p>
            <a:r>
              <a:rPr lang="en-GB" err="1"/>
              <a:t>Išjungiame</a:t>
            </a:r>
            <a:r>
              <a:rPr lang="en-GB"/>
              <a:t> </a:t>
            </a:r>
            <a:r>
              <a:rPr lang="en-GB" err="1"/>
              <a:t>mikrofonus</a:t>
            </a:r>
            <a:r>
              <a:rPr lang="en-GB"/>
              <a:t> </a:t>
            </a:r>
            <a:r>
              <a:rPr lang="en-GB" err="1"/>
              <a:t>tuo</a:t>
            </a:r>
            <a:r>
              <a:rPr lang="en-GB"/>
              <a:t> </a:t>
            </a:r>
            <a:r>
              <a:rPr lang="en-GB" err="1"/>
              <a:t>metu</a:t>
            </a:r>
            <a:r>
              <a:rPr lang="en-GB"/>
              <a:t> kai </a:t>
            </a:r>
            <a:r>
              <a:rPr lang="en-GB" err="1"/>
              <a:t>nekalbame</a:t>
            </a:r>
            <a:endParaRPr lang="en-GB"/>
          </a:p>
          <a:p>
            <a:r>
              <a:rPr lang="en-GB" err="1"/>
              <a:t>Drąsiai</a:t>
            </a:r>
            <a:r>
              <a:rPr lang="en-GB"/>
              <a:t> </a:t>
            </a:r>
            <a:r>
              <a:rPr lang="en-GB" err="1"/>
              <a:t>klausiame</a:t>
            </a:r>
            <a:r>
              <a:rPr lang="en-GB"/>
              <a:t> - </a:t>
            </a:r>
            <a:r>
              <a:rPr lang="en-GB" err="1"/>
              <a:t>jei</a:t>
            </a:r>
            <a:r>
              <a:rPr lang="en-GB"/>
              <a:t> kas </a:t>
            </a:r>
            <a:r>
              <a:rPr lang="en-GB" err="1"/>
              <a:t>nors</a:t>
            </a:r>
            <a:r>
              <a:rPr lang="en-GB"/>
              <a:t> </a:t>
            </a:r>
            <a:r>
              <a:rPr lang="en-GB" err="1"/>
              <a:t>neaišku</a:t>
            </a:r>
            <a:r>
              <a:rPr lang="en-GB"/>
              <a:t> </a:t>
            </a:r>
            <a:r>
              <a:rPr lang="en-GB" err="1"/>
              <a:t>arba</a:t>
            </a:r>
            <a:r>
              <a:rPr lang="en-GB"/>
              <a:t> </a:t>
            </a:r>
            <a:r>
              <a:rPr lang="en-GB" err="1"/>
              <a:t>pakeliame</a:t>
            </a:r>
            <a:r>
              <a:rPr lang="en-GB"/>
              <a:t> </a:t>
            </a:r>
            <a:r>
              <a:rPr lang="en-GB" err="1"/>
              <a:t>ranką</a:t>
            </a:r>
            <a:r>
              <a:rPr lang="en-GB"/>
              <a:t>. </a:t>
            </a:r>
            <a:r>
              <a:rPr lang="en-GB" err="1"/>
              <a:t>Prašome</a:t>
            </a:r>
            <a:r>
              <a:rPr lang="en-GB"/>
              <a:t> </a:t>
            </a:r>
            <a:r>
              <a:rPr lang="en-GB" err="1"/>
              <a:t>pagalbos</a:t>
            </a:r>
            <a:r>
              <a:rPr lang="en-GB"/>
              <a:t> </a:t>
            </a:r>
            <a:r>
              <a:rPr lang="en-GB" err="1"/>
              <a:t>jei</a:t>
            </a:r>
            <a:r>
              <a:rPr lang="en-GB"/>
              <a:t> </a:t>
            </a:r>
            <a:r>
              <a:rPr lang="en-GB" err="1"/>
              <a:t>stringame</a:t>
            </a:r>
            <a:endParaRPr lang="en-GB"/>
          </a:p>
          <a:p>
            <a:r>
              <a:rPr lang="lt-LT"/>
              <a:t>Gerbiame vieni kitus ir vieni kitų laiką bei skirtingas nuomones</a:t>
            </a:r>
            <a:endParaRPr lang="en-LT"/>
          </a:p>
        </p:txBody>
      </p:sp>
    </p:spTree>
    <p:extLst>
      <p:ext uri="{BB962C8B-B14F-4D97-AF65-F5344CB8AC3E}">
        <p14:creationId xmlns:p14="http://schemas.microsoft.com/office/powerpoint/2010/main" val="1185798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Java keywords</a:t>
            </a:r>
          </a:p>
        </p:txBody>
      </p:sp>
      <p:sp>
        <p:nvSpPr>
          <p:cNvPr id="3" name="Content Placeholder 2"/>
          <p:cNvSpPr>
            <a:spLocks noGrp="1"/>
          </p:cNvSpPr>
          <p:nvPr>
            <p:ph idx="1"/>
          </p:nvPr>
        </p:nvSpPr>
        <p:spPr/>
        <p:txBody>
          <a:bodyPr/>
          <a:lstStyle/>
          <a:p>
            <a:pPr algn="just"/>
            <a:r>
              <a:rPr lang="en-US" b="1"/>
              <a:t>Java keywords</a:t>
            </a:r>
            <a:r>
              <a:rPr lang="en-US"/>
              <a:t> are also known as </a:t>
            </a:r>
            <a:r>
              <a:rPr lang="en-US" b="1"/>
              <a:t>reserved words</a:t>
            </a:r>
            <a:r>
              <a:rPr lang="en-US"/>
              <a:t>. There are 51 of them. Keywords are particular words which acts as a key to a code. These are predefined words by Java so it cannot be used as a variable or object name. Some more common keywords are:</a:t>
            </a:r>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a:p>
        </p:txBody>
      </p:sp>
      <p:graphicFrame>
        <p:nvGraphicFramePr>
          <p:cNvPr id="7" name="Table 6">
            <a:extLst>
              <a:ext uri="{FF2B5EF4-FFF2-40B4-BE49-F238E27FC236}">
                <a16:creationId xmlns:a16="http://schemas.microsoft.com/office/drawing/2014/main" id="{66DDF87F-66CD-438B-AF63-DA6D32427D6C}"/>
              </a:ext>
            </a:extLst>
          </p:cNvPr>
          <p:cNvGraphicFramePr>
            <a:graphicFrameLocks noGrp="1"/>
          </p:cNvGraphicFramePr>
          <p:nvPr>
            <p:extLst>
              <p:ext uri="{D42A27DB-BD31-4B8C-83A1-F6EECF244321}">
                <p14:modId xmlns:p14="http://schemas.microsoft.com/office/powerpoint/2010/main" val="1403259472"/>
              </p:ext>
            </p:extLst>
          </p:nvPr>
        </p:nvGraphicFramePr>
        <p:xfrm>
          <a:off x="2222499" y="3420972"/>
          <a:ext cx="8128000" cy="1854200"/>
        </p:xfrm>
        <a:graphic>
          <a:graphicData uri="http://schemas.openxmlformats.org/drawingml/2006/table">
            <a:tbl>
              <a:tblPr bandRow="1">
                <a:tableStyleId>{5C22544A-7EE6-4342-B048-85BDC9FD1C3A}</a:tableStyleId>
              </a:tblPr>
              <a:tblGrid>
                <a:gridCol w="1625600">
                  <a:extLst>
                    <a:ext uri="{9D8B030D-6E8A-4147-A177-3AD203B41FA5}">
                      <a16:colId xmlns:a16="http://schemas.microsoft.com/office/drawing/2014/main" val="284071600"/>
                    </a:ext>
                  </a:extLst>
                </a:gridCol>
                <a:gridCol w="1625600">
                  <a:extLst>
                    <a:ext uri="{9D8B030D-6E8A-4147-A177-3AD203B41FA5}">
                      <a16:colId xmlns:a16="http://schemas.microsoft.com/office/drawing/2014/main" val="695419027"/>
                    </a:ext>
                  </a:extLst>
                </a:gridCol>
                <a:gridCol w="1625600">
                  <a:extLst>
                    <a:ext uri="{9D8B030D-6E8A-4147-A177-3AD203B41FA5}">
                      <a16:colId xmlns:a16="http://schemas.microsoft.com/office/drawing/2014/main" val="2379396609"/>
                    </a:ext>
                  </a:extLst>
                </a:gridCol>
                <a:gridCol w="1625600">
                  <a:extLst>
                    <a:ext uri="{9D8B030D-6E8A-4147-A177-3AD203B41FA5}">
                      <a16:colId xmlns:a16="http://schemas.microsoft.com/office/drawing/2014/main" val="2447842521"/>
                    </a:ext>
                  </a:extLst>
                </a:gridCol>
                <a:gridCol w="1625600">
                  <a:extLst>
                    <a:ext uri="{9D8B030D-6E8A-4147-A177-3AD203B41FA5}">
                      <a16:colId xmlns:a16="http://schemas.microsoft.com/office/drawing/2014/main" val="1713118106"/>
                    </a:ext>
                  </a:extLst>
                </a:gridCol>
              </a:tblGrid>
              <a:tr h="370840">
                <a:tc>
                  <a:txBody>
                    <a:bodyPr/>
                    <a:lstStyle/>
                    <a:p>
                      <a:r>
                        <a:rPr lang="en-US"/>
                        <a:t>throws</a:t>
                      </a:r>
                      <a:endParaRPr lang="lt-LT"/>
                    </a:p>
                  </a:txBody>
                  <a:tcPr/>
                </a:tc>
                <a:tc>
                  <a:txBody>
                    <a:bodyPr/>
                    <a:lstStyle/>
                    <a:p>
                      <a:r>
                        <a:rPr lang="en-US"/>
                        <a:t>class</a:t>
                      </a:r>
                      <a:endParaRPr lang="lt-LT"/>
                    </a:p>
                  </a:txBody>
                  <a:tcPr/>
                </a:tc>
                <a:tc>
                  <a:txBody>
                    <a:bodyPr/>
                    <a:lstStyle/>
                    <a:p>
                      <a:r>
                        <a:rPr lang="en-US"/>
                        <a:t>extends</a:t>
                      </a:r>
                      <a:endParaRPr lang="lt-LT"/>
                    </a:p>
                  </a:txBody>
                  <a:tcPr/>
                </a:tc>
                <a:tc>
                  <a:txBody>
                    <a:bodyPr/>
                    <a:lstStyle/>
                    <a:p>
                      <a:r>
                        <a:rPr lang="en-US"/>
                        <a:t>if</a:t>
                      </a:r>
                      <a:endParaRPr lang="lt-LT"/>
                    </a:p>
                  </a:txBody>
                  <a:tcPr/>
                </a:tc>
                <a:tc>
                  <a:txBody>
                    <a:bodyPr/>
                    <a:lstStyle/>
                    <a:p>
                      <a:r>
                        <a:rPr lang="en-US"/>
                        <a:t>null</a:t>
                      </a:r>
                      <a:endParaRPr lang="lt-LT"/>
                    </a:p>
                  </a:txBody>
                  <a:tcPr/>
                </a:tc>
                <a:extLst>
                  <a:ext uri="{0D108BD9-81ED-4DB2-BD59-A6C34878D82A}">
                    <a16:rowId xmlns:a16="http://schemas.microsoft.com/office/drawing/2014/main" val="2592396626"/>
                  </a:ext>
                </a:extLst>
              </a:tr>
              <a:tr h="370840">
                <a:tc>
                  <a:txBody>
                    <a:bodyPr/>
                    <a:lstStyle/>
                    <a:p>
                      <a:r>
                        <a:rPr lang="en-US"/>
                        <a:t>case</a:t>
                      </a:r>
                      <a:endParaRPr lang="lt-LT"/>
                    </a:p>
                  </a:txBody>
                  <a:tcPr/>
                </a:tc>
                <a:tc>
                  <a:txBody>
                    <a:bodyPr/>
                    <a:lstStyle/>
                    <a:p>
                      <a:r>
                        <a:rPr lang="en-US"/>
                        <a:t>else</a:t>
                      </a:r>
                      <a:endParaRPr lang="lt-LT"/>
                    </a:p>
                  </a:txBody>
                  <a:tcPr/>
                </a:tc>
                <a:tc>
                  <a:txBody>
                    <a:bodyPr/>
                    <a:lstStyle/>
                    <a:p>
                      <a:r>
                        <a:rPr lang="en-US"/>
                        <a:t>final</a:t>
                      </a:r>
                      <a:endParaRPr lang="lt-LT"/>
                    </a:p>
                  </a:txBody>
                  <a:tcPr/>
                </a:tc>
                <a:tc>
                  <a:txBody>
                    <a:bodyPr/>
                    <a:lstStyle/>
                    <a:p>
                      <a:r>
                        <a:rPr lang="en-US"/>
                        <a:t>import</a:t>
                      </a:r>
                      <a:endParaRPr lang="lt-LT"/>
                    </a:p>
                  </a:txBody>
                  <a:tcPr/>
                </a:tc>
                <a:tc>
                  <a:txBody>
                    <a:bodyPr/>
                    <a:lstStyle/>
                    <a:p>
                      <a:r>
                        <a:rPr lang="en-US"/>
                        <a:t>package</a:t>
                      </a:r>
                      <a:endParaRPr lang="lt-LT"/>
                    </a:p>
                  </a:txBody>
                  <a:tcPr/>
                </a:tc>
                <a:extLst>
                  <a:ext uri="{0D108BD9-81ED-4DB2-BD59-A6C34878D82A}">
                    <a16:rowId xmlns:a16="http://schemas.microsoft.com/office/drawing/2014/main" val="2553981045"/>
                  </a:ext>
                </a:extLst>
              </a:tr>
              <a:tr h="370840">
                <a:tc>
                  <a:txBody>
                    <a:bodyPr/>
                    <a:lstStyle/>
                    <a:p>
                      <a:r>
                        <a:rPr lang="en-US"/>
                        <a:t>catch</a:t>
                      </a:r>
                      <a:endParaRPr lang="lt-LT"/>
                    </a:p>
                  </a:txBody>
                  <a:tcPr/>
                </a:tc>
                <a:tc>
                  <a:txBody>
                    <a:bodyPr/>
                    <a:lstStyle/>
                    <a:p>
                      <a:r>
                        <a:rPr lang="en-US"/>
                        <a:t>default</a:t>
                      </a:r>
                      <a:endParaRPr lang="lt-LT"/>
                    </a:p>
                  </a:txBody>
                  <a:tcPr/>
                </a:tc>
                <a:tc>
                  <a:txBody>
                    <a:bodyPr/>
                    <a:lstStyle/>
                    <a:p>
                      <a:r>
                        <a:rPr lang="en-US"/>
                        <a:t>finally</a:t>
                      </a:r>
                      <a:endParaRPr lang="lt-LT"/>
                    </a:p>
                  </a:txBody>
                  <a:tcPr/>
                </a:tc>
                <a:tc>
                  <a:txBody>
                    <a:bodyPr/>
                    <a:lstStyle/>
                    <a:p>
                      <a:r>
                        <a:rPr lang="en-US"/>
                        <a:t>implements</a:t>
                      </a:r>
                      <a:endParaRPr lang="lt-LT"/>
                    </a:p>
                  </a:txBody>
                  <a:tcPr/>
                </a:tc>
                <a:tc>
                  <a:txBody>
                    <a:bodyPr/>
                    <a:lstStyle/>
                    <a:p>
                      <a:r>
                        <a:rPr lang="en-US"/>
                        <a:t>public</a:t>
                      </a:r>
                      <a:endParaRPr lang="lt-LT"/>
                    </a:p>
                  </a:txBody>
                  <a:tcPr/>
                </a:tc>
                <a:extLst>
                  <a:ext uri="{0D108BD9-81ED-4DB2-BD59-A6C34878D82A}">
                    <a16:rowId xmlns:a16="http://schemas.microsoft.com/office/drawing/2014/main" val="3400470332"/>
                  </a:ext>
                </a:extLst>
              </a:tr>
              <a:tr h="370840">
                <a:tc>
                  <a:txBody>
                    <a:bodyPr/>
                    <a:lstStyle/>
                    <a:p>
                      <a:r>
                        <a:rPr lang="en-US"/>
                        <a:t>break</a:t>
                      </a:r>
                      <a:endParaRPr lang="lt-LT"/>
                    </a:p>
                  </a:txBody>
                  <a:tcPr/>
                </a:tc>
                <a:tc>
                  <a:txBody>
                    <a:bodyPr/>
                    <a:lstStyle/>
                    <a:p>
                      <a:r>
                        <a:rPr lang="en-US" err="1"/>
                        <a:t>enum</a:t>
                      </a:r>
                      <a:endParaRPr lang="lt-LT"/>
                    </a:p>
                  </a:txBody>
                  <a:tcPr/>
                </a:tc>
                <a:tc>
                  <a:txBody>
                    <a:bodyPr/>
                    <a:lstStyle/>
                    <a:p>
                      <a:r>
                        <a:rPr lang="en-US"/>
                        <a:t>for</a:t>
                      </a:r>
                      <a:endParaRPr lang="lt-LT"/>
                    </a:p>
                  </a:txBody>
                  <a:tcPr/>
                </a:tc>
                <a:tc>
                  <a:txBody>
                    <a:bodyPr/>
                    <a:lstStyle/>
                    <a:p>
                      <a:r>
                        <a:rPr lang="en-US"/>
                        <a:t>new</a:t>
                      </a:r>
                      <a:endParaRPr lang="lt-LT"/>
                    </a:p>
                  </a:txBody>
                  <a:tcPr/>
                </a:tc>
                <a:tc>
                  <a:txBody>
                    <a:bodyPr/>
                    <a:lstStyle/>
                    <a:p>
                      <a:r>
                        <a:rPr lang="en-US"/>
                        <a:t>return</a:t>
                      </a:r>
                      <a:endParaRPr lang="lt-LT"/>
                    </a:p>
                  </a:txBody>
                  <a:tcPr/>
                </a:tc>
                <a:extLst>
                  <a:ext uri="{0D108BD9-81ED-4DB2-BD59-A6C34878D82A}">
                    <a16:rowId xmlns:a16="http://schemas.microsoft.com/office/drawing/2014/main" val="294281687"/>
                  </a:ext>
                </a:extLst>
              </a:tr>
              <a:tr h="370840">
                <a:tc>
                  <a:txBody>
                    <a:bodyPr/>
                    <a:lstStyle/>
                    <a:p>
                      <a:r>
                        <a:rPr lang="en-US"/>
                        <a:t>static</a:t>
                      </a:r>
                      <a:endParaRPr lang="lt-LT"/>
                    </a:p>
                  </a:txBody>
                  <a:tcPr/>
                </a:tc>
                <a:tc>
                  <a:txBody>
                    <a:bodyPr/>
                    <a:lstStyle/>
                    <a:p>
                      <a:r>
                        <a:rPr lang="en-US"/>
                        <a:t>switch</a:t>
                      </a:r>
                      <a:endParaRPr lang="lt-LT"/>
                    </a:p>
                  </a:txBody>
                  <a:tcPr/>
                </a:tc>
                <a:tc>
                  <a:txBody>
                    <a:bodyPr/>
                    <a:lstStyle/>
                    <a:p>
                      <a:r>
                        <a:rPr lang="en-US"/>
                        <a:t>this</a:t>
                      </a:r>
                      <a:endParaRPr lang="lt-LT"/>
                    </a:p>
                  </a:txBody>
                  <a:tcPr/>
                </a:tc>
                <a:tc>
                  <a:txBody>
                    <a:bodyPr/>
                    <a:lstStyle/>
                    <a:p>
                      <a:r>
                        <a:rPr lang="en-US"/>
                        <a:t>while</a:t>
                      </a:r>
                      <a:endParaRPr lang="lt-LT"/>
                    </a:p>
                  </a:txBody>
                  <a:tcPr/>
                </a:tc>
                <a:tc>
                  <a:txBody>
                    <a:bodyPr/>
                    <a:lstStyle/>
                    <a:p>
                      <a:r>
                        <a:rPr lang="en-US"/>
                        <a:t>try</a:t>
                      </a:r>
                      <a:endParaRPr lang="lt-LT"/>
                    </a:p>
                  </a:txBody>
                  <a:tcPr/>
                </a:tc>
                <a:extLst>
                  <a:ext uri="{0D108BD9-81ED-4DB2-BD59-A6C34878D82A}">
                    <a16:rowId xmlns:a16="http://schemas.microsoft.com/office/drawing/2014/main" val="4018174336"/>
                  </a:ext>
                </a:extLst>
              </a:tr>
            </a:tbl>
          </a:graphicData>
        </a:graphic>
      </p:graphicFrame>
    </p:spTree>
    <p:extLst>
      <p:ext uri="{BB962C8B-B14F-4D97-AF65-F5344CB8AC3E}">
        <p14:creationId xmlns:p14="http://schemas.microsoft.com/office/powerpoint/2010/main" val="242816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Java operators</a:t>
            </a:r>
          </a:p>
        </p:txBody>
      </p:sp>
      <p:sp>
        <p:nvSpPr>
          <p:cNvPr id="3" name="Content Placeholder 2"/>
          <p:cNvSpPr>
            <a:spLocks noGrp="1"/>
          </p:cNvSpPr>
          <p:nvPr>
            <p:ph idx="1"/>
          </p:nvPr>
        </p:nvSpPr>
        <p:spPr/>
        <p:txBody>
          <a:bodyPr/>
          <a:lstStyle/>
          <a:p>
            <a:r>
              <a:rPr lang="en-GB"/>
              <a:t>There are four groups of operators:</a:t>
            </a:r>
          </a:p>
          <a:p>
            <a:pPr lvl="1"/>
            <a:r>
              <a:rPr lang="en-GB" b="1"/>
              <a:t>Arithmetic Operators </a:t>
            </a:r>
            <a:r>
              <a:rPr lang="en-GB"/>
              <a:t>– are used in mathematical expressions to do various calculations.</a:t>
            </a:r>
          </a:p>
          <a:p>
            <a:pPr lvl="1"/>
            <a:r>
              <a:rPr lang="en-GB" b="1"/>
              <a:t>Comparison Operators </a:t>
            </a:r>
            <a:r>
              <a:rPr lang="en-GB"/>
              <a:t>– are used to compare two or more values.</a:t>
            </a:r>
          </a:p>
          <a:p>
            <a:pPr lvl="1"/>
            <a:r>
              <a:rPr lang="en-GB" b="1"/>
              <a:t>Logical Operators </a:t>
            </a:r>
            <a:r>
              <a:rPr lang="en-GB"/>
              <a:t>– </a:t>
            </a:r>
            <a:r>
              <a:rPr lang="en-US"/>
              <a:t>are used to determine the logic between variables or values</a:t>
            </a:r>
            <a:endParaRPr lang="en-GB"/>
          </a:p>
          <a:p>
            <a:pPr lvl="1"/>
            <a:r>
              <a:rPr lang="en-GB" b="1"/>
              <a:t>Assignment Operators </a:t>
            </a:r>
            <a:r>
              <a:rPr lang="en-GB"/>
              <a:t>– are used to assign values to variables.</a:t>
            </a:r>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11</a:t>
            </a:fld>
            <a:endParaRPr lang="en-GB" noProof="0"/>
          </a:p>
        </p:txBody>
      </p:sp>
    </p:spTree>
    <p:extLst>
      <p:ext uri="{BB962C8B-B14F-4D97-AF65-F5344CB8AC3E}">
        <p14:creationId xmlns:p14="http://schemas.microsoft.com/office/powerpoint/2010/main" val="75540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50C6-D365-4BD6-B436-CC1653EDB787}"/>
              </a:ext>
            </a:extLst>
          </p:cNvPr>
          <p:cNvSpPr>
            <a:spLocks noGrp="1"/>
          </p:cNvSpPr>
          <p:nvPr>
            <p:ph type="title"/>
          </p:nvPr>
        </p:nvSpPr>
        <p:spPr>
          <a:xfrm>
            <a:off x="784225" y="481665"/>
            <a:ext cx="9180574" cy="1052240"/>
          </a:xfrm>
        </p:spPr>
        <p:txBody>
          <a:bodyPr anchor="t">
            <a:normAutofit/>
          </a:bodyPr>
          <a:lstStyle/>
          <a:p>
            <a:pPr algn="ctr"/>
            <a:r>
              <a:rPr lang="lt-LT"/>
              <a:t>MENTI</a:t>
            </a:r>
          </a:p>
        </p:txBody>
      </p:sp>
      <p:pic>
        <p:nvPicPr>
          <p:cNvPr id="9" name="Picture 8">
            <a:extLst>
              <a:ext uri="{FF2B5EF4-FFF2-40B4-BE49-F238E27FC236}">
                <a16:creationId xmlns:a16="http://schemas.microsoft.com/office/drawing/2014/main" id="{634D66A1-32CC-4838-A8CF-7D4ED26A5A28}"/>
              </a:ext>
            </a:extLst>
          </p:cNvPr>
          <p:cNvPicPr>
            <a:picLocks noChangeAspect="1"/>
          </p:cNvPicPr>
          <p:nvPr/>
        </p:nvPicPr>
        <p:blipFill>
          <a:blip r:embed="rId2"/>
          <a:stretch>
            <a:fillRect/>
          </a:stretch>
        </p:blipFill>
        <p:spPr>
          <a:xfrm>
            <a:off x="6515460" y="1763713"/>
            <a:ext cx="4664944" cy="4175125"/>
          </a:xfrm>
          <a:prstGeom prst="rect">
            <a:avLst/>
          </a:prstGeom>
          <a:noFill/>
        </p:spPr>
      </p:pic>
      <p:sp>
        <p:nvSpPr>
          <p:cNvPr id="21" name="Date Placeholder 4">
            <a:extLst>
              <a:ext uri="{FF2B5EF4-FFF2-40B4-BE49-F238E27FC236}">
                <a16:creationId xmlns:a16="http://schemas.microsoft.com/office/drawing/2014/main" id="{41BD5584-1A30-4750-BBE7-484C477C3756}"/>
              </a:ext>
            </a:extLst>
          </p:cNvPr>
          <p:cNvSpPr>
            <a:spLocks noGrp="1"/>
          </p:cNvSpPr>
          <p:nvPr>
            <p:ph type="dt" sz="half" idx="10"/>
          </p:nvPr>
        </p:nvSpPr>
        <p:spPr>
          <a:xfrm>
            <a:off x="9568800" y="6351405"/>
            <a:ext cx="1835800" cy="242607"/>
          </a:xfrm>
        </p:spPr>
        <p:txBody>
          <a:bodyPr/>
          <a:lstStyle/>
          <a:p>
            <a:endParaRPr lang="en-GB"/>
          </a:p>
        </p:txBody>
      </p:sp>
      <p:sp>
        <p:nvSpPr>
          <p:cNvPr id="23" name="Footer Placeholder 5">
            <a:extLst>
              <a:ext uri="{FF2B5EF4-FFF2-40B4-BE49-F238E27FC236}">
                <a16:creationId xmlns:a16="http://schemas.microsoft.com/office/drawing/2014/main" id="{8A32A92E-5E19-4173-A9E8-4EC9B901F866}"/>
              </a:ext>
            </a:extLst>
          </p:cNvPr>
          <p:cNvSpPr>
            <a:spLocks noGrp="1"/>
          </p:cNvSpPr>
          <p:nvPr>
            <p:ph type="ftr" sz="quarter" idx="11"/>
          </p:nvPr>
        </p:nvSpPr>
        <p:spPr>
          <a:xfrm>
            <a:off x="4456800" y="6351405"/>
            <a:ext cx="5112000" cy="242418"/>
          </a:xfrm>
        </p:spPr>
        <p:txBody>
          <a:bodyPr/>
          <a:lstStyle/>
          <a:p>
            <a:endParaRPr lang="en-GB"/>
          </a:p>
        </p:txBody>
      </p:sp>
      <p:sp>
        <p:nvSpPr>
          <p:cNvPr id="6" name="Slide Number Placeholder 5">
            <a:extLst>
              <a:ext uri="{FF2B5EF4-FFF2-40B4-BE49-F238E27FC236}">
                <a16:creationId xmlns:a16="http://schemas.microsoft.com/office/drawing/2014/main" id="{B76899A0-3A72-4CCE-BC6A-AB631CA6E545}"/>
              </a:ext>
            </a:extLst>
          </p:cNvPr>
          <p:cNvSpPr>
            <a:spLocks noGrp="1"/>
          </p:cNvSpPr>
          <p:nvPr>
            <p:ph type="sldNum" sz="quarter" idx="12"/>
          </p:nvPr>
        </p:nvSpPr>
        <p:spPr>
          <a:xfrm>
            <a:off x="11404600" y="6351405"/>
            <a:ext cx="477736" cy="242418"/>
          </a:xfrm>
        </p:spPr>
        <p:txBody>
          <a:bodyPr anchor="t">
            <a:normAutofit/>
          </a:bodyPr>
          <a:lstStyle/>
          <a:p>
            <a:pPr>
              <a:spcAft>
                <a:spcPts val="600"/>
              </a:spcAft>
            </a:pPr>
            <a:fld id="{859873C9-BF5D-4A9A-BB31-45BBB7BABAF7}" type="slidenum">
              <a:rPr lang="en-GB" noProof="0" smtClean="0"/>
              <a:pPr>
                <a:spcAft>
                  <a:spcPts val="600"/>
                </a:spcAft>
              </a:pPr>
              <a:t>12</a:t>
            </a:fld>
            <a:endParaRPr lang="en-GB" noProof="0"/>
          </a:p>
        </p:txBody>
      </p:sp>
      <p:sp>
        <p:nvSpPr>
          <p:cNvPr id="15" name="Content Placeholder 14">
            <a:extLst>
              <a:ext uri="{FF2B5EF4-FFF2-40B4-BE49-F238E27FC236}">
                <a16:creationId xmlns:a16="http://schemas.microsoft.com/office/drawing/2014/main" id="{6FFF93D9-D135-4626-A626-4442AE1967DE}"/>
              </a:ext>
            </a:extLst>
          </p:cNvPr>
          <p:cNvSpPr>
            <a:spLocks noGrp="1"/>
          </p:cNvSpPr>
          <p:nvPr>
            <p:ph sz="half" idx="1"/>
          </p:nvPr>
        </p:nvSpPr>
        <p:spPr/>
        <p:txBody>
          <a:bodyPr/>
          <a:lstStyle/>
          <a:p>
            <a:endParaRPr lang="lt-LT"/>
          </a:p>
        </p:txBody>
      </p:sp>
      <p:pic>
        <p:nvPicPr>
          <p:cNvPr id="17" name="Picture 16">
            <a:extLst>
              <a:ext uri="{FF2B5EF4-FFF2-40B4-BE49-F238E27FC236}">
                <a16:creationId xmlns:a16="http://schemas.microsoft.com/office/drawing/2014/main" id="{8ADB7831-514C-48CE-8BF5-A102C8F457FD}"/>
              </a:ext>
            </a:extLst>
          </p:cNvPr>
          <p:cNvPicPr>
            <a:picLocks noChangeAspect="1"/>
          </p:cNvPicPr>
          <p:nvPr/>
        </p:nvPicPr>
        <p:blipFill>
          <a:blip r:embed="rId3"/>
          <a:stretch>
            <a:fillRect/>
          </a:stretch>
        </p:blipFill>
        <p:spPr>
          <a:xfrm>
            <a:off x="843678" y="1012698"/>
            <a:ext cx="4832864" cy="4926140"/>
          </a:xfrm>
          <a:prstGeom prst="rect">
            <a:avLst/>
          </a:prstGeom>
        </p:spPr>
      </p:pic>
    </p:spTree>
    <p:extLst>
      <p:ext uri="{BB962C8B-B14F-4D97-AF65-F5344CB8AC3E}">
        <p14:creationId xmlns:p14="http://schemas.microsoft.com/office/powerpoint/2010/main" val="1106099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Control statements</a:t>
            </a:r>
          </a:p>
        </p:txBody>
      </p:sp>
      <p:sp>
        <p:nvSpPr>
          <p:cNvPr id="3" name="Content Placeholder 2"/>
          <p:cNvSpPr>
            <a:spLocks noGrp="1"/>
          </p:cNvSpPr>
          <p:nvPr>
            <p:ph idx="1"/>
          </p:nvPr>
        </p:nvSpPr>
        <p:spPr/>
        <p:txBody>
          <a:bodyPr/>
          <a:lstStyle/>
          <a:p>
            <a:r>
              <a:rPr lang="en-GB"/>
              <a:t>Control statements are used to do decisions and execute different code based on some sort of logic.</a:t>
            </a:r>
          </a:p>
          <a:p>
            <a:pPr lvl="1"/>
            <a:r>
              <a:rPr lang="en-GB" b="1"/>
              <a:t>if, if-else, nested if </a:t>
            </a:r>
            <a:r>
              <a:rPr lang="en-GB"/>
              <a:t>– these control statements use logical operators to evaluate values and execute code blocks based on the evaluation result.</a:t>
            </a:r>
          </a:p>
          <a:p>
            <a:pPr lvl="1"/>
            <a:r>
              <a:rPr lang="en-GB" b="1"/>
              <a:t>switch</a:t>
            </a:r>
            <a:r>
              <a:rPr lang="en-GB"/>
              <a:t> – this control statement is used when there is a predefined set of cases that you will have in your code and you want to execute a different code blocks based on the case. Switch evaluates expression only once.</a:t>
            </a:r>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a:p>
        </p:txBody>
      </p:sp>
      <p:pic>
        <p:nvPicPr>
          <p:cNvPr id="7" name="Picture 6">
            <a:extLst>
              <a:ext uri="{FF2B5EF4-FFF2-40B4-BE49-F238E27FC236}">
                <a16:creationId xmlns:a16="http://schemas.microsoft.com/office/drawing/2014/main" id="{113C759D-5DA3-44EE-824F-E46589C4EC2B}"/>
              </a:ext>
            </a:extLst>
          </p:cNvPr>
          <p:cNvPicPr>
            <a:picLocks noChangeAspect="1"/>
          </p:cNvPicPr>
          <p:nvPr/>
        </p:nvPicPr>
        <p:blipFill>
          <a:blip r:embed="rId3"/>
          <a:stretch>
            <a:fillRect/>
          </a:stretch>
        </p:blipFill>
        <p:spPr>
          <a:xfrm>
            <a:off x="6793706" y="3962216"/>
            <a:ext cx="4064794" cy="2179065"/>
          </a:xfrm>
          <a:prstGeom prst="rect">
            <a:avLst/>
          </a:prstGeom>
        </p:spPr>
      </p:pic>
      <p:pic>
        <p:nvPicPr>
          <p:cNvPr id="8" name="Picture 7">
            <a:extLst>
              <a:ext uri="{FF2B5EF4-FFF2-40B4-BE49-F238E27FC236}">
                <a16:creationId xmlns:a16="http://schemas.microsoft.com/office/drawing/2014/main" id="{05EB793E-4B98-4201-A11D-66E14AA8F017}"/>
              </a:ext>
            </a:extLst>
          </p:cNvPr>
          <p:cNvPicPr>
            <a:picLocks noChangeAspect="1"/>
          </p:cNvPicPr>
          <p:nvPr/>
        </p:nvPicPr>
        <p:blipFill>
          <a:blip r:embed="rId4"/>
          <a:stretch>
            <a:fillRect/>
          </a:stretch>
        </p:blipFill>
        <p:spPr>
          <a:xfrm>
            <a:off x="3873500" y="3962216"/>
            <a:ext cx="2705100" cy="2781484"/>
          </a:xfrm>
          <a:prstGeom prst="rect">
            <a:avLst/>
          </a:prstGeom>
        </p:spPr>
      </p:pic>
    </p:spTree>
    <p:extLst>
      <p:ext uri="{BB962C8B-B14F-4D97-AF65-F5344CB8AC3E}">
        <p14:creationId xmlns:p14="http://schemas.microsoft.com/office/powerpoint/2010/main" val="183303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Java loops</a:t>
            </a:r>
          </a:p>
        </p:txBody>
      </p:sp>
      <p:sp>
        <p:nvSpPr>
          <p:cNvPr id="3" name="Content Placeholder 2"/>
          <p:cNvSpPr>
            <a:spLocks noGrp="1"/>
          </p:cNvSpPr>
          <p:nvPr>
            <p:ph idx="1"/>
          </p:nvPr>
        </p:nvSpPr>
        <p:spPr/>
        <p:txBody>
          <a:bodyPr/>
          <a:lstStyle/>
          <a:p>
            <a:r>
              <a:rPr lang="en-GB"/>
              <a:t>Loops in Java are used when you need to execute same code block for a certain amount of times of until a condition is satisfied.</a:t>
            </a:r>
          </a:p>
          <a:p>
            <a:pPr lvl="1"/>
            <a:r>
              <a:rPr lang="en-GB" b="1"/>
              <a:t>for loop </a:t>
            </a:r>
            <a:r>
              <a:rPr lang="en-GB"/>
              <a:t>– this loop is used when you know how many times you need to run your code block.</a:t>
            </a:r>
          </a:p>
          <a:p>
            <a:pPr lvl="1"/>
            <a:endParaRPr lang="en-GB"/>
          </a:p>
          <a:p>
            <a:pPr lvl="1"/>
            <a:endParaRPr lang="en-GB"/>
          </a:p>
          <a:p>
            <a:pPr lvl="1"/>
            <a:endParaRPr lang="en-GB"/>
          </a:p>
          <a:p>
            <a:pPr marL="216000" lvl="1" indent="0">
              <a:buNone/>
            </a:pPr>
            <a:endParaRPr lang="en-GB"/>
          </a:p>
          <a:p>
            <a:pPr lvl="1"/>
            <a:r>
              <a:rPr lang="en-GB" b="1"/>
              <a:t>while loop</a:t>
            </a:r>
            <a:r>
              <a:rPr lang="en-GB"/>
              <a:t> – this loop is used when you want to run your code block until your condition is satisfied. </a:t>
            </a:r>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a:p>
        </p:txBody>
      </p:sp>
      <p:pic>
        <p:nvPicPr>
          <p:cNvPr id="7" name="Picture 6">
            <a:extLst>
              <a:ext uri="{FF2B5EF4-FFF2-40B4-BE49-F238E27FC236}">
                <a16:creationId xmlns:a16="http://schemas.microsoft.com/office/drawing/2014/main" id="{08E09A08-747D-4513-B3C1-20A00E5D7D9E}"/>
              </a:ext>
            </a:extLst>
          </p:cNvPr>
          <p:cNvPicPr>
            <a:picLocks noChangeAspect="1"/>
          </p:cNvPicPr>
          <p:nvPr/>
        </p:nvPicPr>
        <p:blipFill>
          <a:blip r:embed="rId3"/>
          <a:stretch>
            <a:fillRect/>
          </a:stretch>
        </p:blipFill>
        <p:spPr>
          <a:xfrm>
            <a:off x="1167750" y="2846387"/>
            <a:ext cx="5490225" cy="1531975"/>
          </a:xfrm>
          <a:prstGeom prst="rect">
            <a:avLst/>
          </a:prstGeom>
        </p:spPr>
      </p:pic>
      <p:pic>
        <p:nvPicPr>
          <p:cNvPr id="8" name="Picture 7">
            <a:extLst>
              <a:ext uri="{FF2B5EF4-FFF2-40B4-BE49-F238E27FC236}">
                <a16:creationId xmlns:a16="http://schemas.microsoft.com/office/drawing/2014/main" id="{49893FAB-7695-473F-B710-F73C41DDE581}"/>
              </a:ext>
            </a:extLst>
          </p:cNvPr>
          <p:cNvPicPr>
            <a:picLocks noChangeAspect="1"/>
          </p:cNvPicPr>
          <p:nvPr/>
        </p:nvPicPr>
        <p:blipFill>
          <a:blip r:embed="rId4"/>
          <a:stretch>
            <a:fillRect/>
          </a:stretch>
        </p:blipFill>
        <p:spPr>
          <a:xfrm>
            <a:off x="1167750" y="4709301"/>
            <a:ext cx="4714875" cy="1531975"/>
          </a:xfrm>
          <a:prstGeom prst="rect">
            <a:avLst/>
          </a:prstGeom>
        </p:spPr>
      </p:pic>
    </p:spTree>
    <p:extLst>
      <p:ext uri="{BB962C8B-B14F-4D97-AF65-F5344CB8AC3E}">
        <p14:creationId xmlns:p14="http://schemas.microsoft.com/office/powerpoint/2010/main" val="179693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CEFB-950E-41F2-9C17-3F473B587D51}"/>
              </a:ext>
            </a:extLst>
          </p:cNvPr>
          <p:cNvSpPr>
            <a:spLocks noGrp="1"/>
          </p:cNvSpPr>
          <p:nvPr>
            <p:ph type="ctrTitle"/>
          </p:nvPr>
        </p:nvSpPr>
        <p:spPr/>
        <p:txBody>
          <a:bodyPr/>
          <a:lstStyle/>
          <a:p>
            <a:r>
              <a:rPr lang="en-US"/>
              <a:t>Tasks</a:t>
            </a:r>
            <a:endParaRPr lang="lt-LT"/>
          </a:p>
        </p:txBody>
      </p:sp>
      <p:sp>
        <p:nvSpPr>
          <p:cNvPr id="3" name="Subtitle 2">
            <a:extLst>
              <a:ext uri="{FF2B5EF4-FFF2-40B4-BE49-F238E27FC236}">
                <a16:creationId xmlns:a16="http://schemas.microsoft.com/office/drawing/2014/main" id="{7B9E4AB7-142E-44C8-B7ED-DFACC4472142}"/>
              </a:ext>
            </a:extLst>
          </p:cNvPr>
          <p:cNvSpPr>
            <a:spLocks noGrp="1"/>
          </p:cNvSpPr>
          <p:nvPr>
            <p:ph type="subTitle" idx="1"/>
          </p:nvPr>
        </p:nvSpPr>
        <p:spPr/>
        <p:txBody>
          <a:bodyPr/>
          <a:lstStyle/>
          <a:p>
            <a:endParaRPr lang="lt-LT"/>
          </a:p>
        </p:txBody>
      </p:sp>
      <p:sp>
        <p:nvSpPr>
          <p:cNvPr id="4" name="Date Placeholder 3">
            <a:extLst>
              <a:ext uri="{FF2B5EF4-FFF2-40B4-BE49-F238E27FC236}">
                <a16:creationId xmlns:a16="http://schemas.microsoft.com/office/drawing/2014/main" id="{AF875C64-CCF1-4931-8CB8-985CB96C5EAB}"/>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956EF1E0-2D23-46CF-B3F8-49590BE7C0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FD36DB-D6CF-481D-AB19-B5486CAEBF70}"/>
              </a:ext>
            </a:extLst>
          </p:cNvPr>
          <p:cNvSpPr>
            <a:spLocks noGrp="1"/>
          </p:cNvSpPr>
          <p:nvPr>
            <p:ph type="sldNum" sz="quarter" idx="12"/>
          </p:nvPr>
        </p:nvSpPr>
        <p:spPr/>
        <p:txBody>
          <a:bodyPr/>
          <a:lstStyle/>
          <a:p>
            <a:fld id="{24C8C45C-947F-4981-8B3F-4F32E973C901}" type="slidenum">
              <a:rPr lang="en-GB" smtClean="0"/>
              <a:pPr/>
              <a:t>15</a:t>
            </a:fld>
            <a:endParaRPr lang="en-GB"/>
          </a:p>
        </p:txBody>
      </p:sp>
    </p:spTree>
    <p:extLst>
      <p:ext uri="{BB962C8B-B14F-4D97-AF65-F5344CB8AC3E}">
        <p14:creationId xmlns:p14="http://schemas.microsoft.com/office/powerpoint/2010/main" val="366180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1</a:t>
            </a:r>
          </a:p>
        </p:txBody>
      </p:sp>
      <p:sp>
        <p:nvSpPr>
          <p:cNvPr id="3" name="Content Placeholder 2"/>
          <p:cNvSpPr>
            <a:spLocks noGrp="1"/>
          </p:cNvSpPr>
          <p:nvPr>
            <p:ph idx="1"/>
          </p:nvPr>
        </p:nvSpPr>
        <p:spPr>
          <a:xfrm>
            <a:off x="784224" y="1763713"/>
            <a:ext cx="10621963" cy="4175125"/>
          </a:xfrm>
        </p:spPr>
        <p:txBody>
          <a:bodyPr vert="horz" lIns="0" tIns="0" rIns="0" bIns="0" rtlCol="0" anchor="t">
            <a:noAutofit/>
          </a:bodyPr>
          <a:lstStyle/>
          <a:p>
            <a:pPr algn="just"/>
            <a:r>
              <a:rPr lang="en-US"/>
              <a:t>Prerequisites:</a:t>
            </a:r>
          </a:p>
          <a:p>
            <a:pPr lvl="1" algn="just"/>
            <a:r>
              <a:rPr lang="en-US"/>
              <a:t>Create package named </a:t>
            </a:r>
            <a:r>
              <a:rPr lang="en-US" err="1"/>
              <a:t>lt.itacademy.java.basics</a:t>
            </a:r>
            <a:endParaRPr lang="en-US"/>
          </a:p>
          <a:p>
            <a:pPr lvl="1" algn="just"/>
            <a:r>
              <a:rPr lang="en-US"/>
              <a:t>Create class named </a:t>
            </a:r>
            <a:r>
              <a:rPr lang="en-US" b="1"/>
              <a:t>Basics</a:t>
            </a:r>
            <a:r>
              <a:rPr lang="en-US"/>
              <a:t> with main method to execute your program.</a:t>
            </a:r>
          </a:p>
          <a:p>
            <a:pPr algn="just"/>
            <a:r>
              <a:rPr lang="en-US"/>
              <a:t>Task:</a:t>
            </a:r>
          </a:p>
          <a:p>
            <a:pPr lvl="1" algn="just"/>
            <a:r>
              <a:rPr lang="en-US"/>
              <a:t>From console input read three variables </a:t>
            </a:r>
            <a:r>
              <a:rPr lang="en-US" b="1"/>
              <a:t>your</a:t>
            </a:r>
            <a:r>
              <a:rPr lang="en-US"/>
              <a:t> </a:t>
            </a:r>
            <a:r>
              <a:rPr lang="en-US" b="1"/>
              <a:t>name</a:t>
            </a:r>
            <a:r>
              <a:rPr lang="en-US"/>
              <a:t>, </a:t>
            </a:r>
            <a:r>
              <a:rPr lang="en-US" b="1"/>
              <a:t>surname and age</a:t>
            </a:r>
            <a:r>
              <a:rPr lang="en-US"/>
              <a:t>. Concatenate them together with “Hello I am” and “I am attending IT Academy 2021!”</a:t>
            </a:r>
          </a:p>
          <a:p>
            <a:pPr marL="395605" lvl="1" indent="-179705" algn="just"/>
            <a:r>
              <a:rPr lang="en-US"/>
              <a:t>Input: </a:t>
            </a:r>
            <a:r>
              <a:rPr lang="en-US" b="1"/>
              <a:t>Name Surname age</a:t>
            </a:r>
            <a:endParaRPr lang="en-US">
              <a:cs typeface="Arial"/>
            </a:endParaRPr>
          </a:p>
          <a:p>
            <a:pPr lvl="1" algn="just"/>
            <a:r>
              <a:rPr lang="en-US"/>
              <a:t>Output: </a:t>
            </a:r>
            <a:r>
              <a:rPr lang="en-US" b="1"/>
              <a:t>Hello I am Name Surname. I am attending IT Academy 2021!</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16</a:t>
            </a:fld>
            <a:endParaRPr lang="en-GB" noProof="0"/>
          </a:p>
        </p:txBody>
      </p:sp>
    </p:spTree>
    <p:extLst>
      <p:ext uri="{BB962C8B-B14F-4D97-AF65-F5344CB8AC3E}">
        <p14:creationId xmlns:p14="http://schemas.microsoft.com/office/powerpoint/2010/main" val="93376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2</a:t>
            </a:r>
          </a:p>
        </p:txBody>
      </p:sp>
      <p:sp>
        <p:nvSpPr>
          <p:cNvPr id="3" name="Content Placeholder 2"/>
          <p:cNvSpPr>
            <a:spLocks noGrp="1"/>
          </p:cNvSpPr>
          <p:nvPr>
            <p:ph idx="1"/>
          </p:nvPr>
        </p:nvSpPr>
        <p:spPr>
          <a:xfrm>
            <a:off x="784224" y="1763713"/>
            <a:ext cx="10621963" cy="4175125"/>
          </a:xfrm>
        </p:spPr>
        <p:txBody>
          <a:bodyPr/>
          <a:lstStyle/>
          <a:p>
            <a:pPr algn="just"/>
            <a:r>
              <a:rPr lang="en-US"/>
              <a:t>Prerequisites:</a:t>
            </a:r>
          </a:p>
          <a:p>
            <a:pPr lvl="1" algn="just"/>
            <a:r>
              <a:rPr lang="en-US"/>
              <a:t>Continue in the same </a:t>
            </a:r>
            <a:r>
              <a:rPr lang="en-US" b="1"/>
              <a:t>Basics </a:t>
            </a:r>
            <a:r>
              <a:rPr lang="en-US"/>
              <a:t>class.</a:t>
            </a:r>
          </a:p>
          <a:p>
            <a:pPr algn="just"/>
            <a:r>
              <a:rPr lang="en-US"/>
              <a:t>Task:</a:t>
            </a:r>
          </a:p>
          <a:p>
            <a:pPr lvl="1" algn="just"/>
            <a:r>
              <a:rPr lang="en-US"/>
              <a:t>Create all of the primitives (</a:t>
            </a:r>
            <a:r>
              <a:rPr lang="en-US" b="1"/>
              <a:t>except long and double</a:t>
            </a:r>
            <a:r>
              <a:rPr lang="en-US"/>
              <a:t>) with different values. Concatenate them into a string and print it to the screen.</a:t>
            </a:r>
          </a:p>
          <a:p>
            <a:pPr lvl="1" algn="just"/>
            <a:r>
              <a:rPr lang="en-US"/>
              <a:t>Output: </a:t>
            </a:r>
            <a:r>
              <a:rPr lang="en-US" b="1"/>
              <a:t>H3110 w0r1d 2.0 true</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17</a:t>
            </a:fld>
            <a:endParaRPr lang="en-GB" noProof="0"/>
          </a:p>
        </p:txBody>
      </p:sp>
    </p:spTree>
    <p:extLst>
      <p:ext uri="{BB962C8B-B14F-4D97-AF65-F5344CB8AC3E}">
        <p14:creationId xmlns:p14="http://schemas.microsoft.com/office/powerpoint/2010/main" val="331748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4BB8-9D9E-4512-BCBF-B2D3A8696788}"/>
              </a:ext>
            </a:extLst>
          </p:cNvPr>
          <p:cNvSpPr>
            <a:spLocks noGrp="1"/>
          </p:cNvSpPr>
          <p:nvPr>
            <p:ph type="title"/>
          </p:nvPr>
        </p:nvSpPr>
        <p:spPr/>
        <p:txBody>
          <a:bodyPr/>
          <a:lstStyle/>
          <a:p>
            <a:r>
              <a:rPr lang="en-US"/>
              <a:t>				Task 3</a:t>
            </a:r>
            <a:endParaRPr lang="lt-LT"/>
          </a:p>
        </p:txBody>
      </p:sp>
      <p:sp>
        <p:nvSpPr>
          <p:cNvPr id="3" name="Content Placeholder 2">
            <a:extLst>
              <a:ext uri="{FF2B5EF4-FFF2-40B4-BE49-F238E27FC236}">
                <a16:creationId xmlns:a16="http://schemas.microsoft.com/office/drawing/2014/main" id="{BB6D6FF3-E1E5-42C0-84F3-A488AD9FCD60}"/>
              </a:ext>
            </a:extLst>
          </p:cNvPr>
          <p:cNvSpPr>
            <a:spLocks noGrp="1"/>
          </p:cNvSpPr>
          <p:nvPr>
            <p:ph idx="1"/>
          </p:nvPr>
        </p:nvSpPr>
        <p:spPr/>
        <p:txBody>
          <a:bodyPr/>
          <a:lstStyle/>
          <a:p>
            <a:pPr algn="just"/>
            <a:r>
              <a:rPr lang="en-US"/>
              <a:t>Prerequisites:</a:t>
            </a:r>
          </a:p>
          <a:p>
            <a:pPr lvl="1" algn="just"/>
            <a:r>
              <a:rPr lang="en-US"/>
              <a:t>Continue in the same </a:t>
            </a:r>
            <a:r>
              <a:rPr lang="en-US" b="1"/>
              <a:t>Basics </a:t>
            </a:r>
            <a:r>
              <a:rPr lang="en-US"/>
              <a:t>class.</a:t>
            </a:r>
          </a:p>
          <a:p>
            <a:r>
              <a:rPr lang="en-US"/>
              <a:t>Task:</a:t>
            </a:r>
          </a:p>
          <a:p>
            <a:pPr lvl="1"/>
            <a:r>
              <a:rPr lang="en-US"/>
              <a:t>Write a Java method that accepts two integers and then prints the sum, the difference, the product, the multiple, the distance (the difference between integer), the maximum (the larger of the two integers), the minimum (smaller of the two integers).</a:t>
            </a:r>
          </a:p>
          <a:p>
            <a:pPr lvl="1"/>
            <a:r>
              <a:rPr lang="en-US"/>
              <a:t>Hint: (optional) </a:t>
            </a:r>
            <a:r>
              <a:rPr lang="lt-LT" b="1" err="1"/>
              <a:t>The</a:t>
            </a:r>
            <a:r>
              <a:rPr lang="lt-LT" b="1"/>
              <a:t> Java </a:t>
            </a:r>
            <a:r>
              <a:rPr lang="lt-LT" b="1" err="1"/>
              <a:t>Math</a:t>
            </a:r>
            <a:r>
              <a:rPr lang="lt-LT" b="1"/>
              <a:t> </a:t>
            </a:r>
            <a:r>
              <a:rPr lang="lt-LT" b="1" err="1"/>
              <a:t>class</a:t>
            </a:r>
            <a:endParaRPr lang="en-US" b="1"/>
          </a:p>
        </p:txBody>
      </p:sp>
      <p:sp>
        <p:nvSpPr>
          <p:cNvPr id="4" name="Date Placeholder 3">
            <a:extLst>
              <a:ext uri="{FF2B5EF4-FFF2-40B4-BE49-F238E27FC236}">
                <a16:creationId xmlns:a16="http://schemas.microsoft.com/office/drawing/2014/main" id="{6CDE207B-1107-46B4-98A6-5431E1861512}"/>
              </a:ext>
            </a:extLst>
          </p:cNvPr>
          <p:cNvSpPr>
            <a:spLocks noGrp="1"/>
          </p:cNvSpPr>
          <p:nvPr>
            <p:ph type="dt" sz="half" idx="10"/>
          </p:nvPr>
        </p:nvSpPr>
        <p:spPr/>
        <p:txBody>
          <a:bodyPr/>
          <a:lstStyle/>
          <a:p>
            <a:endParaRPr lang="en-GB" noProof="0"/>
          </a:p>
        </p:txBody>
      </p:sp>
      <p:sp>
        <p:nvSpPr>
          <p:cNvPr id="5" name="Footer Placeholder 4">
            <a:extLst>
              <a:ext uri="{FF2B5EF4-FFF2-40B4-BE49-F238E27FC236}">
                <a16:creationId xmlns:a16="http://schemas.microsoft.com/office/drawing/2014/main" id="{D7639406-44F2-47CD-B04C-9F47126CF687}"/>
              </a:ext>
            </a:extLst>
          </p:cNvPr>
          <p:cNvSpPr>
            <a:spLocks noGrp="1"/>
          </p:cNvSpPr>
          <p:nvPr>
            <p:ph type="ftr" sz="quarter" idx="11"/>
          </p:nvPr>
        </p:nvSpPr>
        <p:spPr/>
        <p:txBody>
          <a:bodyPr/>
          <a:lstStyle/>
          <a:p>
            <a:endParaRPr lang="en-GB" noProof="0"/>
          </a:p>
        </p:txBody>
      </p:sp>
      <p:sp>
        <p:nvSpPr>
          <p:cNvPr id="6" name="Slide Number Placeholder 5">
            <a:extLst>
              <a:ext uri="{FF2B5EF4-FFF2-40B4-BE49-F238E27FC236}">
                <a16:creationId xmlns:a16="http://schemas.microsoft.com/office/drawing/2014/main" id="{B1B84B6C-B17B-499B-B05C-D679DDF5C492}"/>
              </a:ext>
            </a:extLst>
          </p:cNvPr>
          <p:cNvSpPr>
            <a:spLocks noGrp="1"/>
          </p:cNvSpPr>
          <p:nvPr>
            <p:ph type="sldNum" sz="quarter" idx="12"/>
          </p:nvPr>
        </p:nvSpPr>
        <p:spPr/>
        <p:txBody>
          <a:bodyPr/>
          <a:lstStyle/>
          <a:p>
            <a:fld id="{859873C9-BF5D-4A9A-BB31-45BBB7BABAF7}" type="slidenum">
              <a:rPr lang="en-GB" noProof="0" smtClean="0"/>
              <a:t>18</a:t>
            </a:fld>
            <a:endParaRPr lang="en-GB" noProof="0"/>
          </a:p>
        </p:txBody>
      </p:sp>
    </p:spTree>
    <p:extLst>
      <p:ext uri="{BB962C8B-B14F-4D97-AF65-F5344CB8AC3E}">
        <p14:creationId xmlns:p14="http://schemas.microsoft.com/office/powerpoint/2010/main" val="397545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4</a:t>
            </a:r>
          </a:p>
        </p:txBody>
      </p:sp>
      <p:sp>
        <p:nvSpPr>
          <p:cNvPr id="3" name="Content Placeholder 2"/>
          <p:cNvSpPr>
            <a:spLocks noGrp="1"/>
          </p:cNvSpPr>
          <p:nvPr>
            <p:ph idx="1"/>
          </p:nvPr>
        </p:nvSpPr>
        <p:spPr>
          <a:xfrm>
            <a:off x="784224" y="1763713"/>
            <a:ext cx="10621963" cy="4175125"/>
          </a:xfrm>
        </p:spPr>
        <p:txBody>
          <a:bodyPr/>
          <a:lstStyle/>
          <a:p>
            <a:pPr algn="just"/>
            <a:r>
              <a:rPr lang="en-US"/>
              <a:t>Prerequisites:</a:t>
            </a:r>
          </a:p>
          <a:p>
            <a:pPr lvl="1" algn="just"/>
            <a:r>
              <a:rPr lang="en-US"/>
              <a:t>Create class named </a:t>
            </a:r>
            <a:r>
              <a:rPr lang="en-US" b="1" err="1"/>
              <a:t>Arithmetics</a:t>
            </a:r>
            <a:r>
              <a:rPr lang="en-US" b="1"/>
              <a:t> </a:t>
            </a:r>
            <a:r>
              <a:rPr lang="en-US"/>
              <a:t>in the same package as before with main method to execute your program.</a:t>
            </a:r>
          </a:p>
          <a:p>
            <a:pPr algn="just"/>
            <a:r>
              <a:rPr lang="en-US"/>
              <a:t>Task:</a:t>
            </a:r>
          </a:p>
          <a:p>
            <a:pPr lvl="1" algn="just"/>
            <a:r>
              <a:rPr lang="en-US"/>
              <a:t>Calculate cube’s volume and perimeter.</a:t>
            </a:r>
          </a:p>
          <a:p>
            <a:pPr lvl="1" algn="just"/>
            <a:r>
              <a:rPr lang="en-US"/>
              <a:t>Input: </a:t>
            </a:r>
            <a:r>
              <a:rPr lang="en-US" b="1"/>
              <a:t>5</a:t>
            </a:r>
          </a:p>
          <a:p>
            <a:pPr lvl="1" algn="just"/>
            <a:r>
              <a:rPr lang="en-US"/>
              <a:t>Output: </a:t>
            </a:r>
          </a:p>
          <a:p>
            <a:pPr lvl="1" algn="just"/>
            <a:r>
              <a:rPr lang="en-US" b="1"/>
              <a:t>Cube’s volume: 125cm3.</a:t>
            </a:r>
          </a:p>
          <a:p>
            <a:pPr lvl="1" algn="just"/>
            <a:r>
              <a:rPr lang="en-US" b="1"/>
              <a:t>Cube’s perimeter: 30cm.</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19</a:t>
            </a:fld>
            <a:endParaRPr lang="en-GB" noProof="0"/>
          </a:p>
        </p:txBody>
      </p:sp>
    </p:spTree>
    <p:extLst>
      <p:ext uri="{BB962C8B-B14F-4D97-AF65-F5344CB8AC3E}">
        <p14:creationId xmlns:p14="http://schemas.microsoft.com/office/powerpoint/2010/main" val="238123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a:t>Java Stream: Basics</a:t>
            </a:r>
          </a:p>
        </p:txBody>
      </p:sp>
      <p:sp>
        <p:nvSpPr>
          <p:cNvPr id="9" name="Subtitle 8"/>
          <p:cNvSpPr>
            <a:spLocks noGrp="1"/>
          </p:cNvSpPr>
          <p:nvPr>
            <p:ph type="subTitle" idx="1"/>
          </p:nvPr>
        </p:nvSpPr>
        <p:spPr>
          <a:xfrm>
            <a:off x="784225" y="3724665"/>
            <a:ext cx="6300000" cy="820441"/>
          </a:xfrm>
        </p:spPr>
        <p:txBody>
          <a:bodyPr/>
          <a:lstStyle/>
          <a:p>
            <a:r>
              <a:rPr lang="en-US"/>
              <a:t>Swedbank IT Academy 2021</a:t>
            </a:r>
          </a:p>
          <a:p>
            <a:r>
              <a:rPr lang="en-US"/>
              <a:t>Deividas Kybartas</a:t>
            </a:r>
          </a:p>
        </p:txBody>
      </p:sp>
      <p:sp>
        <p:nvSpPr>
          <p:cNvPr id="4" name="Date_DateCustomA"/>
          <p:cNvSpPr>
            <a:spLocks noGrp="1"/>
          </p:cNvSpPr>
          <p:nvPr>
            <p:ph type="dt" sz="half" idx="10"/>
          </p:nvPr>
        </p:nvSpPr>
        <p:spPr/>
        <p:txBody>
          <a:bodyPr/>
          <a:lstStyle/>
          <a:p>
            <a:endParaRPr lang="en-GB"/>
          </a:p>
        </p:txBody>
      </p:sp>
      <p:sp>
        <p:nvSpPr>
          <p:cNvPr id="5" name="FLD_PresentationTitle"/>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C8C45C-947F-4981-8B3F-4F32E973C901}" type="slidenum">
              <a:rPr lang="en-GB" smtClean="0"/>
              <a:t>2</a:t>
            </a:fld>
            <a:endParaRPr lang="en-GB"/>
          </a:p>
        </p:txBody>
      </p:sp>
    </p:spTree>
    <p:extLst>
      <p:ext uri="{BB962C8B-B14F-4D97-AF65-F5344CB8AC3E}">
        <p14:creationId xmlns:p14="http://schemas.microsoft.com/office/powerpoint/2010/main" val="8914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5</a:t>
            </a:r>
          </a:p>
        </p:txBody>
      </p:sp>
      <p:sp>
        <p:nvSpPr>
          <p:cNvPr id="3" name="Content Placeholder 2"/>
          <p:cNvSpPr>
            <a:spLocks noGrp="1"/>
          </p:cNvSpPr>
          <p:nvPr>
            <p:ph idx="1"/>
          </p:nvPr>
        </p:nvSpPr>
        <p:spPr>
          <a:xfrm>
            <a:off x="784224" y="1763713"/>
            <a:ext cx="10621963" cy="4175125"/>
          </a:xfrm>
        </p:spPr>
        <p:txBody>
          <a:bodyPr/>
          <a:lstStyle/>
          <a:p>
            <a:pPr algn="just"/>
            <a:r>
              <a:rPr lang="en-US"/>
              <a:t>Prerequisites:</a:t>
            </a:r>
          </a:p>
          <a:p>
            <a:pPr lvl="1" algn="just"/>
            <a:r>
              <a:rPr lang="en-US"/>
              <a:t>Continue in the same </a:t>
            </a:r>
            <a:r>
              <a:rPr lang="en-US" b="1" err="1"/>
              <a:t>Arithmetics</a:t>
            </a:r>
            <a:r>
              <a:rPr lang="en-US" b="1"/>
              <a:t> </a:t>
            </a:r>
            <a:r>
              <a:rPr lang="en-US"/>
              <a:t>class.</a:t>
            </a:r>
          </a:p>
          <a:p>
            <a:pPr algn="just"/>
            <a:r>
              <a:rPr lang="en-US"/>
              <a:t>Task:</a:t>
            </a:r>
          </a:p>
          <a:p>
            <a:pPr lvl="1" algn="just"/>
            <a:r>
              <a:rPr lang="en-US"/>
              <a:t>Create a method which converts feet and inches to centimeters. It needs to have two parameters. First parameter is feet and second is inches.</a:t>
            </a:r>
          </a:p>
          <a:p>
            <a:pPr lvl="1" algn="just"/>
            <a:r>
              <a:rPr lang="en-US"/>
              <a:t>Hint: 1 inch = 2.54cm and 1 foot = 12 inches</a:t>
            </a:r>
          </a:p>
          <a:p>
            <a:pPr lvl="1" algn="just"/>
            <a:r>
              <a:rPr lang="en-US"/>
              <a:t>Input: </a:t>
            </a:r>
            <a:r>
              <a:rPr lang="en-US" b="1"/>
              <a:t>2.4 4</a:t>
            </a:r>
          </a:p>
          <a:p>
            <a:pPr lvl="1" algn="just"/>
            <a:r>
              <a:rPr lang="en-US"/>
              <a:t>Output: </a:t>
            </a:r>
            <a:r>
              <a:rPr lang="en-US" b="1"/>
              <a:t>2.4 feet and 4.0 inches = 5,083,312000 cm</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20</a:t>
            </a:fld>
            <a:endParaRPr lang="en-GB" noProof="0"/>
          </a:p>
        </p:txBody>
      </p:sp>
    </p:spTree>
    <p:extLst>
      <p:ext uri="{BB962C8B-B14F-4D97-AF65-F5344CB8AC3E}">
        <p14:creationId xmlns:p14="http://schemas.microsoft.com/office/powerpoint/2010/main" val="285655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6</a:t>
            </a:r>
          </a:p>
        </p:txBody>
      </p:sp>
      <p:sp>
        <p:nvSpPr>
          <p:cNvPr id="3" name="Content Placeholder 2"/>
          <p:cNvSpPr>
            <a:spLocks noGrp="1"/>
          </p:cNvSpPr>
          <p:nvPr>
            <p:ph idx="1"/>
          </p:nvPr>
        </p:nvSpPr>
        <p:spPr>
          <a:xfrm>
            <a:off x="784224" y="1763713"/>
            <a:ext cx="10621963" cy="4175125"/>
          </a:xfrm>
        </p:spPr>
        <p:txBody>
          <a:bodyPr/>
          <a:lstStyle/>
          <a:p>
            <a:pPr algn="just"/>
            <a:r>
              <a:rPr lang="en-US"/>
              <a:t>Prerequisites:</a:t>
            </a:r>
          </a:p>
          <a:p>
            <a:pPr lvl="1" algn="just"/>
            <a:r>
              <a:rPr lang="en-US"/>
              <a:t>Create class named </a:t>
            </a:r>
            <a:r>
              <a:rPr lang="en-US" b="1"/>
              <a:t>Operators </a:t>
            </a:r>
            <a:r>
              <a:rPr lang="en-US"/>
              <a:t>in the same package as before with main method to execute your program.</a:t>
            </a:r>
          </a:p>
          <a:p>
            <a:pPr algn="just"/>
            <a:r>
              <a:rPr lang="en-US"/>
              <a:t>Task:</a:t>
            </a:r>
          </a:p>
          <a:p>
            <a:pPr lvl="1" algn="just"/>
            <a:r>
              <a:rPr lang="en-US"/>
              <a:t>Create a method which determines whether triangle is Equilateral (has three equal sides), Isosceles (has two equal sides), Scalene (has no equal sides). Program takes 3 input values (triangle sides).</a:t>
            </a:r>
          </a:p>
          <a:p>
            <a:pPr lvl="1" algn="just"/>
            <a:r>
              <a:rPr lang="en-US"/>
              <a:t>Input: </a:t>
            </a:r>
            <a:r>
              <a:rPr lang="en-US" b="1"/>
              <a:t>8 8 8</a:t>
            </a:r>
          </a:p>
          <a:p>
            <a:pPr lvl="1" algn="just"/>
            <a:r>
              <a:rPr lang="en-US"/>
              <a:t>Output: </a:t>
            </a:r>
            <a:r>
              <a:rPr lang="en-US" b="1"/>
              <a:t>Triangle is Equilateral. Sides: 8 8 8</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21</a:t>
            </a:fld>
            <a:endParaRPr lang="en-GB" noProof="0"/>
          </a:p>
        </p:txBody>
      </p:sp>
    </p:spTree>
    <p:extLst>
      <p:ext uri="{BB962C8B-B14F-4D97-AF65-F5344CB8AC3E}">
        <p14:creationId xmlns:p14="http://schemas.microsoft.com/office/powerpoint/2010/main" val="160767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7</a:t>
            </a:r>
          </a:p>
        </p:txBody>
      </p:sp>
      <p:sp>
        <p:nvSpPr>
          <p:cNvPr id="3" name="Content Placeholder 2"/>
          <p:cNvSpPr>
            <a:spLocks noGrp="1"/>
          </p:cNvSpPr>
          <p:nvPr>
            <p:ph idx="1"/>
          </p:nvPr>
        </p:nvSpPr>
        <p:spPr>
          <a:xfrm>
            <a:off x="785018" y="1341437"/>
            <a:ext cx="11036829" cy="4175125"/>
          </a:xfrm>
        </p:spPr>
        <p:txBody>
          <a:bodyPr/>
          <a:lstStyle/>
          <a:p>
            <a:pPr algn="just"/>
            <a:r>
              <a:rPr lang="en-US"/>
              <a:t>Prerequisites:</a:t>
            </a:r>
          </a:p>
          <a:p>
            <a:pPr lvl="1" algn="just"/>
            <a:r>
              <a:rPr lang="en-US"/>
              <a:t>Continue in the same </a:t>
            </a:r>
            <a:r>
              <a:rPr lang="en-US" b="1"/>
              <a:t>Operators </a:t>
            </a:r>
            <a:r>
              <a:rPr lang="en-US"/>
              <a:t>class.</a:t>
            </a:r>
          </a:p>
          <a:p>
            <a:pPr algn="just"/>
            <a:r>
              <a:rPr lang="en-US"/>
              <a:t>Task:</a:t>
            </a:r>
          </a:p>
          <a:p>
            <a:pPr lvl="1" algn="just"/>
            <a:r>
              <a:rPr lang="en-US"/>
              <a:t>Create a method which determines whether a car will be able to drive to the destination or not. In case if car is not able to drive. Print out how much fuel does it need to fill the tank more to be able to drive to the destination as well as how much will it cost. If it is able to drive to the destination write how much fuel will it have left on the tank. Program has four parameters: distance to the destination, how much fuel does the car have in the tank, car fuel usage per 100km and fuel price per liter. </a:t>
            </a:r>
          </a:p>
          <a:p>
            <a:pPr lvl="1" algn="just"/>
            <a:r>
              <a:rPr lang="en-US"/>
              <a:t>Input (negative flow): </a:t>
            </a:r>
            <a:r>
              <a:rPr lang="en-US" b="1"/>
              <a:t>100</a:t>
            </a:r>
            <a:r>
              <a:rPr lang="en-US"/>
              <a:t> </a:t>
            </a:r>
            <a:r>
              <a:rPr lang="en-US" b="1"/>
              <a:t>6 7 1.25 </a:t>
            </a:r>
          </a:p>
          <a:p>
            <a:pPr lvl="1" algn="just"/>
            <a:r>
              <a:rPr lang="en-US"/>
              <a:t>Output: </a:t>
            </a:r>
            <a:r>
              <a:rPr lang="en-US" b="1"/>
              <a:t>Destination is in 100km.</a:t>
            </a:r>
            <a:r>
              <a:rPr lang="en-US"/>
              <a:t> </a:t>
            </a:r>
            <a:r>
              <a:rPr lang="en-US" b="1"/>
              <a:t>Car is not able to reach the destination. It needs 1 liter of fuel more. It will cost 1.25.</a:t>
            </a:r>
          </a:p>
          <a:p>
            <a:pPr lvl="1" algn="just"/>
            <a:r>
              <a:rPr lang="en-US"/>
              <a:t>Input (happy flow): </a:t>
            </a:r>
            <a:r>
              <a:rPr lang="en-US" b="1"/>
              <a:t>110</a:t>
            </a:r>
            <a:r>
              <a:rPr lang="en-US"/>
              <a:t> </a:t>
            </a:r>
            <a:r>
              <a:rPr lang="en-US" b="1"/>
              <a:t>25 7 1.25 </a:t>
            </a:r>
          </a:p>
          <a:p>
            <a:pPr lvl="1" algn="just"/>
            <a:r>
              <a:rPr lang="en-US"/>
              <a:t>Output: </a:t>
            </a:r>
            <a:r>
              <a:rPr lang="en-US" b="1"/>
              <a:t>Destination is in 110km.</a:t>
            </a:r>
            <a:r>
              <a:rPr lang="en-US"/>
              <a:t> </a:t>
            </a:r>
            <a:r>
              <a:rPr lang="en-US" b="1"/>
              <a:t>Car is able to reach the destination. It will have 17.3 liters of fuel left.</a:t>
            </a:r>
          </a:p>
          <a:p>
            <a:pPr lvl="1" algn="just"/>
            <a:endParaRPr lang="en-US" b="1"/>
          </a:p>
          <a:p>
            <a:pPr lvl="1" algn="just"/>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22</a:t>
            </a:fld>
            <a:endParaRPr lang="en-GB" noProof="0"/>
          </a:p>
        </p:txBody>
      </p:sp>
    </p:spTree>
    <p:extLst>
      <p:ext uri="{BB962C8B-B14F-4D97-AF65-F5344CB8AC3E}">
        <p14:creationId xmlns:p14="http://schemas.microsoft.com/office/powerpoint/2010/main" val="381228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8</a:t>
            </a:r>
          </a:p>
        </p:txBody>
      </p:sp>
      <p:sp>
        <p:nvSpPr>
          <p:cNvPr id="3" name="Content Placeholder 2"/>
          <p:cNvSpPr>
            <a:spLocks noGrp="1"/>
          </p:cNvSpPr>
          <p:nvPr>
            <p:ph idx="1"/>
          </p:nvPr>
        </p:nvSpPr>
        <p:spPr>
          <a:xfrm>
            <a:off x="784224" y="1763713"/>
            <a:ext cx="10621963" cy="4175125"/>
          </a:xfrm>
        </p:spPr>
        <p:txBody>
          <a:bodyPr/>
          <a:lstStyle/>
          <a:p>
            <a:pPr algn="just"/>
            <a:r>
              <a:rPr lang="en-US"/>
              <a:t>Prerequisites:</a:t>
            </a:r>
          </a:p>
          <a:p>
            <a:pPr lvl="1" algn="just"/>
            <a:r>
              <a:rPr lang="en-US"/>
              <a:t>Create class named </a:t>
            </a:r>
            <a:r>
              <a:rPr lang="en-US" b="1"/>
              <a:t>Loops </a:t>
            </a:r>
            <a:r>
              <a:rPr lang="en-US"/>
              <a:t>in the same package as before with main method to execute your program.</a:t>
            </a:r>
          </a:p>
          <a:p>
            <a:pPr algn="just"/>
            <a:r>
              <a:rPr lang="en-US"/>
              <a:t>Task:</a:t>
            </a:r>
          </a:p>
          <a:p>
            <a:pPr lvl="1" algn="just"/>
            <a:r>
              <a:rPr lang="en-US"/>
              <a:t>Create a method which calculates how many hours and minutes are in one year (365 days). You must use </a:t>
            </a:r>
            <a:r>
              <a:rPr lang="en-US" b="1"/>
              <a:t>for loop </a:t>
            </a:r>
            <a:r>
              <a:rPr lang="en-US"/>
              <a:t>to get the answer</a:t>
            </a:r>
            <a:r>
              <a:rPr lang="en-US" b="1"/>
              <a:t>. </a:t>
            </a:r>
            <a:r>
              <a:rPr lang="en-US"/>
              <a:t>You can’t just multiply days and hours. Only one input is required days per year.</a:t>
            </a:r>
          </a:p>
          <a:p>
            <a:pPr lvl="1" algn="just"/>
            <a:r>
              <a:rPr lang="en-US"/>
              <a:t>Input: </a:t>
            </a:r>
            <a:r>
              <a:rPr lang="en-US" b="1"/>
              <a:t>365</a:t>
            </a:r>
          </a:p>
          <a:p>
            <a:pPr lvl="1" algn="just"/>
            <a:r>
              <a:rPr lang="en-US"/>
              <a:t>Output: </a:t>
            </a:r>
            <a:r>
              <a:rPr lang="en-US" b="1"/>
              <a:t>There are 8760 hours or 525600 minutes in one year.</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23</a:t>
            </a:fld>
            <a:endParaRPr lang="en-GB" noProof="0"/>
          </a:p>
        </p:txBody>
      </p:sp>
    </p:spTree>
    <p:extLst>
      <p:ext uri="{BB962C8B-B14F-4D97-AF65-F5344CB8AC3E}">
        <p14:creationId xmlns:p14="http://schemas.microsoft.com/office/powerpoint/2010/main" val="4061945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9</a:t>
            </a:r>
          </a:p>
        </p:txBody>
      </p:sp>
      <p:sp>
        <p:nvSpPr>
          <p:cNvPr id="3" name="Content Placeholder 2"/>
          <p:cNvSpPr>
            <a:spLocks noGrp="1"/>
          </p:cNvSpPr>
          <p:nvPr>
            <p:ph idx="1"/>
          </p:nvPr>
        </p:nvSpPr>
        <p:spPr>
          <a:xfrm>
            <a:off x="784224" y="1763713"/>
            <a:ext cx="10621963" cy="4175125"/>
          </a:xfrm>
        </p:spPr>
        <p:txBody>
          <a:bodyPr/>
          <a:lstStyle/>
          <a:p>
            <a:pPr algn="just"/>
            <a:r>
              <a:rPr lang="en-US"/>
              <a:t>Prerequisites:</a:t>
            </a:r>
          </a:p>
          <a:p>
            <a:pPr lvl="1" algn="just"/>
            <a:r>
              <a:rPr lang="en-US"/>
              <a:t>Continue in the same </a:t>
            </a:r>
            <a:r>
              <a:rPr lang="en-US" b="1"/>
              <a:t>Loops </a:t>
            </a:r>
            <a:r>
              <a:rPr lang="en-US"/>
              <a:t>class.</a:t>
            </a:r>
          </a:p>
          <a:p>
            <a:pPr algn="just"/>
            <a:r>
              <a:rPr lang="en-US"/>
              <a:t>Task:</a:t>
            </a:r>
          </a:p>
          <a:p>
            <a:pPr lvl="1" algn="just"/>
            <a:r>
              <a:rPr lang="en-US"/>
              <a:t>Refactor you </a:t>
            </a:r>
            <a:r>
              <a:rPr lang="en-US" b="1"/>
              <a:t>for loop </a:t>
            </a:r>
            <a:r>
              <a:rPr lang="en-US"/>
              <a:t>into </a:t>
            </a:r>
            <a:r>
              <a:rPr lang="en-US" b="1"/>
              <a:t>while loop.</a:t>
            </a:r>
            <a:r>
              <a:rPr lang="en-US"/>
              <a:t> You should get the same output as in Task 7.</a:t>
            </a:r>
          </a:p>
          <a:p>
            <a:pPr lvl="1" algn="just"/>
            <a:r>
              <a:rPr lang="en-US"/>
              <a:t>Input: </a:t>
            </a:r>
            <a:r>
              <a:rPr lang="en-US" b="1"/>
              <a:t>365</a:t>
            </a:r>
          </a:p>
          <a:p>
            <a:pPr lvl="1" algn="just"/>
            <a:r>
              <a:rPr lang="en-US"/>
              <a:t>Output: </a:t>
            </a:r>
            <a:r>
              <a:rPr lang="en-US" b="1"/>
              <a:t>There are 8760 hours or 525600 minutes in one year.</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24</a:t>
            </a:fld>
            <a:endParaRPr lang="en-GB" noProof="0"/>
          </a:p>
        </p:txBody>
      </p:sp>
    </p:spTree>
    <p:extLst>
      <p:ext uri="{BB962C8B-B14F-4D97-AF65-F5344CB8AC3E}">
        <p14:creationId xmlns:p14="http://schemas.microsoft.com/office/powerpoint/2010/main" val="2852931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10</a:t>
            </a:r>
          </a:p>
        </p:txBody>
      </p:sp>
      <p:sp>
        <p:nvSpPr>
          <p:cNvPr id="3" name="Content Placeholder 2"/>
          <p:cNvSpPr>
            <a:spLocks noGrp="1"/>
          </p:cNvSpPr>
          <p:nvPr>
            <p:ph idx="1"/>
          </p:nvPr>
        </p:nvSpPr>
        <p:spPr>
          <a:xfrm>
            <a:off x="784224" y="1763713"/>
            <a:ext cx="10621963" cy="4175125"/>
          </a:xfrm>
        </p:spPr>
        <p:txBody>
          <a:bodyPr/>
          <a:lstStyle/>
          <a:p>
            <a:pPr algn="just"/>
            <a:r>
              <a:rPr lang="en-US"/>
              <a:t>Prerequisites:</a:t>
            </a:r>
          </a:p>
          <a:p>
            <a:pPr lvl="1" algn="just"/>
            <a:r>
              <a:rPr lang="en-US"/>
              <a:t>Continue in the same </a:t>
            </a:r>
            <a:r>
              <a:rPr lang="en-US" b="1"/>
              <a:t>Loops </a:t>
            </a:r>
            <a:r>
              <a:rPr lang="en-US"/>
              <a:t>class.</a:t>
            </a:r>
          </a:p>
          <a:p>
            <a:pPr algn="just"/>
            <a:r>
              <a:rPr lang="en-US"/>
              <a:t>Task:</a:t>
            </a:r>
          </a:p>
          <a:p>
            <a:pPr lvl="1" algn="just"/>
            <a:r>
              <a:rPr lang="en-US"/>
              <a:t>Choose </a:t>
            </a:r>
            <a:r>
              <a:rPr lang="en-US" b="1"/>
              <a:t>while or for loop</a:t>
            </a:r>
            <a:r>
              <a:rPr lang="en-US"/>
              <a:t> and calculate factional of a number. Your program should take an integer number and calculate it’s factorial and output response to the console.</a:t>
            </a:r>
          </a:p>
          <a:p>
            <a:pPr lvl="1" algn="just"/>
            <a:r>
              <a:rPr lang="en-US"/>
              <a:t>Input: </a:t>
            </a:r>
            <a:r>
              <a:rPr lang="en-US" b="1"/>
              <a:t>5</a:t>
            </a:r>
          </a:p>
          <a:p>
            <a:pPr lvl="1" algn="just"/>
            <a:r>
              <a:rPr lang="en-US"/>
              <a:t>Output: </a:t>
            </a:r>
            <a:r>
              <a:rPr lang="en-US" b="1"/>
              <a:t>Factorial of number 5 is 120.</a:t>
            </a:r>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25</a:t>
            </a:fld>
            <a:endParaRPr lang="en-GB" noProof="0"/>
          </a:p>
        </p:txBody>
      </p:sp>
    </p:spTree>
    <p:extLst>
      <p:ext uri="{BB962C8B-B14F-4D97-AF65-F5344CB8AC3E}">
        <p14:creationId xmlns:p14="http://schemas.microsoft.com/office/powerpoint/2010/main" val="250321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Task 11</a:t>
            </a:r>
          </a:p>
        </p:txBody>
      </p:sp>
      <p:sp>
        <p:nvSpPr>
          <p:cNvPr id="3" name="Content Placeholder 2"/>
          <p:cNvSpPr>
            <a:spLocks noGrp="1"/>
          </p:cNvSpPr>
          <p:nvPr>
            <p:ph idx="1"/>
          </p:nvPr>
        </p:nvSpPr>
        <p:spPr>
          <a:xfrm>
            <a:off x="782637" y="1007785"/>
            <a:ext cx="10621963" cy="5215462"/>
          </a:xfrm>
        </p:spPr>
        <p:txBody>
          <a:bodyPr/>
          <a:lstStyle/>
          <a:p>
            <a:pPr algn="just"/>
            <a:r>
              <a:rPr lang="en-US"/>
              <a:t>Prerequisites:</a:t>
            </a:r>
          </a:p>
          <a:p>
            <a:pPr lvl="1" algn="just"/>
            <a:r>
              <a:rPr lang="en-US"/>
              <a:t>Create class named </a:t>
            </a:r>
            <a:r>
              <a:rPr lang="en-US" b="1"/>
              <a:t>Calculator </a:t>
            </a:r>
            <a:r>
              <a:rPr lang="en-US"/>
              <a:t>in the same package as before with main method to execute your program.</a:t>
            </a:r>
          </a:p>
          <a:p>
            <a:pPr algn="just"/>
            <a:r>
              <a:rPr lang="en-US"/>
              <a:t>Task:</a:t>
            </a:r>
          </a:p>
          <a:p>
            <a:pPr lvl="1" algn="just"/>
            <a:r>
              <a:rPr lang="en-US"/>
              <a:t>Using what you have learned create a calculator which will calculate figures perimeter and area. You must use </a:t>
            </a:r>
            <a:r>
              <a:rPr lang="en-US" b="1"/>
              <a:t>switch</a:t>
            </a:r>
            <a:r>
              <a:rPr lang="en-US"/>
              <a:t> statement for choosing a figure. Program should run as long as you want to continue using calculator. This means that after calculations are done it must ask if you want to run it again. You must check whether input values are correct if not write an error message that values were incorrect. Calculator </a:t>
            </a:r>
            <a:r>
              <a:rPr lang="en-US" b="1"/>
              <a:t>must be able to calculate Triangle, Rectangle and Square</a:t>
            </a:r>
            <a:r>
              <a:rPr lang="en-US"/>
              <a:t> perimeter and area.</a:t>
            </a:r>
          </a:p>
          <a:p>
            <a:pPr lvl="1" algn="just"/>
            <a:r>
              <a:rPr lang="en-US"/>
              <a:t>Input (happy flow): </a:t>
            </a:r>
            <a:r>
              <a:rPr lang="en-US" b="1"/>
              <a:t>Rectangle 5 7</a:t>
            </a:r>
          </a:p>
          <a:p>
            <a:pPr lvl="1" algn="just"/>
            <a:r>
              <a:rPr lang="en-US"/>
              <a:t>Output: </a:t>
            </a:r>
            <a:r>
              <a:rPr lang="en-US" b="1"/>
              <a:t>Rectangle perimeter is 24 and area is 35.</a:t>
            </a:r>
          </a:p>
          <a:p>
            <a:pPr lvl="1" algn="just"/>
            <a:r>
              <a:rPr lang="en-US"/>
              <a:t>Input (negative flow): </a:t>
            </a:r>
            <a:r>
              <a:rPr lang="en-US" b="1"/>
              <a:t>Rectangle 0 7</a:t>
            </a:r>
          </a:p>
          <a:p>
            <a:pPr lvl="1" algn="just"/>
            <a:r>
              <a:rPr lang="en-US"/>
              <a:t>Output: </a:t>
            </a:r>
            <a:r>
              <a:rPr lang="en-US" b="1"/>
              <a:t>Rectangle line value can’t be 0.</a:t>
            </a:r>
            <a:endParaRPr lang="en-GB" b="1"/>
          </a:p>
          <a:p>
            <a:pPr lvl="1" algn="just"/>
            <a:endParaRPr lang="en-GB" b="1"/>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26</a:t>
            </a:fld>
            <a:endParaRPr lang="en-GB" noProof="0"/>
          </a:p>
        </p:txBody>
      </p:sp>
    </p:spTree>
    <p:extLst>
      <p:ext uri="{BB962C8B-B14F-4D97-AF65-F5344CB8AC3E}">
        <p14:creationId xmlns:p14="http://schemas.microsoft.com/office/powerpoint/2010/main" val="368066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0645-B3E5-420B-824F-0E75B937DA9A}"/>
              </a:ext>
            </a:extLst>
          </p:cNvPr>
          <p:cNvSpPr>
            <a:spLocks noGrp="1"/>
          </p:cNvSpPr>
          <p:nvPr>
            <p:ph type="title"/>
          </p:nvPr>
        </p:nvSpPr>
        <p:spPr/>
        <p:txBody>
          <a:bodyPr/>
          <a:lstStyle/>
          <a:p>
            <a:pPr algn="ctr"/>
            <a:r>
              <a:rPr lang="lt-LT" err="1"/>
              <a:t>Optional</a:t>
            </a:r>
            <a:r>
              <a:rPr lang="lt-LT"/>
              <a:t> </a:t>
            </a:r>
            <a:r>
              <a:rPr lang="lt-LT" err="1"/>
              <a:t>task</a:t>
            </a:r>
            <a:r>
              <a:rPr lang="en-US"/>
              <a:t> 1</a:t>
            </a:r>
            <a:endParaRPr lang="lt-LT"/>
          </a:p>
        </p:txBody>
      </p:sp>
      <p:sp>
        <p:nvSpPr>
          <p:cNvPr id="3" name="Content Placeholder 2">
            <a:extLst>
              <a:ext uri="{FF2B5EF4-FFF2-40B4-BE49-F238E27FC236}">
                <a16:creationId xmlns:a16="http://schemas.microsoft.com/office/drawing/2014/main" id="{75977099-6CD2-4960-912C-E7BDBF838EB4}"/>
              </a:ext>
            </a:extLst>
          </p:cNvPr>
          <p:cNvSpPr>
            <a:spLocks noGrp="1"/>
          </p:cNvSpPr>
          <p:nvPr>
            <p:ph idx="1"/>
          </p:nvPr>
        </p:nvSpPr>
        <p:spPr/>
        <p:txBody>
          <a:bodyPr/>
          <a:lstStyle/>
          <a:p>
            <a:r>
              <a:rPr lang="lt-LT" err="1"/>
              <a:t>Task</a:t>
            </a:r>
            <a:r>
              <a:rPr lang="lt-LT"/>
              <a:t>:</a:t>
            </a:r>
          </a:p>
          <a:p>
            <a:pPr marL="0" indent="0">
              <a:buNone/>
            </a:pPr>
            <a:r>
              <a:rPr lang="lt-LT"/>
              <a:t>	- w</a:t>
            </a:r>
            <a:r>
              <a:rPr lang="en-US"/>
              <a:t>rite a Java method to check whether a string is a valid password.</a:t>
            </a:r>
          </a:p>
          <a:p>
            <a:r>
              <a:rPr lang="en-US"/>
              <a:t>Password rules:</a:t>
            </a:r>
            <a:br>
              <a:rPr lang="en-US"/>
            </a:br>
            <a:r>
              <a:rPr lang="lt-LT"/>
              <a:t>	- </a:t>
            </a:r>
            <a:r>
              <a:rPr lang="en-US"/>
              <a:t>A password must have at least ten characters.</a:t>
            </a:r>
            <a:br>
              <a:rPr lang="en-US"/>
            </a:br>
            <a:r>
              <a:rPr lang="lt-LT"/>
              <a:t>	- </a:t>
            </a:r>
            <a:r>
              <a:rPr lang="en-US"/>
              <a:t>A password consists of only letters and digits.</a:t>
            </a:r>
            <a:br>
              <a:rPr lang="en-US"/>
            </a:br>
            <a:r>
              <a:rPr lang="lt-LT"/>
              <a:t>	- </a:t>
            </a:r>
            <a:r>
              <a:rPr lang="en-US"/>
              <a:t>A password must contain at least two digits.</a:t>
            </a:r>
            <a:endParaRPr lang="lt-LT"/>
          </a:p>
          <a:p>
            <a:r>
              <a:rPr lang="lt-LT" err="1"/>
              <a:t>Input</a:t>
            </a:r>
            <a:r>
              <a:rPr lang="lt-LT"/>
              <a:t> : </a:t>
            </a:r>
            <a:r>
              <a:rPr lang="lt-LT" b="1" err="1"/>
              <a:t>qwerty</a:t>
            </a:r>
            <a:r>
              <a:rPr lang="en-US" b="1"/>
              <a:t>123456</a:t>
            </a:r>
          </a:p>
          <a:p>
            <a:r>
              <a:rPr lang="en-US"/>
              <a:t>Output: </a:t>
            </a:r>
            <a:r>
              <a:rPr lang="en-US" b="1"/>
              <a:t>Password is valid: </a:t>
            </a:r>
            <a:r>
              <a:rPr lang="lt-LT" b="1" err="1"/>
              <a:t>qwerty</a:t>
            </a:r>
            <a:r>
              <a:rPr lang="en-US" b="1"/>
              <a:t>123456</a:t>
            </a:r>
          </a:p>
          <a:p>
            <a:endParaRPr lang="lt-LT"/>
          </a:p>
          <a:p>
            <a:endParaRPr lang="lt-LT"/>
          </a:p>
          <a:p>
            <a:endParaRPr lang="lt-LT"/>
          </a:p>
          <a:p>
            <a:endParaRPr lang="en-US"/>
          </a:p>
          <a:p>
            <a:endParaRPr lang="lt-LT"/>
          </a:p>
        </p:txBody>
      </p:sp>
      <p:sp>
        <p:nvSpPr>
          <p:cNvPr id="4" name="Date Placeholder 3">
            <a:extLst>
              <a:ext uri="{FF2B5EF4-FFF2-40B4-BE49-F238E27FC236}">
                <a16:creationId xmlns:a16="http://schemas.microsoft.com/office/drawing/2014/main" id="{2652E3A7-1A19-451C-A38D-913CA2FD4F80}"/>
              </a:ext>
            </a:extLst>
          </p:cNvPr>
          <p:cNvSpPr>
            <a:spLocks noGrp="1"/>
          </p:cNvSpPr>
          <p:nvPr>
            <p:ph type="dt" sz="half" idx="10"/>
          </p:nvPr>
        </p:nvSpPr>
        <p:spPr/>
        <p:txBody>
          <a:bodyPr/>
          <a:lstStyle/>
          <a:p>
            <a:endParaRPr lang="en-GB" noProof="0"/>
          </a:p>
        </p:txBody>
      </p:sp>
      <p:sp>
        <p:nvSpPr>
          <p:cNvPr id="5" name="Footer Placeholder 4">
            <a:extLst>
              <a:ext uri="{FF2B5EF4-FFF2-40B4-BE49-F238E27FC236}">
                <a16:creationId xmlns:a16="http://schemas.microsoft.com/office/drawing/2014/main" id="{DDAB4887-AB1E-47A8-B2B5-20ACC1C637C7}"/>
              </a:ext>
            </a:extLst>
          </p:cNvPr>
          <p:cNvSpPr>
            <a:spLocks noGrp="1"/>
          </p:cNvSpPr>
          <p:nvPr>
            <p:ph type="ftr" sz="quarter" idx="11"/>
          </p:nvPr>
        </p:nvSpPr>
        <p:spPr/>
        <p:txBody>
          <a:bodyPr/>
          <a:lstStyle/>
          <a:p>
            <a:endParaRPr lang="en-GB" noProof="0"/>
          </a:p>
        </p:txBody>
      </p:sp>
      <p:sp>
        <p:nvSpPr>
          <p:cNvPr id="6" name="Slide Number Placeholder 5">
            <a:extLst>
              <a:ext uri="{FF2B5EF4-FFF2-40B4-BE49-F238E27FC236}">
                <a16:creationId xmlns:a16="http://schemas.microsoft.com/office/drawing/2014/main" id="{7D218AB0-4608-4E08-BE2A-EE72B146CA83}"/>
              </a:ext>
            </a:extLst>
          </p:cNvPr>
          <p:cNvSpPr>
            <a:spLocks noGrp="1"/>
          </p:cNvSpPr>
          <p:nvPr>
            <p:ph type="sldNum" sz="quarter" idx="12"/>
          </p:nvPr>
        </p:nvSpPr>
        <p:spPr/>
        <p:txBody>
          <a:bodyPr/>
          <a:lstStyle/>
          <a:p>
            <a:fld id="{859873C9-BF5D-4A9A-BB31-45BBB7BABAF7}" type="slidenum">
              <a:rPr lang="en-GB" noProof="0" smtClean="0"/>
              <a:t>27</a:t>
            </a:fld>
            <a:endParaRPr lang="en-GB" noProof="0"/>
          </a:p>
        </p:txBody>
      </p:sp>
    </p:spTree>
    <p:extLst>
      <p:ext uri="{BB962C8B-B14F-4D97-AF65-F5344CB8AC3E}">
        <p14:creationId xmlns:p14="http://schemas.microsoft.com/office/powerpoint/2010/main" val="858738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2CD9-ED9B-4286-9CB1-794E91706D77}"/>
              </a:ext>
            </a:extLst>
          </p:cNvPr>
          <p:cNvSpPr>
            <a:spLocks noGrp="1"/>
          </p:cNvSpPr>
          <p:nvPr>
            <p:ph type="title"/>
          </p:nvPr>
        </p:nvSpPr>
        <p:spPr/>
        <p:txBody>
          <a:bodyPr/>
          <a:lstStyle/>
          <a:p>
            <a:pPr algn="ctr"/>
            <a:r>
              <a:rPr lang="en-US"/>
              <a:t>2x </a:t>
            </a:r>
            <a:r>
              <a:rPr lang="lt-LT" err="1"/>
              <a:t>Optional</a:t>
            </a:r>
            <a:r>
              <a:rPr lang="lt-LT"/>
              <a:t> </a:t>
            </a:r>
            <a:r>
              <a:rPr lang="lt-LT" err="1"/>
              <a:t>task</a:t>
            </a:r>
            <a:r>
              <a:rPr lang="en-US"/>
              <a:t> 2</a:t>
            </a:r>
            <a:endParaRPr lang="lt-LT"/>
          </a:p>
        </p:txBody>
      </p:sp>
      <p:sp>
        <p:nvSpPr>
          <p:cNvPr id="3" name="Content Placeholder 2">
            <a:extLst>
              <a:ext uri="{FF2B5EF4-FFF2-40B4-BE49-F238E27FC236}">
                <a16:creationId xmlns:a16="http://schemas.microsoft.com/office/drawing/2014/main" id="{78503727-2D2A-433D-8303-04A1EEBDC702}"/>
              </a:ext>
            </a:extLst>
          </p:cNvPr>
          <p:cNvSpPr>
            <a:spLocks noGrp="1"/>
          </p:cNvSpPr>
          <p:nvPr>
            <p:ph idx="1"/>
          </p:nvPr>
        </p:nvSpPr>
        <p:spPr/>
        <p:txBody>
          <a:bodyPr/>
          <a:lstStyle/>
          <a:p>
            <a:r>
              <a:rPr lang="en-US"/>
              <a:t>Task:</a:t>
            </a:r>
          </a:p>
          <a:p>
            <a:pPr marL="0" indent="0">
              <a:buNone/>
            </a:pPr>
            <a:r>
              <a:rPr lang="en-US"/>
              <a:t>	- There is a string </a:t>
            </a:r>
            <a:r>
              <a:rPr lang="en-US" b="1"/>
              <a:t>s</a:t>
            </a:r>
            <a:r>
              <a:rPr lang="en-US"/>
              <a:t> of lowercase English letters that is repeated infinitely many times. Given an integer </a:t>
            </a:r>
            <a:r>
              <a:rPr lang="en-US" b="1"/>
              <a:t>n</a:t>
            </a:r>
            <a:r>
              <a:rPr lang="en-US"/>
              <a:t> find and print the number of letter </a:t>
            </a:r>
            <a:r>
              <a:rPr lang="en-US" b="1" i="1"/>
              <a:t>a</a:t>
            </a:r>
            <a:r>
              <a:rPr lang="en-US"/>
              <a:t> in the first </a:t>
            </a:r>
            <a:r>
              <a:rPr lang="en-US" b="1"/>
              <a:t>n</a:t>
            </a:r>
            <a:r>
              <a:rPr lang="en-US"/>
              <a:t> letters of the infinite string</a:t>
            </a:r>
          </a:p>
          <a:p>
            <a:r>
              <a:rPr lang="en-US"/>
              <a:t>Example:</a:t>
            </a:r>
          </a:p>
          <a:p>
            <a:pPr lvl="1"/>
            <a:r>
              <a:rPr lang="en-US"/>
              <a:t>Input: n = 10; s = </a:t>
            </a:r>
            <a:r>
              <a:rPr lang="en-US" err="1"/>
              <a:t>abcac</a:t>
            </a:r>
            <a:endParaRPr lang="en-US"/>
          </a:p>
          <a:p>
            <a:pPr lvl="1"/>
            <a:r>
              <a:rPr lang="en-US"/>
              <a:t>Output: 4</a:t>
            </a:r>
          </a:p>
          <a:p>
            <a:pPr lvl="1"/>
            <a:r>
              <a:rPr lang="en-US"/>
              <a:t>Why?: The substring we consider is </a:t>
            </a:r>
            <a:r>
              <a:rPr lang="en-US" b="1" err="1"/>
              <a:t>abcacabcac</a:t>
            </a:r>
            <a:r>
              <a:rPr lang="en-US"/>
              <a:t> the first </a:t>
            </a:r>
            <a:r>
              <a:rPr lang="en-US" b="1"/>
              <a:t>10</a:t>
            </a:r>
            <a:r>
              <a:rPr lang="en-US"/>
              <a:t> characters of the infinite string. There are </a:t>
            </a:r>
            <a:r>
              <a:rPr lang="en-US" b="1"/>
              <a:t>4</a:t>
            </a:r>
            <a:r>
              <a:rPr lang="en-US"/>
              <a:t> occurrences of </a:t>
            </a:r>
            <a:r>
              <a:rPr lang="en-US" b="1" i="1"/>
              <a:t>a</a:t>
            </a:r>
            <a:r>
              <a:rPr lang="en-US"/>
              <a:t> in the substring. </a:t>
            </a:r>
          </a:p>
          <a:p>
            <a:pPr lvl="1"/>
            <a:r>
              <a:rPr lang="en-US"/>
              <a:t>Another example: int: </a:t>
            </a:r>
            <a:r>
              <a:rPr lang="en-US" b="1"/>
              <a:t>n = 10000000000; s = a; </a:t>
            </a:r>
            <a:r>
              <a:rPr lang="en-US"/>
              <a:t>out: </a:t>
            </a:r>
            <a:r>
              <a:rPr lang="en-US" b="1"/>
              <a:t>10000000000</a:t>
            </a:r>
            <a:endParaRPr lang="en-US"/>
          </a:p>
          <a:p>
            <a:pPr marL="0" indent="0">
              <a:buNone/>
            </a:pPr>
            <a:endParaRPr lang="lt-LT"/>
          </a:p>
        </p:txBody>
      </p:sp>
      <p:sp>
        <p:nvSpPr>
          <p:cNvPr id="4" name="Date Placeholder 3">
            <a:extLst>
              <a:ext uri="{FF2B5EF4-FFF2-40B4-BE49-F238E27FC236}">
                <a16:creationId xmlns:a16="http://schemas.microsoft.com/office/drawing/2014/main" id="{32DA6A22-1BE1-44CA-8567-56CEAFFB75A8}"/>
              </a:ext>
            </a:extLst>
          </p:cNvPr>
          <p:cNvSpPr>
            <a:spLocks noGrp="1"/>
          </p:cNvSpPr>
          <p:nvPr>
            <p:ph type="dt" sz="half" idx="10"/>
          </p:nvPr>
        </p:nvSpPr>
        <p:spPr/>
        <p:txBody>
          <a:bodyPr/>
          <a:lstStyle/>
          <a:p>
            <a:endParaRPr lang="en-GB" noProof="0"/>
          </a:p>
        </p:txBody>
      </p:sp>
      <p:sp>
        <p:nvSpPr>
          <p:cNvPr id="5" name="Footer Placeholder 4">
            <a:extLst>
              <a:ext uri="{FF2B5EF4-FFF2-40B4-BE49-F238E27FC236}">
                <a16:creationId xmlns:a16="http://schemas.microsoft.com/office/drawing/2014/main" id="{60DA9816-E027-4CEE-A777-6D2BD27BF3F4}"/>
              </a:ext>
            </a:extLst>
          </p:cNvPr>
          <p:cNvSpPr>
            <a:spLocks noGrp="1"/>
          </p:cNvSpPr>
          <p:nvPr>
            <p:ph type="ftr" sz="quarter" idx="11"/>
          </p:nvPr>
        </p:nvSpPr>
        <p:spPr/>
        <p:txBody>
          <a:bodyPr/>
          <a:lstStyle/>
          <a:p>
            <a:endParaRPr lang="en-GB" noProof="0"/>
          </a:p>
        </p:txBody>
      </p:sp>
      <p:sp>
        <p:nvSpPr>
          <p:cNvPr id="6" name="Slide Number Placeholder 5">
            <a:extLst>
              <a:ext uri="{FF2B5EF4-FFF2-40B4-BE49-F238E27FC236}">
                <a16:creationId xmlns:a16="http://schemas.microsoft.com/office/drawing/2014/main" id="{E0C99858-CE4A-4299-B8C8-016C450F5F21}"/>
              </a:ext>
            </a:extLst>
          </p:cNvPr>
          <p:cNvSpPr>
            <a:spLocks noGrp="1"/>
          </p:cNvSpPr>
          <p:nvPr>
            <p:ph type="sldNum" sz="quarter" idx="12"/>
          </p:nvPr>
        </p:nvSpPr>
        <p:spPr/>
        <p:txBody>
          <a:bodyPr/>
          <a:lstStyle/>
          <a:p>
            <a:fld id="{859873C9-BF5D-4A9A-BB31-45BBB7BABAF7}" type="slidenum">
              <a:rPr lang="en-GB" noProof="0" smtClean="0"/>
              <a:t>28</a:t>
            </a:fld>
            <a:endParaRPr lang="en-GB" noProof="0"/>
          </a:p>
        </p:txBody>
      </p:sp>
    </p:spTree>
    <p:extLst>
      <p:ext uri="{BB962C8B-B14F-4D97-AF65-F5344CB8AC3E}">
        <p14:creationId xmlns:p14="http://schemas.microsoft.com/office/powerpoint/2010/main" val="2696878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2CD9-ED9B-4286-9CB1-794E91706D77}"/>
              </a:ext>
            </a:extLst>
          </p:cNvPr>
          <p:cNvSpPr>
            <a:spLocks noGrp="1"/>
          </p:cNvSpPr>
          <p:nvPr>
            <p:ph type="title"/>
          </p:nvPr>
        </p:nvSpPr>
        <p:spPr/>
        <p:txBody>
          <a:bodyPr/>
          <a:lstStyle/>
          <a:p>
            <a:pPr algn="ctr"/>
            <a:r>
              <a:rPr lang="en-US"/>
              <a:t>3x </a:t>
            </a:r>
            <a:r>
              <a:rPr lang="lt-LT"/>
              <a:t>Optional </a:t>
            </a:r>
            <a:r>
              <a:rPr lang="lt-LT" err="1"/>
              <a:t>task</a:t>
            </a:r>
            <a:r>
              <a:rPr lang="en-US"/>
              <a:t> 3</a:t>
            </a:r>
            <a:endParaRPr lang="lt-LT"/>
          </a:p>
        </p:txBody>
      </p:sp>
      <p:sp>
        <p:nvSpPr>
          <p:cNvPr id="3" name="Content Placeholder 2">
            <a:extLst>
              <a:ext uri="{FF2B5EF4-FFF2-40B4-BE49-F238E27FC236}">
                <a16:creationId xmlns:a16="http://schemas.microsoft.com/office/drawing/2014/main" id="{78503727-2D2A-433D-8303-04A1EEBDC702}"/>
              </a:ext>
            </a:extLst>
          </p:cNvPr>
          <p:cNvSpPr>
            <a:spLocks noGrp="1"/>
          </p:cNvSpPr>
          <p:nvPr>
            <p:ph idx="1"/>
          </p:nvPr>
        </p:nvSpPr>
        <p:spPr/>
        <p:txBody>
          <a:bodyPr/>
          <a:lstStyle/>
          <a:p>
            <a:r>
              <a:rPr lang="en-US"/>
              <a:t>Task:</a:t>
            </a:r>
          </a:p>
          <a:p>
            <a:pPr marL="0" indent="0">
              <a:buNone/>
            </a:pPr>
            <a:r>
              <a:rPr lang="en-US"/>
              <a:t>	 Write a Java program to given two non-negative integers </a:t>
            </a:r>
            <a:r>
              <a:rPr lang="en-US" b="1"/>
              <a:t>x</a:t>
            </a:r>
            <a:r>
              <a:rPr lang="en-US"/>
              <a:t> and </a:t>
            </a:r>
            <a:r>
              <a:rPr lang="en-US" b="1"/>
              <a:t>y</a:t>
            </a:r>
            <a:r>
              <a:rPr lang="en-US"/>
              <a:t> represented as String, return the sum of </a:t>
            </a:r>
            <a:r>
              <a:rPr lang="en-US" b="1"/>
              <a:t>x</a:t>
            </a:r>
            <a:r>
              <a:rPr lang="en-US"/>
              <a:t> and </a:t>
            </a:r>
            <a:r>
              <a:rPr lang="en-US" b="1"/>
              <a:t>y</a:t>
            </a:r>
          </a:p>
          <a:p>
            <a:r>
              <a:rPr lang="en-US"/>
              <a:t>Example:</a:t>
            </a:r>
          </a:p>
          <a:p>
            <a:pPr lvl="1"/>
            <a:r>
              <a:rPr lang="en-US"/>
              <a:t>Input: x = “200”; y = “201”;</a:t>
            </a:r>
          </a:p>
          <a:p>
            <a:pPr lvl="1"/>
            <a:r>
              <a:rPr lang="en-US"/>
              <a:t>Output: 401</a:t>
            </a:r>
          </a:p>
        </p:txBody>
      </p:sp>
      <p:sp>
        <p:nvSpPr>
          <p:cNvPr id="4" name="Date Placeholder 3">
            <a:extLst>
              <a:ext uri="{FF2B5EF4-FFF2-40B4-BE49-F238E27FC236}">
                <a16:creationId xmlns:a16="http://schemas.microsoft.com/office/drawing/2014/main" id="{32DA6A22-1BE1-44CA-8567-56CEAFFB75A8}"/>
              </a:ext>
            </a:extLst>
          </p:cNvPr>
          <p:cNvSpPr>
            <a:spLocks noGrp="1"/>
          </p:cNvSpPr>
          <p:nvPr>
            <p:ph type="dt" sz="half" idx="10"/>
          </p:nvPr>
        </p:nvSpPr>
        <p:spPr/>
        <p:txBody>
          <a:bodyPr/>
          <a:lstStyle/>
          <a:p>
            <a:endParaRPr lang="en-GB" noProof="0"/>
          </a:p>
        </p:txBody>
      </p:sp>
      <p:sp>
        <p:nvSpPr>
          <p:cNvPr id="5" name="Footer Placeholder 4">
            <a:extLst>
              <a:ext uri="{FF2B5EF4-FFF2-40B4-BE49-F238E27FC236}">
                <a16:creationId xmlns:a16="http://schemas.microsoft.com/office/drawing/2014/main" id="{60DA9816-E027-4CEE-A777-6D2BD27BF3F4}"/>
              </a:ext>
            </a:extLst>
          </p:cNvPr>
          <p:cNvSpPr>
            <a:spLocks noGrp="1"/>
          </p:cNvSpPr>
          <p:nvPr>
            <p:ph type="ftr" sz="quarter" idx="11"/>
          </p:nvPr>
        </p:nvSpPr>
        <p:spPr/>
        <p:txBody>
          <a:bodyPr/>
          <a:lstStyle/>
          <a:p>
            <a:endParaRPr lang="en-GB" noProof="0"/>
          </a:p>
        </p:txBody>
      </p:sp>
      <p:sp>
        <p:nvSpPr>
          <p:cNvPr id="6" name="Slide Number Placeholder 5">
            <a:extLst>
              <a:ext uri="{FF2B5EF4-FFF2-40B4-BE49-F238E27FC236}">
                <a16:creationId xmlns:a16="http://schemas.microsoft.com/office/drawing/2014/main" id="{E0C99858-CE4A-4299-B8C8-016C450F5F21}"/>
              </a:ext>
            </a:extLst>
          </p:cNvPr>
          <p:cNvSpPr>
            <a:spLocks noGrp="1"/>
          </p:cNvSpPr>
          <p:nvPr>
            <p:ph type="sldNum" sz="quarter" idx="12"/>
          </p:nvPr>
        </p:nvSpPr>
        <p:spPr/>
        <p:txBody>
          <a:bodyPr/>
          <a:lstStyle/>
          <a:p>
            <a:fld id="{859873C9-BF5D-4A9A-BB31-45BBB7BABAF7}" type="slidenum">
              <a:rPr lang="en-GB" noProof="0" smtClean="0"/>
              <a:t>29</a:t>
            </a:fld>
            <a:endParaRPr lang="en-GB" noProof="0"/>
          </a:p>
        </p:txBody>
      </p:sp>
    </p:spTree>
    <p:extLst>
      <p:ext uri="{BB962C8B-B14F-4D97-AF65-F5344CB8AC3E}">
        <p14:creationId xmlns:p14="http://schemas.microsoft.com/office/powerpoint/2010/main" val="250452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a:xfrm>
            <a:off x="179387" y="179388"/>
            <a:ext cx="11829600" cy="6497637"/>
          </a:xfrm>
        </p:spPr>
      </p:pic>
      <p:sp>
        <p:nvSpPr>
          <p:cNvPr id="7" name="Title 6"/>
          <p:cNvSpPr>
            <a:spLocks noGrp="1"/>
          </p:cNvSpPr>
          <p:nvPr>
            <p:ph type="ctrTitle"/>
          </p:nvPr>
        </p:nvSpPr>
        <p:spPr>
          <a:xfrm>
            <a:off x="1838848" y="179389"/>
            <a:ext cx="8488952" cy="6497636"/>
          </a:xfrm>
        </p:spPr>
        <p:txBody>
          <a:bodyPr/>
          <a:lstStyle/>
          <a:p>
            <a:r>
              <a:rPr lang="en-GB" sz="3200"/>
              <a:t>Java environment types</a:t>
            </a:r>
            <a:br>
              <a:rPr lang="en-GB" sz="3200"/>
            </a:br>
            <a:r>
              <a:rPr lang="en-GB" sz="3200"/>
              <a:t>Basic syntax</a:t>
            </a:r>
            <a:br>
              <a:rPr lang="en-GB" sz="3200"/>
            </a:br>
            <a:r>
              <a:rPr lang="en-GB" sz="3200"/>
              <a:t>Variables, methods and variable modifiers</a:t>
            </a:r>
            <a:br>
              <a:rPr lang="en-GB" sz="3200"/>
            </a:br>
            <a:r>
              <a:rPr lang="en-GB" sz="3200"/>
              <a:t>Data types</a:t>
            </a:r>
            <a:br>
              <a:rPr lang="en-GB" sz="3200"/>
            </a:br>
            <a:r>
              <a:rPr lang="en-GB" sz="3200"/>
              <a:t>Java keywords</a:t>
            </a:r>
            <a:br>
              <a:rPr lang="en-GB" sz="3200"/>
            </a:br>
            <a:r>
              <a:rPr lang="en-GB" sz="3200"/>
              <a:t>Java operators</a:t>
            </a:r>
            <a:br>
              <a:rPr lang="en-GB" sz="3200"/>
            </a:br>
            <a:r>
              <a:rPr lang="en-GB" sz="3200"/>
              <a:t>Control statements</a:t>
            </a:r>
            <a:br>
              <a:rPr lang="en-GB" sz="3200"/>
            </a:br>
            <a:r>
              <a:rPr lang="en-GB" sz="3200"/>
              <a:t>Java loops</a:t>
            </a:r>
            <a:r>
              <a:rPr lang="lt-LT" sz="3200"/>
              <a:t>, </a:t>
            </a:r>
            <a:r>
              <a:rPr lang="lt-LT" sz="3200" err="1"/>
              <a:t>Arrays</a:t>
            </a:r>
            <a:endParaRPr lang="en-GB" sz="3200"/>
          </a:p>
        </p:txBody>
      </p:sp>
      <p:sp>
        <p:nvSpPr>
          <p:cNvPr id="8" name="Subtitle 7"/>
          <p:cNvSpPr>
            <a:spLocks noGrp="1"/>
          </p:cNvSpPr>
          <p:nvPr>
            <p:ph type="subTitle" idx="1"/>
          </p:nvPr>
        </p:nvSpPr>
        <p:spPr>
          <a:xfrm>
            <a:off x="2609080" y="535739"/>
            <a:ext cx="6948488" cy="854599"/>
          </a:xfrm>
        </p:spPr>
        <p:txBody>
          <a:bodyPr/>
          <a:lstStyle/>
          <a:p>
            <a:r>
              <a:rPr lang="en-GB" sz="4000"/>
              <a:t>Today’s agenda:</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a:p>
        </p:txBody>
      </p:sp>
    </p:spTree>
    <p:extLst>
      <p:ext uri="{BB962C8B-B14F-4D97-AF65-F5344CB8AC3E}">
        <p14:creationId xmlns:p14="http://schemas.microsoft.com/office/powerpoint/2010/main" val="173042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GB"/>
              <a:t>Goals for today</a:t>
            </a:r>
          </a:p>
        </p:txBody>
      </p:sp>
      <p:sp>
        <p:nvSpPr>
          <p:cNvPr id="9" name="Content Placeholder 8"/>
          <p:cNvSpPr>
            <a:spLocks noGrp="1"/>
          </p:cNvSpPr>
          <p:nvPr>
            <p:ph idx="1"/>
          </p:nvPr>
        </p:nvSpPr>
        <p:spPr/>
        <p:txBody>
          <a:bodyPr/>
          <a:lstStyle/>
          <a:p>
            <a:r>
              <a:rPr lang="en-GB"/>
              <a:t>Learn Java language basics</a:t>
            </a:r>
          </a:p>
          <a:p>
            <a:r>
              <a:rPr lang="en-GB"/>
              <a:t>Learn Java coding conventions</a:t>
            </a:r>
          </a:p>
          <a:p>
            <a:r>
              <a:rPr lang="en-GB"/>
              <a:t>Get familiar with IntelliJ IDEA</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C8C45C-947F-4981-8B3F-4F32E973C901}" type="slidenum">
              <a:rPr lang="en-GB" smtClean="0"/>
              <a:pPr/>
              <a:t>4</a:t>
            </a:fld>
            <a:endParaRPr lang="en-GB"/>
          </a:p>
        </p:txBody>
      </p:sp>
    </p:spTree>
    <p:extLst>
      <p:ext uri="{BB962C8B-B14F-4D97-AF65-F5344CB8AC3E}">
        <p14:creationId xmlns:p14="http://schemas.microsoft.com/office/powerpoint/2010/main" val="80451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Basic syntax</a:t>
            </a:r>
          </a:p>
        </p:txBody>
      </p:sp>
      <p:sp>
        <p:nvSpPr>
          <p:cNvPr id="3" name="Content Placeholder 2"/>
          <p:cNvSpPr>
            <a:spLocks noGrp="1"/>
          </p:cNvSpPr>
          <p:nvPr>
            <p:ph idx="1"/>
          </p:nvPr>
        </p:nvSpPr>
        <p:spPr/>
        <p:txBody>
          <a:bodyPr/>
          <a:lstStyle/>
          <a:p>
            <a:r>
              <a:rPr lang="en-US" sz="1600" b="1"/>
              <a:t>Case Sensitivity</a:t>
            </a:r>
            <a:r>
              <a:rPr lang="en-US" sz="1600"/>
              <a:t> − Java is case sensitive, which means identifier </a:t>
            </a:r>
            <a:r>
              <a:rPr lang="en-US" sz="1600" b="1"/>
              <a:t>Hello</a:t>
            </a:r>
            <a:r>
              <a:rPr lang="en-US" sz="1600"/>
              <a:t> and </a:t>
            </a:r>
            <a:r>
              <a:rPr lang="en-US" sz="1600" b="1"/>
              <a:t>hello</a:t>
            </a:r>
            <a:r>
              <a:rPr lang="en-US" sz="1600"/>
              <a:t> would have different meaning in Java.</a:t>
            </a:r>
          </a:p>
          <a:p>
            <a:r>
              <a:rPr lang="en-US" sz="1600" b="1"/>
              <a:t>Class Names</a:t>
            </a:r>
            <a:r>
              <a:rPr lang="en-US" sz="1600"/>
              <a:t> − For all class names the first letter should be in Upper Case. If several words are used to form a name of the class, each inner word's first letter should be in Upper Case. </a:t>
            </a:r>
            <a:r>
              <a:rPr lang="en-US" sz="1600" b="1"/>
              <a:t>Example:</a:t>
            </a:r>
            <a:r>
              <a:rPr lang="en-US" sz="1600"/>
              <a:t> </a:t>
            </a:r>
            <a:r>
              <a:rPr lang="en-US" sz="1600" i="1"/>
              <a:t>class </a:t>
            </a:r>
            <a:r>
              <a:rPr lang="en-US" sz="1600" i="1" err="1"/>
              <a:t>MyFirstJavaClass</a:t>
            </a:r>
            <a:endParaRPr lang="en-US" sz="1600"/>
          </a:p>
          <a:p>
            <a:r>
              <a:rPr lang="en-US" sz="1600" b="1"/>
              <a:t>Method Names</a:t>
            </a:r>
            <a:r>
              <a:rPr lang="en-US" sz="1600"/>
              <a:t> − All method names should start with a Lower Case letter. If several words are used to form the name of the method, then each inner word's first letter should be in Upper Case. </a:t>
            </a:r>
            <a:r>
              <a:rPr lang="en-US" sz="1600" b="1"/>
              <a:t>Example:</a:t>
            </a:r>
            <a:r>
              <a:rPr lang="en-US" sz="1600"/>
              <a:t> </a:t>
            </a:r>
            <a:r>
              <a:rPr lang="en-US" sz="1600" i="1"/>
              <a:t>public void </a:t>
            </a:r>
            <a:r>
              <a:rPr lang="en-US" sz="1600" i="1" err="1"/>
              <a:t>myMethodName</a:t>
            </a:r>
            <a:r>
              <a:rPr lang="en-US" sz="1600" i="1"/>
              <a:t>()</a:t>
            </a:r>
            <a:endParaRPr lang="en-US" sz="1600"/>
          </a:p>
          <a:p>
            <a:r>
              <a:rPr lang="en-US" sz="1600" b="1"/>
              <a:t>Program File Name</a:t>
            </a:r>
            <a:r>
              <a:rPr lang="en-US" sz="1600"/>
              <a:t> − Name of the program file should exactly match the class name. When saving the file, you should save it using the class name (Remember Java is case sensitive) and append '.java' to the end of the name (if the file name and the class name do not match, your program will not compile). </a:t>
            </a:r>
            <a:r>
              <a:rPr lang="en-US" sz="1600" b="1"/>
              <a:t>Example:</a:t>
            </a:r>
            <a:r>
              <a:rPr lang="en-US" sz="1600"/>
              <a:t> Assume '</a:t>
            </a:r>
            <a:r>
              <a:rPr lang="en-US" sz="1600" err="1"/>
              <a:t>MyFirstJavaProgram</a:t>
            </a:r>
            <a:r>
              <a:rPr lang="en-US" sz="1600"/>
              <a:t>' is the class name. Then the file should be saved as </a:t>
            </a:r>
            <a:r>
              <a:rPr lang="en-US" sz="1600" i="1"/>
              <a:t>'MyFirstJavaProgram.java'</a:t>
            </a:r>
            <a:endParaRPr lang="en-US" sz="1600"/>
          </a:p>
          <a:p>
            <a:r>
              <a:rPr lang="en-US" sz="1600" b="1"/>
              <a:t>public static void main(String </a:t>
            </a:r>
            <a:r>
              <a:rPr lang="en-US" sz="1600" b="1" err="1"/>
              <a:t>args</a:t>
            </a:r>
            <a:r>
              <a:rPr lang="en-US" sz="1600" b="1"/>
              <a:t>[])</a:t>
            </a:r>
            <a:r>
              <a:rPr lang="en-US" sz="1600"/>
              <a:t> − Java program processing starts from the main() method which is a mandatory part of every Java program.</a:t>
            </a:r>
          </a:p>
          <a:p>
            <a:r>
              <a:rPr lang="en-US" sz="1600" b="1"/>
              <a:t>Package – </a:t>
            </a:r>
            <a:r>
              <a:rPr lang="en-US" sz="1600"/>
              <a:t>All packages must be lowercase and separated by dot. </a:t>
            </a:r>
            <a:r>
              <a:rPr lang="en-US" sz="1600" b="1"/>
              <a:t>Example:</a:t>
            </a:r>
            <a:r>
              <a:rPr lang="en-US" sz="1600"/>
              <a:t> </a:t>
            </a:r>
            <a:r>
              <a:rPr lang="en-US" sz="1600" err="1"/>
              <a:t>com.swedbank.itacademy.java.basics</a:t>
            </a:r>
            <a:endParaRPr lang="en-US" sz="1600"/>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a:p>
        </p:txBody>
      </p:sp>
    </p:spTree>
    <p:extLst>
      <p:ext uri="{BB962C8B-B14F-4D97-AF65-F5344CB8AC3E}">
        <p14:creationId xmlns:p14="http://schemas.microsoft.com/office/powerpoint/2010/main" val="209197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Variables</a:t>
            </a:r>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a:p>
        </p:txBody>
      </p:sp>
      <p:sp>
        <p:nvSpPr>
          <p:cNvPr id="9" name="Content Placeholder 8">
            <a:extLst>
              <a:ext uri="{FF2B5EF4-FFF2-40B4-BE49-F238E27FC236}">
                <a16:creationId xmlns:a16="http://schemas.microsoft.com/office/drawing/2014/main" id="{6E715E92-E26D-447E-B536-F286139E0861}"/>
              </a:ext>
            </a:extLst>
          </p:cNvPr>
          <p:cNvSpPr>
            <a:spLocks noGrp="1"/>
          </p:cNvSpPr>
          <p:nvPr>
            <p:ph idx="1"/>
          </p:nvPr>
        </p:nvSpPr>
        <p:spPr/>
        <p:txBody>
          <a:bodyPr/>
          <a:lstStyle/>
          <a:p>
            <a:r>
              <a:rPr lang="en-US"/>
              <a:t>Variables are containers for storing data values. In Java, there are different types of variables, for example:</a:t>
            </a:r>
          </a:p>
          <a:p>
            <a:pPr lvl="1"/>
            <a:r>
              <a:rPr lang="en-US" b="1"/>
              <a:t>String</a:t>
            </a:r>
            <a:r>
              <a:rPr lang="en-US"/>
              <a:t> - stores text, such as "Hello". String values are surrounded by double quotes</a:t>
            </a:r>
          </a:p>
          <a:p>
            <a:pPr lvl="1"/>
            <a:r>
              <a:rPr lang="en-US" b="1"/>
              <a:t>int</a:t>
            </a:r>
            <a:r>
              <a:rPr lang="en-US"/>
              <a:t> - stores integers (whole numbers), without decimals, such as 123 or -123</a:t>
            </a:r>
          </a:p>
          <a:p>
            <a:pPr lvl="1"/>
            <a:r>
              <a:rPr lang="en-US" b="1"/>
              <a:t>float</a:t>
            </a:r>
            <a:r>
              <a:rPr lang="en-US"/>
              <a:t>- stores floating point numbers, with decimals, such as 19.99 or -19.99</a:t>
            </a:r>
          </a:p>
          <a:p>
            <a:pPr lvl="1"/>
            <a:r>
              <a:rPr lang="en-US" b="1"/>
              <a:t>char</a:t>
            </a:r>
            <a:r>
              <a:rPr lang="en-US"/>
              <a:t> - stores single characters, such as 'a' or 'B'. Char values are surrounded by single quotes</a:t>
            </a:r>
          </a:p>
          <a:p>
            <a:pPr lvl="1"/>
            <a:r>
              <a:rPr lang="en-US" b="1" err="1"/>
              <a:t>boolean</a:t>
            </a:r>
            <a:r>
              <a:rPr lang="en-US"/>
              <a:t> - stores values with two states: true or false</a:t>
            </a:r>
          </a:p>
          <a:p>
            <a:r>
              <a:rPr lang="en-US"/>
              <a:t>Variable has to be declared if you want to use it for example:</a:t>
            </a:r>
          </a:p>
          <a:p>
            <a:endParaRPr lang="lt-LT"/>
          </a:p>
        </p:txBody>
      </p:sp>
      <p:pic>
        <p:nvPicPr>
          <p:cNvPr id="11" name="Picture 10">
            <a:extLst>
              <a:ext uri="{FF2B5EF4-FFF2-40B4-BE49-F238E27FC236}">
                <a16:creationId xmlns:a16="http://schemas.microsoft.com/office/drawing/2014/main" id="{6B9FB5B0-BCA9-45A8-B67F-D976D7409507}"/>
              </a:ext>
            </a:extLst>
          </p:cNvPr>
          <p:cNvPicPr>
            <a:picLocks noChangeAspect="1"/>
          </p:cNvPicPr>
          <p:nvPr/>
        </p:nvPicPr>
        <p:blipFill>
          <a:blip r:embed="rId3"/>
          <a:stretch>
            <a:fillRect/>
          </a:stretch>
        </p:blipFill>
        <p:spPr>
          <a:xfrm>
            <a:off x="1260474" y="4846842"/>
            <a:ext cx="3105945" cy="1321803"/>
          </a:xfrm>
          <a:prstGeom prst="rect">
            <a:avLst/>
          </a:prstGeom>
        </p:spPr>
      </p:pic>
      <p:pic>
        <p:nvPicPr>
          <p:cNvPr id="12" name="Picture 11">
            <a:extLst>
              <a:ext uri="{FF2B5EF4-FFF2-40B4-BE49-F238E27FC236}">
                <a16:creationId xmlns:a16="http://schemas.microsoft.com/office/drawing/2014/main" id="{D44A88B4-7955-47D1-B81E-84D53FA74587}"/>
              </a:ext>
            </a:extLst>
          </p:cNvPr>
          <p:cNvPicPr>
            <a:picLocks noChangeAspect="1"/>
          </p:cNvPicPr>
          <p:nvPr/>
        </p:nvPicPr>
        <p:blipFill>
          <a:blip r:embed="rId4"/>
          <a:stretch>
            <a:fillRect/>
          </a:stretch>
        </p:blipFill>
        <p:spPr>
          <a:xfrm>
            <a:off x="5576888" y="4846843"/>
            <a:ext cx="4491038" cy="1321803"/>
          </a:xfrm>
          <a:prstGeom prst="rect">
            <a:avLst/>
          </a:prstGeom>
        </p:spPr>
      </p:pic>
    </p:spTree>
    <p:extLst>
      <p:ext uri="{BB962C8B-B14F-4D97-AF65-F5344CB8AC3E}">
        <p14:creationId xmlns:p14="http://schemas.microsoft.com/office/powerpoint/2010/main" val="224323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Data types</a:t>
            </a:r>
          </a:p>
        </p:txBody>
      </p:sp>
      <p:sp>
        <p:nvSpPr>
          <p:cNvPr id="3" name="Content Placeholder 2"/>
          <p:cNvSpPr>
            <a:spLocks noGrp="1"/>
          </p:cNvSpPr>
          <p:nvPr>
            <p:ph idx="1"/>
          </p:nvPr>
        </p:nvSpPr>
        <p:spPr/>
        <p:txBody>
          <a:bodyPr/>
          <a:lstStyle/>
          <a:p>
            <a:r>
              <a:rPr lang="en-US" sz="2400"/>
              <a:t>Data types are divided into two groups:</a:t>
            </a:r>
          </a:p>
          <a:p>
            <a:pPr lvl="1"/>
            <a:r>
              <a:rPr lang="en-US" sz="2000" b="1"/>
              <a:t>Primitive</a:t>
            </a:r>
            <a:r>
              <a:rPr lang="en-US" sz="2000"/>
              <a:t> data types - includes byte, short, int, long, float, double, </a:t>
            </a:r>
            <a:r>
              <a:rPr lang="en-US" sz="2000" err="1"/>
              <a:t>boolean</a:t>
            </a:r>
            <a:r>
              <a:rPr lang="en-US" sz="2000"/>
              <a:t> and char</a:t>
            </a:r>
          </a:p>
          <a:p>
            <a:pPr lvl="1"/>
            <a:r>
              <a:rPr lang="en-US" sz="2000" b="1"/>
              <a:t>Non-primitive</a:t>
            </a:r>
            <a:r>
              <a:rPr lang="en-US" sz="2000"/>
              <a:t> data types - such as String, Arrays and Classes</a:t>
            </a:r>
          </a:p>
          <a:p>
            <a:endParaRPr lang="en-GB"/>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a:p>
        </p:txBody>
      </p:sp>
      <p:graphicFrame>
        <p:nvGraphicFramePr>
          <p:cNvPr id="10" name="Table 9">
            <a:extLst>
              <a:ext uri="{FF2B5EF4-FFF2-40B4-BE49-F238E27FC236}">
                <a16:creationId xmlns:a16="http://schemas.microsoft.com/office/drawing/2014/main" id="{A23BEA57-5ED6-4B84-9B13-80B7F3E983B9}"/>
              </a:ext>
            </a:extLst>
          </p:cNvPr>
          <p:cNvGraphicFramePr>
            <a:graphicFrameLocks noGrp="1"/>
          </p:cNvGraphicFramePr>
          <p:nvPr>
            <p:extLst>
              <p:ext uri="{D42A27DB-BD31-4B8C-83A1-F6EECF244321}">
                <p14:modId xmlns:p14="http://schemas.microsoft.com/office/powerpoint/2010/main" val="2302562593"/>
              </p:ext>
            </p:extLst>
          </p:nvPr>
        </p:nvGraphicFramePr>
        <p:xfrm>
          <a:off x="1708150" y="3014410"/>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89640333"/>
                    </a:ext>
                  </a:extLst>
                </a:gridCol>
                <a:gridCol w="4064000">
                  <a:extLst>
                    <a:ext uri="{9D8B030D-6E8A-4147-A177-3AD203B41FA5}">
                      <a16:colId xmlns:a16="http://schemas.microsoft.com/office/drawing/2014/main" val="454600028"/>
                    </a:ext>
                  </a:extLst>
                </a:gridCol>
              </a:tblGrid>
              <a:tr h="370840">
                <a:tc>
                  <a:txBody>
                    <a:bodyPr/>
                    <a:lstStyle/>
                    <a:p>
                      <a:r>
                        <a:rPr lang="en-US"/>
                        <a:t>Primitive type</a:t>
                      </a:r>
                      <a:endParaRPr lang="lt-LT"/>
                    </a:p>
                  </a:txBody>
                  <a:tcPr/>
                </a:tc>
                <a:tc>
                  <a:txBody>
                    <a:bodyPr/>
                    <a:lstStyle/>
                    <a:p>
                      <a:r>
                        <a:rPr lang="en-US"/>
                        <a:t>Wrapper Class</a:t>
                      </a:r>
                      <a:endParaRPr lang="lt-LT"/>
                    </a:p>
                  </a:txBody>
                  <a:tcPr/>
                </a:tc>
                <a:extLst>
                  <a:ext uri="{0D108BD9-81ED-4DB2-BD59-A6C34878D82A}">
                    <a16:rowId xmlns:a16="http://schemas.microsoft.com/office/drawing/2014/main" val="304788727"/>
                  </a:ext>
                </a:extLst>
              </a:tr>
              <a:tr h="370840">
                <a:tc>
                  <a:txBody>
                    <a:bodyPr/>
                    <a:lstStyle/>
                    <a:p>
                      <a:r>
                        <a:rPr lang="en-US" err="1"/>
                        <a:t>boolean</a:t>
                      </a:r>
                      <a:endParaRPr lang="en-US"/>
                    </a:p>
                  </a:txBody>
                  <a:tcPr/>
                </a:tc>
                <a:tc>
                  <a:txBody>
                    <a:bodyPr/>
                    <a:lstStyle/>
                    <a:p>
                      <a:r>
                        <a:rPr lang="en-US"/>
                        <a:t>Boolean</a:t>
                      </a:r>
                      <a:endParaRPr lang="lt-LT"/>
                    </a:p>
                  </a:txBody>
                  <a:tcPr/>
                </a:tc>
                <a:extLst>
                  <a:ext uri="{0D108BD9-81ED-4DB2-BD59-A6C34878D82A}">
                    <a16:rowId xmlns:a16="http://schemas.microsoft.com/office/drawing/2014/main" val="816182034"/>
                  </a:ext>
                </a:extLst>
              </a:tr>
              <a:tr h="370840">
                <a:tc>
                  <a:txBody>
                    <a:bodyPr/>
                    <a:lstStyle/>
                    <a:p>
                      <a:r>
                        <a:rPr lang="en-US"/>
                        <a:t>byte</a:t>
                      </a:r>
                      <a:endParaRPr lang="lt-LT"/>
                    </a:p>
                  </a:txBody>
                  <a:tcPr/>
                </a:tc>
                <a:tc>
                  <a:txBody>
                    <a:bodyPr/>
                    <a:lstStyle/>
                    <a:p>
                      <a:r>
                        <a:rPr lang="en-US"/>
                        <a:t>Byte</a:t>
                      </a:r>
                      <a:endParaRPr lang="lt-LT"/>
                    </a:p>
                  </a:txBody>
                  <a:tcPr/>
                </a:tc>
                <a:extLst>
                  <a:ext uri="{0D108BD9-81ED-4DB2-BD59-A6C34878D82A}">
                    <a16:rowId xmlns:a16="http://schemas.microsoft.com/office/drawing/2014/main" val="2498465360"/>
                  </a:ext>
                </a:extLst>
              </a:tr>
              <a:tr h="370840">
                <a:tc>
                  <a:txBody>
                    <a:bodyPr/>
                    <a:lstStyle/>
                    <a:p>
                      <a:r>
                        <a:rPr lang="en-US"/>
                        <a:t>char</a:t>
                      </a:r>
                      <a:endParaRPr lang="lt-LT"/>
                    </a:p>
                  </a:txBody>
                  <a:tcPr/>
                </a:tc>
                <a:tc>
                  <a:txBody>
                    <a:bodyPr/>
                    <a:lstStyle/>
                    <a:p>
                      <a:r>
                        <a:rPr lang="en-US"/>
                        <a:t>Character</a:t>
                      </a:r>
                      <a:endParaRPr lang="lt-LT"/>
                    </a:p>
                  </a:txBody>
                  <a:tcPr/>
                </a:tc>
                <a:extLst>
                  <a:ext uri="{0D108BD9-81ED-4DB2-BD59-A6C34878D82A}">
                    <a16:rowId xmlns:a16="http://schemas.microsoft.com/office/drawing/2014/main" val="3401153984"/>
                  </a:ext>
                </a:extLst>
              </a:tr>
              <a:tr h="370840">
                <a:tc>
                  <a:txBody>
                    <a:bodyPr/>
                    <a:lstStyle/>
                    <a:p>
                      <a:r>
                        <a:rPr lang="en-US"/>
                        <a:t>float</a:t>
                      </a:r>
                      <a:endParaRPr lang="lt-LT"/>
                    </a:p>
                  </a:txBody>
                  <a:tcPr/>
                </a:tc>
                <a:tc>
                  <a:txBody>
                    <a:bodyPr/>
                    <a:lstStyle/>
                    <a:p>
                      <a:r>
                        <a:rPr lang="en-US"/>
                        <a:t>Float</a:t>
                      </a:r>
                      <a:endParaRPr lang="lt-LT"/>
                    </a:p>
                  </a:txBody>
                  <a:tcPr/>
                </a:tc>
                <a:extLst>
                  <a:ext uri="{0D108BD9-81ED-4DB2-BD59-A6C34878D82A}">
                    <a16:rowId xmlns:a16="http://schemas.microsoft.com/office/drawing/2014/main" val="681698766"/>
                  </a:ext>
                </a:extLst>
              </a:tr>
              <a:tr h="370840">
                <a:tc>
                  <a:txBody>
                    <a:bodyPr/>
                    <a:lstStyle/>
                    <a:p>
                      <a:r>
                        <a:rPr lang="en-US"/>
                        <a:t>int</a:t>
                      </a:r>
                      <a:endParaRPr lang="lt-LT"/>
                    </a:p>
                  </a:txBody>
                  <a:tcPr/>
                </a:tc>
                <a:tc>
                  <a:txBody>
                    <a:bodyPr/>
                    <a:lstStyle/>
                    <a:p>
                      <a:r>
                        <a:rPr lang="en-US"/>
                        <a:t>Integer</a:t>
                      </a:r>
                      <a:endParaRPr lang="lt-LT"/>
                    </a:p>
                  </a:txBody>
                  <a:tcPr/>
                </a:tc>
                <a:extLst>
                  <a:ext uri="{0D108BD9-81ED-4DB2-BD59-A6C34878D82A}">
                    <a16:rowId xmlns:a16="http://schemas.microsoft.com/office/drawing/2014/main" val="30388801"/>
                  </a:ext>
                </a:extLst>
              </a:tr>
              <a:tr h="370840">
                <a:tc>
                  <a:txBody>
                    <a:bodyPr/>
                    <a:lstStyle/>
                    <a:p>
                      <a:r>
                        <a:rPr lang="en-US"/>
                        <a:t>long</a:t>
                      </a:r>
                      <a:endParaRPr lang="lt-LT"/>
                    </a:p>
                  </a:txBody>
                  <a:tcPr/>
                </a:tc>
                <a:tc>
                  <a:txBody>
                    <a:bodyPr/>
                    <a:lstStyle/>
                    <a:p>
                      <a:r>
                        <a:rPr lang="en-US"/>
                        <a:t>Long</a:t>
                      </a:r>
                      <a:endParaRPr lang="lt-LT"/>
                    </a:p>
                  </a:txBody>
                  <a:tcPr/>
                </a:tc>
                <a:extLst>
                  <a:ext uri="{0D108BD9-81ED-4DB2-BD59-A6C34878D82A}">
                    <a16:rowId xmlns:a16="http://schemas.microsoft.com/office/drawing/2014/main" val="748302789"/>
                  </a:ext>
                </a:extLst>
              </a:tr>
              <a:tr h="370840">
                <a:tc>
                  <a:txBody>
                    <a:bodyPr/>
                    <a:lstStyle/>
                    <a:p>
                      <a:r>
                        <a:rPr lang="en-US"/>
                        <a:t>short</a:t>
                      </a:r>
                      <a:endParaRPr lang="lt-LT"/>
                    </a:p>
                  </a:txBody>
                  <a:tcPr/>
                </a:tc>
                <a:tc>
                  <a:txBody>
                    <a:bodyPr/>
                    <a:lstStyle/>
                    <a:p>
                      <a:r>
                        <a:rPr lang="en-US"/>
                        <a:t>Short</a:t>
                      </a:r>
                      <a:endParaRPr lang="lt-LT"/>
                    </a:p>
                  </a:txBody>
                  <a:tcPr/>
                </a:tc>
                <a:extLst>
                  <a:ext uri="{0D108BD9-81ED-4DB2-BD59-A6C34878D82A}">
                    <a16:rowId xmlns:a16="http://schemas.microsoft.com/office/drawing/2014/main" val="1610937912"/>
                  </a:ext>
                </a:extLst>
              </a:tr>
              <a:tr h="370840">
                <a:tc>
                  <a:txBody>
                    <a:bodyPr/>
                    <a:lstStyle/>
                    <a:p>
                      <a:r>
                        <a:rPr lang="en-US"/>
                        <a:t>double</a:t>
                      </a:r>
                      <a:endParaRPr lang="lt-LT"/>
                    </a:p>
                  </a:txBody>
                  <a:tcPr/>
                </a:tc>
                <a:tc>
                  <a:txBody>
                    <a:bodyPr/>
                    <a:lstStyle/>
                    <a:p>
                      <a:r>
                        <a:rPr lang="en-US"/>
                        <a:t>Double</a:t>
                      </a:r>
                      <a:endParaRPr lang="lt-LT"/>
                    </a:p>
                  </a:txBody>
                  <a:tcPr/>
                </a:tc>
                <a:extLst>
                  <a:ext uri="{0D108BD9-81ED-4DB2-BD59-A6C34878D82A}">
                    <a16:rowId xmlns:a16="http://schemas.microsoft.com/office/drawing/2014/main" val="2706921528"/>
                  </a:ext>
                </a:extLst>
              </a:tr>
            </a:tbl>
          </a:graphicData>
        </a:graphic>
      </p:graphicFrame>
    </p:spTree>
    <p:extLst>
      <p:ext uri="{BB962C8B-B14F-4D97-AF65-F5344CB8AC3E}">
        <p14:creationId xmlns:p14="http://schemas.microsoft.com/office/powerpoint/2010/main" val="187262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Variables (methods and classes)</a:t>
            </a:r>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a:p>
        </p:txBody>
      </p:sp>
      <p:sp>
        <p:nvSpPr>
          <p:cNvPr id="9" name="Content Placeholder 8">
            <a:extLst>
              <a:ext uri="{FF2B5EF4-FFF2-40B4-BE49-F238E27FC236}">
                <a16:creationId xmlns:a16="http://schemas.microsoft.com/office/drawing/2014/main" id="{6E715E92-E26D-447E-B536-F286139E0861}"/>
              </a:ext>
            </a:extLst>
          </p:cNvPr>
          <p:cNvSpPr>
            <a:spLocks noGrp="1"/>
          </p:cNvSpPr>
          <p:nvPr>
            <p:ph idx="1"/>
          </p:nvPr>
        </p:nvSpPr>
        <p:spPr/>
        <p:txBody>
          <a:bodyPr/>
          <a:lstStyle/>
          <a:p>
            <a:pPr algn="just"/>
            <a:r>
              <a:rPr lang="en-US" b="1"/>
              <a:t>Local variables </a:t>
            </a:r>
            <a:r>
              <a:rPr lang="en-US"/>
              <a:t>- are declared in methods, constructors, or blocks. Local variables are created when the method, constructor or block is entered and the variable will be destroyed once it exits the method, constructor, or block.</a:t>
            </a:r>
          </a:p>
          <a:p>
            <a:pPr algn="just"/>
            <a:r>
              <a:rPr lang="en-US" b="1"/>
              <a:t>Instance variables </a:t>
            </a:r>
            <a:r>
              <a:rPr lang="en-US"/>
              <a:t>- declared in a class, but outside a method. When space is allocated for an object in the heap, a slot for each instance variable value is created. Instance variables hold values that must be referenced by more than one method, constructor or block, or essential parts of an object's state that must be present throughout the class.</a:t>
            </a:r>
          </a:p>
          <a:p>
            <a:pPr algn="just"/>
            <a:r>
              <a:rPr lang="en-US" b="1"/>
              <a:t>Class variables </a:t>
            </a:r>
            <a:r>
              <a:rPr lang="en-US"/>
              <a:t>- also known as static variables are declared with the static keyword in a class, but outside a method, constructor or a block. There would only be one copy of each class variable per class, regardless of how many objects are created from it.</a:t>
            </a:r>
          </a:p>
          <a:p>
            <a:endParaRPr lang="lt-LT"/>
          </a:p>
        </p:txBody>
      </p:sp>
    </p:spTree>
    <p:extLst>
      <p:ext uri="{BB962C8B-B14F-4D97-AF65-F5344CB8AC3E}">
        <p14:creationId xmlns:p14="http://schemas.microsoft.com/office/powerpoint/2010/main" val="174036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Variable modifiers</a:t>
            </a:r>
          </a:p>
        </p:txBody>
      </p:sp>
      <p:sp>
        <p:nvSpPr>
          <p:cNvPr id="4" name="Date Placeholder 3"/>
          <p:cNvSpPr>
            <a:spLocks noGrp="1"/>
          </p:cNvSpPr>
          <p:nvPr>
            <p:ph type="dt" sz="half" idx="10"/>
          </p:nvPr>
        </p:nvSpPr>
        <p:spPr/>
        <p:txBody>
          <a:bodyPr/>
          <a:lstStyle/>
          <a:p>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a:p>
        </p:txBody>
      </p:sp>
      <p:sp>
        <p:nvSpPr>
          <p:cNvPr id="9" name="Content Placeholder 8">
            <a:extLst>
              <a:ext uri="{FF2B5EF4-FFF2-40B4-BE49-F238E27FC236}">
                <a16:creationId xmlns:a16="http://schemas.microsoft.com/office/drawing/2014/main" id="{6E715E92-E26D-447E-B536-F286139E0861}"/>
              </a:ext>
            </a:extLst>
          </p:cNvPr>
          <p:cNvSpPr>
            <a:spLocks noGrp="1"/>
          </p:cNvSpPr>
          <p:nvPr>
            <p:ph idx="1"/>
          </p:nvPr>
        </p:nvSpPr>
        <p:spPr/>
        <p:txBody>
          <a:bodyPr/>
          <a:lstStyle/>
          <a:p>
            <a:r>
              <a:rPr lang="en-US" b="1"/>
              <a:t>static</a:t>
            </a:r>
            <a:r>
              <a:rPr lang="en-US"/>
              <a:t> – a variable type often used when we want to save space because only one single copy of static variable is created and shared among all of the instances of the class. Static variables don’t require a class to be initialized to access them.</a:t>
            </a:r>
          </a:p>
          <a:p>
            <a:r>
              <a:rPr lang="en-US" b="1"/>
              <a:t>final</a:t>
            </a:r>
            <a:r>
              <a:rPr lang="en-US"/>
              <a:t> – a variable type often used to declare constants with the static keyword. This means that when a value is assigned it can not be changed.</a:t>
            </a:r>
          </a:p>
          <a:p>
            <a:r>
              <a:rPr lang="en-US" b="1"/>
              <a:t>public</a:t>
            </a:r>
            <a:r>
              <a:rPr lang="en-US"/>
              <a:t> – a variable type used when we want to allow any other object to access a variable. </a:t>
            </a:r>
          </a:p>
          <a:p>
            <a:r>
              <a:rPr lang="en-US" b="1"/>
              <a:t>private</a:t>
            </a:r>
            <a:r>
              <a:rPr lang="en-US"/>
              <a:t> - a variable type used when we want to restrict access to variables declared in a class. Private variables are only visible to the class to which they belong</a:t>
            </a:r>
          </a:p>
          <a:p>
            <a:endParaRPr lang="en-US"/>
          </a:p>
        </p:txBody>
      </p:sp>
    </p:spTree>
    <p:extLst>
      <p:ext uri="{BB962C8B-B14F-4D97-AF65-F5344CB8AC3E}">
        <p14:creationId xmlns:p14="http://schemas.microsoft.com/office/powerpoint/2010/main" val="3798477073"/>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as" ma:contentTypeID="0x010100EB5D33F66CD29F44B043464320F30159" ma:contentTypeVersion="2" ma:contentTypeDescription="Kurkite naują dokumentą." ma:contentTypeScope="" ma:versionID="ab29faff47804c9f330c8d6e50bfae6b">
  <xsd:schema xmlns:xsd="http://www.w3.org/2001/XMLSchema" xmlns:xs="http://www.w3.org/2001/XMLSchema" xmlns:p="http://schemas.microsoft.com/office/2006/metadata/properties" xmlns:ns2="65ecc8bd-c0d4-4b91-a4f2-36d8f2cfafae" targetNamespace="http://schemas.microsoft.com/office/2006/metadata/properties" ma:root="true" ma:fieldsID="0a59f2ffcc140318151b393885ea9657" ns2:_="">
    <xsd:import namespace="65ecc8bd-c0d4-4b91-a4f2-36d8f2cfaf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ecc8bd-c0d4-4b91-a4f2-36d8f2cfaf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B7493D-AECE-4072-AB3A-23B029D67217}">
  <ds:schemaRefs>
    <ds:schemaRef ds:uri="6ed449f5-9e03-46ec-8941-bbdaa84be2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8DA86F7-B234-4EC1-98A6-3F32AC3BAF81}">
  <ds:schemaRefs>
    <ds:schemaRef ds:uri="http://schemas.microsoft.com/sharepoint/v3/contenttype/forms"/>
  </ds:schemaRefs>
</ds:datastoreItem>
</file>

<file path=customXml/itemProps3.xml><?xml version="1.0" encoding="utf-8"?>
<ds:datastoreItem xmlns:ds="http://schemas.openxmlformats.org/officeDocument/2006/customXml" ds:itemID="{5FEE61D8-8EF1-44FB-8289-DB834DD23436}"/>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22</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vt:lpstr>
      <vt:lpstr>Working Agreement</vt:lpstr>
      <vt:lpstr>Java Stream: Basics</vt:lpstr>
      <vt:lpstr>Java environment types Basic syntax Variables, methods and variable modifiers Data types Java keywords Java operators Control statements Java loops, Arrays</vt:lpstr>
      <vt:lpstr>Goals for today</vt:lpstr>
      <vt:lpstr>Basic syntax</vt:lpstr>
      <vt:lpstr>Variables</vt:lpstr>
      <vt:lpstr>Data types</vt:lpstr>
      <vt:lpstr>Variables (methods and classes)</vt:lpstr>
      <vt:lpstr>Variable modifiers</vt:lpstr>
      <vt:lpstr>Java keywords</vt:lpstr>
      <vt:lpstr>Java operators</vt:lpstr>
      <vt:lpstr>MENTI</vt:lpstr>
      <vt:lpstr>Control statements</vt:lpstr>
      <vt:lpstr>Java loops</vt:lpstr>
      <vt:lpstr>Tasks</vt:lpstr>
      <vt:lpstr>Task 1</vt:lpstr>
      <vt:lpstr>Task 2</vt:lpstr>
      <vt:lpstr>    Task 3</vt:lpstr>
      <vt:lpstr>Task 4</vt:lpstr>
      <vt:lpstr>Task 5</vt:lpstr>
      <vt:lpstr>Task 6</vt:lpstr>
      <vt:lpstr>Task 7</vt:lpstr>
      <vt:lpstr>Task 8</vt:lpstr>
      <vt:lpstr>Task 9</vt:lpstr>
      <vt:lpstr>Task 10</vt:lpstr>
      <vt:lpstr>Task 11</vt:lpstr>
      <vt:lpstr>Optional task 1</vt:lpstr>
      <vt:lpstr>2x Optional task 2</vt:lpstr>
      <vt:lpstr>3x Optional task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Stream: Basics</dc:title>
  <dc:creator>Deividas Kybartas</dc:creator>
  <cp:revision>1</cp:revision>
  <dcterms:created xsi:type="dcterms:W3CDTF">2021-02-01T14:59:30Z</dcterms:created>
  <dcterms:modified xsi:type="dcterms:W3CDTF">2021-02-02T15:06:04Z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0x010100EB5D33F66CD29F44B043464320F30159</vt:lpwstr>
  </property>
</Properties>
</file>