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7" r:id="rId9"/>
    <p:sldId id="270" r:id="rId10"/>
    <p:sldId id="268" r:id="rId11"/>
    <p:sldId id="266" r:id="rId12"/>
    <p:sldId id="265" r:id="rId13"/>
    <p:sldId id="293" r:id="rId14"/>
    <p:sldId id="294" r:id="rId15"/>
    <p:sldId id="271" r:id="rId16"/>
    <p:sldId id="292" r:id="rId17"/>
    <p:sldId id="288" r:id="rId18"/>
    <p:sldId id="290" r:id="rId19"/>
    <p:sldId id="291" r:id="rId20"/>
    <p:sldId id="289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5" r:id="rId29"/>
    <p:sldId id="274" r:id="rId30"/>
    <p:sldId id="282" r:id="rId31"/>
    <p:sldId id="283" r:id="rId32"/>
    <p:sldId id="272" r:id="rId33"/>
    <p:sldId id="287" r:id="rId34"/>
    <p:sldId id="286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98D64F8-FD8B-48BC-969A-67067F115931}">
          <p14:sldIdLst>
            <p14:sldId id="256"/>
            <p14:sldId id="257"/>
            <p14:sldId id="259"/>
            <p14:sldId id="260"/>
            <p14:sldId id="262"/>
            <p14:sldId id="261"/>
            <p14:sldId id="264"/>
            <p14:sldId id="267"/>
            <p14:sldId id="270"/>
            <p14:sldId id="268"/>
            <p14:sldId id="266"/>
            <p14:sldId id="265"/>
          </p14:sldIdLst>
        </p14:section>
        <p14:section name="Seção sem Título" id="{95852FE4-8C64-4997-BA68-0623C0D6F686}">
          <p14:sldIdLst>
            <p14:sldId id="293"/>
            <p14:sldId id="294"/>
            <p14:sldId id="271"/>
            <p14:sldId id="292"/>
            <p14:sldId id="288"/>
            <p14:sldId id="290"/>
            <p14:sldId id="291"/>
            <p14:sldId id="289"/>
            <p14:sldId id="273"/>
            <p14:sldId id="275"/>
            <p14:sldId id="276"/>
            <p14:sldId id="277"/>
            <p14:sldId id="278"/>
            <p14:sldId id="279"/>
            <p14:sldId id="280"/>
            <p14:sldId id="285"/>
            <p14:sldId id="274"/>
            <p14:sldId id="282"/>
            <p14:sldId id="283"/>
            <p14:sldId id="272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89CC3-9F86-496E-B42E-80D2DE73CC73}" type="doc">
      <dgm:prSet loTypeId="urn:microsoft.com/office/officeart/2005/8/layout/equation1" loCatId="process" qsTypeId="urn:microsoft.com/office/officeart/2005/8/quickstyle/simple1" qsCatId="simple" csTypeId="urn:microsoft.com/office/officeart/2005/8/colors/accent2_4" csCatId="accent2" phldr="1"/>
      <dgm:spPr/>
    </dgm:pt>
    <dgm:pt modelId="{EDDA0212-7BE3-46CF-B219-A5EF0138DEC7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Sistema de Submissão</a:t>
          </a:r>
          <a:endParaRPr lang="pt-BR" dirty="0"/>
        </a:p>
      </dgm:t>
    </dgm:pt>
    <dgm:pt modelId="{912C148D-32BE-4D31-AC94-E70C9F30E32C}" type="parTrans" cxnId="{BAA0790E-EBBA-475C-BBFE-CD6A94F745DC}">
      <dgm:prSet/>
      <dgm:spPr/>
      <dgm:t>
        <a:bodyPr/>
        <a:lstStyle/>
        <a:p>
          <a:endParaRPr lang="pt-BR"/>
        </a:p>
      </dgm:t>
    </dgm:pt>
    <dgm:pt modelId="{918824A7-CB32-427F-AB8C-A634C5968912}" type="sibTrans" cxnId="{BAA0790E-EBBA-475C-BBFE-CD6A94F745DC}">
      <dgm:prSet/>
      <dgm:spPr/>
      <dgm:t>
        <a:bodyPr/>
        <a:lstStyle/>
        <a:p>
          <a:endParaRPr lang="pt-BR"/>
        </a:p>
      </dgm:t>
    </dgm:pt>
    <dgm:pt modelId="{A34855C2-9E4D-44D8-B2CE-A90F15105635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Sistema de Avaliação e Acompanhamento</a:t>
          </a:r>
          <a:endParaRPr lang="pt-BR" dirty="0"/>
        </a:p>
      </dgm:t>
    </dgm:pt>
    <dgm:pt modelId="{7E293377-0AFE-4ACB-8B67-E3CE59716FE3}" type="parTrans" cxnId="{F38FE853-28D6-4F0E-A890-67CF2D791F87}">
      <dgm:prSet/>
      <dgm:spPr/>
      <dgm:t>
        <a:bodyPr/>
        <a:lstStyle/>
        <a:p>
          <a:endParaRPr lang="pt-BR"/>
        </a:p>
      </dgm:t>
    </dgm:pt>
    <dgm:pt modelId="{54D5B532-693C-4326-9F60-23158F55A102}" type="sibTrans" cxnId="{F38FE853-28D6-4F0E-A890-67CF2D791F87}">
      <dgm:prSet/>
      <dgm:spPr/>
      <dgm:t>
        <a:bodyPr/>
        <a:lstStyle/>
        <a:p>
          <a:endParaRPr lang="pt-BR"/>
        </a:p>
      </dgm:t>
    </dgm:pt>
    <dgm:pt modelId="{C6A7A527-07E5-4E19-B048-25094FB570CB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smtClean="0"/>
            <a:t>Pro</a:t>
          </a:r>
          <a:r>
            <a:rPr lang="pt-BR" smtClean="0"/>
            <a:t>Ethos</a:t>
          </a:r>
          <a:endParaRPr lang="pt-BR" dirty="0"/>
        </a:p>
      </dgm:t>
    </dgm:pt>
    <dgm:pt modelId="{2B34188C-229C-4174-92E4-B2D9A0F197F3}" type="parTrans" cxnId="{EECEF3B6-48DA-41CD-80D8-9E88492B1710}">
      <dgm:prSet/>
      <dgm:spPr/>
      <dgm:t>
        <a:bodyPr/>
        <a:lstStyle/>
        <a:p>
          <a:endParaRPr lang="pt-BR"/>
        </a:p>
      </dgm:t>
    </dgm:pt>
    <dgm:pt modelId="{8986CCC0-CBE5-4E67-92BB-0DB652B13530}" type="sibTrans" cxnId="{EECEF3B6-48DA-41CD-80D8-9E88492B1710}">
      <dgm:prSet/>
      <dgm:spPr/>
      <dgm:t>
        <a:bodyPr/>
        <a:lstStyle/>
        <a:p>
          <a:endParaRPr lang="pt-BR"/>
        </a:p>
      </dgm:t>
    </dgm:pt>
    <dgm:pt modelId="{17EF1805-2AF2-4B91-8C95-0ADA8E11B693}" type="pres">
      <dgm:prSet presAssocID="{95D89CC3-9F86-496E-B42E-80D2DE73CC73}" presName="linearFlow" presStyleCnt="0">
        <dgm:presLayoutVars>
          <dgm:dir/>
          <dgm:resizeHandles val="exact"/>
        </dgm:presLayoutVars>
      </dgm:prSet>
      <dgm:spPr/>
    </dgm:pt>
    <dgm:pt modelId="{DB8EDFE7-086C-4D38-82D6-AB3A545C18C0}" type="pres">
      <dgm:prSet presAssocID="{EDDA0212-7BE3-46CF-B219-A5EF0138DEC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8F2475-07CC-4618-B4EE-391E0E8C1A67}" type="pres">
      <dgm:prSet presAssocID="{918824A7-CB32-427F-AB8C-A634C5968912}" presName="spacerL" presStyleCnt="0"/>
      <dgm:spPr/>
    </dgm:pt>
    <dgm:pt modelId="{EA6F024A-B1E7-4D93-9958-7BD5E16C360D}" type="pres">
      <dgm:prSet presAssocID="{918824A7-CB32-427F-AB8C-A634C5968912}" presName="sibTrans" presStyleLbl="sibTrans2D1" presStyleIdx="0" presStyleCnt="2"/>
      <dgm:spPr/>
      <dgm:t>
        <a:bodyPr/>
        <a:lstStyle/>
        <a:p>
          <a:endParaRPr lang="pt-BR"/>
        </a:p>
      </dgm:t>
    </dgm:pt>
    <dgm:pt modelId="{BFBAA9D9-6F0E-4ADF-AA98-A457505010A2}" type="pres">
      <dgm:prSet presAssocID="{918824A7-CB32-427F-AB8C-A634C5968912}" presName="spacerR" presStyleCnt="0"/>
      <dgm:spPr/>
    </dgm:pt>
    <dgm:pt modelId="{607E0EC0-CD3D-4684-9608-6E7DCFB48204}" type="pres">
      <dgm:prSet presAssocID="{A34855C2-9E4D-44D8-B2CE-A90F151056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D082E0-2023-4233-9437-89F7F1EB2339}" type="pres">
      <dgm:prSet presAssocID="{54D5B532-693C-4326-9F60-23158F55A102}" presName="spacerL" presStyleCnt="0"/>
      <dgm:spPr/>
    </dgm:pt>
    <dgm:pt modelId="{997E898E-5977-4293-9962-0584C245C8AD}" type="pres">
      <dgm:prSet presAssocID="{54D5B532-693C-4326-9F60-23158F55A102}" presName="sibTrans" presStyleLbl="sibTrans2D1" presStyleIdx="1" presStyleCnt="2"/>
      <dgm:spPr/>
      <dgm:t>
        <a:bodyPr/>
        <a:lstStyle/>
        <a:p>
          <a:endParaRPr lang="pt-BR"/>
        </a:p>
      </dgm:t>
    </dgm:pt>
    <dgm:pt modelId="{51608BC3-5845-4B88-BB29-12039CFCD365}" type="pres">
      <dgm:prSet presAssocID="{54D5B532-693C-4326-9F60-23158F55A102}" presName="spacerR" presStyleCnt="0"/>
      <dgm:spPr/>
    </dgm:pt>
    <dgm:pt modelId="{276B87C3-B225-4601-9980-BC449F6F2A9C}" type="pres">
      <dgm:prSet presAssocID="{C6A7A527-07E5-4E19-B048-25094FB570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2AF0ADA-F145-4FA3-90B0-280C14DF16BB}" type="presOf" srcId="{918824A7-CB32-427F-AB8C-A634C5968912}" destId="{EA6F024A-B1E7-4D93-9958-7BD5E16C360D}" srcOrd="0" destOrd="0" presId="urn:microsoft.com/office/officeart/2005/8/layout/equation1"/>
    <dgm:cxn modelId="{89AD2E45-FDA2-4E6C-81D2-97ED3FE4E231}" type="presOf" srcId="{A34855C2-9E4D-44D8-B2CE-A90F15105635}" destId="{607E0EC0-CD3D-4684-9608-6E7DCFB48204}" srcOrd="0" destOrd="0" presId="urn:microsoft.com/office/officeart/2005/8/layout/equation1"/>
    <dgm:cxn modelId="{EECEF3B6-48DA-41CD-80D8-9E88492B1710}" srcId="{95D89CC3-9F86-496E-B42E-80D2DE73CC73}" destId="{C6A7A527-07E5-4E19-B048-25094FB570CB}" srcOrd="2" destOrd="0" parTransId="{2B34188C-229C-4174-92E4-B2D9A0F197F3}" sibTransId="{8986CCC0-CBE5-4E67-92BB-0DB652B13530}"/>
    <dgm:cxn modelId="{ED6CE4E7-8D75-41C4-8D5B-DE4CCDB160B6}" type="presOf" srcId="{54D5B532-693C-4326-9F60-23158F55A102}" destId="{997E898E-5977-4293-9962-0584C245C8AD}" srcOrd="0" destOrd="0" presId="urn:microsoft.com/office/officeart/2005/8/layout/equation1"/>
    <dgm:cxn modelId="{8821E9B7-AFE6-4E9E-BF48-A4EC97BAFD6F}" type="presOf" srcId="{C6A7A527-07E5-4E19-B048-25094FB570CB}" destId="{276B87C3-B225-4601-9980-BC449F6F2A9C}" srcOrd="0" destOrd="0" presId="urn:microsoft.com/office/officeart/2005/8/layout/equation1"/>
    <dgm:cxn modelId="{F38FE853-28D6-4F0E-A890-67CF2D791F87}" srcId="{95D89CC3-9F86-496E-B42E-80D2DE73CC73}" destId="{A34855C2-9E4D-44D8-B2CE-A90F15105635}" srcOrd="1" destOrd="0" parTransId="{7E293377-0AFE-4ACB-8B67-E3CE59716FE3}" sibTransId="{54D5B532-693C-4326-9F60-23158F55A102}"/>
    <dgm:cxn modelId="{BAA0790E-EBBA-475C-BBFE-CD6A94F745DC}" srcId="{95D89CC3-9F86-496E-B42E-80D2DE73CC73}" destId="{EDDA0212-7BE3-46CF-B219-A5EF0138DEC7}" srcOrd="0" destOrd="0" parTransId="{912C148D-32BE-4D31-AC94-E70C9F30E32C}" sibTransId="{918824A7-CB32-427F-AB8C-A634C5968912}"/>
    <dgm:cxn modelId="{E63EA8C7-7920-468E-BBD3-687DC4DFC0E9}" type="presOf" srcId="{95D89CC3-9F86-496E-B42E-80D2DE73CC73}" destId="{17EF1805-2AF2-4B91-8C95-0ADA8E11B693}" srcOrd="0" destOrd="0" presId="urn:microsoft.com/office/officeart/2005/8/layout/equation1"/>
    <dgm:cxn modelId="{3B0878B0-4458-4C22-9163-DD56F556489E}" type="presOf" srcId="{EDDA0212-7BE3-46CF-B219-A5EF0138DEC7}" destId="{DB8EDFE7-086C-4D38-82D6-AB3A545C18C0}" srcOrd="0" destOrd="0" presId="urn:microsoft.com/office/officeart/2005/8/layout/equation1"/>
    <dgm:cxn modelId="{03125C3F-9FE6-4C1C-8C6E-3598F6084111}" type="presParOf" srcId="{17EF1805-2AF2-4B91-8C95-0ADA8E11B693}" destId="{DB8EDFE7-086C-4D38-82D6-AB3A545C18C0}" srcOrd="0" destOrd="0" presId="urn:microsoft.com/office/officeart/2005/8/layout/equation1"/>
    <dgm:cxn modelId="{24280FA6-889F-429F-935B-B77E8DF39531}" type="presParOf" srcId="{17EF1805-2AF2-4B91-8C95-0ADA8E11B693}" destId="{458F2475-07CC-4618-B4EE-391E0E8C1A67}" srcOrd="1" destOrd="0" presId="urn:microsoft.com/office/officeart/2005/8/layout/equation1"/>
    <dgm:cxn modelId="{A1946235-4FA6-484F-A992-7A7944A82858}" type="presParOf" srcId="{17EF1805-2AF2-4B91-8C95-0ADA8E11B693}" destId="{EA6F024A-B1E7-4D93-9958-7BD5E16C360D}" srcOrd="2" destOrd="0" presId="urn:microsoft.com/office/officeart/2005/8/layout/equation1"/>
    <dgm:cxn modelId="{081CF1EE-7A75-48E5-935A-2865DD9DE8A6}" type="presParOf" srcId="{17EF1805-2AF2-4B91-8C95-0ADA8E11B693}" destId="{BFBAA9D9-6F0E-4ADF-AA98-A457505010A2}" srcOrd="3" destOrd="0" presId="urn:microsoft.com/office/officeart/2005/8/layout/equation1"/>
    <dgm:cxn modelId="{0D09101E-2592-4239-AB4C-D9F48F78338E}" type="presParOf" srcId="{17EF1805-2AF2-4B91-8C95-0ADA8E11B693}" destId="{607E0EC0-CD3D-4684-9608-6E7DCFB48204}" srcOrd="4" destOrd="0" presId="urn:microsoft.com/office/officeart/2005/8/layout/equation1"/>
    <dgm:cxn modelId="{1FD73018-5556-4AAC-BA1F-138A752B577B}" type="presParOf" srcId="{17EF1805-2AF2-4B91-8C95-0ADA8E11B693}" destId="{09D082E0-2023-4233-9437-89F7F1EB2339}" srcOrd="5" destOrd="0" presId="urn:microsoft.com/office/officeart/2005/8/layout/equation1"/>
    <dgm:cxn modelId="{B4CFECF8-2C0A-4E39-8604-F4D3AAF58E4F}" type="presParOf" srcId="{17EF1805-2AF2-4B91-8C95-0ADA8E11B693}" destId="{997E898E-5977-4293-9962-0584C245C8AD}" srcOrd="6" destOrd="0" presId="urn:microsoft.com/office/officeart/2005/8/layout/equation1"/>
    <dgm:cxn modelId="{7613CC1B-649D-4E9A-9CC9-094C5715D76C}" type="presParOf" srcId="{17EF1805-2AF2-4B91-8C95-0ADA8E11B693}" destId="{51608BC3-5845-4B88-BB29-12039CFCD365}" srcOrd="7" destOrd="0" presId="urn:microsoft.com/office/officeart/2005/8/layout/equation1"/>
    <dgm:cxn modelId="{13EBF82D-1C83-4311-BAB2-3641FABD1D00}" type="presParOf" srcId="{17EF1805-2AF2-4B91-8C95-0ADA8E11B693}" destId="{276B87C3-B225-4601-9980-BC449F6F2A9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EDFE7-086C-4D38-82D6-AB3A545C18C0}">
      <dsp:nvSpPr>
        <dsp:cNvPr id="0" name=""/>
        <dsp:cNvSpPr/>
      </dsp:nvSpPr>
      <dsp:spPr>
        <a:xfrm>
          <a:off x="1477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Sistema de Submissão</a:t>
          </a:r>
          <a:endParaRPr lang="pt-BR" sz="1400" kern="1200" dirty="0"/>
        </a:p>
      </dsp:txBody>
      <dsp:txXfrm>
        <a:off x="288245" y="1611936"/>
        <a:ext cx="1384638" cy="1384638"/>
      </dsp:txXfrm>
    </dsp:sp>
    <dsp:sp modelId="{EA6F024A-B1E7-4D93-9958-7BD5E16C360D}">
      <dsp:nvSpPr>
        <dsp:cNvPr id="0" name=""/>
        <dsp:cNvSpPr/>
      </dsp:nvSpPr>
      <dsp:spPr>
        <a:xfrm>
          <a:off x="2118655" y="1736385"/>
          <a:ext cx="1135741" cy="1135741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69197" y="2170692"/>
        <a:ext cx="834657" cy="267127"/>
      </dsp:txXfrm>
    </dsp:sp>
    <dsp:sp modelId="{607E0EC0-CD3D-4684-9608-6E7DCFB48204}">
      <dsp:nvSpPr>
        <dsp:cNvPr id="0" name=""/>
        <dsp:cNvSpPr/>
      </dsp:nvSpPr>
      <dsp:spPr>
        <a:xfrm>
          <a:off x="3413400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Sistema de Avaliação e Acompanhamento</a:t>
          </a:r>
          <a:endParaRPr lang="pt-BR" sz="1400" kern="1200" dirty="0"/>
        </a:p>
      </dsp:txBody>
      <dsp:txXfrm>
        <a:off x="3700168" y="1611936"/>
        <a:ext cx="1384638" cy="1384638"/>
      </dsp:txXfrm>
    </dsp:sp>
    <dsp:sp modelId="{997E898E-5977-4293-9962-0584C245C8AD}">
      <dsp:nvSpPr>
        <dsp:cNvPr id="0" name=""/>
        <dsp:cNvSpPr/>
      </dsp:nvSpPr>
      <dsp:spPr>
        <a:xfrm>
          <a:off x="5530579" y="1736385"/>
          <a:ext cx="1135741" cy="1135741"/>
        </a:xfrm>
        <a:prstGeom prst="mathEqual">
          <a:avLst/>
        </a:prstGeom>
        <a:solidFill>
          <a:schemeClr val="accent2">
            <a:shade val="90000"/>
            <a:hueOff val="-41001"/>
            <a:satOff val="-6944"/>
            <a:lumOff val="321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681121" y="1970348"/>
        <a:ext cx="834657" cy="667815"/>
      </dsp:txXfrm>
    </dsp:sp>
    <dsp:sp modelId="{276B87C3-B225-4601-9980-BC449F6F2A9C}">
      <dsp:nvSpPr>
        <dsp:cNvPr id="0" name=""/>
        <dsp:cNvSpPr/>
      </dsp:nvSpPr>
      <dsp:spPr>
        <a:xfrm>
          <a:off x="6825324" y="1325168"/>
          <a:ext cx="1958174" cy="195817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smtClean="0"/>
            <a:t>Pro</a:t>
          </a:r>
          <a:r>
            <a:rPr lang="pt-BR" sz="1400" kern="1200" smtClean="0"/>
            <a:t>Ethos</a:t>
          </a:r>
          <a:endParaRPr lang="pt-BR" sz="1400" kern="1200" dirty="0"/>
        </a:p>
      </dsp:txBody>
      <dsp:txXfrm>
        <a:off x="7112092" y="1611936"/>
        <a:ext cx="1384638" cy="138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10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9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9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 flipH="1">
            <a:off x="251520" y="54868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107504" y="638132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61746"/>
            <a:ext cx="227267" cy="38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28923"/>
            <a:ext cx="1017290" cy="41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88" y="116632"/>
            <a:ext cx="10033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8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72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5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lang="pt-BR" dirty="0" smtClean="0"/>
              <a:t>Sistema de Apreciação Ética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7509"/>
            <a:ext cx="648072" cy="109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805264"/>
            <a:ext cx="2249957" cy="92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edondar Retângulo em um Canto Diagonal 8"/>
          <p:cNvSpPr/>
          <p:nvPr/>
        </p:nvSpPr>
        <p:spPr>
          <a:xfrm>
            <a:off x="107504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Português</a:t>
            </a:r>
            <a:endParaRPr lang="pt-BR" dirty="0"/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1475656" y="136127"/>
            <a:ext cx="1524708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Versão</a:t>
            </a:r>
            <a:r>
              <a:rPr lang="pt-BR" dirty="0" smtClean="0"/>
              <a:t> </a:t>
            </a:r>
            <a:r>
              <a:rPr lang="pt-BR" sz="1600" dirty="0" smtClean="0"/>
              <a:t>v0.14.46a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772816"/>
            <a:ext cx="6151708" cy="1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796136" y="365623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Conceitos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/>
              <a:t>Fluxos do Sistema – </a:t>
            </a:r>
            <a:r>
              <a:rPr lang="pt-BR" sz="3600" dirty="0" err="1" smtClean="0"/>
              <a:t>Monitoreo</a:t>
            </a:r>
            <a:endParaRPr lang="pt-BR" sz="3600" dirty="0"/>
          </a:p>
        </p:txBody>
      </p:sp>
      <p:sp>
        <p:nvSpPr>
          <p:cNvPr id="5" name="Rectangle 4"/>
          <p:cNvSpPr/>
          <p:nvPr/>
        </p:nvSpPr>
        <p:spPr>
          <a:xfrm>
            <a:off x="285720" y="714356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do Documento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6644" y="8572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Investigador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571480"/>
            <a:ext cx="70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Segoe UI Light" pitchFamily="34" charset="0"/>
              </a:rPr>
              <a:t>atores</a:t>
            </a:r>
            <a:endParaRPr lang="pt-BR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857364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Validação dos Documentos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rot="5400000">
            <a:off x="1071538" y="1678769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6644" y="1214422"/>
            <a:ext cx="1643074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Secretaria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Aceite para avaliação ética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 rot="5400000">
            <a:off x="1071538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4" idx="0"/>
          </p:cNvCxnSpPr>
          <p:nvPr/>
        </p:nvCxnSpPr>
        <p:spPr>
          <a:xfrm rot="5400000">
            <a:off x="537738" y="4498586"/>
            <a:ext cx="1428760" cy="3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4678" y="6357958"/>
            <a:ext cx="592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Número de Identificação no Comitê de Ética (CAAE)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7286645" y="1571612"/>
            <a:ext cx="1643074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Membros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20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para Reunião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14942" y="714356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Membros do Comitê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4612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dos avaliadores </a:t>
            </a:r>
            <a:br>
              <a:rPr lang="pt-BR" sz="1600" dirty="0" smtClean="0">
                <a:latin typeface="Segoe UI Light" pitchFamily="34" charset="0"/>
              </a:rPr>
            </a:br>
            <a:r>
              <a:rPr lang="pt-BR" sz="1600" dirty="0" smtClean="0">
                <a:latin typeface="Segoe UI Light" pitchFamily="34" charset="0"/>
              </a:rPr>
              <a:t>(local e Ad Hoc)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14546" y="564357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3"/>
            <a:endCxn id="26" idx="1"/>
          </p:cNvCxnSpPr>
          <p:nvPr/>
        </p:nvCxnSpPr>
        <p:spPr>
          <a:xfrm flipV="1">
            <a:off x="4643438" y="1107265"/>
            <a:ext cx="571504" cy="4500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6380" y="1857364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Decisão do Colegiado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037273" y="167797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8638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Elaboração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037273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4071942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Revisão do Coordenador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037273" y="38925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7818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108711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86644" y="1928802"/>
            <a:ext cx="1643074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Coordenador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14612" y="299561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Aceite para ciência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61" name="Straight Arrow Connector 60"/>
          <p:cNvCxnSpPr>
            <a:stCxn id="46" idx="3"/>
            <a:endCxn id="40" idx="1"/>
          </p:cNvCxnSpPr>
          <p:nvPr/>
        </p:nvCxnSpPr>
        <p:spPr>
          <a:xfrm>
            <a:off x="4643438" y="3388519"/>
            <a:ext cx="642942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8" idx="3"/>
            <a:endCxn id="46" idx="0"/>
          </p:cNvCxnSpPr>
          <p:nvPr/>
        </p:nvCxnSpPr>
        <p:spPr>
          <a:xfrm>
            <a:off x="2214546" y="2250273"/>
            <a:ext cx="1464479" cy="7453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852340"/>
              </p:ext>
            </p:extLst>
          </p:nvPr>
        </p:nvGraphicFramePr>
        <p:xfrm>
          <a:off x="285720" y="1214422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1489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Approved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Approved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Aprovador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Not Approved / 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Não aprovador / pendente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Exempt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Isento de Análise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pelo Comitê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Expedited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Isento após Análise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do Comitê do Colegiado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Conditional Approval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Aprovado, porém condicional a algumas alterações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Tipos de Pareceres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642918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Segoe UI Light" pitchFamily="34" charset="0"/>
              </a:rPr>
              <a:t>Submissão de protocolo</a:t>
            </a:r>
            <a:endParaRPr lang="pt-BR" sz="2800" b="1" dirty="0">
              <a:latin typeface="Segoe UI Light" pitchFamily="34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357158" y="4786322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1489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Modelos de decisión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Amendment Approved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Amendment Not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4286256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Segoe UI Light" pitchFamily="34" charset="0"/>
              </a:rPr>
              <a:t>Gestão de Pesquisa - Acompanhamento</a:t>
            </a:r>
            <a:endParaRPr lang="pt-BR" sz="2800" b="1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Logotipos</a:t>
            </a:r>
          </a:p>
          <a:p>
            <a:r>
              <a:rPr lang="pt-BR" dirty="0" smtClean="0"/>
              <a:t>Campos de Submissão</a:t>
            </a:r>
          </a:p>
          <a:p>
            <a:r>
              <a:rPr lang="pt-BR" dirty="0" smtClean="0"/>
              <a:t>FAQ</a:t>
            </a:r>
          </a:p>
          <a:p>
            <a:r>
              <a:rPr lang="pt-BR" dirty="0" smtClean="0"/>
              <a:t>E-mail de comunicação (Mensagens</a:t>
            </a:r>
            <a:r>
              <a:rPr lang="pt-BR" dirty="0" smtClean="0"/>
              <a:t>)</a:t>
            </a:r>
          </a:p>
          <a:p>
            <a:r>
              <a:rPr lang="pt-BR" dirty="0" smtClean="0"/>
              <a:t>Opiniões</a:t>
            </a:r>
            <a:endParaRPr lang="pt-BR" dirty="0" smtClean="0"/>
          </a:p>
          <a:p>
            <a:r>
              <a:rPr lang="pt-BR" dirty="0"/>
              <a:t>Pareceres (</a:t>
            </a:r>
            <a:r>
              <a:rPr lang="pt-BR" dirty="0" err="1"/>
              <a:t>Dictamen</a:t>
            </a:r>
            <a:r>
              <a:rPr lang="pt-BR" dirty="0"/>
              <a:t>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Parametrizações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lang="pt-BR" dirty="0" smtClean="0"/>
              <a:t>Sistema de Apreciação Ética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7509"/>
            <a:ext cx="648072" cy="109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805264"/>
            <a:ext cx="2249957" cy="92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edondar Retângulo em um Canto Diagonal 8"/>
          <p:cNvSpPr/>
          <p:nvPr/>
        </p:nvSpPr>
        <p:spPr>
          <a:xfrm>
            <a:off x="107504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Português</a:t>
            </a:r>
            <a:endParaRPr lang="pt-BR" dirty="0"/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1475656" y="136127"/>
            <a:ext cx="1524708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Versão</a:t>
            </a:r>
            <a:r>
              <a:rPr lang="pt-BR" dirty="0" smtClean="0"/>
              <a:t> </a:t>
            </a:r>
            <a:r>
              <a:rPr lang="pt-BR" sz="1600" dirty="0" smtClean="0"/>
              <a:t>v0.14.46a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772816"/>
            <a:ext cx="6151708" cy="1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788024" y="3738289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do Sistema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Como saber a versão instalada</a:t>
            </a:r>
          </a:p>
          <a:p>
            <a:pPr lvl="1"/>
            <a:r>
              <a:rPr lang="pt-BR" dirty="0" smtClean="0"/>
              <a:t>Menu do administrador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881336"/>
            <a:ext cx="10630368" cy="597666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5991008" y="5592527"/>
            <a:ext cx="2346560" cy="1067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23528" y="414908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v0.15.05</a:t>
            </a:r>
          </a:p>
          <a:p>
            <a:r>
              <a:rPr lang="pt-BR" dirty="0" smtClean="0"/>
              <a:t>15 – ano 2015</a:t>
            </a:r>
          </a:p>
          <a:p>
            <a:r>
              <a:rPr lang="pt-BR" dirty="0" smtClean="0"/>
              <a:t>05 – semana (</a:t>
            </a:r>
            <a:r>
              <a:rPr lang="pt-BR" dirty="0" err="1" smtClean="0"/>
              <a:t>week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37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Diretório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70604"/>
              </p:ext>
            </p:extLst>
          </p:nvPr>
        </p:nvGraphicFramePr>
        <p:xfrm>
          <a:off x="179511" y="1196753"/>
          <a:ext cx="8712968" cy="48245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4371"/>
                <a:gridCol w="1778992"/>
                <a:gridCol w="691012"/>
                <a:gridCol w="5328593"/>
              </a:tblGrid>
              <a:tr h="3216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tipo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arquivo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endParaRPr lang="pt-BR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cab.php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Cabeçalho da página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effectLst/>
                        </a:rPr>
                        <a:t>db.php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Arquivo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configurações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class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Diretório com as classes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db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Diretório para guarda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 configuração com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documents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Pasta com a documentação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_include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Biblioteca padrão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install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Diretório para instalação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css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Pasta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 os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CSS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document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Pasta para armazenamento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dos PDF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fphp-170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Biblioteca do FPHP para geração de PDF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images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Imagens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js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Arquivos JS (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jQuery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Calender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MaskEdit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...)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libs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Biblioteca do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PHPMailer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messages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de mensagens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07504" y="602128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W – </a:t>
            </a:r>
            <a:r>
              <a:rPr lang="pt-BR" dirty="0" err="1" smtClean="0">
                <a:solidFill>
                  <a:srgbClr val="FF0000"/>
                </a:solidFill>
              </a:rPr>
              <a:t>Read</a:t>
            </a:r>
            <a:r>
              <a:rPr lang="pt-BR" dirty="0" smtClean="0">
                <a:solidFill>
                  <a:srgbClr val="FF0000"/>
                </a:solidFill>
              </a:rPr>
              <a:t> and Write                  </a:t>
            </a:r>
            <a:r>
              <a:rPr lang="pt-BR" dirty="0" smtClean="0">
                <a:solidFill>
                  <a:srgbClr val="00B050"/>
                </a:solidFill>
              </a:rPr>
              <a:t>R - </a:t>
            </a:r>
            <a:r>
              <a:rPr lang="pt-BR" dirty="0" err="1" smtClean="0">
                <a:solidFill>
                  <a:srgbClr val="00B050"/>
                </a:solidFill>
              </a:rPr>
              <a:t>Readonly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5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do Diretório - </a:t>
            </a:r>
            <a:r>
              <a:rPr lang="pt-BR" dirty="0" err="1" smtClean="0">
                <a:solidFill>
                  <a:srgbClr val="FF0000"/>
                </a:solidFill>
              </a:rPr>
              <a:t>document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43517"/>
              </p:ext>
            </p:extLst>
          </p:nvPr>
        </p:nvGraphicFramePr>
        <p:xfrm>
          <a:off x="179515" y="1397000"/>
          <a:ext cx="26642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1"/>
                <a:gridCol w="648072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Mês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Document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79512" y="4077072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Sistema cria automaticamente a estrutura dos diretório</a:t>
            </a:r>
          </a:p>
          <a:p>
            <a:endParaRPr lang="pt-BR" dirty="0" smtClean="0"/>
          </a:p>
          <a:p>
            <a:r>
              <a:rPr lang="pt-BR" dirty="0" smtClean="0"/>
              <a:t>.</a:t>
            </a:r>
            <a:r>
              <a:rPr lang="pt-BR" dirty="0" err="1" smtClean="0"/>
              <a:t>htaccess</a:t>
            </a:r>
            <a:endParaRPr lang="pt-BR" dirty="0" smtClean="0"/>
          </a:p>
          <a:p>
            <a:r>
              <a:rPr lang="pt-BR" sz="1200" dirty="0" smtClean="0"/>
              <a:t>(bloqueia download dos arquivos pelo browser)</a:t>
            </a:r>
          </a:p>
          <a:p>
            <a:endParaRPr lang="pt-BR" sz="1200" dirty="0"/>
          </a:p>
          <a:p>
            <a:r>
              <a:rPr lang="pt-BR" dirty="0" err="1" smtClean="0"/>
              <a:t>Index.php</a:t>
            </a:r>
            <a:endParaRPr lang="pt-BR" dirty="0" smtClean="0"/>
          </a:p>
          <a:p>
            <a:r>
              <a:rPr lang="pt-BR" sz="1200" dirty="0" smtClean="0"/>
              <a:t>Acesso negado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1417638"/>
            <a:ext cx="60486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0000001</a:t>
            </a:r>
            <a:r>
              <a:rPr lang="pt-BR" sz="3200" dirty="0" smtClean="0"/>
              <a:t>-</a:t>
            </a:r>
            <a:r>
              <a:rPr lang="pt-BR" sz="3200" dirty="0" smtClean="0">
                <a:solidFill>
                  <a:schemeClr val="accent6">
                    <a:lumMod val="75000"/>
                  </a:schemeClr>
                </a:solidFill>
              </a:rPr>
              <a:t>54bef</a:t>
            </a:r>
            <a:r>
              <a:rPr lang="pt-BR" sz="3200" dirty="0" smtClean="0"/>
              <a:t>-</a:t>
            </a:r>
            <a:r>
              <a:rPr lang="pt-BR" sz="3200" dirty="0" smtClean="0">
                <a:solidFill>
                  <a:srgbClr val="00B050"/>
                </a:solidFill>
              </a:rPr>
              <a:t>project.pdf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0000001</a:t>
            </a:r>
            <a:r>
              <a:rPr lang="pt-BR" dirty="0" smtClean="0"/>
              <a:t> – Nº Protocolo de submissão</a:t>
            </a:r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54bef</a:t>
            </a:r>
            <a:r>
              <a:rPr lang="pt-BR" dirty="0" smtClean="0"/>
              <a:t> – Chave MD5 com combinação aleatória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Project.pdf</a:t>
            </a:r>
            <a:r>
              <a:rPr lang="pt-BR" dirty="0" smtClean="0"/>
              <a:t> – Nome original do arquivo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76056" y="573325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/>
              <a:t>Backup incremental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7495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 smtClean="0"/>
              <a:t>db.php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Validação de submissão de dados</a:t>
            </a:r>
          </a:p>
          <a:p>
            <a:pPr lvl="1"/>
            <a:r>
              <a:rPr lang="pt-BR" dirty="0" smtClean="0"/>
              <a:t>Mescla o POST e GET nas variáveis em uma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2"/>
            <a:r>
              <a:rPr lang="pt-BR" dirty="0" smtClean="0"/>
              <a:t>$</a:t>
            </a:r>
            <a:r>
              <a:rPr lang="pt-BR" dirty="0" err="1" smtClean="0"/>
              <a:t>dd</a:t>
            </a:r>
            <a:r>
              <a:rPr lang="pt-BR" dirty="0" smtClean="0"/>
              <a:t>, faz leitura do dd0 ao dd99 gravando o conteúdo em uma </a:t>
            </a:r>
            <a:r>
              <a:rPr lang="pt-BR" dirty="0" err="1" smtClean="0"/>
              <a:t>array</a:t>
            </a:r>
            <a:r>
              <a:rPr lang="pt-BR" dirty="0" smtClean="0"/>
              <a:t>, </a:t>
            </a:r>
            <a:r>
              <a:rPr lang="pt-BR" dirty="0" err="1" smtClean="0"/>
              <a:t>ex</a:t>
            </a:r>
            <a:r>
              <a:rPr lang="pt-BR" dirty="0" smtClean="0"/>
              <a:t>: dd0 =&gt; $</a:t>
            </a:r>
            <a:r>
              <a:rPr lang="pt-BR" dirty="0" err="1" smtClean="0"/>
              <a:t>dd</a:t>
            </a:r>
            <a:r>
              <a:rPr lang="pt-BR" dirty="0" smtClean="0"/>
              <a:t>[0]</a:t>
            </a:r>
          </a:p>
          <a:p>
            <a:pPr lvl="1"/>
            <a:r>
              <a:rPr lang="pt-BR" dirty="0" smtClean="0"/>
              <a:t>Troca </a:t>
            </a:r>
            <a:r>
              <a:rPr lang="pt-BR" dirty="0" err="1" smtClean="0"/>
              <a:t>caracter</a:t>
            </a:r>
            <a:r>
              <a:rPr lang="pt-BR" dirty="0" smtClean="0"/>
              <a:t> ( ’ ) pelos ( ´ ) para bloquear full </a:t>
            </a:r>
            <a:r>
              <a:rPr lang="pt-BR" dirty="0" err="1" smtClean="0"/>
              <a:t>injection</a:t>
            </a:r>
            <a:endParaRPr lang="pt-BR" dirty="0" smtClean="0"/>
          </a:p>
          <a:p>
            <a:pPr lvl="1"/>
            <a:r>
              <a:rPr lang="pt-BR" dirty="0" smtClean="0"/>
              <a:t>Os botões de ação são enviados pela variável $</a:t>
            </a:r>
            <a:r>
              <a:rPr lang="pt-BR" dirty="0" err="1" smtClean="0"/>
              <a:t>acao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2478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3" y="1484784"/>
            <a:ext cx="6275040" cy="487276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$LANG – Idioma habilitado no sistema</a:t>
            </a:r>
          </a:p>
          <a:p>
            <a:pPr lvl="1"/>
            <a:r>
              <a:rPr lang="pt-BR" sz="1800" dirty="0" smtClean="0"/>
              <a:t>es – Espanhol</a:t>
            </a:r>
          </a:p>
          <a:p>
            <a:pPr lvl="1"/>
            <a:r>
              <a:rPr lang="pt-BR" sz="1800" dirty="0" err="1" smtClean="0"/>
              <a:t>en_US</a:t>
            </a:r>
            <a:r>
              <a:rPr lang="pt-BR" sz="1800" dirty="0" smtClean="0"/>
              <a:t> – Inglês</a:t>
            </a:r>
          </a:p>
          <a:p>
            <a:pPr lvl="1"/>
            <a:r>
              <a:rPr lang="pt-BR" sz="1800" dirty="0" err="1" smtClean="0"/>
              <a:t>pt_BR</a:t>
            </a:r>
            <a:r>
              <a:rPr lang="pt-BR" sz="1800" dirty="0" smtClean="0"/>
              <a:t> – Português Brasil</a:t>
            </a:r>
          </a:p>
          <a:p>
            <a:pPr lvl="1"/>
            <a:r>
              <a:rPr lang="pt-BR" sz="1800" dirty="0" err="1" smtClean="0"/>
              <a:t>fr</a:t>
            </a:r>
            <a:r>
              <a:rPr lang="pt-BR" sz="1800" dirty="0" smtClean="0"/>
              <a:t> - Francês</a:t>
            </a:r>
          </a:p>
          <a:p>
            <a:r>
              <a:rPr lang="pt-BR" dirty="0" smtClean="0"/>
              <a:t>MSG($texto)</a:t>
            </a:r>
          </a:p>
          <a:p>
            <a:pPr lvl="1"/>
            <a:r>
              <a:rPr lang="pt-BR" dirty="0" smtClean="0"/>
              <a:t>Mostra o conteúdo de um </a:t>
            </a:r>
            <a:r>
              <a:rPr lang="pt-BR" dirty="0" err="1" smtClean="0"/>
              <a:t>label</a:t>
            </a:r>
            <a:r>
              <a:rPr lang="pt-BR" dirty="0" smtClean="0"/>
              <a:t> no idioma habilitado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err="1" smtClean="0"/>
              <a:t>Msg</a:t>
            </a:r>
            <a:r>
              <a:rPr lang="pt-BR" dirty="0" smtClean="0"/>
              <a:t>(“</a:t>
            </a:r>
            <a:r>
              <a:rPr lang="pt-BR" dirty="0" err="1" smtClean="0"/>
              <a:t>save</a:t>
            </a:r>
            <a:r>
              <a:rPr lang="pt-BR" dirty="0" smtClean="0"/>
              <a:t>”) *</a:t>
            </a:r>
          </a:p>
          <a:p>
            <a:pPr lvl="3"/>
            <a:r>
              <a:rPr lang="pt-BR" dirty="0" smtClean="0"/>
              <a:t>Guardar (es)</a:t>
            </a:r>
          </a:p>
          <a:p>
            <a:pPr lvl="3"/>
            <a:r>
              <a:rPr lang="pt-BR" dirty="0" err="1" smtClean="0"/>
              <a:t>Save</a:t>
            </a:r>
            <a:r>
              <a:rPr lang="pt-BR" dirty="0" smtClean="0"/>
              <a:t> (</a:t>
            </a:r>
            <a:r>
              <a:rPr lang="pt-BR" dirty="0" err="1" smtClean="0"/>
              <a:t>em_US</a:t>
            </a:r>
            <a:r>
              <a:rPr lang="pt-BR" dirty="0" smtClean="0"/>
              <a:t>)</a:t>
            </a:r>
          </a:p>
          <a:p>
            <a:pPr lvl="3"/>
            <a:r>
              <a:rPr lang="pt-BR" dirty="0" err="1" smtClean="0"/>
              <a:t>Sauver</a:t>
            </a:r>
            <a:r>
              <a:rPr lang="pt-BR" dirty="0" smtClean="0"/>
              <a:t> (</a:t>
            </a:r>
            <a:r>
              <a:rPr lang="pt-BR" dirty="0" err="1" smtClean="0"/>
              <a:t>fr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Gravar (</a:t>
            </a:r>
            <a:r>
              <a:rPr lang="pt-BR" dirty="0" err="1" smtClean="0"/>
              <a:t>pt_BR</a:t>
            </a:r>
            <a:r>
              <a:rPr lang="pt-BR" dirty="0" smtClean="0"/>
              <a:t>)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class_message.php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mensagens do sistema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00192" y="64729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Case </a:t>
            </a:r>
            <a:r>
              <a:rPr lang="pt-BR" dirty="0" err="1" smtClean="0"/>
              <a:t>sensitive</a:t>
            </a:r>
            <a:endParaRPr lang="pt-BR" dirty="0"/>
          </a:p>
        </p:txBody>
      </p:sp>
      <p:sp>
        <p:nvSpPr>
          <p:cNvPr id="6" name="Rectangle 4"/>
          <p:cNvSpPr/>
          <p:nvPr/>
        </p:nvSpPr>
        <p:spPr>
          <a:xfrm>
            <a:off x="6910374" y="1916832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Função </a:t>
            </a:r>
            <a:r>
              <a:rPr lang="pt-BR" sz="1600" dirty="0" err="1" smtClean="0">
                <a:latin typeface="Segoe UI Light" pitchFamily="34" charset="0"/>
              </a:rPr>
              <a:t>Msg</a:t>
            </a:r>
            <a:r>
              <a:rPr lang="pt-BR" sz="1600" dirty="0" smtClean="0">
                <a:latin typeface="Segoe UI Light" pitchFamily="34" charset="0"/>
              </a:rPr>
              <a:t>($texto)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908676" y="3135348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 existe na biblioteca retorna resultado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6911265" y="4353864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Incorpora $texto na tabela _</a:t>
            </a:r>
            <a:r>
              <a:rPr lang="pt-BR" sz="1600" dirty="0" err="1" smtClean="0">
                <a:latin typeface="Segoe UI Light" pitchFamily="34" charset="0"/>
              </a:rPr>
              <a:t>messsage</a:t>
            </a:r>
            <a:endParaRPr lang="pt-BR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2" y="1484784"/>
            <a:ext cx="8984173" cy="4872765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Habilita no </a:t>
            </a:r>
            <a:r>
              <a:rPr lang="pt-BR" dirty="0" err="1" smtClean="0"/>
              <a:t>admin</a:t>
            </a:r>
            <a:r>
              <a:rPr lang="pt-BR" dirty="0" smtClean="0"/>
              <a:t> os “triangulo” para personalizar as mensagens do sistema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class_message.php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mensagens do sistema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00192" y="64729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Case </a:t>
            </a:r>
            <a:r>
              <a:rPr lang="pt-BR" dirty="0" err="1" smtClean="0"/>
              <a:t>sensitive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9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sistema </a:t>
            </a:r>
            <a:r>
              <a:rPr lang="pt-BR" b="1" dirty="0" err="1" smtClean="0"/>
              <a:t>Pro</a:t>
            </a:r>
            <a:r>
              <a:rPr lang="pt-BR" dirty="0" err="1" smtClean="0"/>
              <a:t>Ethos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1099383"/>
              </p:ext>
            </p:extLst>
          </p:nvPr>
        </p:nvGraphicFramePr>
        <p:xfrm>
          <a:off x="107504" y="1268760"/>
          <a:ext cx="87849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$menu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admin_ghost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admin_ghost_user.php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dictamen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admin_parecer_modelo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admin_parecer_modelo.php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menus($menu, "3");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sisdoc_menu.php</a:t>
            </a: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17877"/>
              </p:ext>
            </p:extLst>
          </p:nvPr>
        </p:nvGraphicFramePr>
        <p:xfrm>
          <a:off x="3660268" y="4653136"/>
          <a:ext cx="5295142" cy="207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HOTO-PAINT" r:id="rId3" imgW="4743360" imgH="1857240" progId="CorelPHOTOPAINT.Image.13">
                  <p:embed/>
                </p:oleObj>
              </mc:Choice>
              <mc:Fallback>
                <p:oleObj name="PHOTO-PAINT" r:id="rId3" imgW="4743360" imgH="185724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0268" y="4653136"/>
                        <a:ext cx="5295142" cy="2073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/>
        </p:nvSpPr>
        <p:spPr>
          <a:xfrm>
            <a:off x="4716524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6804248" y="3861048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11" name="Conector de seta reta 10"/>
          <p:cNvCxnSpPr>
            <a:stCxn id="6" idx="3"/>
          </p:cNvCxnSpPr>
          <p:nvPr/>
        </p:nvCxnSpPr>
        <p:spPr>
          <a:xfrm>
            <a:off x="4790341" y="4363295"/>
            <a:ext cx="249060" cy="50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4"/>
          </p:cNvCxnSpPr>
          <p:nvPr/>
        </p:nvCxnSpPr>
        <p:spPr>
          <a:xfrm>
            <a:off x="4968552" y="4437112"/>
            <a:ext cx="899592" cy="150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</p:cNvCxnSpPr>
          <p:nvPr/>
        </p:nvCxnSpPr>
        <p:spPr>
          <a:xfrm flipH="1">
            <a:off x="6282191" y="4291287"/>
            <a:ext cx="595874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4"/>
          </p:cNvCxnSpPr>
          <p:nvPr/>
        </p:nvCxnSpPr>
        <p:spPr>
          <a:xfrm flipH="1">
            <a:off x="5868144" y="4365104"/>
            <a:ext cx="1188132" cy="204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0"/>
          </p:cNvCxnSpPr>
          <p:nvPr/>
        </p:nvCxnSpPr>
        <p:spPr>
          <a:xfrm flipH="1" flipV="1">
            <a:off x="2188840" y="2492896"/>
            <a:ext cx="4867436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6" idx="0"/>
          </p:cNvCxnSpPr>
          <p:nvPr/>
        </p:nvCxnSpPr>
        <p:spPr>
          <a:xfrm flipH="1" flipV="1">
            <a:off x="4859890" y="2276872"/>
            <a:ext cx="10866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6" idx="7"/>
          </p:cNvCxnSpPr>
          <p:nvPr/>
        </p:nvCxnSpPr>
        <p:spPr>
          <a:xfrm flipV="1">
            <a:off x="5146763" y="2996952"/>
            <a:ext cx="217325" cy="10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5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$</a:t>
            </a:r>
            <a:r>
              <a:rPr lang="pt-BR" dirty="0" err="1" smtClean="0"/>
              <a:t>fields</a:t>
            </a:r>
            <a:r>
              <a:rPr lang="pt-BR" dirty="0" smtClean="0"/>
              <a:t>, </a:t>
            </a:r>
            <a:r>
              <a:rPr lang="pt-BR" dirty="0" err="1" smtClean="0"/>
              <a:t>Array</a:t>
            </a:r>
            <a:r>
              <a:rPr lang="pt-BR" dirty="0" smtClean="0"/>
              <a:t> com o Campos dos formulário</a:t>
            </a:r>
          </a:p>
          <a:p>
            <a:r>
              <a:rPr lang="pt-BR" dirty="0" smtClean="0"/>
              <a:t>$tabela, nome da tabela do MySQL</a:t>
            </a:r>
          </a:p>
          <a:p>
            <a:endParaRPr lang="pt-BR" dirty="0"/>
          </a:p>
          <a:p>
            <a:r>
              <a:rPr lang="pt-BR" dirty="0" smtClean="0"/>
              <a:t>Método</a:t>
            </a:r>
          </a:p>
          <a:p>
            <a:r>
              <a:rPr lang="pt-BR" dirty="0" smtClean="0"/>
              <a:t>- editar($</a:t>
            </a:r>
            <a:r>
              <a:rPr lang="pt-BR" dirty="0" err="1" smtClean="0"/>
              <a:t>campos,$tabela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Retorno</a:t>
            </a:r>
          </a:p>
          <a:p>
            <a:r>
              <a:rPr lang="pt-BR" dirty="0" smtClean="0"/>
              <a:t>$</a:t>
            </a:r>
            <a:r>
              <a:rPr lang="pt-BR" dirty="0" err="1" smtClean="0"/>
              <a:t>saved</a:t>
            </a:r>
            <a:r>
              <a:rPr lang="pt-BR" dirty="0" smtClean="0"/>
              <a:t>, variável informando se foi validado os dados do formulário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26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$campo = </a:t>
            </a:r>
            <a:r>
              <a:rPr lang="pt-BR" dirty="0" err="1" smtClean="0"/>
              <a:t>array</a:t>
            </a:r>
            <a:r>
              <a:rPr lang="pt-BR" dirty="0" smtClean="0"/>
              <a:t>(</a:t>
            </a:r>
            <a:r>
              <a:rPr lang="pt-BR" dirty="0" err="1" smtClean="0"/>
              <a:t>type,field,label,required,write</a:t>
            </a:r>
            <a:r>
              <a:rPr lang="pt-BR" dirty="0" smtClean="0"/>
              <a:t>);</a:t>
            </a:r>
          </a:p>
          <a:p>
            <a:pPr lvl="1"/>
            <a:r>
              <a:rPr lang="pt-BR" dirty="0" err="1" smtClean="0"/>
              <a:t>type</a:t>
            </a:r>
            <a:r>
              <a:rPr lang="pt-BR" dirty="0" smtClean="0"/>
              <a:t> – </a:t>
            </a:r>
            <a:r>
              <a:rPr lang="pt-BR" dirty="0" err="1" smtClean="0"/>
              <a:t>Type</a:t>
            </a:r>
            <a:r>
              <a:rPr lang="pt-BR" dirty="0" smtClean="0"/>
              <a:t> de entrada no formulário</a:t>
            </a:r>
          </a:p>
          <a:p>
            <a:pPr lvl="1"/>
            <a:r>
              <a:rPr lang="pt-BR" dirty="0" smtClean="0"/>
              <a:t>Field – Nome do campo da tabela</a:t>
            </a:r>
          </a:p>
          <a:p>
            <a:pPr lvl="1"/>
            <a:r>
              <a:rPr lang="pt-BR" dirty="0" err="1" smtClean="0"/>
              <a:t>Label</a:t>
            </a:r>
            <a:r>
              <a:rPr lang="pt-BR" dirty="0" smtClean="0"/>
              <a:t> – Nome que será mostrado no formulário</a:t>
            </a:r>
          </a:p>
          <a:p>
            <a:pPr lvl="1"/>
            <a:r>
              <a:rPr lang="pt-BR" dirty="0" err="1" smtClean="0"/>
              <a:t>Required</a:t>
            </a:r>
            <a:r>
              <a:rPr lang="pt-BR" dirty="0" smtClean="0"/>
              <a:t> – Se o campo é obrigatório</a:t>
            </a:r>
          </a:p>
          <a:p>
            <a:pPr lvl="1"/>
            <a:r>
              <a:rPr lang="pt-BR" dirty="0" smtClean="0"/>
              <a:t>Write – Se o campo será gravado no banco de dados</a:t>
            </a:r>
          </a:p>
          <a:p>
            <a:r>
              <a:rPr lang="pt-BR" dirty="0" smtClean="0"/>
              <a:t>Exemplo</a:t>
            </a:r>
            <a:endParaRPr lang="pt-BR" dirty="0"/>
          </a:p>
          <a:p>
            <a:pPr lvl="1"/>
            <a:r>
              <a:rPr lang="pt-BR" sz="2400" dirty="0" err="1"/>
              <a:t>Array_push</a:t>
            </a:r>
            <a:r>
              <a:rPr lang="pt-BR" sz="2400" dirty="0"/>
              <a:t>($</a:t>
            </a:r>
            <a:r>
              <a:rPr lang="pt-BR" sz="2400" dirty="0" err="1"/>
              <a:t>cp,array</a:t>
            </a:r>
            <a:r>
              <a:rPr lang="pt-BR" sz="2400" dirty="0"/>
              <a:t>(‘$H8’,’id_cep’,’Label’,True,True</a:t>
            </a:r>
            <a:r>
              <a:rPr lang="pt-BR" sz="2400" dirty="0" smtClean="0"/>
              <a:t>);</a:t>
            </a:r>
          </a:p>
          <a:p>
            <a:pPr lvl="1"/>
            <a:r>
              <a:rPr lang="pt-BR" sz="2400" dirty="0" err="1"/>
              <a:t>Array_push</a:t>
            </a:r>
            <a:r>
              <a:rPr lang="pt-BR" sz="2400" dirty="0"/>
              <a:t>($</a:t>
            </a:r>
            <a:r>
              <a:rPr lang="pt-BR" sz="2400" dirty="0" err="1"/>
              <a:t>cp,array</a:t>
            </a:r>
            <a:r>
              <a:rPr lang="pt-BR" sz="2400" dirty="0" smtClean="0"/>
              <a:t>(‘$T80:5’,’cep_titulo’,</a:t>
            </a:r>
            <a:r>
              <a:rPr lang="pt-BR" sz="2400" dirty="0"/>
              <a:t>’Label’,True,True);</a:t>
            </a:r>
          </a:p>
          <a:p>
            <a:pPr lvl="1"/>
            <a:endParaRPr lang="pt-BR" sz="2400" dirty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152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$H8</a:t>
            </a:r>
          </a:p>
          <a:p>
            <a:pPr lvl="1"/>
            <a:r>
              <a:rPr lang="pt-BR" dirty="0" smtClean="0"/>
              <a:t>Campo oculto</a:t>
            </a:r>
          </a:p>
          <a:p>
            <a:r>
              <a:rPr lang="pt-BR" dirty="0" smtClean="0"/>
              <a:t>$HV</a:t>
            </a:r>
          </a:p>
          <a:p>
            <a:pPr lvl="1"/>
            <a:r>
              <a:rPr lang="pt-BR" dirty="0" smtClean="0"/>
              <a:t>Campo oculto com atribuição de um valor fixo</a:t>
            </a:r>
          </a:p>
          <a:p>
            <a:r>
              <a:rPr lang="pt-BR" dirty="0" smtClean="0"/>
              <a:t>$S20</a:t>
            </a:r>
          </a:p>
          <a:p>
            <a:pPr lvl="1"/>
            <a:r>
              <a:rPr lang="pt-BR" dirty="0" smtClean="0"/>
              <a:t>Campo </a:t>
            </a:r>
            <a:r>
              <a:rPr lang="pt-BR" dirty="0" err="1" smtClean="0"/>
              <a:t>String</a:t>
            </a:r>
            <a:r>
              <a:rPr lang="pt-BR" dirty="0" smtClean="0"/>
              <a:t> de tamanho 20</a:t>
            </a:r>
          </a:p>
          <a:p>
            <a:r>
              <a:rPr lang="pt-BR" dirty="0" smtClean="0"/>
              <a:t>$T80:5</a:t>
            </a:r>
          </a:p>
          <a:p>
            <a:pPr lvl="1"/>
            <a:r>
              <a:rPr lang="pt-BR" dirty="0" smtClean="0"/>
              <a:t>Campo tipo TEXTAREA com 80 colunas e 5 linhas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9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$D</a:t>
            </a:r>
          </a:p>
          <a:p>
            <a:pPr lvl="1"/>
            <a:r>
              <a:rPr lang="pt-BR" dirty="0" smtClean="0"/>
              <a:t>Campo para entrada de data (fecha)</a:t>
            </a:r>
          </a:p>
          <a:p>
            <a:r>
              <a:rPr lang="pt-BR" dirty="0" smtClean="0"/>
              <a:t>$N</a:t>
            </a:r>
          </a:p>
          <a:p>
            <a:pPr lvl="1"/>
            <a:r>
              <a:rPr lang="pt-BR" dirty="0" smtClean="0"/>
              <a:t>Campo para entrada de números (2 casas decimais)</a:t>
            </a:r>
          </a:p>
          <a:p>
            <a:r>
              <a:rPr lang="pt-BR" dirty="0" smtClean="0"/>
              <a:t>$I</a:t>
            </a:r>
          </a:p>
          <a:p>
            <a:pPr lvl="1"/>
            <a:r>
              <a:rPr lang="pt-BR" dirty="0" smtClean="0"/>
              <a:t>Campo para entradas de números inteiros</a:t>
            </a:r>
          </a:p>
          <a:p>
            <a:r>
              <a:rPr lang="pt-BR" dirty="0" smtClean="0"/>
              <a:t>$M</a:t>
            </a:r>
          </a:p>
          <a:p>
            <a:pPr lvl="1"/>
            <a:r>
              <a:rPr lang="pt-BR" dirty="0" smtClean="0"/>
              <a:t>Campo MEMO para inserção de informações de instruções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801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${ , $}</a:t>
            </a:r>
          </a:p>
          <a:p>
            <a:pPr lvl="1"/>
            <a:r>
              <a:rPr lang="pt-BR" dirty="0" smtClean="0"/>
              <a:t>Abre e fecha bordas tipo FIELDSET</a:t>
            </a:r>
          </a:p>
          <a:p>
            <a:r>
              <a:rPr lang="pt-BR" dirty="0" smtClean="0"/>
              <a:t>$ALERT</a:t>
            </a:r>
          </a:p>
          <a:p>
            <a:pPr lvl="1"/>
            <a:r>
              <a:rPr lang="pt-BR" dirty="0" smtClean="0"/>
              <a:t>Monstra um texto com ícone de alerta</a:t>
            </a:r>
          </a:p>
          <a:p>
            <a:r>
              <a:rPr lang="pt-BR" dirty="0" smtClean="0"/>
              <a:t>$[numero inicial-numero final]</a:t>
            </a:r>
          </a:p>
          <a:p>
            <a:pPr lvl="1"/>
            <a:r>
              <a:rPr lang="pt-BR" dirty="0" smtClean="0"/>
              <a:t>Mostra campo </a:t>
            </a:r>
            <a:r>
              <a:rPr lang="pt-BR" dirty="0" err="1" smtClean="0"/>
              <a:t>select</a:t>
            </a:r>
            <a:r>
              <a:rPr lang="pt-BR" dirty="0" smtClean="0"/>
              <a:t> BOX com sequencia de números</a:t>
            </a:r>
          </a:p>
          <a:p>
            <a:r>
              <a:rPr lang="pt-BR" dirty="0" smtClean="0"/>
              <a:t>$DECLA</a:t>
            </a:r>
          </a:p>
          <a:p>
            <a:pPr lvl="1"/>
            <a:r>
              <a:rPr lang="pt-BR" dirty="0" smtClean="0"/>
              <a:t>Mostra </a:t>
            </a:r>
            <a:r>
              <a:rPr lang="pt-BR" dirty="0" err="1" smtClean="0"/>
              <a:t>ChechBox</a:t>
            </a:r>
            <a:r>
              <a:rPr lang="pt-BR" dirty="0" smtClean="0"/>
              <a:t> para usuário consignar uma declaração para submissão (de acordo)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830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$C</a:t>
            </a:r>
          </a:p>
          <a:p>
            <a:pPr lvl="1"/>
            <a:r>
              <a:rPr lang="pt-BR" dirty="0" smtClean="0"/>
              <a:t>Campo para CHECKBOX</a:t>
            </a:r>
          </a:p>
          <a:p>
            <a:r>
              <a:rPr lang="pt-BR" dirty="0" smtClean="0"/>
              <a:t>$EMAIL</a:t>
            </a:r>
          </a:p>
          <a:p>
            <a:pPr lvl="1"/>
            <a:r>
              <a:rPr lang="pt-BR" dirty="0" smtClean="0"/>
              <a:t>Entra de dados com validação de e-mail</a:t>
            </a:r>
          </a:p>
          <a:p>
            <a:r>
              <a:rPr lang="pt-BR" dirty="0" smtClean="0"/>
              <a:t>$FILE</a:t>
            </a:r>
          </a:p>
          <a:p>
            <a:pPr lvl="1"/>
            <a:r>
              <a:rPr lang="pt-BR" dirty="0" smtClean="0"/>
              <a:t>Formulário para submissão de arquivos</a:t>
            </a:r>
          </a:p>
          <a:p>
            <a:r>
              <a:rPr lang="pt-BR" dirty="0" smtClean="0"/>
              <a:t>$O</a:t>
            </a:r>
          </a:p>
          <a:p>
            <a:pPr lvl="1"/>
            <a:r>
              <a:rPr lang="pt-BR" dirty="0" smtClean="0"/>
              <a:t>Campo para entrada de dados do </a:t>
            </a:r>
            <a:r>
              <a:rPr lang="pt-BR" dirty="0" err="1" smtClean="0"/>
              <a:t>type</a:t>
            </a:r>
            <a:r>
              <a:rPr lang="pt-BR" dirty="0" smtClean="0"/>
              <a:t> SELECT BOX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24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$P</a:t>
            </a:r>
          </a:p>
          <a:p>
            <a:pPr lvl="1"/>
            <a:r>
              <a:rPr lang="pt-BR" dirty="0" smtClean="0"/>
              <a:t>Campo com entrada para PASSWORD</a:t>
            </a:r>
          </a:p>
          <a:p>
            <a:r>
              <a:rPr lang="pt-BR" dirty="0" smtClean="0"/>
              <a:t>$Q</a:t>
            </a:r>
          </a:p>
          <a:p>
            <a:pPr lvl="1"/>
            <a:r>
              <a:rPr lang="pt-BR" dirty="0" smtClean="0"/>
              <a:t>SELECT BOX que mostra informações de outra tabela (RELACIONAL)</a:t>
            </a:r>
          </a:p>
          <a:p>
            <a:r>
              <a:rPr lang="pt-BR" dirty="0" smtClean="0"/>
              <a:t>$R</a:t>
            </a:r>
          </a:p>
          <a:p>
            <a:pPr lvl="1"/>
            <a:r>
              <a:rPr lang="pt-BR" dirty="0" smtClean="0"/>
              <a:t>Campo do tipo RADIOBOX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625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No campo $O e $Q</a:t>
            </a:r>
          </a:p>
          <a:p>
            <a:pPr lvl="1"/>
            <a:r>
              <a:rPr lang="pt-BR" dirty="0" smtClean="0"/>
              <a:t>Pode-se inserir um “#” no início de cada </a:t>
            </a:r>
            <a:r>
              <a:rPr lang="pt-BR" dirty="0" err="1" smtClean="0"/>
              <a:t>Label</a:t>
            </a:r>
            <a:r>
              <a:rPr lang="pt-BR" dirty="0" smtClean="0"/>
              <a:t>, fazendo que o sistema troque pelo texto correspondente do idioma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op</a:t>
            </a:r>
            <a:r>
              <a:rPr lang="pt-BR" dirty="0" smtClean="0"/>
              <a:t> = ‘</a:t>
            </a:r>
            <a:r>
              <a:rPr lang="pt-BR" dirty="0" err="1" smtClean="0"/>
              <a:t>man</a:t>
            </a:r>
            <a:r>
              <a:rPr lang="pt-BR" dirty="0" smtClean="0"/>
              <a:t>:#</a:t>
            </a:r>
            <a:r>
              <a:rPr lang="pt-BR" dirty="0" err="1" smtClean="0"/>
              <a:t>man</a:t>
            </a:r>
            <a:r>
              <a:rPr lang="pt-BR" dirty="0" smtClean="0"/>
              <a:t>’;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op</a:t>
            </a:r>
            <a:r>
              <a:rPr lang="pt-BR" dirty="0" smtClean="0"/>
              <a:t> .= ‘</a:t>
            </a:r>
            <a:r>
              <a:rPr lang="pt-BR" dirty="0" err="1" smtClean="0"/>
              <a:t>woman</a:t>
            </a:r>
            <a:r>
              <a:rPr lang="pt-BR" dirty="0" smtClean="0"/>
              <a:t>:#</a:t>
            </a:r>
            <a:r>
              <a:rPr lang="pt-BR" dirty="0" err="1" smtClean="0"/>
              <a:t>woman</a:t>
            </a:r>
            <a:r>
              <a:rPr lang="pt-BR" dirty="0" smtClean="0"/>
              <a:t>’;</a:t>
            </a:r>
          </a:p>
          <a:p>
            <a:pPr lvl="1"/>
            <a:r>
              <a:rPr lang="pt-BR" dirty="0" smtClean="0"/>
              <a:t>$op. = ‘</a:t>
            </a:r>
            <a:r>
              <a:rPr lang="pt-BR" dirty="0" err="1" smtClean="0"/>
              <a:t>children</a:t>
            </a:r>
            <a:r>
              <a:rPr lang="pt-BR" dirty="0" smtClean="0"/>
              <a:t>:#</a:t>
            </a:r>
            <a:r>
              <a:rPr lang="pt-BR" dirty="0" err="1" smtClean="0"/>
              <a:t>children</a:t>
            </a:r>
            <a:r>
              <a:rPr lang="pt-BR" dirty="0" smtClean="0"/>
              <a:t>’;</a:t>
            </a:r>
          </a:p>
          <a:p>
            <a:r>
              <a:rPr lang="pt-BR" dirty="0" smtClean="0"/>
              <a:t>O sistema mostra para o usuário</a:t>
            </a:r>
          </a:p>
          <a:p>
            <a:pPr lvl="1"/>
            <a:r>
              <a:rPr lang="pt-BR" dirty="0" smtClean="0"/>
              <a:t>Homem</a:t>
            </a:r>
          </a:p>
          <a:p>
            <a:pPr lvl="1"/>
            <a:r>
              <a:rPr lang="pt-BR" dirty="0" smtClean="0"/>
              <a:t>Mulher</a:t>
            </a:r>
          </a:p>
          <a:p>
            <a:pPr lvl="1"/>
            <a:r>
              <a:rPr lang="pt-BR" dirty="0" smtClean="0"/>
              <a:t>Criança</a:t>
            </a:r>
          </a:p>
          <a:p>
            <a:r>
              <a:rPr lang="pt-BR" dirty="0" smtClean="0"/>
              <a:t>E salva no banco de dados o valor “</a:t>
            </a:r>
            <a:r>
              <a:rPr lang="pt-BR" dirty="0" err="1" smtClean="0"/>
              <a:t>man</a:t>
            </a:r>
            <a:r>
              <a:rPr lang="pt-BR" dirty="0" smtClean="0"/>
              <a:t>, </a:t>
            </a:r>
            <a:r>
              <a:rPr lang="pt-BR" dirty="0" err="1" smtClean="0"/>
              <a:t>woman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dirty="0" err="1" smtClean="0"/>
              <a:t>children</a:t>
            </a:r>
            <a:r>
              <a:rPr lang="pt-BR" dirty="0" smtClean="0"/>
              <a:t>”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82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692696"/>
            <a:ext cx="858768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class_form.php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form_css.php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Montagem dos campos */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$tabela = “CEP”;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(‘$H8’,’id_cep’,’Label’,True,True);</a:t>
            </a:r>
          </a:p>
          <a:p>
            <a:pPr marL="0" indent="0"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(‘$T80:5’,’cep_titulo’,’Titulo’,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True,True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Habilita edição */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$tela = 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-&gt;editar($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,$tabela);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SAVED */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$tela;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6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Acesso a Internet</a:t>
            </a:r>
          </a:p>
          <a:p>
            <a:pPr lvl="1"/>
            <a:r>
              <a:rPr lang="pt-BR" dirty="0" smtClean="0"/>
              <a:t>Domínio ou subdomínio de Internet</a:t>
            </a:r>
          </a:p>
          <a:p>
            <a:pPr lvl="1"/>
            <a:r>
              <a:rPr lang="pt-BR" dirty="0" smtClean="0"/>
              <a:t>Servidor Apache /PHP</a:t>
            </a:r>
          </a:p>
          <a:p>
            <a:pPr lvl="1"/>
            <a:r>
              <a:rPr lang="pt-BR" dirty="0" smtClean="0"/>
              <a:t>Banco de dados </a:t>
            </a:r>
            <a:r>
              <a:rPr lang="pt-BR" dirty="0" err="1" smtClean="0"/>
              <a:t>MySql</a:t>
            </a:r>
            <a:endParaRPr lang="pt-BR" dirty="0" smtClean="0"/>
          </a:p>
          <a:p>
            <a:pPr lvl="1"/>
            <a:r>
              <a:rPr lang="pt-BR" dirty="0" smtClean="0"/>
              <a:t>Serviço de envio de </a:t>
            </a:r>
            <a:r>
              <a:rPr lang="pt-BR" dirty="0" err="1" smtClean="0"/>
              <a:t>email</a:t>
            </a:r>
            <a:endParaRPr lang="pt-BR" dirty="0"/>
          </a:p>
          <a:p>
            <a:pPr lvl="1"/>
            <a:r>
              <a:rPr lang="pt-BR" dirty="0" smtClean="0"/>
              <a:t>Acesso </a:t>
            </a:r>
            <a:r>
              <a:rPr lang="pt-BR" i="1" dirty="0" err="1" smtClean="0"/>
              <a:t>ftp</a:t>
            </a:r>
            <a:r>
              <a:rPr lang="pt-BR" dirty="0" smtClean="0"/>
              <a:t> ou </a:t>
            </a:r>
            <a:r>
              <a:rPr lang="pt-BR" i="1" dirty="0" err="1" smtClean="0"/>
              <a:t>ssh</a:t>
            </a:r>
            <a:r>
              <a:rPr lang="pt-BR" dirty="0" smtClean="0"/>
              <a:t> pelo administrador TI</a:t>
            </a:r>
            <a:endParaRPr lang="pt-BR" dirty="0"/>
          </a:p>
          <a:p>
            <a:pPr marL="457200" lvl="1" indent="0">
              <a:buNone/>
            </a:pPr>
            <a:r>
              <a:rPr lang="pt-BR" sz="1800" dirty="0" smtClean="0"/>
              <a:t>* Todos softwares livres. Maioria dos servidores atende estes requisitos.</a:t>
            </a:r>
          </a:p>
          <a:p>
            <a:r>
              <a:rPr lang="pt-BR" dirty="0" smtClean="0"/>
              <a:t>Download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sz="2400" dirty="0" smtClean="0"/>
              <a:t>https://github.com/bireme/proethos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70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1</a:t>
            </a:r>
          </a:p>
          <a:p>
            <a:pPr lvl="1"/>
            <a:r>
              <a:rPr lang="pt-BR" dirty="0" smtClean="0"/>
              <a:t>Utiliza SEND MAIL</a:t>
            </a:r>
          </a:p>
          <a:p>
            <a:r>
              <a:rPr lang="pt-BR" dirty="0" smtClean="0"/>
              <a:t>Método 2</a:t>
            </a:r>
          </a:p>
          <a:p>
            <a:pPr lvl="1"/>
            <a:r>
              <a:rPr lang="pt-BR" dirty="0" smtClean="0"/>
              <a:t>Utiliza biblioteca </a:t>
            </a:r>
            <a:r>
              <a:rPr lang="pt-BR" dirty="0" err="1" smtClean="0"/>
              <a:t>PHPMailer</a:t>
            </a:r>
            <a:r>
              <a:rPr lang="pt-BR" dirty="0" smtClean="0"/>
              <a:t>, com autenticação de usuário para envio de e-mail</a:t>
            </a:r>
          </a:p>
          <a:p>
            <a:pPr lvl="1"/>
            <a:endParaRPr lang="pt-BR" dirty="0"/>
          </a:p>
          <a:p>
            <a:r>
              <a:rPr lang="pt-BR" dirty="0" smtClean="0"/>
              <a:t>Função</a:t>
            </a:r>
          </a:p>
          <a:p>
            <a:pPr lvl="1"/>
            <a:r>
              <a:rPr lang="pt-BR" dirty="0" err="1" smtClean="0"/>
              <a:t>enviaremail</a:t>
            </a:r>
            <a:r>
              <a:rPr lang="pt-BR" dirty="0" smtClean="0"/>
              <a:t>($</a:t>
            </a:r>
            <a:r>
              <a:rPr lang="pt-BR" dirty="0" err="1" smtClean="0"/>
              <a:t>para,’’,$assunto,$texto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class_email.php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envio de e-mail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32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das Tabelas - DER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6" y="1124744"/>
            <a:ext cx="8116697" cy="5112568"/>
          </a:xfrm>
        </p:spPr>
      </p:pic>
      <p:sp>
        <p:nvSpPr>
          <p:cNvPr id="7" name="CaixaDeTexto 6"/>
          <p:cNvSpPr txBox="1"/>
          <p:nvPr/>
        </p:nvSpPr>
        <p:spPr>
          <a:xfrm>
            <a:off x="5267374" y="6494151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Chave redundante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037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 </a:t>
            </a:r>
            <a:r>
              <a:rPr lang="pt-BR" dirty="0" err="1" smtClean="0"/>
              <a:t>Pages</a:t>
            </a:r>
            <a:r>
              <a:rPr lang="pt-BR" dirty="0" smtClean="0"/>
              <a:t> -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4525963"/>
          </a:xfrm>
        </p:spPr>
        <p:txBody>
          <a:bodyPr>
            <a:normAutofit/>
          </a:bodyPr>
          <a:lstStyle/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$ok = (($perfil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('#ADM'))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('#SCR'))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('#COO')));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($ok==1)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26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Formulário</a:t>
            </a:r>
          </a:p>
          <a:p>
            <a:pPr lvl="1"/>
            <a:r>
              <a:rPr lang="pt-BR" dirty="0" smtClean="0"/>
              <a:t>Dupla validação (SESSION e Variação de um campo POST)</a:t>
            </a:r>
          </a:p>
          <a:p>
            <a:r>
              <a:rPr lang="pt-BR" dirty="0" smtClean="0"/>
              <a:t>Função CHECKPOST()</a:t>
            </a:r>
          </a:p>
          <a:p>
            <a:pPr lvl="1"/>
            <a:r>
              <a:rPr lang="pt-BR" dirty="0" smtClean="0"/>
              <a:t>Gera uma chave que valida o link enviado, enviado na variável dd90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PHP </a:t>
            </a:r>
            <a:r>
              <a:rPr lang="pt-BR" dirty="0" err="1" smtClean="0"/>
              <a:t>Pages</a:t>
            </a:r>
            <a:r>
              <a:rPr lang="pt-BR" dirty="0" smtClean="0"/>
              <a:t> - 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7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PROETHOS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http://www.paho.org/proethos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87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Transferir por </a:t>
            </a:r>
            <a:r>
              <a:rPr lang="pt-BR" i="1" dirty="0" err="1" smtClean="0"/>
              <a:t>ftp</a:t>
            </a:r>
            <a:r>
              <a:rPr lang="pt-BR" dirty="0" smtClean="0"/>
              <a:t> o arquivo descompactado</a:t>
            </a:r>
          </a:p>
          <a:p>
            <a:r>
              <a:rPr lang="pt-BR" sz="2400" dirty="0" smtClean="0"/>
              <a:t>Acessar o domínio e a págin</a:t>
            </a:r>
            <a:endParaRPr lang="pt-BR" sz="2400" dirty="0"/>
          </a:p>
          <a:p>
            <a:r>
              <a:rPr lang="pt-BR" sz="2000" dirty="0" smtClean="0"/>
              <a:t>Requisitos	</a:t>
            </a:r>
          </a:p>
          <a:p>
            <a:pPr lvl="1"/>
            <a:r>
              <a:rPr lang="pt-BR" sz="1600" dirty="0" smtClean="0"/>
              <a:t>Nome do servidor do </a:t>
            </a:r>
            <a:r>
              <a:rPr lang="pt-BR" sz="1600" dirty="0" err="1" smtClean="0"/>
              <a:t>MySql</a:t>
            </a:r>
            <a:endParaRPr lang="pt-BR" sz="1600" dirty="0" smtClean="0"/>
          </a:p>
          <a:p>
            <a:pPr lvl="1"/>
            <a:r>
              <a:rPr lang="pt-BR" sz="1600" dirty="0" smtClean="0"/>
              <a:t>Nome da base de dados do </a:t>
            </a:r>
            <a:r>
              <a:rPr lang="pt-BR" sz="1600" dirty="0" err="1" smtClean="0"/>
              <a:t>MySql</a:t>
            </a:r>
            <a:r>
              <a:rPr lang="pt-BR" sz="1600" dirty="0" smtClean="0"/>
              <a:t>: ex. </a:t>
            </a:r>
            <a:r>
              <a:rPr lang="pt-BR" sz="1600" dirty="0" err="1" smtClean="0"/>
              <a:t>proethos.pucpr</a:t>
            </a:r>
            <a:endParaRPr lang="pt-BR" sz="1600" dirty="0" smtClean="0"/>
          </a:p>
          <a:p>
            <a:pPr lvl="1"/>
            <a:r>
              <a:rPr lang="pt-BR" sz="1600" dirty="0" smtClean="0"/>
              <a:t>Nome do usuário que conecta a esta base de dados</a:t>
            </a:r>
          </a:p>
          <a:p>
            <a:pPr lvl="1"/>
            <a:endParaRPr lang="pt-BR" sz="1600" dirty="0"/>
          </a:p>
          <a:p>
            <a:r>
              <a:rPr lang="pt-BR" sz="2000" dirty="0" smtClean="0"/>
              <a:t>Configurações adicionais</a:t>
            </a:r>
          </a:p>
          <a:p>
            <a:pPr lvl="1"/>
            <a:r>
              <a:rPr lang="pt-BR" sz="1600" dirty="0" smtClean="0"/>
              <a:t>Aumentar o tamanho máximo de upload (10Mega) no php.ini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755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Perfil de usuário</a:t>
            </a:r>
            <a:endParaRPr lang="pt-BR" dirty="0"/>
          </a:p>
        </p:txBody>
      </p:sp>
      <p:pic>
        <p:nvPicPr>
          <p:cNvPr id="12" name="Picture 11" descr="icone_noimage_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7582"/>
            <a:ext cx="400053" cy="500066"/>
          </a:xfrm>
          <a:prstGeom prst="rect">
            <a:avLst/>
          </a:prstGeom>
          <a:ln w="12700">
            <a:noFill/>
          </a:ln>
        </p:spPr>
      </p:pic>
      <p:pic>
        <p:nvPicPr>
          <p:cNvPr id="13" name="Picture 12" descr="icone_noimage_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41706"/>
            <a:ext cx="500042" cy="50004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98227"/>
              </p:ext>
            </p:extLst>
          </p:nvPr>
        </p:nvGraphicFramePr>
        <p:xfrm>
          <a:off x="285720" y="1142984"/>
          <a:ext cx="860676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088"/>
                <a:gridCol w="911588"/>
                <a:gridCol w="513708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Perfil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Admin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#ADM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Assume todos os perfis,</a:t>
                      </a:r>
                      <a:r>
                        <a:rPr lang="pt-BR" baseline="0" dirty="0" smtClean="0"/>
                        <a:t> pode configurar o sistema, alterar paremetros.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Coordenador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#COO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</a:t>
                      </a:r>
                      <a:r>
                        <a:rPr lang="pt-BR" baseline="0" dirty="0" smtClean="0"/>
                        <a:t> pelo gestão do sistema, controla o fluxo dos protocolos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#SCR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Apoio logístico ao coordenador, com o</a:t>
                      </a:r>
                      <a:r>
                        <a:rPr lang="pt-BR" baseline="0" dirty="0" smtClean="0"/>
                        <a:t> recebimento dos protocolos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Membro do Comitê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#MEM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Acesso ao sistema de apreciação ética, com possibilidade</a:t>
                      </a:r>
                      <a:r>
                        <a:rPr lang="pt-BR" baseline="0" dirty="0" smtClean="0"/>
                        <a:t> de indicação de avaliação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</a:t>
                      </a:r>
                      <a:r>
                        <a:rPr lang="pt-BR" baseline="0" dirty="0" smtClean="0"/>
                        <a:t> Hoc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#ADH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Avaliador externo ao comitê, tem acesso somente aos protocolos que foram indicados</a:t>
                      </a:r>
                      <a:r>
                        <a:rPr lang="pt-BR" baseline="0" dirty="0" smtClean="0"/>
                        <a:t> para sua apreciação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Investigador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Pesquisador</a:t>
                      </a:r>
                      <a:r>
                        <a:rPr lang="pt-BR" baseline="0" dirty="0" smtClean="0"/>
                        <a:t> que submete uma proposta de pesquisa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Funcionalidades</a:t>
            </a:r>
            <a:endParaRPr lang="pt-BR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684" y="714356"/>
            <a:ext cx="543747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Up Arrow Callout 13"/>
          <p:cNvSpPr/>
          <p:nvPr/>
        </p:nvSpPr>
        <p:spPr>
          <a:xfrm>
            <a:off x="3643306" y="1357298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5" name="Up Arrow Callout 14"/>
          <p:cNvSpPr/>
          <p:nvPr/>
        </p:nvSpPr>
        <p:spPr>
          <a:xfrm>
            <a:off x="5286380" y="2000240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6" name="Up Arrow Callout 15"/>
          <p:cNvSpPr/>
          <p:nvPr/>
        </p:nvSpPr>
        <p:spPr>
          <a:xfrm>
            <a:off x="5286380" y="2857496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7" name="Left Arrow Callout 16"/>
          <p:cNvSpPr/>
          <p:nvPr/>
        </p:nvSpPr>
        <p:spPr>
          <a:xfrm>
            <a:off x="5072066" y="3429000"/>
            <a:ext cx="308878" cy="25764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142844" y="714356"/>
            <a:ext cx="3357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 – Menu Principal*</a:t>
            </a:r>
          </a:p>
          <a:p>
            <a:r>
              <a:rPr lang="pt-BR" sz="1600" dirty="0" smtClean="0"/>
              <a:t>2 – Resumo do Investigador</a:t>
            </a:r>
          </a:p>
          <a:p>
            <a:r>
              <a:rPr lang="pt-BR" sz="1600" dirty="0" smtClean="0"/>
              <a:t>3 – Resumo do membro do Comitê</a:t>
            </a:r>
          </a:p>
          <a:p>
            <a:r>
              <a:rPr lang="pt-BR" sz="1600" dirty="0" smtClean="0"/>
              <a:t>4 – Resumo dos eventos do Comitê</a:t>
            </a:r>
            <a:endParaRPr lang="pt-B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Fluxos do Sistema - </a:t>
            </a: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85720" y="714356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de Protocolo de Pesquisa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6644" y="8572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Investigador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571480"/>
            <a:ext cx="70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Segoe UI Light" pitchFamily="34" charset="0"/>
              </a:rPr>
              <a:t>atores</a:t>
            </a:r>
            <a:endParaRPr lang="pt-BR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857364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Validação dos Documentos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rot="5400000">
            <a:off x="1071538" y="1678769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6644" y="1214422"/>
            <a:ext cx="1643074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Secretaria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Aceite para avaliação ética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4612" y="3000372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Membros do Comitê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>
            <a:off x="2214546" y="339328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5720" y="414338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Atribuição do Número do NIEC*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 rot="5400000">
            <a:off x="1071538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074713" y="396399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4678" y="6357958"/>
            <a:ext cx="592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Número de Identificação no Comitê de Ética (CAAE)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7286645" y="1571612"/>
            <a:ext cx="1643074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Membros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20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para Reunião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1074713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14942" y="714356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Membros do Comitê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4612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dos avaliadores </a:t>
            </a:r>
            <a:br>
              <a:rPr lang="pt-BR" sz="1600" dirty="0" smtClean="0">
                <a:latin typeface="Segoe UI Light" pitchFamily="34" charset="0"/>
              </a:rPr>
            </a:br>
            <a:r>
              <a:rPr lang="pt-BR" sz="1600" dirty="0" smtClean="0">
                <a:latin typeface="Segoe UI Light" pitchFamily="34" charset="0"/>
              </a:rPr>
              <a:t>(local e Ad Hoc)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14546" y="564357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3"/>
            <a:endCxn id="26" idx="1"/>
          </p:cNvCxnSpPr>
          <p:nvPr/>
        </p:nvCxnSpPr>
        <p:spPr>
          <a:xfrm flipV="1">
            <a:off x="4643438" y="1107265"/>
            <a:ext cx="571504" cy="4500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6380" y="1857364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Decisão do Colegiado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037273" y="167797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8638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Elaboração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037273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4071942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Revisão do Coordenador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037273" y="38925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7818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108711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1"/>
            <a:endCxn id="14" idx="3"/>
          </p:cNvCxnSpPr>
          <p:nvPr/>
        </p:nvCxnSpPr>
        <p:spPr>
          <a:xfrm rot="10800000">
            <a:off x="4643438" y="3393281"/>
            <a:ext cx="64294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4" idx="2"/>
            <a:endCxn id="18" idx="3"/>
          </p:cNvCxnSpPr>
          <p:nvPr/>
        </p:nvCxnSpPr>
        <p:spPr>
          <a:xfrm rot="5400000">
            <a:off x="2571737" y="3429000"/>
            <a:ext cx="750099" cy="1464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86644" y="1928802"/>
            <a:ext cx="1643074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Coordenador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86050" y="714356"/>
            <a:ext cx="1928826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Ad Hoc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54" name="Straight Connector 53"/>
          <p:cNvCxnSpPr>
            <a:stCxn id="52" idx="3"/>
            <a:endCxn id="26" idx="1"/>
          </p:cNvCxnSpPr>
          <p:nvPr/>
        </p:nvCxnSpPr>
        <p:spPr>
          <a:xfrm>
            <a:off x="4714876" y="110726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86644" y="2285992"/>
            <a:ext cx="1643074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Ad Hoc</a:t>
            </a:r>
            <a:endParaRPr lang="pt-BR" sz="1600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4525963"/>
          </a:xfrm>
        </p:spPr>
        <p:txBody>
          <a:bodyPr/>
          <a:lstStyle/>
          <a:p>
            <a:r>
              <a:rPr lang="pt-BR" dirty="0" smtClean="0"/>
              <a:t>Não aplicado</a:t>
            </a:r>
          </a:p>
          <a:p>
            <a:r>
              <a:rPr lang="pt-BR" dirty="0" smtClean="0"/>
              <a:t>Semestral</a:t>
            </a:r>
          </a:p>
          <a:p>
            <a:pPr lvl="1"/>
            <a:r>
              <a:rPr lang="pt-BR" dirty="0" smtClean="0"/>
              <a:t>Apresentação de relatório parcial</a:t>
            </a:r>
          </a:p>
          <a:p>
            <a:r>
              <a:rPr lang="pt-BR" dirty="0" smtClean="0"/>
              <a:t>Anual</a:t>
            </a:r>
          </a:p>
          <a:p>
            <a:pPr lvl="1"/>
            <a:r>
              <a:rPr lang="pt-BR" dirty="0" smtClean="0"/>
              <a:t>Apresentação de relatório parcial</a:t>
            </a:r>
          </a:p>
          <a:p>
            <a:r>
              <a:rPr lang="pt-BR" dirty="0" smtClean="0"/>
              <a:t>No final do estudo</a:t>
            </a:r>
          </a:p>
          <a:p>
            <a:pPr lvl="1"/>
            <a:r>
              <a:rPr lang="pt-BR" dirty="0" smtClean="0"/>
              <a:t>Apresentação de relatório final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Tipos de Acompanhamento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543956" cy="54118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Solicitud de extensión a la aprobación del protocolo (Los investigadores deben subir como </a:t>
            </a:r>
            <a:r>
              <a:rPr lang="es-ES" dirty="0" err="1"/>
              <a:t>pdf</a:t>
            </a:r>
            <a:r>
              <a:rPr lang="es-ES" dirty="0"/>
              <a:t> un formato que estará bajo plantillas / seguimiento. El comité debe luego poder emitir una decisión y enviar el dictamen respectivo)</a:t>
            </a:r>
          </a:p>
          <a:p>
            <a:r>
              <a:rPr lang="es-ES" dirty="0"/>
              <a:t>Enmienda al protocolo (Los investigadores deben subir como </a:t>
            </a:r>
            <a:r>
              <a:rPr lang="es-ES" dirty="0" err="1"/>
              <a:t>pdf</a:t>
            </a:r>
            <a:r>
              <a:rPr lang="es-ES" dirty="0"/>
              <a:t> un formato que estará bajo plantillas / seguimiento. El comité debe luego poder emitir una decisión y enviar el dictamen respectivo)</a:t>
            </a:r>
          </a:p>
          <a:p>
            <a:r>
              <a:rPr lang="es-ES" dirty="0"/>
              <a:t>Reporte de evento adverso (Los investigadores deben subir como </a:t>
            </a:r>
            <a:r>
              <a:rPr lang="es-ES" dirty="0" err="1"/>
              <a:t>pdf</a:t>
            </a:r>
            <a:r>
              <a:rPr lang="es-ES" dirty="0"/>
              <a:t> un formato que estará bajo plantillas / seguimiento. El Comité debe luego poder enviar una comunicación por medio del sistema --email con </a:t>
            </a:r>
            <a:r>
              <a:rPr lang="es-ES" dirty="0" err="1"/>
              <a:t>attachment</a:t>
            </a:r>
            <a:r>
              <a:rPr lang="es-ES" dirty="0"/>
              <a:t> posible-- a los investigadores)</a:t>
            </a:r>
          </a:p>
          <a:p>
            <a:r>
              <a:rPr lang="es-ES" dirty="0"/>
              <a:t>Terminación del estudio (el investigador debe poder hacer clic indicando que ha completado el estudio, escribir en una cajita que diga “Justificación”, y hacer clic en "Reporte final del estudio" para subir el </a:t>
            </a:r>
            <a:r>
              <a:rPr lang="es-ES" dirty="0" err="1"/>
              <a:t>attachment</a:t>
            </a:r>
            <a:r>
              <a:rPr lang="es-ES" dirty="0"/>
              <a:t> con el reporte)</a:t>
            </a:r>
          </a:p>
          <a:p>
            <a:r>
              <a:rPr lang="es-ES" dirty="0"/>
              <a:t>Inicio del reclutamiento (el investigador debe poder hacer clic en una casilla que diga "Reclutamiento de participantes iniciado" / "</a:t>
            </a:r>
            <a:r>
              <a:rPr lang="es-ES" dirty="0" err="1"/>
              <a:t>Recruitment</a:t>
            </a:r>
            <a:r>
              <a:rPr lang="es-ES" dirty="0"/>
              <a:t> of </a:t>
            </a:r>
            <a:r>
              <a:rPr lang="es-ES" dirty="0" err="1"/>
              <a:t>participants</a:t>
            </a:r>
            <a:r>
              <a:rPr lang="es-ES" dirty="0"/>
              <a:t> </a:t>
            </a:r>
            <a:r>
              <a:rPr lang="es-ES" dirty="0" err="1"/>
              <a:t>started</a:t>
            </a:r>
            <a:r>
              <a:rPr lang="es-ES" dirty="0"/>
              <a:t>")</a:t>
            </a:r>
          </a:p>
          <a:p>
            <a:r>
              <a:rPr lang="es-ES" dirty="0"/>
              <a:t>Envío de documentación adicional (el investigador debe poder hacer clic indicando que quiere enviar documentación adicional, escribir en una cajita que diga “Explicación”, y subir la documentación adicional como </a:t>
            </a:r>
            <a:r>
              <a:rPr lang="es-ES" dirty="0" err="1"/>
              <a:t>attachment</a:t>
            </a:r>
            <a:r>
              <a:rPr lang="es-ES" dirty="0"/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844" y="0"/>
            <a:ext cx="822960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Fluxos do Sistema – </a:t>
            </a:r>
            <a:r>
              <a:rPr kumimoji="0" lang="pt-B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Monitoreo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1708</Words>
  <Application>Microsoft Office PowerPoint</Application>
  <PresentationFormat>Apresentação na tela (4:3)</PresentationFormat>
  <Paragraphs>392</Paragraphs>
  <Slides>34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Segoe UI Light</vt:lpstr>
      <vt:lpstr>Tema do Office</vt:lpstr>
      <vt:lpstr>PHOTO-PAINT</vt:lpstr>
      <vt:lpstr>Apresentação do PowerPoint</vt:lpstr>
      <vt:lpstr>O sistema ProEthos</vt:lpstr>
      <vt:lpstr>Instalação</vt:lpstr>
      <vt:lpstr>Instalação</vt:lpstr>
      <vt:lpstr>Perfil de usuário</vt:lpstr>
      <vt:lpstr>Funcionalidades</vt:lpstr>
      <vt:lpstr>Fluxos do Sistema - Avaliação</vt:lpstr>
      <vt:lpstr>Tipos de Acompanhamento</vt:lpstr>
      <vt:lpstr>Apresentação do PowerPoint</vt:lpstr>
      <vt:lpstr>Fluxos do Sistema – Monitoreo</vt:lpstr>
      <vt:lpstr>Tipos de Pareceres</vt:lpstr>
      <vt:lpstr>Parametrizações</vt:lpstr>
      <vt:lpstr>Apresentação do PowerPoint</vt:lpstr>
      <vt:lpstr>Atualização do Sistema</vt:lpstr>
      <vt:lpstr>Estrutura do Diretório</vt:lpstr>
      <vt:lpstr>Estrutura do Diretório - document</vt:lpstr>
      <vt:lpstr>db.php</vt:lpstr>
      <vt:lpstr>Apresentação do PowerPoint</vt:lpstr>
      <vt:lpstr>Apresentação do PowerPoint</vt:lpstr>
      <vt:lpstr>Apresentação do PowerPoint</vt:lpstr>
      <vt:lpstr>_class_form.php montagem e validação do formulário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das Tabelas - DER</vt:lpstr>
      <vt:lpstr>PHP Pages - Segurança</vt:lpstr>
      <vt:lpstr>PHP Pages - Segurança</vt:lpstr>
      <vt:lpstr>PROETHOS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ReneFGJ</dc:creator>
  <cp:lastModifiedBy>Rene Faustino Gabriel Junior</cp:lastModifiedBy>
  <cp:revision>50</cp:revision>
  <dcterms:created xsi:type="dcterms:W3CDTF">2013-03-19T02:13:33Z</dcterms:created>
  <dcterms:modified xsi:type="dcterms:W3CDTF">2015-02-05T10:59:42Z</dcterms:modified>
</cp:coreProperties>
</file>