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0" r:id="rId10"/>
    <p:sldId id="267" r:id="rId11"/>
    <p:sldId id="268" r:id="rId12"/>
    <p:sldId id="266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Submissão</a:t>
          </a:r>
          <a:endParaRPr lang="pt-BR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Avaliação e Acompanhamento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Submissão</a:t>
          </a:r>
          <a:endParaRPr lang="pt-BR" sz="1400" kern="120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Avaliação e Acompanhamento</a:t>
          </a:r>
          <a:endParaRPr lang="pt-BR" sz="14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smtClean="0"/>
            <a:t>Pro</a:t>
          </a:r>
          <a:r>
            <a:rPr lang="pt-BR" sz="1400" kern="1200" smtClean="0"/>
            <a:t>Ethos</a:t>
          </a:r>
          <a:endParaRPr lang="pt-BR" sz="14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70" y="5644889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v0.14.46a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/>
          <a:lstStyle/>
          <a:p>
            <a:r>
              <a:rPr lang="pt-BR" dirty="0" smtClean="0"/>
              <a:t>Semestral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Anual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No final do estudo</a:t>
            </a:r>
          </a:p>
          <a:p>
            <a:pPr lvl="1"/>
            <a:r>
              <a:rPr lang="pt-BR" dirty="0" smtClean="0"/>
              <a:t>Apresentação de relatório final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Acompanhamento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/>
              <a:t>Fluxos do Sistema – Gestão de Pesquisa</a:t>
            </a:r>
            <a:endParaRPr lang="pt-BR" sz="3600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Documento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rot="5400000">
            <a:off x="537738" y="4498586"/>
            <a:ext cx="1428760" cy="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4612" y="299561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ciência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61" name="Straight Arrow Connector 60"/>
          <p:cNvCxnSpPr>
            <a:stCxn id="46" idx="3"/>
            <a:endCxn id="40" idx="1"/>
          </p:cNvCxnSpPr>
          <p:nvPr/>
        </p:nvCxnSpPr>
        <p:spPr>
          <a:xfrm>
            <a:off x="4643438" y="3388519"/>
            <a:ext cx="64294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3"/>
            <a:endCxn id="46" idx="0"/>
          </p:cNvCxnSpPr>
          <p:nvPr/>
        </p:nvCxnSpPr>
        <p:spPr>
          <a:xfrm>
            <a:off x="2214546" y="2250273"/>
            <a:ext cx="1464479" cy="745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5720" y="1214422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Aprovador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Not Approved /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Não aprovador / pendente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Exempt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de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pelo Comitê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Expedited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após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do Comitê do Colegiado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Conditional Approval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Aprovado, porém condicional a algumas alterações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Pareceres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Submissão de protocolo</a:t>
            </a:r>
            <a:endParaRPr lang="pt-BR" sz="2800" b="1" dirty="0">
              <a:latin typeface="Segoe UI Light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57158" y="478632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Modelos de decisión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Amendment 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Amendment Not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428625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Gestão de Pesquisa - Acompanhamento</a:t>
            </a:r>
            <a:endParaRPr lang="pt-BR" sz="2800" b="1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Logotipos</a:t>
            </a:r>
          </a:p>
          <a:p>
            <a:r>
              <a:rPr lang="pt-BR" dirty="0" smtClean="0"/>
              <a:t>Campos de Submissão</a:t>
            </a:r>
          </a:p>
          <a:p>
            <a:r>
              <a:rPr lang="pt-BR" dirty="0" smtClean="0"/>
              <a:t>FAQ</a:t>
            </a:r>
          </a:p>
          <a:p>
            <a:r>
              <a:rPr lang="pt-BR" dirty="0" smtClean="0"/>
              <a:t>E-mail de comunicação (Mensagens)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Parametrizações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</a:t>
            </a:r>
            <a:r>
              <a:rPr lang="pt-BR" b="1" dirty="0" err="1" smtClean="0"/>
              <a:t>Pro</a:t>
            </a:r>
            <a:r>
              <a:rPr lang="pt-BR" dirty="0" err="1" smtClean="0"/>
              <a:t>Ethos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="" xmlns:p14="http://schemas.microsoft.com/office/powerpoint/2010/main" val="251099383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dos Usuários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0381923"/>
              </p:ext>
            </p:extLst>
          </p:nvPr>
        </p:nvGraphicFramePr>
        <p:xfrm>
          <a:off x="107504" y="1268760"/>
          <a:ext cx="8928992" cy="498068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04256"/>
                <a:gridCol w="6624736"/>
              </a:tblGrid>
              <a:tr h="361349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Investigador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 que submete</a:t>
                      </a:r>
                      <a:r>
                        <a:rPr lang="pt-BR" baseline="0" dirty="0" smtClean="0"/>
                        <a:t> um protocolo de pesquisa para apreciação ética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Coordenador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 pelo comitê e revisão das apreciações éticas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Membro</a:t>
                      </a:r>
                      <a:r>
                        <a:rPr lang="pt-BR" baseline="0" dirty="0" smtClean="0"/>
                        <a:t> do comitê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r>
                        <a:rPr lang="pt-BR" baseline="0" dirty="0" smtClean="0"/>
                        <a:t> atribuído a relatores, revisores que realizam apreciações éticas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Secretaria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Apoio operacional ao comitê,</a:t>
                      </a:r>
                      <a:r>
                        <a:rPr lang="pt-BR" baseline="0" dirty="0" smtClean="0"/>
                        <a:t> com funções administrativas no sistema, não podendo realizar apreciações éticas.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err="1" smtClean="0"/>
                        <a:t>Admin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Administrador do sistema, tem os privilégios máximos de configuração e parametrização do sistema.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Ad hoc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 cadastrado que pode ser convidado</a:t>
                      </a:r>
                      <a:r>
                        <a:rPr lang="pt-BR" baseline="0" dirty="0" smtClean="0"/>
                        <a:t> a analisar um protocolo de pesquisa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148"/>
            <a:ext cx="792088" cy="10429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63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Acesso a Internet</a:t>
            </a:r>
          </a:p>
          <a:p>
            <a:pPr lvl="1"/>
            <a:r>
              <a:rPr lang="pt-BR" dirty="0" smtClean="0"/>
              <a:t>Domínio ou subdomínio de Internet</a:t>
            </a:r>
          </a:p>
          <a:p>
            <a:pPr lvl="1"/>
            <a:r>
              <a:rPr lang="pt-BR" dirty="0" smtClean="0"/>
              <a:t>Servidor Apache /PHP</a:t>
            </a:r>
          </a:p>
          <a:p>
            <a:pPr lvl="1"/>
            <a:r>
              <a:rPr lang="pt-BR" dirty="0" smtClean="0"/>
              <a:t>Banco de dados </a:t>
            </a:r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smtClean="0"/>
              <a:t>Serviço de envio de </a:t>
            </a:r>
            <a:r>
              <a:rPr lang="pt-BR" dirty="0" err="1" smtClean="0"/>
              <a:t>email</a:t>
            </a:r>
            <a:endParaRPr lang="pt-BR" dirty="0"/>
          </a:p>
          <a:p>
            <a:pPr lvl="1"/>
            <a:r>
              <a:rPr lang="pt-BR" dirty="0" smtClean="0"/>
              <a:t>Acesso </a:t>
            </a:r>
            <a:r>
              <a:rPr lang="pt-BR" i="1" dirty="0" err="1" smtClean="0"/>
              <a:t>ftp</a:t>
            </a:r>
            <a:r>
              <a:rPr lang="pt-BR" dirty="0" smtClean="0"/>
              <a:t> ou </a:t>
            </a:r>
            <a:r>
              <a:rPr lang="pt-BR" i="1" dirty="0" err="1" smtClean="0"/>
              <a:t>ssh</a:t>
            </a:r>
            <a:r>
              <a:rPr lang="pt-BR" dirty="0" smtClean="0"/>
              <a:t> pelo administrador TI</a:t>
            </a:r>
            <a:endParaRPr lang="pt-BR" dirty="0"/>
          </a:p>
          <a:p>
            <a:pPr marL="457200" lvl="1" indent="0">
              <a:buNone/>
            </a:pPr>
            <a:r>
              <a:rPr lang="pt-BR" sz="1800" dirty="0" smtClean="0"/>
              <a:t>* Todos softwares livres. Maioria dos servidores atende estes requisitos.</a:t>
            </a:r>
          </a:p>
          <a:p>
            <a:r>
              <a:rPr lang="pt-BR" dirty="0" smtClean="0"/>
              <a:t>Download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https://github.com/bireme/proethos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Transferir por </a:t>
            </a:r>
            <a:r>
              <a:rPr lang="pt-BR" i="1" dirty="0" err="1" smtClean="0"/>
              <a:t>ftp</a:t>
            </a:r>
            <a:r>
              <a:rPr lang="pt-BR" dirty="0" smtClean="0"/>
              <a:t> o arquivo descompactado</a:t>
            </a:r>
          </a:p>
          <a:p>
            <a:r>
              <a:rPr lang="pt-BR" sz="2400" dirty="0" smtClean="0"/>
              <a:t>Acessar o domínio e a págin</a:t>
            </a:r>
            <a:endParaRPr lang="pt-BR" sz="2400" dirty="0"/>
          </a:p>
          <a:p>
            <a:r>
              <a:rPr lang="pt-BR" sz="2000" dirty="0" smtClean="0"/>
              <a:t>Requisitos	</a:t>
            </a:r>
          </a:p>
          <a:p>
            <a:pPr lvl="1"/>
            <a:r>
              <a:rPr lang="pt-BR" sz="1600" dirty="0" smtClean="0"/>
              <a:t>Nome do servidor do </a:t>
            </a:r>
            <a:r>
              <a:rPr lang="pt-BR" sz="1600" dirty="0" err="1" smtClean="0"/>
              <a:t>MySql</a:t>
            </a:r>
            <a:endParaRPr lang="pt-BR" sz="1600" dirty="0" smtClean="0"/>
          </a:p>
          <a:p>
            <a:pPr lvl="1"/>
            <a:r>
              <a:rPr lang="pt-BR" sz="1600" dirty="0" smtClean="0"/>
              <a:t>Nome da base de dados do </a:t>
            </a:r>
            <a:r>
              <a:rPr lang="pt-BR" sz="1600" dirty="0" err="1" smtClean="0"/>
              <a:t>MySql</a:t>
            </a:r>
            <a:r>
              <a:rPr lang="pt-BR" sz="1600" dirty="0" smtClean="0"/>
              <a:t>: ex. </a:t>
            </a:r>
            <a:r>
              <a:rPr lang="pt-BR" sz="1600" dirty="0" err="1" smtClean="0"/>
              <a:t>proethos.pucpr</a:t>
            </a:r>
            <a:endParaRPr lang="pt-BR" sz="1600" dirty="0" smtClean="0"/>
          </a:p>
          <a:p>
            <a:pPr lvl="1"/>
            <a:r>
              <a:rPr lang="pt-BR" sz="1600" dirty="0" smtClean="0"/>
              <a:t>Nome do usuário que conecta a esta base de dados</a:t>
            </a:r>
          </a:p>
          <a:p>
            <a:pPr lvl="1"/>
            <a:endParaRPr lang="pt-BR" sz="1600" dirty="0"/>
          </a:p>
          <a:p>
            <a:r>
              <a:rPr lang="pt-BR" sz="2000" dirty="0" smtClean="0"/>
              <a:t>Configurações adicionais</a:t>
            </a:r>
          </a:p>
          <a:p>
            <a:pPr lvl="1"/>
            <a:r>
              <a:rPr lang="pt-BR" sz="1600" dirty="0" smtClean="0"/>
              <a:t>Aumentar o tamanho máximo de upload (10Mega) no php.ini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Perfil de usuário</a:t>
            </a:r>
            <a:endParaRPr lang="pt-BR" dirty="0"/>
          </a:p>
        </p:txBody>
      </p:sp>
      <p:pic>
        <p:nvPicPr>
          <p:cNvPr id="12" name="Picture 11" descr="icone_noimage_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7582"/>
            <a:ext cx="400053" cy="500066"/>
          </a:xfrm>
          <a:prstGeom prst="rect">
            <a:avLst/>
          </a:prstGeom>
          <a:ln w="12700">
            <a:noFill/>
          </a:ln>
        </p:spPr>
      </p:pic>
      <p:pic>
        <p:nvPicPr>
          <p:cNvPr id="13" name="Picture 12" descr="icone_noimage_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1706"/>
            <a:ext cx="500042" cy="50004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5720" y="1142984"/>
          <a:ext cx="835824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722"/>
                <a:gridCol w="590952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Assume todos os perfis,</a:t>
                      </a:r>
                      <a:r>
                        <a:rPr lang="pt-BR" baseline="0" dirty="0" smtClean="0"/>
                        <a:t> pode configurar o sistema, alterar paremetros.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Coordenador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r>
                        <a:rPr lang="pt-BR" baseline="0" dirty="0" smtClean="0"/>
                        <a:t> pelo gestão do sistema, controla o fluxo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Apoio logístico ao coordenador, com o</a:t>
                      </a:r>
                      <a:r>
                        <a:rPr lang="pt-BR" baseline="0" dirty="0" smtClean="0"/>
                        <a:t> recebimento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Membro do Comitê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 ao sistema de apreciação ética, com possibilidade</a:t>
                      </a:r>
                      <a:r>
                        <a:rPr lang="pt-BR" baseline="0" dirty="0" smtClean="0"/>
                        <a:t> de indicação de avaliação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</a:t>
                      </a:r>
                      <a:r>
                        <a:rPr lang="pt-BR" baseline="0" dirty="0" smtClean="0"/>
                        <a:t> Hoc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Avaliador externo ao comitê, tem acesso somente aos protocolos que foram indicados</a:t>
                      </a:r>
                      <a:r>
                        <a:rPr lang="pt-BR" baseline="0" dirty="0" smtClean="0"/>
                        <a:t> para sua apreciação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Investigador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</a:t>
                      </a:r>
                      <a:r>
                        <a:rPr lang="pt-BR" baseline="0" dirty="0" smtClean="0"/>
                        <a:t> que submete uma proposta de pesquisa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684" y="714356"/>
            <a:ext cx="5437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Callout 13"/>
          <p:cNvSpPr/>
          <p:nvPr/>
        </p:nvSpPr>
        <p:spPr>
          <a:xfrm>
            <a:off x="3643306" y="1357298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Up Arrow Callout 14"/>
          <p:cNvSpPr/>
          <p:nvPr/>
        </p:nvSpPr>
        <p:spPr>
          <a:xfrm>
            <a:off x="5286380" y="2000240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Up Arrow Callout 15"/>
          <p:cNvSpPr/>
          <p:nvPr/>
        </p:nvSpPr>
        <p:spPr>
          <a:xfrm>
            <a:off x="5286380" y="2857496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Left Arrow Callout 16"/>
          <p:cNvSpPr/>
          <p:nvPr/>
        </p:nvSpPr>
        <p:spPr>
          <a:xfrm>
            <a:off x="5072066" y="3429000"/>
            <a:ext cx="308878" cy="2576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714356"/>
            <a:ext cx="3357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– Menu Principal*</a:t>
            </a:r>
          </a:p>
          <a:p>
            <a:r>
              <a:rPr lang="pt-BR" sz="1600" dirty="0" smtClean="0"/>
              <a:t>2 – Resumo do Investigador</a:t>
            </a:r>
          </a:p>
          <a:p>
            <a:r>
              <a:rPr lang="pt-BR" sz="1600" dirty="0" smtClean="0"/>
              <a:t>3 – Resumo do membro do Comitê</a:t>
            </a:r>
          </a:p>
          <a:p>
            <a:r>
              <a:rPr lang="pt-BR" sz="1600" dirty="0" smtClean="0"/>
              <a:t>4 – Resumo dos eventos do Comitê</a:t>
            </a:r>
            <a:endParaRPr lang="pt-B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Fluxos do Sistema - Submissão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de Protocolo de Pesquisa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300037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2214546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414338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Atribuição do Número do NIEC*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74713" y="39639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074713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4" idx="1"/>
            <a:endCxn id="14" idx="3"/>
          </p:cNvCxnSpPr>
          <p:nvPr/>
        </p:nvCxnSpPr>
        <p:spPr>
          <a:xfrm rot="10800000">
            <a:off x="4643438" y="3393281"/>
            <a:ext cx="714380" cy="2214578"/>
          </a:xfrm>
          <a:prstGeom prst="bentConnector3">
            <a:avLst>
              <a:gd name="adj1" fmla="val 32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4" idx="2"/>
            <a:endCxn id="18" idx="3"/>
          </p:cNvCxnSpPr>
          <p:nvPr/>
        </p:nvCxnSpPr>
        <p:spPr>
          <a:xfrm rot="5400000">
            <a:off x="2571737" y="3429000"/>
            <a:ext cx="750099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6050" y="714356"/>
            <a:ext cx="192882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Ad Hoc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26" idx="1"/>
          </p:cNvCxnSpPr>
          <p:nvPr/>
        </p:nvCxnSpPr>
        <p:spPr>
          <a:xfrm>
            <a:off x="4714876" y="110726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86644" y="2285992"/>
            <a:ext cx="1643074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Ad Hoc</a:t>
            </a:r>
            <a:endParaRPr lang="pt-BR" sz="16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pt-BR" dirty="0" smtClean="0"/>
              <a:t>Evento adverso</a:t>
            </a:r>
          </a:p>
          <a:p>
            <a:r>
              <a:rPr lang="pt-BR" dirty="0" smtClean="0"/>
              <a:t>Submissão de emenda</a:t>
            </a:r>
          </a:p>
          <a:p>
            <a:pPr lvl="1"/>
            <a:r>
              <a:rPr lang="pt-BR" dirty="0" smtClean="0"/>
              <a:t>Alteração do TCLE, seguro, entre outros</a:t>
            </a:r>
          </a:p>
          <a:p>
            <a:r>
              <a:rPr lang="pt-BR" dirty="0" smtClean="0"/>
              <a:t>Documentos para ciência (sem análise)</a:t>
            </a:r>
          </a:p>
          <a:p>
            <a:r>
              <a:rPr lang="pt-BR" dirty="0" smtClean="0"/>
              <a:t>Documentos para análise</a:t>
            </a:r>
          </a:p>
          <a:p>
            <a:pPr lvl="1"/>
            <a:r>
              <a:rPr lang="pt-BR" dirty="0" smtClean="0"/>
              <a:t>Definido pelo comitê</a:t>
            </a:r>
          </a:p>
          <a:p>
            <a:r>
              <a:rPr lang="pt-BR" dirty="0" smtClean="0"/>
              <a:t>Submissão de relatórios de acompanhamento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0"/>
            <a:ext cx="822960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Fluxos do Sistema – Gestão de Pesquisa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531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O sistema ProEthos</vt:lpstr>
      <vt:lpstr>Perfis dos Usuários</vt:lpstr>
      <vt:lpstr>Instalação</vt:lpstr>
      <vt:lpstr>Instalação</vt:lpstr>
      <vt:lpstr>Perfil de usuário</vt:lpstr>
      <vt:lpstr>Funcionalidades</vt:lpstr>
      <vt:lpstr>Fluxos do Sistema - Submissão</vt:lpstr>
      <vt:lpstr>Slide 9</vt:lpstr>
      <vt:lpstr>Tipos de Acompanhamento</vt:lpstr>
      <vt:lpstr>Fluxos do Sistema – Gestão de Pesquisa</vt:lpstr>
      <vt:lpstr>Tipos de Pareceres</vt:lpstr>
      <vt:lpstr>Parametrizações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</cp:lastModifiedBy>
  <cp:revision>28</cp:revision>
  <dcterms:created xsi:type="dcterms:W3CDTF">2013-03-19T02:13:33Z</dcterms:created>
  <dcterms:modified xsi:type="dcterms:W3CDTF">2014-12-23T19:04:35Z</dcterms:modified>
</cp:coreProperties>
</file>