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987" y="2638989"/>
            <a:ext cx="488442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0241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936625"/>
          </a:xfrm>
        </p:spPr>
        <p:txBody>
          <a:bodyPr anchor="ctr"/>
          <a:p>
            <a:pPr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事件类型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文本占位符 10242"/>
          <p:cNvSpPr>
            <a:spLocks noGrp="1"/>
          </p:cNvSpPr>
          <p:nvPr>
            <p:ph idx="1"/>
          </p:nvPr>
        </p:nvSpPr>
        <p:spPr>
          <a:xfrm>
            <a:off x="539750" y="17018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dirty="0"/>
              <a:t>onclick        </a:t>
            </a:r>
            <a:r>
              <a:rPr lang="zh-CN" altLang="en-US" dirty="0"/>
              <a:t>表示鼠标单击时候触发；</a:t>
            </a:r>
            <a:endParaRPr lang="zh-CN" altLang="en-US" dirty="0"/>
          </a:p>
          <a:p>
            <a:pPr>
              <a:buNone/>
            </a:pPr>
            <a:r>
              <a:rPr lang="en-US" altLang="x-none" dirty="0"/>
              <a:t>ondblclick   </a:t>
            </a:r>
            <a:r>
              <a:rPr lang="zh-CN" altLang="en-US" dirty="0"/>
              <a:t>表示鼠标双击时候触发；</a:t>
            </a:r>
            <a:endParaRPr lang="zh-CN" altLang="en-US" dirty="0"/>
          </a:p>
          <a:p>
            <a:pPr>
              <a:buNone/>
            </a:pPr>
            <a:r>
              <a:rPr lang="en-US" altLang="x-none" dirty="0"/>
              <a:t>onmouseenter  </a:t>
            </a:r>
            <a:r>
              <a:rPr lang="zh-CN" altLang="en-US" dirty="0"/>
              <a:t>表示鼠标移入的时候触发；</a:t>
            </a:r>
            <a:endParaRPr lang="zh-CN" altLang="en-US" dirty="0"/>
          </a:p>
          <a:p>
            <a:pPr>
              <a:buNone/>
            </a:pPr>
            <a:r>
              <a:rPr lang="en-US" altLang="x-none" dirty="0"/>
              <a:t>onmouseleave  </a:t>
            </a:r>
            <a:r>
              <a:rPr lang="zh-CN" altLang="en-US" dirty="0"/>
              <a:t>表示鼠标移出的时候触发；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SzPct val="100000"/>
            </a:pPr>
            <a:r>
              <a:rPr lang="zh-CN" altLang="en-US" dirty="0"/>
              <a:t>事件的一个小特点：在</a:t>
            </a:r>
            <a:r>
              <a:rPr lang="en-US" altLang="x-none" dirty="0"/>
              <a:t>js</a:t>
            </a:r>
            <a:r>
              <a:rPr lang="zh-CN" altLang="en-US" dirty="0"/>
              <a:t>当中以</a:t>
            </a:r>
            <a:r>
              <a:rPr lang="en-US" altLang="x-none" dirty="0"/>
              <a:t>on</a:t>
            </a:r>
            <a:r>
              <a:rPr lang="zh-CN" altLang="en-US" dirty="0"/>
              <a:t>开头。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x-none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4097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7550"/>
          </a:xfrm>
          <a:ln>
            <a:miter/>
          </a:ln>
        </p:spPr>
        <p:txBody>
          <a:bodyPr vert="horz" anchor="t">
            <a:normAutofit/>
          </a:bodyPr>
          <a:p>
            <a:pPr marL="1905" indent="-1905" fontAlgn="base"/>
            <a:r>
              <a:rPr lang="zh-CN" altLang="en-US" sz="2800" strike="noStrike" noProof="1" dirty="0"/>
              <a:t>函数（方法）</a:t>
            </a:r>
            <a:endParaRPr lang="zh-CN" altLang="en-US" sz="2800" strike="noStrike" noProof="1" dirty="0"/>
          </a:p>
          <a:p>
            <a:pPr marL="1905" indent="-344805" fontAlgn="base">
              <a:buNone/>
            </a:pPr>
            <a:r>
              <a:rPr lang="zh-CN" altLang="en-US" sz="2800" strike="noStrike" noProof="1" dirty="0"/>
              <a:t>定义：实际上就是实现某种功能。</a:t>
            </a:r>
            <a:endParaRPr lang="zh-CN" altLang="en-US" sz="2800" strike="noStrike" noProof="1" dirty="0"/>
          </a:p>
          <a:p>
            <a:pPr marL="1905" indent="-344805" fontAlgn="base">
              <a:buNone/>
            </a:pPr>
            <a:endParaRPr lang="zh-CN" altLang="en-US" sz="2800" strike="noStrike" noProof="1" dirty="0"/>
          </a:p>
          <a:p>
            <a:pPr marL="1905" indent="-1905" fontAlgn="base"/>
            <a:r>
              <a:rPr lang="zh-CN" altLang="en-US" sz="2800" strike="noStrike" noProof="1" dirty="0"/>
              <a:t>基本结构：函数名称+小括号，例如：fn()</a:t>
            </a:r>
            <a:endParaRPr lang="zh-CN" altLang="en-US" sz="2800" strike="noStrike" noProof="1" dirty="0"/>
          </a:p>
          <a:p>
            <a:pPr marL="1905" indent="-344805" fontAlgn="base">
              <a:buNone/>
            </a:pPr>
            <a:endParaRPr lang="zh-CN" altLang="en-US" sz="2800" strike="noStrike" noProof="1" dirty="0"/>
          </a:p>
          <a:p>
            <a:pPr marL="1905" indent="-1905" fontAlgn="base"/>
            <a:r>
              <a:rPr lang="zh-CN" altLang="en-US" sz="2800" strike="noStrike" noProof="1" dirty="0"/>
              <a:t>内置函数</a:t>
            </a:r>
            <a:endParaRPr lang="zh-CN" altLang="en-US" sz="2800" strike="noStrike" noProof="1" dirty="0"/>
          </a:p>
          <a:p>
            <a:pPr marL="1905" indent="-344805" fontAlgn="base">
              <a:buNone/>
            </a:pPr>
            <a:r>
              <a:rPr lang="zh-CN" altLang="en-US" sz="2800" strike="noStrike" noProof="1" dirty="0"/>
              <a:t>alert()</a:t>
            </a:r>
            <a:endParaRPr lang="zh-CN" altLang="en-US" sz="2800" strike="noStrike" noProof="1" dirty="0"/>
          </a:p>
          <a:p>
            <a:pPr marL="1905" indent="-344805" fontAlgn="base">
              <a:buNone/>
            </a:pPr>
            <a:r>
              <a:rPr lang="zh-CN" altLang="en-US" sz="2800" strike="noStrike" noProof="1" dirty="0"/>
              <a:t>prompt()</a:t>
            </a:r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title"/>
          </p:nvPr>
        </p:nvSpPr>
        <p:spPr>
          <a:xfrm>
            <a:off x="611188" y="836613"/>
            <a:ext cx="8229600" cy="936625"/>
          </a:xfrm>
        </p:spPr>
        <p:txBody>
          <a:bodyPr anchor="ctr"/>
          <a:p>
            <a:pPr algn="l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占位符 5122"/>
          <p:cNvSpPr>
            <a:spLocks noGrp="1"/>
          </p:cNvSpPr>
          <p:nvPr>
            <p:ph idx="1"/>
          </p:nvPr>
        </p:nvSpPr>
        <p:spPr>
          <a:xfrm>
            <a:off x="612775" y="1844675"/>
            <a:ext cx="8229600" cy="4527550"/>
          </a:xfrm>
        </p:spPr>
        <p:txBody>
          <a:bodyPr anchor="t"/>
          <a:p>
            <a:pPr marL="1905" lvl="1" indent="0">
              <a:lnSpc>
                <a:spcPct val="150000"/>
              </a:lnSpc>
              <a:buSzPct val="100000"/>
              <a:buNone/>
            </a:pPr>
            <a:r>
              <a:rPr lang="en-US" altLang="zh-CN" dirty="0">
                <a:sym typeface="Arial" panose="020B0604020202020204" pitchFamily="34" charset="0"/>
              </a:rPr>
              <a:t>Javascript</a:t>
            </a:r>
            <a:r>
              <a:rPr lang="zh-CN" altLang="en-US" dirty="0">
                <a:sym typeface="Arial" panose="020B0604020202020204" pitchFamily="34" charset="0"/>
              </a:rPr>
              <a:t>的本来应该叫</a:t>
            </a:r>
            <a:r>
              <a:rPr lang="en-US" altLang="zh-CN" dirty="0">
                <a:sym typeface="Arial" panose="020B0604020202020204" pitchFamily="34" charset="0"/>
              </a:rPr>
              <a:t>livescript</a:t>
            </a:r>
            <a:r>
              <a:rPr lang="zh-CN" altLang="en-US" dirty="0">
                <a:sym typeface="Arial" panose="020B0604020202020204" pitchFamily="34" charset="0"/>
              </a:rPr>
              <a:t>，但是在发布前夕，想搭上媒体超热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的顺风车，临时把名字改为了</a:t>
            </a:r>
            <a:r>
              <a:rPr lang="en-US" altLang="zh-CN" dirty="0">
                <a:sym typeface="Arial" panose="020B0604020202020204" pitchFamily="34" charset="0"/>
              </a:rPr>
              <a:t>javascript</a:t>
            </a:r>
            <a:r>
              <a:rPr lang="zh-CN" altLang="en-US" dirty="0">
                <a:sym typeface="Arial" panose="020B0604020202020204" pitchFamily="34" charset="0"/>
              </a:rPr>
              <a:t>。（也就是说</a:t>
            </a:r>
            <a:r>
              <a:rPr lang="en-US" altLang="zh-CN" dirty="0">
                <a:sym typeface="Arial" panose="020B0604020202020204" pitchFamily="34" charset="0"/>
              </a:rPr>
              <a:t>js</a:t>
            </a:r>
            <a:r>
              <a:rPr lang="zh-CN" altLang="en-US" dirty="0">
                <a:sym typeface="Arial" panose="020B0604020202020204" pitchFamily="34" charset="0"/>
              </a:rPr>
              <a:t>跟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没有关系，当时的只是想借助</a:t>
            </a:r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的名气）</a:t>
            </a:r>
            <a:endParaRPr lang="zh-CN" altLang="en-US" dirty="0"/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4076700"/>
            <a:ext cx="2857500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512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pPr marL="1905" lvl="1" indent="455295" fontAlgn="base">
              <a:lnSpc>
                <a:spcPct val="150000"/>
              </a:lnSpc>
              <a:buSzPct val="100000"/>
              <a:buChar char="•"/>
            </a:pPr>
            <a:r>
              <a:rPr lang="zh-CN" altLang="en-US" strike="noStrike" noProof="1" dirty="0"/>
              <a:t> 实现炫酷的动画效果</a:t>
            </a:r>
            <a:endParaRPr lang="zh-CN" altLang="en-US" strike="noStrike" noProof="1" dirty="0"/>
          </a:p>
          <a:p>
            <a:pPr marL="1905" lvl="1" indent="455295" fontAlgn="base">
              <a:lnSpc>
                <a:spcPct val="150000"/>
              </a:lnSpc>
              <a:buSzPct val="100000"/>
              <a:buChar char="•"/>
            </a:pPr>
            <a:r>
              <a:rPr lang="zh-CN" altLang="en-US" strike="noStrike" noProof="1" dirty="0"/>
              <a:t> 可以过滤前台垃圾数据</a:t>
            </a:r>
            <a:endParaRPr lang="zh-CN" altLang="en-US" strike="noStrike" noProof="1" dirty="0"/>
          </a:p>
          <a:p>
            <a:pPr marL="1905" lvl="1" indent="455295" fontAlgn="base">
              <a:lnSpc>
                <a:spcPct val="150000"/>
              </a:lnSpc>
              <a:buSzPct val="100000"/>
              <a:buChar char="•"/>
            </a:pPr>
            <a:r>
              <a:rPr lang="zh-CN" altLang="en-US" strike="noStrike" noProof="1" dirty="0"/>
              <a:t> 与后台进行数据交互</a:t>
            </a:r>
            <a:endParaRPr lang="zh-CN" altLang="en-US" strike="noStrike" noProof="1" dirty="0"/>
          </a:p>
          <a:p>
            <a:pPr marL="1905" lvl="1" indent="0" fontAlgn="base">
              <a:lnSpc>
                <a:spcPct val="150000"/>
              </a:lnSpc>
              <a:buSzPct val="100000"/>
              <a:buNone/>
            </a:pPr>
            <a:r>
              <a:rPr lang="en-US" altLang="zh-CN" strike="noStrike" noProof="1" dirty="0"/>
              <a:t>....</a:t>
            </a:r>
            <a:endParaRPr lang="en-US" altLang="zh-CN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512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文本占位符 5122"/>
          <p:cNvSpPr>
            <a:spLocks noGrp="1"/>
          </p:cNvSpPr>
          <p:nvPr>
            <p:ph idx="1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pPr marL="1905" lvl="1" indent="0">
              <a:lnSpc>
                <a:spcPct val="150000"/>
              </a:lnSpc>
              <a:buSzPct val="100000"/>
              <a:buNone/>
            </a:pPr>
            <a:r>
              <a:rPr lang="zh-CN" altLang="en-US" dirty="0">
                <a:sym typeface="Arial" panose="020B0604020202020204" pitchFamily="34" charset="0"/>
              </a:rPr>
              <a:t>本质是：</a:t>
            </a:r>
            <a:endParaRPr lang="zh-CN" altLang="en-US" dirty="0">
              <a:sym typeface="Arial" panose="020B0604020202020204" pitchFamily="34" charset="0"/>
            </a:endParaRPr>
          </a:p>
          <a:p>
            <a:pPr marL="1905" lvl="1" indent="0">
              <a:lnSpc>
                <a:spcPct val="150000"/>
              </a:lnSpc>
              <a:buSzPct val="100000"/>
              <a:buNone/>
            </a:pPr>
            <a:r>
              <a:rPr lang="zh-CN" altLang="en-US" dirty="0">
                <a:sym typeface="Arial" panose="020B0604020202020204" pitchFamily="34" charset="0"/>
              </a:rPr>
              <a:t>控制web前端标准的前两者，</a:t>
            </a:r>
            <a:endParaRPr lang="zh-CN" altLang="en-US" dirty="0">
              <a:sym typeface="Arial" panose="020B0604020202020204" pitchFamily="34" charset="0"/>
            </a:endParaRPr>
          </a:p>
          <a:p>
            <a:pPr marL="1905" lvl="1" indent="0">
              <a:lnSpc>
                <a:spcPct val="150000"/>
              </a:lnSpc>
              <a:buSzPct val="100000"/>
              <a:buNone/>
            </a:pPr>
            <a:r>
              <a:rPr lang="zh-CN" altLang="en-US" dirty="0">
                <a:sym typeface="Arial" panose="020B0604020202020204" pitchFamily="34" charset="0"/>
              </a:rPr>
              <a:t>结构和样式。</a:t>
            </a:r>
            <a:endParaRPr lang="en-US" altLang="zh-CN" dirty="0"/>
          </a:p>
        </p:txBody>
      </p:sp>
      <p:pic>
        <p:nvPicPr>
          <p:cNvPr id="81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908685"/>
            <a:ext cx="3452813" cy="532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138" y="1123950"/>
            <a:ext cx="3817937" cy="4951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标题 6145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文档对象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535488"/>
          </a:xfrm>
        </p:spPr>
        <p:txBody>
          <a:bodyPr vert="horz" wrap="square" lIns="91440" tIns="45720" rIns="91440" bIns="45720" numCol="1" anchor="t" anchorCtr="0" compatLnSpc="1"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文档对象定义：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中代表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文档对象；我们只要一提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到对象，它其实就是一堆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函数和属性的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集合体。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搜索功能：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document.getElementById(...)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38669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38669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7169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JS控制CSS和HTML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文本占位符 7170"/>
          <p:cNvSpPr>
            <a:spLocks noGrp="1"/>
          </p:cNvSpPr>
          <p:nvPr>
            <p:ph idx="1"/>
          </p:nvPr>
        </p:nvSpPr>
        <p:spPr>
          <a:xfrm>
            <a:off x="539750" y="1844675"/>
            <a:ext cx="8229600" cy="4527550"/>
          </a:xfrm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dirty="0"/>
              <a:t>理论上我们可以通过“点”语法，访问标签上的任意属性，属性名和标签的属性名一致，只有</a:t>
            </a:r>
            <a:r>
              <a:rPr lang="en-US" altLang="x-none" dirty="0"/>
              <a:t>className</a:t>
            </a:r>
            <a:r>
              <a:rPr lang="zh-CN" altLang="en-US" dirty="0"/>
              <a:t>例外。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控制</a:t>
            </a:r>
            <a:r>
              <a:rPr lang="en-US" altLang="x-none" dirty="0"/>
              <a:t>html</a:t>
            </a:r>
            <a:r>
              <a:rPr lang="zh-CN" altLang="en-US" dirty="0"/>
              <a:t>内容</a:t>
            </a:r>
            <a:endParaRPr lang="en-US" altLang="x-none" dirty="0"/>
          </a:p>
          <a:p>
            <a:pPr lvl="1">
              <a:lnSpc>
                <a:spcPct val="150000"/>
              </a:lnSpc>
            </a:pPr>
            <a:r>
              <a:rPr lang="en-US" altLang="x-none" dirty="0"/>
              <a:t>innerHTML</a:t>
            </a:r>
            <a:endParaRPr lang="en-US" altLang="x-non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936625"/>
          </a:xfrm>
        </p:spPr>
        <p:txBody>
          <a:bodyPr anchor="ctr"/>
          <a:p>
            <a:pPr algn="l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>
          <a:xfrm>
            <a:off x="539750" y="1701800"/>
            <a:ext cx="8229600" cy="4525963"/>
          </a:xfrm>
        </p:spPr>
        <p:txBody>
          <a:bodyPr anchor="t"/>
          <a:p>
            <a:pPr fontAlgn="base">
              <a:lnSpc>
                <a:spcPct val="150000"/>
              </a:lnSpc>
            </a:pPr>
            <a:r>
              <a:rPr lang="zh-CN" altLang="en-US" sz="2200" strike="noStrike" noProof="1" dirty="0"/>
              <a:t>定义：就是一个容器，内部可以储存任意数据（可以理解为，把数据装到了一个打包袋里面）。</a:t>
            </a:r>
            <a:endParaRPr lang="zh-CN" altLang="en-US" sz="2200" strike="noStrike" noProof="1" dirty="0"/>
          </a:p>
          <a:p>
            <a:pPr fontAlgn="base">
              <a:lnSpc>
                <a:spcPct val="150000"/>
              </a:lnSpc>
            </a:pPr>
            <a:r>
              <a:rPr lang="zh-CN" altLang="en-US" sz="2200" strike="noStrike" noProof="1" dirty="0"/>
              <a:t>声明变量</a:t>
            </a:r>
            <a:endParaRPr lang="zh-CN" altLang="en-US" sz="2200" strike="noStrike" noProof="1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x-none" sz="2200" strike="noStrike" noProof="1" dirty="0"/>
              <a:t>     var </a:t>
            </a:r>
            <a:r>
              <a:rPr lang="zh-CN" altLang="en-US" sz="2200" strike="noStrike" noProof="1" dirty="0"/>
              <a:t>变量名称，然后通过等号给变量内部保存数据（专业的说法给变量赋值）</a:t>
            </a:r>
            <a:endParaRPr lang="en-US" altLang="x-none" sz="2200" strike="noStrike" noProof="1" dirty="0"/>
          </a:p>
          <a:p>
            <a:pPr lvl="1" fontAlgn="base">
              <a:lnSpc>
                <a:spcPct val="150000"/>
              </a:lnSpc>
              <a:buNone/>
            </a:pPr>
            <a:r>
              <a:rPr lang="zh-CN" altLang="en-US" sz="2200" strike="noStrike" noProof="1" dirty="0"/>
              <a:t>变量命名规范：只能由字母、数字、</a:t>
            </a:r>
            <a:r>
              <a:rPr lang="en-US" altLang="zh-CN" sz="2200" strike="noStrike" noProof="1" dirty="0"/>
              <a:t>_</a:t>
            </a:r>
            <a:r>
              <a:rPr lang="zh-CN" altLang="en-US" sz="2200" strike="noStrike" noProof="1" dirty="0"/>
              <a:t>（下划线）、</a:t>
            </a:r>
            <a:r>
              <a:rPr lang="en-US" altLang="zh-CN" sz="2200" strike="noStrike" noProof="1" dirty="0"/>
              <a:t>$</a:t>
            </a:r>
            <a:r>
              <a:rPr lang="zh-CN" altLang="en-US" sz="2200" strike="noStrike" noProof="1" dirty="0"/>
              <a:t>（美元符号）组成，首字符不能是数字。命名中不能出现</a:t>
            </a:r>
            <a:r>
              <a:rPr lang="en-US" altLang="zh-CN" sz="2200" strike="noStrike" noProof="1" dirty="0"/>
              <a:t>-</a:t>
            </a:r>
            <a:r>
              <a:rPr lang="zh-CN" altLang="en-US" sz="2200" strike="noStrike" noProof="1" dirty="0"/>
              <a:t>，不能和关键字冲突。</a:t>
            </a:r>
            <a:endParaRPr lang="zh-CN" altLang="en-US" sz="2200" strike="noStrike" noProof="1" dirty="0"/>
          </a:p>
          <a:p>
            <a:pPr fontAlgn="base">
              <a:lnSpc>
                <a:spcPct val="150000"/>
              </a:lnSpc>
            </a:pPr>
            <a:endParaRPr lang="en-US" altLang="x-none" sz="2200" strike="noStrike" noProof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9217"/>
          <p:cNvSpPr>
            <a:spLocks noGrp="1"/>
          </p:cNvSpPr>
          <p:nvPr>
            <p:ph type="title"/>
          </p:nvPr>
        </p:nvSpPr>
        <p:spPr>
          <a:xfrm>
            <a:off x="468313" y="693738"/>
            <a:ext cx="8229600" cy="936625"/>
          </a:xfrm>
        </p:spPr>
        <p:txBody>
          <a:bodyPr anchor="ctr"/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文本占位符 9218"/>
          <p:cNvSpPr>
            <a:spLocks noGrp="1"/>
          </p:cNvSpPr>
          <p:nvPr>
            <p:ph idx="1"/>
          </p:nvPr>
        </p:nvSpPr>
        <p:spPr>
          <a:xfrm>
            <a:off x="539750" y="1701800"/>
            <a:ext cx="8229600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400" dirty="0"/>
              <a:t>事件的定义：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当什么时候做什么事。</a:t>
            </a: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事件作用：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可以捕获用户的行为。</a:t>
            </a: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事件三要素：</a:t>
            </a:r>
            <a:r>
              <a:rPr lang="en-US" altLang="x-none" sz="2400" dirty="0"/>
              <a:t>(</a:t>
            </a:r>
            <a:r>
              <a:rPr lang="zh-CN" altLang="en-US" sz="2400" dirty="0"/>
              <a:t>作文三要素</a:t>
            </a:r>
            <a:r>
              <a:rPr lang="en-US" altLang="x-none" sz="2400" dirty="0"/>
              <a:t>)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1.</a:t>
            </a:r>
            <a:r>
              <a:rPr lang="zh-CN" altLang="en-US" sz="2400" dirty="0"/>
              <a:t>事件源：（就是这个事件加给谁）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2.</a:t>
            </a:r>
            <a:r>
              <a:rPr lang="zh-CN" altLang="en-US" sz="2400" dirty="0"/>
              <a:t>事件类型：（就是指的这个事件是什么时候发生的）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3.</a:t>
            </a:r>
            <a:r>
              <a:rPr lang="zh-CN" altLang="en-US" sz="2400" dirty="0"/>
              <a:t>执行的指令：匿名方法 </a:t>
            </a:r>
            <a:r>
              <a:rPr lang="en-US" altLang="x-none" sz="2400" dirty="0"/>
              <a:t>function(){  </a:t>
            </a:r>
            <a:r>
              <a:rPr lang="zh-CN" altLang="en-US" sz="2400" dirty="0"/>
              <a:t>你的命令写在这里  </a:t>
            </a:r>
            <a:r>
              <a:rPr lang="en-US" altLang="x-none" sz="2400" dirty="0"/>
              <a:t>}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使用事件的基本结构：事件源“点”事件类型=匿名函数（匿名方法）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x-none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全屏显示(4:3)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体验JS</vt:lpstr>
      <vt:lpstr>JS简介</vt:lpstr>
      <vt:lpstr>JS作用</vt:lpstr>
      <vt:lpstr>JS作用</vt:lpstr>
      <vt:lpstr>文档对象</vt:lpstr>
      <vt:lpstr>JS控制CSS和HTML</vt:lpstr>
      <vt:lpstr>变量</vt:lpstr>
      <vt:lpstr>事件</vt:lpstr>
      <vt:lpstr>事件类型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acer</cp:lastModifiedBy>
  <cp:revision>47</cp:revision>
  <dcterms:created xsi:type="dcterms:W3CDTF">2015-06-29T07:19:00Z</dcterms:created>
  <dcterms:modified xsi:type="dcterms:W3CDTF">2016-12-19T11:26:25Z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