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256" r:id="rId3"/>
    <p:sldId id="292" r:id="rId4"/>
    <p:sldId id="278" r:id="rId5"/>
    <p:sldId id="290" r:id="rId6"/>
    <p:sldId id="289" r:id="rId7"/>
    <p:sldId id="279" r:id="rId8"/>
    <p:sldId id="280" r:id="rId9"/>
    <p:sldId id="281" r:id="rId11"/>
    <p:sldId id="282" r:id="rId12"/>
    <p:sldId id="291" r:id="rId13"/>
    <p:sldId id="283" r:id="rId14"/>
    <p:sldId id="284" r:id="rId15"/>
    <p:sldId id="285" r:id="rId16"/>
    <p:sldId id="286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194" name="文本占位符 2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8193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243" name="文本占位符 8194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>
                <a:sym typeface="Arial" panose="020B0604020202020204" pitchFamily="34" charset="0"/>
              </a:rPr>
              <a:t>变量是用来存储任意一种数据类型的容器，你在变量里存储哪种数据，变量就代表该数据。</a:t>
            </a:r>
            <a:endParaRPr lang="zh-CN" altLang="en-US"/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024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291" name="文本占位符 10242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字符串的拼接（不要忘了iphones用变量加6）、</a:t>
            </a:r>
            <a:r>
              <a:rPr lang="zh-CN" altLang="en-US" dirty="0">
                <a:ea typeface="宋体" panose="02010600030101010101" pitchFamily="2" charset="-122"/>
              </a:rPr>
              <a:t>检测数据小案例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024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291" name="文本占位符 10242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字符串的拼接（不要忘了iphones用变量加6）、</a:t>
            </a:r>
            <a:r>
              <a:rPr lang="zh-CN" altLang="en-US" dirty="0">
                <a:ea typeface="宋体" panose="02010600030101010101" pitchFamily="2" charset="-122"/>
              </a:rPr>
              <a:t>检测数据小案例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2289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39" name="文本占位符 12290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sayHi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536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11" name="文本占位符 15362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简化小案例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987" y="2638989"/>
            <a:ext cx="488442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9217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转换类型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文本占位符 9218"/>
          <p:cNvSpPr>
            <a:spLocks noGrp="1"/>
          </p:cNvSpPr>
          <p:nvPr>
            <p:ph type="body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pPr marL="457200" lvl="1" indent="0" eaLnBrk="1" hangingPunct="1">
              <a:buNone/>
            </a:pPr>
            <a:r>
              <a:rPr lang="zh-CN" altLang="en-US" sz="3200" dirty="0">
                <a:sym typeface="+mn-ea"/>
              </a:rPr>
              <a:t>将字符串类型转换为整数</a:t>
            </a:r>
            <a:endParaRPr lang="zh-CN" altLang="en-US" sz="3200" dirty="0">
              <a:sym typeface="+mn-ea"/>
            </a:endParaRPr>
          </a:p>
          <a:p>
            <a:pPr marL="457200" lvl="1" indent="0" eaLnBrk="1" hangingPunct="1">
              <a:buNone/>
            </a:pPr>
            <a:r>
              <a:rPr lang="zh-CN" altLang="en-US" sz="3200" dirty="0">
                <a:sym typeface="+mn-ea"/>
              </a:rPr>
              <a:t>例子：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parseInt</a:t>
            </a:r>
            <a:r>
              <a:rPr lang="en-US" altLang="zh-CN" sz="3200" dirty="0">
                <a:sym typeface="+mn-ea"/>
              </a:rPr>
              <a:t>('500');	-&gt;	</a:t>
            </a:r>
            <a:r>
              <a:rPr lang="zh-CN" altLang="zh-CN" sz="3200" dirty="0">
                <a:sym typeface="+mn-ea"/>
              </a:rPr>
              <a:t>返回</a:t>
            </a:r>
            <a:r>
              <a:rPr lang="en-US" altLang="zh-CN" sz="3200" dirty="0">
                <a:sym typeface="+mn-ea"/>
              </a:rPr>
              <a:t>500</a:t>
            </a:r>
            <a:r>
              <a:rPr lang="zh-CN" altLang="en-US" sz="3200" dirty="0">
                <a:sym typeface="+mn-ea"/>
              </a:rPr>
              <a:t>数值</a:t>
            </a:r>
            <a:endParaRPr lang="zh-CN" altLang="en-US" sz="3200" dirty="0">
              <a:sym typeface="+mn-ea"/>
            </a:endParaRPr>
          </a:p>
          <a:p>
            <a:pPr marL="1905" lvl="1" indent="455295">
              <a:buNone/>
            </a:pPr>
            <a:endParaRPr lang="zh-CN" altLang="en-US" dirty="0"/>
          </a:p>
          <a:p>
            <a:pPr marL="1905" lvl="1" indent="455295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1265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lvl="0"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文本占位符 11266"/>
          <p:cNvSpPr>
            <a:spLocks noGrp="1"/>
          </p:cNvSpPr>
          <p:nvPr>
            <p:ph type="body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pPr lvl="0">
              <a:lnSpc>
                <a:spcPct val="90000"/>
              </a:lnSpc>
            </a:pPr>
            <a:r>
              <a:rPr lang="zh-CN" altLang="en-US" dirty="0"/>
              <a:t>结构：function fn(){}</a:t>
            </a:r>
            <a:endParaRPr lang="en-US" altLang="x-none" dirty="0"/>
          </a:p>
          <a:p>
            <a:pPr lvl="1" indent="-285750">
              <a:lnSpc>
                <a:spcPct val="90000"/>
              </a:lnSpc>
            </a:pPr>
            <a:r>
              <a:rPr lang="zh-CN" altLang="en-US" dirty="0"/>
              <a:t>定义函数关键字 function</a:t>
            </a:r>
            <a:endParaRPr lang="en-US" altLang="x-none" dirty="0"/>
          </a:p>
          <a:p>
            <a:pPr lvl="1" indent="-285750">
              <a:lnSpc>
                <a:spcPct val="90000"/>
              </a:lnSpc>
            </a:pPr>
            <a:r>
              <a:rPr lang="zh-CN" altLang="en-US" dirty="0"/>
              <a:t>函数名称 fn</a:t>
            </a:r>
            <a:endParaRPr lang="en-US" altLang="x-none" dirty="0"/>
          </a:p>
          <a:p>
            <a:pPr lvl="1" indent="-285750">
              <a:lnSpc>
                <a:spcPct val="90000"/>
              </a:lnSpc>
            </a:pPr>
            <a:r>
              <a:rPr lang="zh-CN" altLang="en-US" dirty="0"/>
              <a:t>参数集()</a:t>
            </a:r>
            <a:endParaRPr lang="zh-CN" altLang="en-US" dirty="0"/>
          </a:p>
          <a:p>
            <a:pPr lvl="1" indent="-285750">
              <a:lnSpc>
                <a:spcPct val="90000"/>
              </a:lnSpc>
            </a:pPr>
            <a:r>
              <a:rPr lang="zh-CN" altLang="en-US" dirty="0"/>
              <a:t>函数体 {}</a:t>
            </a:r>
            <a:endParaRPr lang="zh-CN" altLang="en-US" dirty="0"/>
          </a:p>
          <a:p>
            <a:pPr lvl="0">
              <a:lnSpc>
                <a:spcPct val="90000"/>
              </a:lnSpc>
            </a:pPr>
            <a:r>
              <a:rPr lang="zh-CN" altLang="en-US" dirty="0"/>
              <a:t>调用：</a:t>
            </a:r>
            <a:endParaRPr lang="en-US" altLang="x-none" dirty="0"/>
          </a:p>
          <a:p>
            <a:pPr lvl="1" indent="-285750">
              <a:lnSpc>
                <a:spcPct val="90000"/>
              </a:lnSpc>
            </a:pPr>
            <a:r>
              <a:rPr lang="zh-CN" altLang="en-US" dirty="0"/>
              <a:t>fn();  函数名称+</a:t>
            </a:r>
            <a:r>
              <a:rPr lang="en-US" altLang="x-none" dirty="0"/>
              <a:t>();</a:t>
            </a:r>
            <a:endParaRPr lang="en-US" altLang="x-none" dirty="0"/>
          </a:p>
          <a:p>
            <a:pPr lvl="1" indent="-285750">
              <a:lnSpc>
                <a:spcPct val="90000"/>
              </a:lnSpc>
              <a:buNone/>
            </a:pPr>
            <a:r>
              <a:rPr lang="zh-CN" altLang="en-US" dirty="0"/>
              <a:t>注：自定义函数创建好之后，如果不去调用，就永远不会被执行。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3313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lvl="0"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函数传参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/>
          </p:nvPr>
        </p:nvSpPr>
        <p:spPr>
          <a:xfrm>
            <a:off x="539750" y="1701800"/>
            <a:ext cx="8229600" cy="4578350"/>
          </a:xfrm>
        </p:spPr>
        <p:txBody>
          <a:bodyPr wrap="square" anchor="t"/>
          <a:p>
            <a:pPr lvl="0">
              <a:lnSpc>
                <a:spcPct val="120000"/>
              </a:lnSpc>
              <a:buSzPct val="100000"/>
            </a:pPr>
            <a:r>
              <a:rPr lang="zh-CN" altLang="en-US">
                <a:latin typeface="宋体" panose="02010600030101010101" pitchFamily="2" charset="-122"/>
                <a:ea typeface="微软雅黑" panose="020B0503020204020204" pitchFamily="34" charset="-122"/>
              </a:rPr>
              <a:t>传参</a:t>
            </a:r>
            <a:endParaRPr lang="zh-CN" altLang="en-US"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把值传递到参数集的过程，叫作传参；在传参的过程中，</a:t>
            </a:r>
            <a:r>
              <a:rPr lang="en-US" altLang="zh-CN" sz="2800">
                <a:latin typeface="宋体" panose="02010600030101010101" pitchFamily="2" charset="-122"/>
              </a:rPr>
              <a:t>JS</a:t>
            </a:r>
            <a:r>
              <a:rPr lang="zh-CN" altLang="en-US" sz="2800">
                <a:latin typeface="宋体" panose="02010600030101010101" pitchFamily="2" charset="-122"/>
              </a:rPr>
              <a:t>悄悄地帮我们创建了一个变量，并把我们传递的值存储到了这个变量中去。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None/>
            </a:pPr>
            <a:endParaRPr lang="zh-CN" altLang="en-US" sz="280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案例：</a:t>
            </a:r>
            <a:endParaRPr lang="zh-CN" altLang="en-US" sz="280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鹦鹉学舌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pic>
        <p:nvPicPr>
          <p:cNvPr id="14340" name="Picture 5" descr="0130000035065812477995463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4497388"/>
            <a:ext cx="2374900" cy="1782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4337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lvl="0"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简化代码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539750" y="1701800"/>
            <a:ext cx="8229600" cy="4578350"/>
          </a:xfrm>
        </p:spPr>
        <p:txBody>
          <a:bodyPr wrap="square" anchor="t"/>
          <a:p>
            <a:pPr marL="1905" lvl="0" indent="-1905">
              <a:lnSpc>
                <a:spcPct val="150000"/>
              </a:lnSpc>
              <a:buSzPct val="100000"/>
              <a:buNone/>
            </a:pP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、找相似的代码段，复制一下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1905" lvl="0" indent="-1905">
              <a:lnSpc>
                <a:spcPct val="150000"/>
              </a:lnSpc>
              <a:buSzPct val="100000"/>
              <a:buNone/>
            </a:pP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、写一个自定义函数，把相似的代码段放入函数体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1905" lvl="0" indent="-1905">
              <a:lnSpc>
                <a:spcPct val="150000"/>
              </a:lnSpc>
              <a:buSzPct val="100000"/>
              <a:buNone/>
            </a:pP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、观察需要改变的值（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未知数</a:t>
            </a:r>
            <a:r>
              <a:rPr lang="zh-CN" altLang="en-US" sz="2800">
                <a:latin typeface="宋体" panose="02010600030101010101" pitchFamily="2" charset="-122"/>
              </a:rPr>
              <a:t>）有几个，就写几个参数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1905" lvl="0" indent="-1905">
              <a:lnSpc>
                <a:spcPct val="150000"/>
              </a:lnSpc>
              <a:buSzPct val="100000"/>
              <a:buNone/>
            </a:pP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、替换那些要更改的死值，同时语义化变量名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6385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anchor="ctr"/>
          <a:p>
            <a:pPr lvl="0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图片切换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03" y="1557020"/>
            <a:ext cx="3816350" cy="441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1265"/>
          <p:cNvSpPr>
            <a:spLocks noGrp="1"/>
          </p:cNvSpPr>
          <p:nvPr>
            <p:ph type="title"/>
          </p:nvPr>
        </p:nvSpPr>
        <p:spPr>
          <a:xfrm>
            <a:off x="612775" y="836613"/>
            <a:ext cx="8229600" cy="936625"/>
          </a:xfrm>
        </p:spPr>
        <p:txBody>
          <a:bodyPr anchor="ctr"/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JS的</a:t>
            </a:r>
            <a:r>
              <a:rPr lang="en-US" altLang="x-none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种书写方式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文本占位符 11266"/>
          <p:cNvSpPr>
            <a:spLocks noGrp="1"/>
          </p:cNvSpPr>
          <p:nvPr>
            <p:ph idx="1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r>
              <a:rPr lang="en-US" altLang="x-none" dirty="0"/>
              <a:t>1.</a:t>
            </a:r>
            <a:r>
              <a:rPr lang="zh-CN" altLang="en-US" dirty="0"/>
              <a:t>内嵌</a:t>
            </a:r>
            <a:r>
              <a:rPr lang="en-US" altLang="x-none" dirty="0"/>
              <a:t>js</a:t>
            </a:r>
            <a:r>
              <a:rPr lang="zh-CN" altLang="en-US" dirty="0"/>
              <a:t>：可以在一对</a:t>
            </a:r>
            <a:r>
              <a:rPr lang="en-US" altLang="x-none" dirty="0"/>
              <a:t>script</a:t>
            </a:r>
            <a:r>
              <a:rPr lang="zh-CN" altLang="en-US" dirty="0"/>
              <a:t>标签里</a:t>
            </a:r>
            <a:endParaRPr lang="en-US" altLang="x-none" dirty="0"/>
          </a:p>
          <a:p>
            <a:r>
              <a:rPr lang="en-US" altLang="x-none" dirty="0"/>
              <a:t>2.</a:t>
            </a:r>
            <a:r>
              <a:rPr lang="zh-CN" altLang="en-US" dirty="0"/>
              <a:t>外链</a:t>
            </a:r>
            <a:r>
              <a:rPr lang="en-US" altLang="x-none" dirty="0"/>
              <a:t>js</a:t>
            </a:r>
            <a:r>
              <a:rPr lang="zh-CN" altLang="en-US" dirty="0"/>
              <a:t>：可以在单独的</a:t>
            </a:r>
            <a:r>
              <a:rPr lang="en-US" altLang="x-none" dirty="0"/>
              <a:t>js</a:t>
            </a:r>
            <a:r>
              <a:rPr lang="zh-CN" altLang="en-US" dirty="0"/>
              <a:t>文件里，通过</a:t>
            </a:r>
            <a:r>
              <a:rPr lang="en-US" altLang="x-none" dirty="0"/>
              <a:t>sc ript</a:t>
            </a:r>
            <a:r>
              <a:rPr lang="zh-CN" altLang="en-US" dirty="0"/>
              <a:t>标签引用到页面中；                      </a:t>
            </a:r>
            <a:endParaRPr lang="en-US" altLang="x-none" dirty="0"/>
          </a:p>
          <a:p>
            <a:r>
              <a:rPr lang="en-US" altLang="x-none" dirty="0"/>
              <a:t>3.</a:t>
            </a:r>
            <a:r>
              <a:rPr lang="zh-CN" altLang="en-US" dirty="0"/>
              <a:t>行内</a:t>
            </a:r>
            <a:r>
              <a:rPr lang="en-US" altLang="x-none" dirty="0"/>
              <a:t>js</a:t>
            </a:r>
            <a:r>
              <a:rPr lang="zh-CN" altLang="en-US" dirty="0"/>
              <a:t>：还可以写在标签的属性里，这个属性必须是事件属性。（任何标签都有事件属性）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x-none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4097"/>
          <p:cNvSpPr>
            <a:spLocks noGrp="1"/>
          </p:cNvSpPr>
          <p:nvPr>
            <p:ph type="body"/>
          </p:nvPr>
        </p:nvSpPr>
        <p:spPr>
          <a:xfrm>
            <a:off x="468313" y="838200"/>
            <a:ext cx="8229600" cy="5534025"/>
          </a:xfrm>
        </p:spPr>
        <p:txBody>
          <a:bodyPr anchor="t"/>
          <a:p>
            <a:pPr marL="1905" lvl="0" indent="-1905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入口函数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1905"/>
            <a:r>
              <a:rPr lang="zh-CN" altLang="en-US" dirty="0">
                <a:sym typeface="+mn-ea"/>
              </a:rPr>
              <a:t>书写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第一步</a:t>
            </a:r>
            <a:r>
              <a:rPr lang="en-US" altLang="zh-CN" dirty="0">
                <a:sym typeface="+mn-ea"/>
              </a:rPr>
              <a:t>window.onload </a:t>
            </a:r>
            <a:r>
              <a:rPr lang="zh-CN" altLang="en-US" dirty="0">
                <a:sym typeface="+mn-ea"/>
              </a:rPr>
              <a:t>= function(){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}；</a:t>
            </a:r>
            <a:endParaRPr lang="zh-CN" altLang="en-US" dirty="0">
              <a:sym typeface="+mn-ea"/>
            </a:endParaRPr>
          </a:p>
          <a:p>
            <a:pPr marL="0" lvl="0" indent="0">
              <a:buNone/>
            </a:pPr>
            <a:r>
              <a:rPr lang="zh-CN" altLang="en-US" dirty="0">
                <a:sym typeface="+mn-ea"/>
              </a:rPr>
              <a:t>这句话也叫入口函数。</a:t>
            </a:r>
            <a:endParaRPr lang="zh-CN" altLang="en-US">
              <a:ea typeface="微软雅黑" panose="020B0503020204020204" pitchFamily="34" charset="-122"/>
            </a:endParaRPr>
          </a:p>
          <a:p>
            <a:pPr marL="1905" lvl="0" indent="-1905">
              <a:buNone/>
            </a:pPr>
            <a:endParaRPr lang="zh-CN" altLang="en-US" sz="2400"/>
          </a:p>
        </p:txBody>
      </p:sp>
      <p:pic>
        <p:nvPicPr>
          <p:cNvPr id="5124" name="Picture 4" descr="3101644_141642824370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2730500"/>
            <a:ext cx="4861560" cy="3648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4097"/>
          <p:cNvSpPr>
            <a:spLocks noGrp="1"/>
          </p:cNvSpPr>
          <p:nvPr>
            <p:ph type="body"/>
          </p:nvPr>
        </p:nvSpPr>
        <p:spPr>
          <a:xfrm>
            <a:off x="468313" y="838200"/>
            <a:ext cx="8229600" cy="5534025"/>
          </a:xfrm>
        </p:spPr>
        <p:txBody>
          <a:bodyPr anchor="t"/>
          <a:p>
            <a:pPr marL="1905" lvl="0" indent="-1905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fontAlgn="auto">
              <a:lnSpc>
                <a:spcPct val="150000"/>
              </a:lnSpc>
              <a:spcBef>
                <a:spcPts val="0"/>
              </a:spcBef>
              <a:buClrTx/>
              <a:buFont typeface="微软雅黑" panose="020B0503020204020204" pitchFamily="34" charset="-122"/>
              <a:buChar char="-"/>
            </a:pPr>
            <a:r>
              <a:rPr lang="zh-CN" altLang="en-US" dirty="0">
                <a:sym typeface="+mn-ea"/>
              </a:rPr>
              <a:t>在当前阶段，我们可以理解这个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就是代码的事件源本身，直译就是当前的。在函数内部，系统会自动为我们隐性的声明一个变量叫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，它会</a:t>
            </a:r>
            <a:r>
              <a:rPr lang="zh-CN" altLang="en-US" u="sng" dirty="0">
                <a:solidFill>
                  <a:srgbClr val="FF0000"/>
                </a:solidFill>
                <a:sym typeface="+mn-ea"/>
              </a:rPr>
              <a:t>指向事件源</a:t>
            </a:r>
            <a:r>
              <a:rPr lang="zh-CN" altLang="en-US" dirty="0">
                <a:sym typeface="+mn-ea"/>
              </a:rPr>
              <a:t>。</a:t>
            </a:r>
            <a:endParaRPr lang="zh-CN" altLang="en-US">
              <a:ea typeface="微软雅黑" panose="020B0503020204020204" pitchFamily="34" charset="-122"/>
            </a:endParaRPr>
          </a:p>
          <a:p>
            <a:pPr marL="1905" lvl="0" indent="-1905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4097"/>
          <p:cNvSpPr>
            <a:spLocks noGrp="1"/>
          </p:cNvSpPr>
          <p:nvPr>
            <p:ph type="body"/>
          </p:nvPr>
        </p:nvSpPr>
        <p:spPr>
          <a:xfrm>
            <a:off x="468313" y="838200"/>
            <a:ext cx="8229600" cy="5534025"/>
          </a:xfrm>
        </p:spPr>
        <p:txBody>
          <a:bodyPr anchor="t"/>
          <a:p>
            <a:pPr marL="1905" lvl="0" indent="-1905"/>
            <a:r>
              <a:rPr lang="zh-CN" altLang="en-US" sz="2400">
                <a:ea typeface="微软雅黑" panose="020B0503020204020204" pitchFamily="34" charset="-122"/>
              </a:rPr>
              <a:t>什么是数据？</a:t>
            </a:r>
            <a:endParaRPr lang="zh-CN" altLang="en-US" sz="2400">
              <a:ea typeface="微软雅黑" panose="020B0503020204020204" pitchFamily="34" charset="-122"/>
            </a:endParaRPr>
          </a:p>
          <a:p>
            <a:pPr marL="1905" lvl="0" indent="-1905">
              <a:buNone/>
            </a:pPr>
            <a:r>
              <a:rPr lang="zh-CN" altLang="en-US" sz="2400"/>
              <a:t>以计算机的角度出发，你能在计算机上看到的一切都是数据。</a:t>
            </a:r>
            <a:endParaRPr lang="en-US" altLang="zh-CN" sz="2400"/>
          </a:p>
          <a:p>
            <a:pPr marL="1905" lvl="0" indent="-1905">
              <a:buNone/>
            </a:pPr>
            <a:endParaRPr lang="zh-CN" altLang="en-US" sz="2400"/>
          </a:p>
          <a:p>
            <a:pPr marL="1905" lvl="0" indent="-1905">
              <a:buSzPct val="100000"/>
            </a:pPr>
            <a:r>
              <a:rPr lang="zh-CN" altLang="en-US" sz="2400">
                <a:ea typeface="微软雅黑" panose="020B0503020204020204" pitchFamily="34" charset="-122"/>
              </a:rPr>
              <a:t>什么是数据类型？</a:t>
            </a:r>
            <a:endParaRPr lang="zh-CN" altLang="en-US" sz="2400">
              <a:ea typeface="微软雅黑" panose="020B0503020204020204" pitchFamily="34" charset="-122"/>
            </a:endParaRPr>
          </a:p>
          <a:p>
            <a:pPr marL="1905" lvl="0" indent="-1905"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为了方便数据的管理，将数据分门别类的摆放。</a:t>
            </a:r>
            <a:endParaRPr lang="zh-CN" altLang="en-US" sz="2400"/>
          </a:p>
        </p:txBody>
      </p:sp>
      <p:pic>
        <p:nvPicPr>
          <p:cNvPr id="51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141663"/>
            <a:ext cx="5099050" cy="322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占位符 5122"/>
          <p:cNvSpPr>
            <a:spLocks noGrp="1"/>
          </p:cNvSpPr>
          <p:nvPr>
            <p:ph type="body"/>
          </p:nvPr>
        </p:nvSpPr>
        <p:spPr>
          <a:xfrm>
            <a:off x="539750" y="1628775"/>
            <a:ext cx="8229600" cy="4527550"/>
          </a:xfrm>
        </p:spPr>
        <p:txBody>
          <a:bodyPr anchor="t"/>
          <a:p>
            <a:pPr marL="0" lvl="0" indent="0">
              <a:lnSpc>
                <a:spcPct val="90000"/>
              </a:lnSpc>
              <a:buNone/>
            </a:pPr>
            <a:r>
              <a:rPr lang="en-US" altLang="x-none" dirty="0"/>
              <a:t>1.</a:t>
            </a:r>
            <a:r>
              <a:rPr lang="zh-CN" altLang="en-US" dirty="0"/>
              <a:t>数值型：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en-US" altLang="x-none" dirty="0"/>
              <a:t>number   </a:t>
            </a:r>
            <a:r>
              <a:rPr lang="zh-CN" altLang="en-US" dirty="0"/>
              <a:t>例：</a:t>
            </a:r>
            <a:r>
              <a:rPr lang="en-US" altLang="x-none" dirty="0"/>
              <a:t>123,678</a:t>
            </a:r>
            <a:endParaRPr lang="en-US" altLang="x-none" dirty="0"/>
          </a:p>
          <a:p>
            <a:pPr marL="1905" lvl="1" indent="455295">
              <a:lnSpc>
                <a:spcPct val="90000"/>
              </a:lnSpc>
            </a:pPr>
            <a:endParaRPr lang="en-US" altLang="x-none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x-none" dirty="0"/>
              <a:t>2.</a:t>
            </a:r>
            <a:r>
              <a:rPr lang="zh-CN" altLang="en-US" dirty="0"/>
              <a:t>字符串型：</a:t>
            </a:r>
            <a:endParaRPr lang="en-US" altLang="x-none" dirty="0"/>
          </a:p>
          <a:p>
            <a:pPr marL="1905" lvl="1" indent="455295">
              <a:lnSpc>
                <a:spcPct val="90000"/>
              </a:lnSpc>
            </a:pPr>
            <a:r>
              <a:rPr lang="en-US" altLang="x-none" dirty="0"/>
              <a:t>string   </a:t>
            </a:r>
            <a:r>
              <a:rPr lang="zh-CN" altLang="en-US" dirty="0"/>
              <a:t>例：'</a:t>
            </a:r>
            <a:r>
              <a:rPr lang="en-US" altLang="x-none" dirty="0"/>
              <a:t>a</a:t>
            </a:r>
            <a:r>
              <a:rPr lang="zh-CN" altLang="en-US" dirty="0"/>
              <a:t>'，'</a:t>
            </a:r>
            <a:r>
              <a:rPr lang="en-US" altLang="x-none" dirty="0"/>
              <a:t>s</a:t>
            </a:r>
            <a:r>
              <a:rPr lang="zh-CN" altLang="en-US" dirty="0"/>
              <a:t>'，'中文'，'</a:t>
            </a:r>
            <a:r>
              <a:rPr lang="en-US" altLang="x-none" dirty="0"/>
              <a:t>abc</a:t>
            </a:r>
            <a:r>
              <a:rPr lang="zh-CN" altLang="en-US" dirty="0"/>
              <a:t>'</a:t>
            </a:r>
            <a:r>
              <a:rPr lang="en-US" altLang="x-none" dirty="0"/>
              <a:t>   </a:t>
            </a:r>
            <a:endParaRPr lang="en-US" altLang="x-none" dirty="0"/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/>
              <a:t>定义：凡是用引号包裹起来的数据都是字符串。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  <a:buNone/>
            </a:pPr>
            <a:endParaRPr lang="zh-CN" altLang="en-US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x-none" dirty="0"/>
              <a:t>3.</a:t>
            </a:r>
            <a:r>
              <a:rPr lang="zh-CN" altLang="en-US" dirty="0"/>
              <a:t>布尔型：</a:t>
            </a:r>
            <a:endParaRPr lang="en-US" altLang="x-none" dirty="0"/>
          </a:p>
          <a:p>
            <a:pPr marL="1905" lvl="1" indent="455295">
              <a:lnSpc>
                <a:spcPct val="90000"/>
              </a:lnSpc>
            </a:pPr>
            <a:r>
              <a:rPr lang="en-US" altLang="x-none" dirty="0"/>
              <a:t>boolean  </a:t>
            </a:r>
            <a:r>
              <a:rPr lang="zh-CN" altLang="en-US" dirty="0"/>
              <a:t>例：</a:t>
            </a:r>
            <a:r>
              <a:rPr lang="en-US" altLang="x-none" dirty="0"/>
              <a:t>true</a:t>
            </a:r>
            <a:r>
              <a:rPr lang="zh-CN" altLang="en-US" dirty="0"/>
              <a:t>、</a:t>
            </a:r>
            <a:r>
              <a:rPr lang="en-US" altLang="x-none" dirty="0"/>
              <a:t>false   </a:t>
            </a:r>
            <a:r>
              <a:rPr lang="zh-CN" altLang="en-US" dirty="0"/>
              <a:t>只有两个值可以选；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111760" y="621030"/>
            <a:ext cx="8269605" cy="936625"/>
          </a:xfrm>
        </p:spPr>
        <p:txBody>
          <a:bodyPr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r>
              <a:rPr lang="zh-CN" altLang="en-US" sz="3600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（后两个为了解内容）</a:t>
            </a:r>
            <a:endParaRPr lang="zh-CN" altLang="en-US" sz="3600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文本占位符 6146"/>
          <p:cNvSpPr>
            <a:spLocks noGrp="1"/>
          </p:cNvSpPr>
          <p:nvPr>
            <p:ph type="body"/>
          </p:nvPr>
        </p:nvSpPr>
        <p:spPr>
          <a:xfrm>
            <a:off x="468313" y="1557338"/>
            <a:ext cx="8229600" cy="4814887"/>
          </a:xfrm>
        </p:spPr>
        <p:txBody>
          <a:bodyPr anchor="t"/>
          <a:p>
            <a:pPr marL="0" lvl="0" indent="0">
              <a:buNone/>
            </a:pPr>
            <a:r>
              <a:rPr lang="en-US" altLang="x-none" dirty="0"/>
              <a:t>4.</a:t>
            </a:r>
            <a:r>
              <a:rPr lang="zh-CN" altLang="en-US" dirty="0"/>
              <a:t>对象型</a:t>
            </a:r>
            <a:endParaRPr lang="en-US" altLang="x-none" dirty="0"/>
          </a:p>
          <a:p>
            <a:pPr marL="1905" lvl="1" indent="455295"/>
            <a:r>
              <a:rPr lang="en-US" altLang="x-none" dirty="0"/>
              <a:t>object   </a:t>
            </a:r>
            <a:r>
              <a:rPr lang="zh-CN" altLang="en-US" dirty="0"/>
              <a:t>就是功能组的意思，默认值是</a:t>
            </a:r>
            <a:r>
              <a:rPr lang="en-US" altLang="x-none" dirty="0"/>
              <a:t>null</a:t>
            </a:r>
            <a:r>
              <a:rPr lang="zh-CN" altLang="x-none" dirty="0"/>
              <a:t>（空）</a:t>
            </a:r>
            <a:r>
              <a:rPr lang="zh-CN" altLang="en-US" dirty="0"/>
              <a:t>，表示空。</a:t>
            </a:r>
            <a:endParaRPr lang="zh-CN" altLang="en-US" dirty="0"/>
          </a:p>
          <a:p>
            <a:pPr marL="1905" lvl="1" indent="455295"/>
            <a:endParaRPr lang="zh-CN" altLang="en-US" dirty="0"/>
          </a:p>
          <a:p>
            <a:pPr marL="0" lvl="0" indent="0">
              <a:buNone/>
            </a:pPr>
            <a:r>
              <a:rPr lang="en-US" altLang="x-none" dirty="0"/>
              <a:t>5.</a:t>
            </a:r>
            <a:r>
              <a:rPr lang="zh-CN" altLang="en-US" dirty="0"/>
              <a:t>未定义型 </a:t>
            </a:r>
            <a:endParaRPr lang="en-US" altLang="x-none" dirty="0"/>
          </a:p>
          <a:p>
            <a:pPr marL="1905" lvl="1" indent="455295"/>
            <a:r>
              <a:rPr lang="en-US" altLang="x-none" dirty="0"/>
              <a:t>undefined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它代表未定义，只有一个值就是自己。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905" lvl="1" indent="455295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zh-CN" altLang="en-US" dirty="0"/>
          </a:p>
          <a:p>
            <a:pPr marL="1905" lvl="1" indent="455295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>
          <a:xfrm>
            <a:off x="468313" y="477838"/>
            <a:ext cx="8229600" cy="1143000"/>
          </a:xfrm>
        </p:spPr>
        <p:txBody>
          <a:bodyPr anchor="ctr"/>
          <a:p>
            <a:pPr lvl="0"/>
            <a:r>
              <a:rPr lang="zh-CN" altLang="en-US" sz="3600" b="1">
                <a:ea typeface="微软雅黑" panose="020B0503020204020204" pitchFamily="34" charset="-122"/>
              </a:rPr>
              <a:t>变量的引申</a:t>
            </a:r>
            <a:endParaRPr lang="zh-CN" altLang="en-US" sz="3600" b="1">
              <a:ea typeface="微软雅黑" panose="020B0503020204020204" pitchFamily="34" charset="-122"/>
            </a:endParaRPr>
          </a:p>
        </p:txBody>
      </p:sp>
      <p:sp>
        <p:nvSpPr>
          <p:cNvPr id="9218" name="文本占位符 7170"/>
          <p:cNvSpPr>
            <a:spLocks noGrp="1"/>
          </p:cNvSpPr>
          <p:nvPr>
            <p:ph type="body"/>
          </p:nvPr>
        </p:nvSpPr>
        <p:spPr>
          <a:xfrm>
            <a:off x="468630" y="1289050"/>
            <a:ext cx="8229600" cy="4892675"/>
          </a:xfrm>
        </p:spPr>
        <p:txBody>
          <a:bodyPr anchor="t"/>
          <a:p>
            <a:pPr marL="0" lvl="0" indent="0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（1）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如果声明了一个变量，但是同时没有赋值，那这个变量的值就是undefined.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（2）变量的后一次赋值会覆盖前一次的赋值。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变量就是一个不断在变化的值，它输出什么完全取决于开发者在它自身存储了什么，一定要记得</a:t>
            </a:r>
            <a:r>
              <a:rPr lang="zh-CN" altLang="en-US" sz="280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变量是活的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变量的原则是，先声明，后调用。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9217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lvl="0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检测类型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文本占位符 9218"/>
          <p:cNvSpPr>
            <a:spLocks noGrp="1"/>
          </p:cNvSpPr>
          <p:nvPr>
            <p:ph type="body"/>
          </p:nvPr>
        </p:nvSpPr>
        <p:spPr>
          <a:xfrm>
            <a:off x="468630" y="1701800"/>
            <a:ext cx="8229600" cy="4527550"/>
          </a:xfrm>
        </p:spPr>
        <p:txBody>
          <a:bodyPr anchor="t"/>
          <a:p>
            <a:pPr lvl="0"/>
            <a:r>
              <a:rPr lang="zh-CN" altLang="en-US" dirty="0"/>
              <a:t>检测类型：</a:t>
            </a:r>
            <a:endParaRPr lang="en-US" altLang="x-none" dirty="0"/>
          </a:p>
          <a:p>
            <a:pPr marL="1905" lvl="1" indent="455295"/>
            <a:r>
              <a:rPr lang="en-US" altLang="x-none" dirty="0"/>
              <a:t>typeof() </a:t>
            </a:r>
            <a:r>
              <a:rPr lang="zh-CN" altLang="en-US" dirty="0"/>
              <a:t> 是专门用来检测数据类型的方法</a:t>
            </a:r>
            <a:r>
              <a:rPr lang="en-US" altLang="x-none" dirty="0"/>
              <a:t>.</a:t>
            </a:r>
            <a:endParaRPr lang="en-US" altLang="x-none" dirty="0"/>
          </a:p>
          <a:p>
            <a:pPr marL="1905" lvl="1" indent="455295">
              <a:buNone/>
            </a:pPr>
            <a:r>
              <a:rPr lang="zh-CN" altLang="en-US" dirty="0"/>
              <a:t>用法：</a:t>
            </a:r>
            <a:endParaRPr lang="en-US" altLang="x-none" dirty="0"/>
          </a:p>
          <a:p>
            <a:pPr marL="1905" lvl="1" indent="455295">
              <a:buNone/>
            </a:pPr>
            <a:r>
              <a:rPr lang="en-US" altLang="x-none" dirty="0"/>
              <a:t> typeof(num01)  </a:t>
            </a:r>
            <a:r>
              <a:rPr lang="zh-CN" altLang="en-US" dirty="0"/>
              <a:t>会返回给我们数据类型中的其中一个类型的英文字母</a:t>
            </a:r>
            <a:endParaRPr lang="zh-CN" altLang="en-US" dirty="0"/>
          </a:p>
          <a:p>
            <a:pPr marL="1905" lvl="1" indent="455295">
              <a:buNone/>
            </a:pPr>
            <a:endParaRPr lang="zh-CN" altLang="en-US" dirty="0"/>
          </a:p>
          <a:p>
            <a:pPr marL="1905" lvl="1" indent="455295">
              <a:buSzPct val="100000"/>
              <a:buChar char="•"/>
            </a:pPr>
            <a:r>
              <a:rPr lang="zh-CN" altLang="en-US" dirty="0"/>
              <a:t>document.write();	     //直接在页面输出结果</a:t>
            </a:r>
            <a:endParaRPr lang="zh-CN" altLang="en-US" dirty="0"/>
          </a:p>
          <a:p>
            <a:pPr marL="1905" lvl="1" indent="455295">
              <a:buNone/>
            </a:pPr>
            <a:endParaRPr lang="zh-CN" altLang="en-US" dirty="0"/>
          </a:p>
          <a:p>
            <a:pPr marL="1905" lvl="1" indent="455295">
              <a:buNone/>
            </a:pPr>
            <a:endParaRPr lang="zh-CN" altLang="en-US" dirty="0"/>
          </a:p>
        </p:txBody>
      </p:sp>
      <p:pic>
        <p:nvPicPr>
          <p:cNvPr id="10243" name="Picture 4" descr="171862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5175" y="3883025"/>
            <a:ext cx="3790315" cy="2523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全屏显示(4:3)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JS的3种书写方式</vt:lpstr>
      <vt:lpstr>PowerPoint 演示文稿</vt:lpstr>
      <vt:lpstr>PowerPoint 演示文稿</vt:lpstr>
      <vt:lpstr>PowerPoint 演示文稿</vt:lpstr>
      <vt:lpstr>数据类型分类</vt:lpstr>
      <vt:lpstr>数据类型分类（后两个为了解内容）</vt:lpstr>
      <vt:lpstr>变量的引申</vt:lpstr>
      <vt:lpstr>检测类型</vt:lpstr>
      <vt:lpstr>转换类型</vt:lpstr>
      <vt:lpstr>自定义函数</vt:lpstr>
      <vt:lpstr>函数传参</vt:lpstr>
      <vt:lpstr>简化代码</vt:lpstr>
      <vt:lpstr>图片切换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acer</cp:lastModifiedBy>
  <cp:revision>77</cp:revision>
  <dcterms:created xsi:type="dcterms:W3CDTF">2015-06-29T07:19:00Z</dcterms:created>
  <dcterms:modified xsi:type="dcterms:W3CDTF">2016-12-20T13:04:16Z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