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18"/>
  </p:handoutMasterIdLst>
  <p:sldIdLst>
    <p:sldId id="256" r:id="rId3"/>
    <p:sldId id="291" r:id="rId4"/>
    <p:sldId id="292" r:id="rId5"/>
    <p:sldId id="293" r:id="rId6"/>
    <p:sldId id="294" r:id="rId7"/>
    <p:sldId id="295" r:id="rId9"/>
    <p:sldId id="296" r:id="rId10"/>
    <p:sldId id="297" r:id="rId11"/>
    <p:sldId id="298" r:id="rId12"/>
    <p:sldId id="299" r:id="rId13"/>
    <p:sldId id="300" r:id="rId14"/>
    <p:sldId id="317" r:id="rId15"/>
    <p:sldId id="301" r:id="rId16"/>
    <p:sldId id="25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 noRo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  <p:txBody>
          <a:bodyPr/>
          <a:p>
            <a:endParaRPr lang="zh-CN" altLang="en-US"/>
          </a:p>
        </p:txBody>
      </p:sp>
      <p:sp>
        <p:nvSpPr>
          <p:cNvPr id="10243" name="Rectangle 3"/>
          <p:cNvSpPr>
            <a:spLocks noGrp="1" noRot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square" anchor="t"/>
          <a:p>
            <a:pPr lvl="0"/>
            <a:r>
              <a:rPr lang="zh-CN" altLang="en-US" dirty="0"/>
              <a:t>分数判断、星座判断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 noRo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  <p:txBody>
          <a:bodyPr/>
          <a:p>
            <a:endParaRPr lang="zh-CN" altLang="en-US"/>
          </a:p>
        </p:txBody>
      </p:sp>
      <p:sp>
        <p:nvSpPr>
          <p:cNvPr id="13315" name="Rectangle 3"/>
          <p:cNvSpPr>
            <a:spLocks noGrp="1" noRot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square" anchor="t"/>
          <a:p>
            <a:pPr lvl="0"/>
            <a:r>
              <a:rPr lang="zh-CN" altLang="en-US" dirty="0"/>
              <a:t>循环打印100次好的习惯...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 noRo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  <p:txBody>
          <a:bodyPr/>
          <a:p>
            <a:endParaRPr lang="zh-CN" altLang="en-US"/>
          </a:p>
        </p:txBody>
      </p:sp>
      <p:sp>
        <p:nvSpPr>
          <p:cNvPr id="15363" name="Rectangle 3"/>
          <p:cNvSpPr/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五虎将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 noRo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  <p:txBody>
          <a:bodyPr/>
          <a:p>
            <a:endParaRPr lang="zh-CN" altLang="en-US"/>
          </a:p>
        </p:txBody>
      </p:sp>
      <p:sp>
        <p:nvSpPr>
          <p:cNvPr id="17411" name="Rectangle 3"/>
          <p:cNvSpPr/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全选反选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 noRo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  <p:txBody>
          <a:bodyPr/>
          <a:p>
            <a:endParaRPr lang="zh-CN" altLang="en-US"/>
          </a:p>
        </p:txBody>
      </p:sp>
      <p:sp>
        <p:nvSpPr>
          <p:cNvPr id="19459" name="Rectangle 3"/>
          <p:cNvSpPr>
            <a:spLocks noGrp="1" noRot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square" anchor="t"/>
          <a:p>
            <a:pPr lvl="0"/>
            <a:r>
              <a:rPr lang="zh-CN" altLang="en-US" dirty="0"/>
              <a:t>border-collapse:collapse;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 noRo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  <p:txBody>
          <a:bodyPr/>
          <a:p>
            <a:endParaRPr lang="zh-CN" altLang="en-US"/>
          </a:p>
        </p:txBody>
      </p:sp>
      <p:sp>
        <p:nvSpPr>
          <p:cNvPr id="21507" name="Rectangle 3"/>
          <p:cNvSpPr>
            <a:spLocks noGrp="1" noRot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square" anchor="t"/>
          <a:p>
            <a:pPr lvl="0"/>
            <a:r>
              <a:rPr lang="zh-CN" altLang="en-US" dirty="0"/>
              <a:t>border-collapse:collapse;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 noRo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  <p:txBody>
          <a:bodyPr/>
          <a:p>
            <a:endParaRPr lang="zh-CN" altLang="en-US"/>
          </a:p>
        </p:txBody>
      </p:sp>
      <p:sp>
        <p:nvSpPr>
          <p:cNvPr id="19459" name="Rectangle 3"/>
          <p:cNvSpPr>
            <a:spLocks noGrp="1" noRot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square" anchor="t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 noRo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  <p:txBody>
          <a:bodyPr/>
          <a:p>
            <a:endParaRPr lang="zh-CN" altLang="en-US"/>
          </a:p>
        </p:txBody>
      </p:sp>
      <p:sp>
        <p:nvSpPr>
          <p:cNvPr id="23555" name="Rectangle 3"/>
          <p:cNvSpPr/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随机抽奖、parseInt(Math.random()*数组名.length)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4987" y="2638989"/>
            <a:ext cx="4884420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936625"/>
          </a:xfrm>
        </p:spPr>
        <p:txBody>
          <a:bodyPr wrap="square" anchor="ctr"/>
          <a:p>
            <a:pPr lvl="0"/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通过标签名称来获取元素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4" name="Rectangle 3"/>
          <p:cNvSpPr>
            <a:spLocks noGrp="1"/>
          </p:cNvSpPr>
          <p:nvPr>
            <p:ph type="body"/>
          </p:nvPr>
        </p:nvSpPr>
        <p:spPr>
          <a:xfrm>
            <a:off x="539750" y="1701800"/>
            <a:ext cx="8229600" cy="4578350"/>
          </a:xfrm>
        </p:spPr>
        <p:txBody>
          <a:bodyPr wrap="square" anchor="t"/>
          <a:p>
            <a:pPr lvl="1" indent="-285750">
              <a:buNone/>
            </a:pPr>
            <a:r>
              <a:rPr lang="zh-CN" altLang="en-US" dirty="0">
                <a:latin typeface="宋体" panose="02010600030101010101" pitchFamily="2" charset="-122"/>
                <a:ea typeface="微软雅黑" panose="020B0503020204020204" pitchFamily="34" charset="-122"/>
              </a:rPr>
              <a:t>写法：</a:t>
            </a:r>
            <a:r>
              <a:rPr lang="en-US" altLang="x-none" dirty="0">
                <a:latin typeface="宋体" panose="02010600030101010101" pitchFamily="2" charset="-122"/>
                <a:ea typeface="微软雅黑" panose="020B0503020204020204" pitchFamily="34" charset="-122"/>
              </a:rPr>
              <a:t>	</a:t>
            </a:r>
            <a:endParaRPr lang="en-US" altLang="x-none" dirty="0"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lvl="1" indent="-285750">
              <a:buNone/>
            </a:pPr>
            <a:r>
              <a:rPr lang="en-US" altLang="x-none" dirty="0">
                <a:latin typeface="宋体" panose="02010600030101010101" pitchFamily="2" charset="-122"/>
                <a:ea typeface="微软雅黑" panose="020B0503020204020204" pitchFamily="34" charset="-122"/>
              </a:rPr>
              <a:t>var  aDiv = document.getElementsByTagName('div')</a:t>
            </a:r>
            <a:r>
              <a:rPr lang="zh-CN" altLang="en-US" dirty="0">
                <a:latin typeface="宋体" panose="02010600030101010101" pitchFamily="2" charset="-122"/>
                <a:ea typeface="微软雅黑" panose="020B0503020204020204" pitchFamily="34" charset="-122"/>
              </a:rPr>
              <a:t>;</a:t>
            </a:r>
            <a:endParaRPr lang="en-US" altLang="x-none" dirty="0"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lvl="1" indent="-285750">
              <a:buNone/>
            </a:pPr>
            <a:r>
              <a:rPr lang="zh-CN" altLang="en-US" sz="2600" dirty="0">
                <a:latin typeface="宋体" panose="02010600030101010101" pitchFamily="2" charset="-122"/>
                <a:ea typeface="微软雅黑" panose="020B0503020204020204" pitchFamily="34" charset="-122"/>
              </a:rPr>
              <a:t>说明：</a:t>
            </a:r>
            <a:endParaRPr lang="en-US" altLang="x-none" sz="2600" dirty="0"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lvl="1" indent="-285750">
              <a:buNone/>
            </a:pPr>
            <a:r>
              <a:rPr lang="zh-CN" altLang="en-US" sz="2600" dirty="0">
                <a:latin typeface="宋体" panose="02010600030101010101" pitchFamily="2" charset="-122"/>
                <a:ea typeface="微软雅黑" panose="020B0503020204020204" pitchFamily="34" charset="-122"/>
              </a:rPr>
              <a:t>    通过标签名搜索出来的数据是一个数组，不能直接针对这个</a:t>
            </a:r>
            <a:r>
              <a:rPr lang="zh-CN" altLang="en-US" sz="2600" dirty="0">
                <a:latin typeface="宋体" panose="02010600030101010101" pitchFamily="2" charset="-122"/>
                <a:ea typeface="微软雅黑" panose="020B0503020204020204" pitchFamily="34" charset="-122"/>
                <a:sym typeface="Arial" panose="020B0604020202020204" pitchFamily="34" charset="0"/>
              </a:rPr>
              <a:t>数组</a:t>
            </a:r>
            <a:r>
              <a:rPr lang="zh-CN" altLang="en-US" sz="2600" dirty="0">
                <a:latin typeface="宋体" panose="02010600030101010101" pitchFamily="2" charset="-122"/>
                <a:ea typeface="微软雅黑" panose="020B0503020204020204" pitchFamily="34" charset="-122"/>
              </a:rPr>
              <a:t>来控制。如果希望得到某一个，需要用中括号后面填写编号来获取；（</a:t>
            </a:r>
            <a:r>
              <a:rPr lang="en-US" altLang="x-none" sz="2600" dirty="0">
                <a:latin typeface="宋体" panose="02010600030101010101" pitchFamily="2" charset="-122"/>
                <a:ea typeface="微软雅黑" panose="020B0503020204020204" pitchFamily="34" charset="-122"/>
              </a:rPr>
              <a:t>js</a:t>
            </a:r>
            <a:r>
              <a:rPr lang="zh-CN" altLang="en-US" sz="2600" dirty="0">
                <a:latin typeface="宋体" panose="02010600030101010101" pitchFamily="2" charset="-122"/>
                <a:ea typeface="微软雅黑" panose="020B0503020204020204" pitchFamily="34" charset="-122"/>
              </a:rPr>
              <a:t>中编号从</a:t>
            </a:r>
            <a:r>
              <a:rPr lang="en-US" altLang="x-none" sz="2600" dirty="0">
                <a:latin typeface="宋体" panose="02010600030101010101" pitchFamily="2" charset="-122"/>
                <a:ea typeface="微软雅黑" panose="020B0503020204020204" pitchFamily="34" charset="-122"/>
              </a:rPr>
              <a:t>0</a:t>
            </a:r>
            <a:r>
              <a:rPr lang="zh-CN" altLang="en-US" sz="2600" dirty="0">
                <a:latin typeface="宋体" panose="02010600030101010101" pitchFamily="2" charset="-122"/>
                <a:ea typeface="微软雅黑" panose="020B0503020204020204" pitchFamily="34" charset="-122"/>
              </a:rPr>
              <a:t>开始）</a:t>
            </a:r>
            <a:endParaRPr lang="en-US" altLang="x-none" sz="2600" dirty="0"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lvl="1" indent="-285750">
              <a:buNone/>
            </a:pPr>
            <a:r>
              <a:rPr lang="zh-CN" altLang="en-US" sz="2600" dirty="0">
                <a:latin typeface="宋体" panose="02010600030101010101" pitchFamily="2" charset="-122"/>
                <a:ea typeface="微软雅黑" panose="020B0503020204020204" pitchFamily="34" charset="-122"/>
              </a:rPr>
              <a:t>例：</a:t>
            </a:r>
            <a:r>
              <a:rPr lang="en-US" altLang="x-none" sz="2600" dirty="0">
                <a:latin typeface="宋体" panose="02010600030101010101" pitchFamily="2" charset="-122"/>
                <a:ea typeface="微软雅黑" panose="020B0503020204020204" pitchFamily="34" charset="-122"/>
              </a:rPr>
              <a:t> aDiv[0]</a:t>
            </a:r>
            <a:endParaRPr lang="en-US" altLang="x-none" sz="2600" dirty="0">
              <a:latin typeface="宋体" panose="02010600030101010101" pitchFamily="2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936625"/>
          </a:xfrm>
        </p:spPr>
        <p:txBody>
          <a:bodyPr wrap="square" anchor="ctr"/>
          <a:p>
            <a:pPr lvl="0"/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全选反选案例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8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0338" y="2276475"/>
            <a:ext cx="3998912" cy="3133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936625"/>
          </a:xfrm>
        </p:spPr>
        <p:txBody>
          <a:bodyPr wrap="square" anchor="ctr"/>
          <a:p>
            <a:pPr lvl="0"/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随机数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4" name="Rectangle 3"/>
          <p:cNvSpPr>
            <a:spLocks noGrp="1"/>
          </p:cNvSpPr>
          <p:nvPr>
            <p:ph type="body"/>
          </p:nvPr>
        </p:nvSpPr>
        <p:spPr>
          <a:xfrm>
            <a:off x="539750" y="1701800"/>
            <a:ext cx="8229600" cy="4578350"/>
          </a:xfrm>
        </p:spPr>
        <p:txBody>
          <a:bodyPr wrap="square" anchor="t"/>
          <a:p>
            <a:pPr lvl="1" indent="-285750">
              <a:buNone/>
            </a:pPr>
            <a:r>
              <a:rPr lang="en-US" altLang="x-none" sz="3200" dirty="0">
                <a:latin typeface="宋体" panose="02010600030101010101" pitchFamily="2" charset="-122"/>
                <a:ea typeface="微软雅黑" panose="020B0503020204020204" pitchFamily="34" charset="-122"/>
              </a:rPr>
              <a:t>Math.random()</a:t>
            </a:r>
            <a:endParaRPr lang="en-US" altLang="x-none" sz="3200" dirty="0"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marL="914400" lvl="1" indent="-457200"/>
            <a:r>
              <a:rPr lang="zh-CN" altLang="en-US" sz="3200" dirty="0">
                <a:latin typeface="宋体" panose="02010600030101010101" pitchFamily="2" charset="-122"/>
                <a:ea typeface="微软雅黑" panose="020B0503020204020204" pitchFamily="34" charset="-122"/>
              </a:rPr>
              <a:t>返回</a:t>
            </a:r>
            <a:r>
              <a:rPr lang="en-US" altLang="zh-CN" sz="3200" dirty="0">
                <a:latin typeface="宋体" panose="02010600030101010101" pitchFamily="2" charset="-122"/>
                <a:ea typeface="微软雅黑" panose="020B0503020204020204" pitchFamily="34" charset="-122"/>
              </a:rPr>
              <a:t>0-1</a:t>
            </a:r>
            <a:r>
              <a:rPr lang="zh-CN" altLang="en-US" sz="3200" dirty="0">
                <a:latin typeface="宋体" panose="02010600030101010101" pitchFamily="2" charset="-122"/>
                <a:ea typeface="微软雅黑" panose="020B0503020204020204" pitchFamily="34" charset="-122"/>
              </a:rPr>
              <a:t>之间的小数（不包括</a:t>
            </a:r>
            <a:r>
              <a:rPr lang="en-US" altLang="zh-CN" sz="3200" dirty="0">
                <a:latin typeface="宋体" panose="02010600030101010101" pitchFamily="2" charset="-122"/>
                <a:ea typeface="微软雅黑" panose="020B0503020204020204" pitchFamily="34" charset="-122"/>
              </a:rPr>
              <a:t>0</a:t>
            </a:r>
            <a:r>
              <a:rPr lang="zh-CN" altLang="en-US" sz="3200" dirty="0">
                <a:latin typeface="宋体" panose="02010600030101010101" pitchFamily="2" charset="-122"/>
                <a:ea typeface="微软雅黑" panose="020B0503020204020204" pitchFamily="34" charset="-122"/>
              </a:rPr>
              <a:t>和</a:t>
            </a:r>
            <a:r>
              <a:rPr lang="en-US" altLang="zh-CN" sz="3200" dirty="0">
                <a:latin typeface="宋体" panose="02010600030101010101" pitchFamily="2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latin typeface="宋体" panose="02010600030101010101" pitchFamily="2" charset="-122"/>
                <a:ea typeface="微软雅黑" panose="020B0503020204020204" pitchFamily="34" charset="-122"/>
              </a:rPr>
              <a:t>）</a:t>
            </a:r>
            <a:endParaRPr lang="zh-CN" altLang="en-US" sz="3200" dirty="0"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zh-CN" altLang="en-US" sz="3200" dirty="0"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3200" dirty="0">
                <a:latin typeface="宋体" panose="02010600030101010101" pitchFamily="2" charset="-122"/>
                <a:ea typeface="微软雅黑" panose="020B0503020204020204" pitchFamily="34" charset="-122"/>
              </a:rPr>
              <a:t>parseInt()</a:t>
            </a:r>
            <a:r>
              <a:rPr lang="zh-CN" altLang="en-US" sz="3200" dirty="0">
                <a:latin typeface="宋体" panose="02010600030101010101" pitchFamily="2" charset="-122"/>
                <a:ea typeface="微软雅黑" panose="020B0503020204020204" pitchFamily="34" charset="-122"/>
              </a:rPr>
              <a:t>针对小数使用，可以取整</a:t>
            </a:r>
            <a:endParaRPr lang="zh-CN" altLang="en-US" sz="3200" dirty="0"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zh-CN" altLang="en-US" sz="3200" dirty="0"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3200" dirty="0">
                <a:latin typeface="宋体" panose="02010600030101010101" pitchFamily="2" charset="-122"/>
                <a:ea typeface="微软雅黑" panose="020B0503020204020204" pitchFamily="34" charset="-122"/>
              </a:rPr>
              <a:t>parseInt(Math.random()*</a:t>
            </a:r>
            <a:r>
              <a:rPr lang="zh-CN" altLang="en-US" sz="3200" dirty="0">
                <a:latin typeface="宋体" panose="02010600030101010101" pitchFamily="2" charset="-122"/>
                <a:ea typeface="微软雅黑" panose="020B0503020204020204" pitchFamily="34" charset="-122"/>
              </a:rPr>
              <a:t>数组名</a:t>
            </a:r>
            <a:r>
              <a:rPr lang="en-US" altLang="zh-CN" sz="3200" dirty="0">
                <a:latin typeface="宋体" panose="02010600030101010101" pitchFamily="2" charset="-122"/>
                <a:ea typeface="微软雅黑" panose="020B0503020204020204" pitchFamily="34" charset="-122"/>
              </a:rPr>
              <a:t>.length)</a:t>
            </a:r>
            <a:endParaRPr lang="en-US" altLang="zh-CN" sz="3200" dirty="0"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marL="914400" lvl="1" indent="-457200"/>
            <a:r>
              <a:rPr lang="zh-CN" altLang="en-US" sz="3200" dirty="0">
                <a:latin typeface="宋体" panose="02010600030101010101" pitchFamily="2" charset="-122"/>
                <a:ea typeface="微软雅黑" panose="020B0503020204020204" pitchFamily="34" charset="-122"/>
              </a:rPr>
              <a:t>随机返回数组某一下标</a:t>
            </a:r>
            <a:endParaRPr lang="zh-CN" altLang="en-US" sz="3200" dirty="0">
              <a:latin typeface="宋体" panose="02010600030101010101" pitchFamily="2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936625"/>
          </a:xfrm>
        </p:spPr>
        <p:txBody>
          <a:bodyPr wrap="square" lIns="91440" tIns="45720" rIns="91440" bIns="45720" anchor="ctr"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简易轮播图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530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213" y="1628775"/>
            <a:ext cx="7866062" cy="4200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936625"/>
          </a:xfrm>
        </p:spPr>
        <p:txBody>
          <a:bodyPr wrap="square" anchor="ctr"/>
          <a:p>
            <a:pPr lvl="0"/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zh-CN" altLang="en-US"/>
          </a:p>
        </p:txBody>
      </p:sp>
      <p:sp>
        <p:nvSpPr>
          <p:cNvPr id="6146" name="Rectangle 3"/>
          <p:cNvSpPr>
            <a:spLocks noGrp="1"/>
          </p:cNvSpPr>
          <p:nvPr>
            <p:ph type="body"/>
          </p:nvPr>
        </p:nvSpPr>
        <p:spPr>
          <a:xfrm>
            <a:off x="323850" y="1557338"/>
            <a:ext cx="8229600" cy="4814887"/>
          </a:xfrm>
        </p:spPr>
        <p:txBody>
          <a:bodyPr wrap="square" anchor="t"/>
          <a:p>
            <a:pPr lvl="0"/>
            <a:r>
              <a:rPr lang="zh-CN" altLang="en-US">
                <a:latin typeface="宋体" panose="02010600030101010101" pitchFamily="2" charset="-122"/>
                <a:ea typeface="微软雅黑" panose="020B0503020204020204" pitchFamily="34" charset="-122"/>
              </a:rPr>
              <a:t>关系运算符：比较两个值</a:t>
            </a:r>
            <a:endParaRPr lang="zh-CN" altLang="en-US"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lvl="0">
              <a:buNone/>
            </a:pPr>
            <a:r>
              <a:rPr lang="zh-CN" altLang="en-US">
                <a:latin typeface="宋体" panose="02010600030101010101" pitchFamily="2" charset="-122"/>
              </a:rPr>
              <a:t>    大于，小于，等于，不等于</a:t>
            </a:r>
            <a:endParaRPr lang="zh-CN" altLang="en-US">
              <a:latin typeface="宋体" panose="02010600030101010101" pitchFamily="2" charset="-122"/>
            </a:endParaRPr>
          </a:p>
          <a:p>
            <a:pPr lvl="1" indent="-285750">
              <a:buNone/>
            </a:pPr>
            <a:r>
              <a:rPr lang="zh-CN" altLang="en-US" sz="3200">
                <a:latin typeface="宋体" panose="02010600030101010101" pitchFamily="2" charset="-122"/>
              </a:rPr>
              <a:t>   </a:t>
            </a:r>
            <a:r>
              <a:rPr lang="en-US" altLang="zh-CN" sz="3200">
                <a:latin typeface="宋体" panose="02010600030101010101" pitchFamily="2" charset="-122"/>
              </a:rPr>
              <a:t>&gt;      &lt;    ==    !=      </a:t>
            </a:r>
            <a:endParaRPr lang="en-US" altLang="zh-CN" sz="3200">
              <a:latin typeface="宋体" panose="02010600030101010101" pitchFamily="2" charset="-122"/>
            </a:endParaRPr>
          </a:p>
          <a:p>
            <a:pPr lvl="1" indent="-285750">
              <a:buNone/>
            </a:pPr>
            <a:r>
              <a:rPr lang="zh-CN" altLang="en-US" sz="3200">
                <a:latin typeface="宋体" panose="02010600030101010101" pitchFamily="2" charset="-122"/>
              </a:rPr>
              <a:t>所有的关系运算符只返回一个结果要么真</a:t>
            </a:r>
            <a:r>
              <a:rPr lang="en-US" altLang="zh-CN" sz="3200">
                <a:latin typeface="宋体" panose="02010600030101010101" pitchFamily="2" charset="-122"/>
              </a:rPr>
              <a:t>true</a:t>
            </a:r>
            <a:r>
              <a:rPr lang="zh-CN" altLang="en-US" sz="3200">
                <a:latin typeface="宋体" panose="02010600030101010101" pitchFamily="2" charset="-122"/>
              </a:rPr>
              <a:t>要么假</a:t>
            </a:r>
            <a:r>
              <a:rPr lang="en-US" altLang="zh-CN" sz="3200">
                <a:latin typeface="宋体" panose="02010600030101010101" pitchFamily="2" charset="-122"/>
              </a:rPr>
              <a:t>false</a:t>
            </a:r>
            <a:r>
              <a:rPr lang="zh-CN" altLang="en-US" sz="3200">
                <a:latin typeface="宋体" panose="02010600030101010101" pitchFamily="2" charset="-122"/>
              </a:rPr>
              <a:t>。</a:t>
            </a:r>
            <a:endParaRPr lang="zh-CN" altLang="en-US" sz="3200">
              <a:latin typeface="宋体" panose="02010600030101010101" pitchFamily="2" charset="-122"/>
            </a:endParaRPr>
          </a:p>
          <a:p>
            <a:pPr lvl="1" indent="-285750">
              <a:buNone/>
            </a:pPr>
            <a:r>
              <a:rPr lang="zh-CN" altLang="en-US" sz="3200">
                <a:latin typeface="宋体" panose="02010600030101010101" pitchFamily="2" charset="-122"/>
              </a:rPr>
              <a:t>	大于等于 </a:t>
            </a:r>
            <a:r>
              <a:rPr lang="en-US" altLang="zh-CN" sz="3200">
                <a:latin typeface="宋体" panose="02010600030101010101" pitchFamily="2" charset="-122"/>
              </a:rPr>
              <a:t>&gt;=</a:t>
            </a:r>
            <a:endParaRPr lang="en-US" altLang="zh-CN" sz="3200">
              <a:latin typeface="宋体" panose="02010600030101010101" pitchFamily="2" charset="-122"/>
            </a:endParaRPr>
          </a:p>
          <a:p>
            <a:pPr lvl="1" indent="-285750">
              <a:buNone/>
            </a:pPr>
            <a:r>
              <a:rPr lang="en-US" altLang="zh-CN" sz="3200">
                <a:latin typeface="宋体" panose="02010600030101010101" pitchFamily="2" charset="-122"/>
              </a:rPr>
              <a:t>	</a:t>
            </a:r>
            <a:r>
              <a:rPr lang="zh-CN" altLang="en-US" sz="3200">
                <a:latin typeface="宋体" panose="02010600030101010101" pitchFamily="2" charset="-122"/>
              </a:rPr>
              <a:t>小于等于 </a:t>
            </a:r>
            <a:r>
              <a:rPr lang="en-US" altLang="zh-CN" sz="3200">
                <a:latin typeface="宋体" panose="02010600030101010101" pitchFamily="2" charset="-122"/>
              </a:rPr>
              <a:t>&lt;=</a:t>
            </a:r>
            <a:endParaRPr lang="en-US" altLang="zh-CN" sz="3200">
              <a:latin typeface="宋体" panose="02010600030101010101" pitchFamily="2" charset="-122"/>
            </a:endParaRPr>
          </a:p>
          <a:p>
            <a:pPr lvl="1" indent="-285750">
              <a:buNone/>
            </a:pPr>
            <a:endParaRPr lang="en-US" altLang="zh-CN" sz="3200"/>
          </a:p>
          <a:p>
            <a:pPr lvl="1" indent="-285750"/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936625"/>
          </a:xfrm>
        </p:spPr>
        <p:txBody>
          <a:bodyPr wrap="square" anchor="ctr"/>
          <a:p>
            <a:pPr lvl="0"/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条件判断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513" y="1628775"/>
            <a:ext cx="4752975" cy="4067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936625"/>
          </a:xfrm>
        </p:spPr>
        <p:txBody>
          <a:bodyPr wrap="square" anchor="ctr"/>
          <a:p>
            <a:pPr lvl="0"/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条件判断语句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4" name="Rectangle 3"/>
          <p:cNvSpPr>
            <a:spLocks noGrp="1"/>
          </p:cNvSpPr>
          <p:nvPr>
            <p:ph type="body"/>
          </p:nvPr>
        </p:nvSpPr>
        <p:spPr>
          <a:xfrm>
            <a:off x="179388" y="1557338"/>
            <a:ext cx="8866187" cy="5040312"/>
          </a:xfrm>
        </p:spPr>
        <p:txBody>
          <a:bodyPr wrap="square" anchor="t"/>
          <a:p>
            <a:pPr lvl="0"/>
            <a:r>
              <a:rPr lang="zh-CN" altLang="en-US" sz="3000" dirty="0">
                <a:ea typeface="微软雅黑" panose="020B0503020204020204" pitchFamily="34" charset="-122"/>
              </a:rPr>
              <a:t>单项判断：</a:t>
            </a:r>
            <a:endParaRPr lang="zh-CN" altLang="en-US" sz="3000" dirty="0">
              <a:ea typeface="微软雅黑" panose="020B0503020204020204" pitchFamily="34" charset="-122"/>
            </a:endParaRPr>
          </a:p>
          <a:p>
            <a:pPr lvl="0">
              <a:buNone/>
            </a:pPr>
            <a:r>
              <a:rPr lang="zh-CN" altLang="en-US" sz="3000" dirty="0">
                <a:solidFill>
                  <a:srgbClr val="FF0D0D"/>
                </a:solidFill>
              </a:rPr>
              <a:t>	 </a:t>
            </a:r>
            <a:r>
              <a:rPr lang="zh-CN" altLang="en-US" sz="3000" dirty="0"/>
              <a:t>if表示如果，（）表示条件，{}表示命令</a:t>
            </a:r>
            <a:endParaRPr lang="zh-CN" altLang="en-US" sz="3000" dirty="0"/>
          </a:p>
          <a:p>
            <a:pPr lvl="1" indent="-285750"/>
            <a:r>
              <a:rPr lang="zh-CN" altLang="en-US" sz="3000" dirty="0"/>
              <a:t>if(</a:t>
            </a:r>
            <a:r>
              <a:rPr lang="zh-CN" altLang="en-US" sz="3000" dirty="0">
                <a:solidFill>
                  <a:srgbClr val="FF0D0D"/>
                </a:solidFill>
              </a:rPr>
              <a:t>条件</a:t>
            </a:r>
            <a:r>
              <a:rPr lang="zh-CN" altLang="en-US" sz="3000" dirty="0"/>
              <a:t>){}--如果，条件成立，执行命令</a:t>
            </a:r>
            <a:endParaRPr lang="zh-CN" altLang="en-US" sz="3000" dirty="0"/>
          </a:p>
          <a:p>
            <a:pPr lvl="1" indent="-285750">
              <a:buNone/>
            </a:pPr>
            <a:endParaRPr lang="zh-CN" altLang="en-US" sz="3000" dirty="0"/>
          </a:p>
          <a:p>
            <a:pPr lvl="0"/>
            <a:r>
              <a:rPr lang="zh-CN" altLang="en-US" sz="3000" dirty="0">
                <a:ea typeface="微软雅黑" panose="020B0503020204020204" pitchFamily="34" charset="-122"/>
              </a:rPr>
              <a:t>双项判断：</a:t>
            </a:r>
            <a:endParaRPr lang="zh-CN" altLang="en-US" sz="3000" dirty="0">
              <a:ea typeface="微软雅黑" panose="020B0503020204020204" pitchFamily="34" charset="-122"/>
            </a:endParaRPr>
          </a:p>
          <a:p>
            <a:pPr lvl="1" indent="-285750"/>
            <a:r>
              <a:rPr lang="zh-CN" altLang="en-US" sz="3000" dirty="0"/>
              <a:t>if(</a:t>
            </a:r>
            <a:r>
              <a:rPr lang="zh-CN" altLang="en-US" sz="3000" dirty="0">
                <a:solidFill>
                  <a:srgbClr val="FF0D0D"/>
                </a:solidFill>
              </a:rPr>
              <a:t>条件</a:t>
            </a:r>
            <a:r>
              <a:rPr lang="zh-CN" altLang="en-US" sz="3000" dirty="0"/>
              <a:t>){代码</a:t>
            </a:r>
            <a:r>
              <a:rPr lang="en-US" altLang="x-none" sz="3000" dirty="0"/>
              <a:t>1</a:t>
            </a:r>
            <a:r>
              <a:rPr lang="zh-CN" altLang="en-US" sz="3000" dirty="0"/>
              <a:t>}else{代码</a:t>
            </a:r>
            <a:r>
              <a:rPr lang="en-US" altLang="x-none" sz="3000" dirty="0"/>
              <a:t>2</a:t>
            </a:r>
            <a:r>
              <a:rPr lang="zh-CN" altLang="en-US" sz="3000" dirty="0"/>
              <a:t>}--如果，条件成立，执行代码1，否则，执行代码2</a:t>
            </a:r>
            <a:endParaRPr lang="zh-CN" altLang="en-US" sz="3000" dirty="0"/>
          </a:p>
          <a:p>
            <a:pPr lvl="0"/>
            <a:endParaRPr lang="en-US" altLang="x-none"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936625"/>
          </a:xfrm>
        </p:spPr>
        <p:txBody>
          <a:bodyPr wrap="square" anchor="ctr"/>
          <a:p>
            <a:pPr lvl="0"/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条件判断语句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8" name="Rectangle 3"/>
          <p:cNvSpPr>
            <a:spLocks noGrp="1"/>
          </p:cNvSpPr>
          <p:nvPr>
            <p:ph type="body"/>
          </p:nvPr>
        </p:nvSpPr>
        <p:spPr>
          <a:xfrm>
            <a:off x="179388" y="1341438"/>
            <a:ext cx="8866187" cy="5040312"/>
          </a:xfrm>
        </p:spPr>
        <p:txBody>
          <a:bodyPr wrap="square" anchor="t"/>
          <a:p>
            <a:pPr lvl="0">
              <a:lnSpc>
                <a:spcPct val="120000"/>
              </a:lnSpc>
            </a:pPr>
            <a:r>
              <a:rPr lang="zh-CN" altLang="en-US" sz="3000" dirty="0">
                <a:ea typeface="微软雅黑" panose="020B0503020204020204" pitchFamily="34" charset="-122"/>
              </a:rPr>
              <a:t>多项判断：</a:t>
            </a:r>
            <a:endParaRPr lang="zh-CN" altLang="en-US" sz="3000" dirty="0">
              <a:ea typeface="微软雅黑" panose="020B0503020204020204" pitchFamily="34" charset="-122"/>
            </a:endParaRPr>
          </a:p>
          <a:p>
            <a:pPr lvl="1" indent="-285750">
              <a:lnSpc>
                <a:spcPct val="120000"/>
              </a:lnSpc>
            </a:pPr>
            <a:r>
              <a:rPr lang="en-US" altLang="x-none" sz="3000" dirty="0"/>
              <a:t>if(</a:t>
            </a:r>
            <a:r>
              <a:rPr lang="zh-CN" altLang="en-US" sz="3000" dirty="0">
                <a:solidFill>
                  <a:srgbClr val="FF0D0D"/>
                </a:solidFill>
              </a:rPr>
              <a:t>条件</a:t>
            </a:r>
            <a:r>
              <a:rPr lang="en-US" altLang="x-none" sz="3000" dirty="0">
                <a:solidFill>
                  <a:srgbClr val="FF0D0D"/>
                </a:solidFill>
              </a:rPr>
              <a:t>1</a:t>
            </a:r>
            <a:r>
              <a:rPr lang="en-US" altLang="x-none" sz="3000" dirty="0"/>
              <a:t>){</a:t>
            </a:r>
            <a:r>
              <a:rPr lang="zh-CN" altLang="en-US" sz="3000" dirty="0"/>
              <a:t>条件</a:t>
            </a:r>
            <a:r>
              <a:rPr lang="en-US" altLang="x-none" sz="3000" dirty="0"/>
              <a:t>1</a:t>
            </a:r>
            <a:r>
              <a:rPr lang="zh-CN" altLang="en-US" sz="3000" dirty="0"/>
              <a:t>成立时候执行</a:t>
            </a:r>
            <a:r>
              <a:rPr lang="en-US" altLang="x-none" sz="3000" dirty="0"/>
              <a:t>}</a:t>
            </a:r>
            <a:endParaRPr lang="en-US" altLang="x-none" sz="3000" dirty="0"/>
          </a:p>
          <a:p>
            <a:pPr lvl="1" indent="-285750">
              <a:lnSpc>
                <a:spcPct val="120000"/>
              </a:lnSpc>
              <a:buNone/>
            </a:pPr>
            <a:r>
              <a:rPr lang="zh-CN" altLang="en-US" sz="3000" dirty="0"/>
              <a:t>	</a:t>
            </a:r>
            <a:r>
              <a:rPr lang="en-US" altLang="x-none" sz="3000" dirty="0"/>
              <a:t>else if(</a:t>
            </a:r>
            <a:r>
              <a:rPr lang="zh-CN" altLang="en-US" sz="3000" dirty="0">
                <a:solidFill>
                  <a:srgbClr val="FF0D0D"/>
                </a:solidFill>
              </a:rPr>
              <a:t>条件</a:t>
            </a:r>
            <a:r>
              <a:rPr lang="en-US" altLang="x-none" sz="3000" dirty="0">
                <a:solidFill>
                  <a:srgbClr val="FF0D0D"/>
                </a:solidFill>
              </a:rPr>
              <a:t>2</a:t>
            </a:r>
            <a:r>
              <a:rPr lang="en-US" altLang="x-none" sz="3000" dirty="0"/>
              <a:t>){</a:t>
            </a:r>
            <a:r>
              <a:rPr lang="zh-CN" altLang="en-US" sz="3000" dirty="0"/>
              <a:t>条件</a:t>
            </a:r>
            <a:r>
              <a:rPr lang="en-US" altLang="x-none" sz="3000" dirty="0"/>
              <a:t>2</a:t>
            </a:r>
            <a:r>
              <a:rPr lang="zh-CN" altLang="en-US" sz="3000" dirty="0"/>
              <a:t>成立时候执行</a:t>
            </a:r>
            <a:r>
              <a:rPr lang="en-US" altLang="x-none" sz="3000" dirty="0"/>
              <a:t>}</a:t>
            </a:r>
            <a:endParaRPr lang="en-US" altLang="x-none" sz="3000" dirty="0"/>
          </a:p>
          <a:p>
            <a:pPr lvl="1" indent="-285750">
              <a:lnSpc>
                <a:spcPct val="120000"/>
              </a:lnSpc>
              <a:buNone/>
            </a:pPr>
            <a:r>
              <a:rPr lang="zh-CN" altLang="en-US" sz="3000" dirty="0"/>
              <a:t>	</a:t>
            </a:r>
            <a:r>
              <a:rPr lang="en-US" altLang="x-none" sz="3000" dirty="0"/>
              <a:t>else if(</a:t>
            </a:r>
            <a:r>
              <a:rPr lang="zh-CN" altLang="en-US" sz="3000" dirty="0">
                <a:solidFill>
                  <a:srgbClr val="FF0D0D"/>
                </a:solidFill>
              </a:rPr>
              <a:t>条件</a:t>
            </a:r>
            <a:r>
              <a:rPr lang="en-US" altLang="x-none" sz="3000" dirty="0">
                <a:solidFill>
                  <a:srgbClr val="FF0D0D"/>
                </a:solidFill>
              </a:rPr>
              <a:t>3</a:t>
            </a:r>
            <a:r>
              <a:rPr lang="zh-CN" altLang="en-US" sz="3000" dirty="0"/>
              <a:t>)</a:t>
            </a:r>
            <a:r>
              <a:rPr lang="en-US" altLang="x-none" sz="3000" dirty="0"/>
              <a:t>{}…….</a:t>
            </a:r>
            <a:endParaRPr lang="en-US" altLang="x-none" sz="3000" dirty="0"/>
          </a:p>
          <a:p>
            <a:pPr lvl="1" indent="-285750">
              <a:lnSpc>
                <a:spcPct val="120000"/>
              </a:lnSpc>
              <a:buNone/>
            </a:pPr>
            <a:r>
              <a:rPr lang="zh-CN" altLang="en-US" sz="3000" dirty="0"/>
              <a:t>	</a:t>
            </a:r>
            <a:r>
              <a:rPr lang="en-US" altLang="x-none" sz="3000" dirty="0"/>
              <a:t>else{ </a:t>
            </a:r>
            <a:r>
              <a:rPr lang="zh-CN" altLang="en-US" sz="3000" dirty="0"/>
              <a:t>对比之前的条件都不成立时候，执行</a:t>
            </a:r>
            <a:r>
              <a:rPr lang="en-US" altLang="x-none" sz="3000" dirty="0"/>
              <a:t>else,</a:t>
            </a:r>
            <a:r>
              <a:rPr lang="zh-CN" altLang="en-US" sz="3000" dirty="0"/>
              <a:t>	也可以理解为</a:t>
            </a:r>
            <a:r>
              <a:rPr lang="zh-CN" altLang="en-US" sz="3000" dirty="0">
                <a:solidFill>
                  <a:srgbClr val="FF0000"/>
                </a:solidFill>
              </a:rPr>
              <a:t>默认会执行</a:t>
            </a:r>
            <a:r>
              <a:rPr lang="en-US" altLang="x-none" sz="3000" dirty="0">
                <a:solidFill>
                  <a:srgbClr val="FF0000"/>
                </a:solidFill>
              </a:rPr>
              <a:t>else</a:t>
            </a:r>
            <a:r>
              <a:rPr lang="zh-CN" altLang="en-US" sz="3000" dirty="0">
                <a:solidFill>
                  <a:srgbClr val="FF0000"/>
                </a:solidFill>
              </a:rPr>
              <a:t>的代码</a:t>
            </a:r>
            <a:r>
              <a:rPr lang="en-US" altLang="x-none" sz="3000" dirty="0">
                <a:solidFill>
                  <a:srgbClr val="FF0000"/>
                </a:solidFill>
              </a:rPr>
              <a:t> </a:t>
            </a:r>
            <a:r>
              <a:rPr lang="en-US" altLang="x-none" sz="3000" dirty="0"/>
              <a:t>}</a:t>
            </a:r>
            <a:endParaRPr lang="en-US" altLang="x-none" sz="3000" dirty="0"/>
          </a:p>
          <a:p>
            <a:pPr lvl="1" indent="-285750">
              <a:lnSpc>
                <a:spcPct val="120000"/>
              </a:lnSpc>
              <a:buNone/>
            </a:pPr>
            <a:r>
              <a:rPr lang="zh-CN" altLang="en-US" sz="3000" dirty="0">
                <a:ea typeface="微软雅黑" panose="020B0503020204020204" pitchFamily="34" charset="-122"/>
              </a:rPr>
              <a:t>经验之谈：</a:t>
            </a:r>
            <a:r>
              <a:rPr lang="zh-CN" altLang="en-US" sz="3000" dirty="0"/>
              <a:t>关于数字的判断记得从大往小写</a:t>
            </a:r>
            <a:endParaRPr lang="en-US" altLang="x-none" sz="3000" dirty="0"/>
          </a:p>
          <a:p>
            <a:pPr lvl="0"/>
            <a:endParaRPr lang="en-US" altLang="x-none" sz="3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936625"/>
          </a:xfrm>
        </p:spPr>
        <p:txBody>
          <a:bodyPr wrap="square" anchor="ctr"/>
          <a:p>
            <a:pPr lvl="0"/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zh-CN" altLang="en-US"/>
          </a:p>
        </p:txBody>
      </p:sp>
      <p:sp>
        <p:nvSpPr>
          <p:cNvPr id="11266" name="Rectangle 3"/>
          <p:cNvSpPr>
            <a:spLocks noGrp="1"/>
          </p:cNvSpPr>
          <p:nvPr>
            <p:ph type="body"/>
          </p:nvPr>
        </p:nvSpPr>
        <p:spPr>
          <a:xfrm>
            <a:off x="323850" y="1557338"/>
            <a:ext cx="8229600" cy="4814887"/>
          </a:xfrm>
        </p:spPr>
        <p:txBody>
          <a:bodyPr wrap="square" anchor="t"/>
          <a:p>
            <a:pPr lvl="0"/>
            <a:r>
              <a:rPr lang="zh-CN" altLang="en-US" dirty="0">
                <a:ea typeface="微软雅黑" panose="020B0503020204020204" pitchFamily="34" charset="-122"/>
              </a:rPr>
              <a:t>逻辑运算符：把语句连接成更复杂的语句</a:t>
            </a:r>
            <a:endParaRPr lang="zh-CN" altLang="en-US" dirty="0">
              <a:ea typeface="微软雅黑" panose="020B0503020204020204" pitchFamily="34" charset="-122"/>
            </a:endParaRPr>
          </a:p>
          <a:p>
            <a:pPr lvl="1" indent="-285750">
              <a:buNone/>
            </a:pPr>
            <a:r>
              <a:rPr lang="zh-CN" altLang="en-US" dirty="0"/>
              <a:t>与、或、非</a:t>
            </a:r>
            <a:endParaRPr lang="zh-CN" altLang="en-US" dirty="0"/>
          </a:p>
          <a:p>
            <a:pPr lvl="1" indent="-285750">
              <a:buNone/>
            </a:pPr>
            <a:r>
              <a:rPr lang="zh-CN" altLang="en-US" dirty="0"/>
              <a:t>&amp;&amp;</a:t>
            </a:r>
            <a:endParaRPr lang="en-US" altLang="x-none" dirty="0"/>
          </a:p>
          <a:p>
            <a:pPr lvl="1" indent="-285750">
              <a:buNone/>
            </a:pPr>
            <a:r>
              <a:rPr lang="zh-CN" altLang="en-US" dirty="0"/>
              <a:t>||</a:t>
            </a:r>
            <a:endParaRPr lang="zh-CN" altLang="en-US" dirty="0"/>
          </a:p>
          <a:p>
            <a:pPr lvl="1" indent="-285750">
              <a:buNone/>
            </a:pPr>
            <a:r>
              <a:rPr lang="zh-CN" altLang="en-US" dirty="0"/>
              <a:t>！  （在程序中叹号代表否定或者逆转的意思）</a:t>
            </a:r>
            <a:endParaRPr lang="zh-CN" altLang="en-US" dirty="0"/>
          </a:p>
          <a:p>
            <a:pPr lvl="1" indent="-285750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936625"/>
          </a:xfrm>
        </p:spPr>
        <p:txBody>
          <a:bodyPr wrap="square" anchor="ctr"/>
          <a:p>
            <a:pPr lvl="0"/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0" name="Rectangle 3"/>
          <p:cNvSpPr>
            <a:spLocks noGrp="1"/>
          </p:cNvSpPr>
          <p:nvPr>
            <p:ph type="body"/>
          </p:nvPr>
        </p:nvSpPr>
        <p:spPr>
          <a:xfrm>
            <a:off x="612775" y="1195388"/>
            <a:ext cx="8229600" cy="5048250"/>
          </a:xfrm>
        </p:spPr>
        <p:txBody>
          <a:bodyPr wrap="square" anchor="t"/>
          <a:p>
            <a:pPr lvl="0">
              <a:lnSpc>
                <a:spcPct val="80000"/>
              </a:lnSpc>
            </a:pPr>
            <a:r>
              <a:rPr lang="zh-CN" altLang="en-US" sz="3000">
                <a:ea typeface="微软雅黑" panose="020B0503020204020204" pitchFamily="34" charset="-122"/>
              </a:rPr>
              <a:t>定义：</a:t>
            </a:r>
            <a:endParaRPr lang="zh-CN" altLang="en-US" sz="3000">
              <a:ea typeface="微软雅黑" panose="020B0503020204020204" pitchFamily="34" charset="-122"/>
            </a:endParaRPr>
          </a:p>
          <a:p>
            <a:pPr lvl="0">
              <a:lnSpc>
                <a:spcPct val="80000"/>
              </a:lnSpc>
              <a:buNone/>
            </a:pPr>
            <a:r>
              <a:rPr lang="zh-CN" altLang="en-US" sz="3000"/>
              <a:t>重复的做某一件事情</a:t>
            </a:r>
            <a:endParaRPr lang="zh-CN" altLang="en-US" sz="3000"/>
          </a:p>
          <a:p>
            <a:pPr lvl="0">
              <a:lnSpc>
                <a:spcPct val="80000"/>
              </a:lnSpc>
              <a:buNone/>
            </a:pPr>
            <a:endParaRPr lang="zh-CN" altLang="en-US" sz="3000"/>
          </a:p>
          <a:p>
            <a:pPr lvl="0">
              <a:lnSpc>
                <a:spcPct val="80000"/>
              </a:lnSpc>
            </a:pPr>
            <a:r>
              <a:rPr lang="zh-CN" altLang="en-US" sz="3000">
                <a:ea typeface="微软雅黑" panose="020B0503020204020204" pitchFamily="34" charset="-122"/>
              </a:rPr>
              <a:t>循环三要素：</a:t>
            </a:r>
            <a:endParaRPr lang="zh-CN" altLang="en-US" sz="3000">
              <a:ea typeface="微软雅黑" panose="020B0503020204020204" pitchFamily="34" charset="-122"/>
            </a:endParaRPr>
          </a:p>
          <a:p>
            <a:pPr lvl="0">
              <a:lnSpc>
                <a:spcPct val="80000"/>
              </a:lnSpc>
              <a:buNone/>
            </a:pPr>
            <a:r>
              <a:rPr lang="zh-CN" altLang="en-US" sz="3000"/>
              <a:t>循环变量赋初值；循环条件；循环变量增值</a:t>
            </a:r>
            <a:endParaRPr lang="zh-CN" altLang="en-US" sz="3000"/>
          </a:p>
          <a:p>
            <a:pPr lvl="0">
              <a:lnSpc>
                <a:spcPct val="80000"/>
              </a:lnSpc>
              <a:buNone/>
            </a:pPr>
            <a:endParaRPr lang="zh-CN" altLang="en-US" sz="3000"/>
          </a:p>
          <a:p>
            <a:pPr lvl="0">
              <a:lnSpc>
                <a:spcPct val="80000"/>
              </a:lnSpc>
            </a:pPr>
            <a:r>
              <a:rPr lang="zh-CN" altLang="en-US" sz="3000">
                <a:ea typeface="微软雅黑" panose="020B0503020204020204" pitchFamily="34" charset="-122"/>
              </a:rPr>
              <a:t>结构：</a:t>
            </a:r>
            <a:endParaRPr lang="zh-CN" altLang="en-US" sz="3000">
              <a:ea typeface="微软雅黑" panose="020B0503020204020204" pitchFamily="34" charset="-122"/>
            </a:endParaRPr>
          </a:p>
          <a:p>
            <a:pPr lvl="0">
              <a:lnSpc>
                <a:spcPct val="80000"/>
              </a:lnSpc>
              <a:buNone/>
            </a:pPr>
            <a:r>
              <a:rPr lang="en-US" altLang="zh-CN" sz="2800">
                <a:ea typeface="微软雅黑" panose="020B0503020204020204" pitchFamily="34" charset="-122"/>
              </a:rPr>
              <a:t>for(</a:t>
            </a:r>
            <a:r>
              <a:rPr lang="zh-CN" altLang="en-US" sz="2800">
                <a:ea typeface="微软雅黑" panose="020B0503020204020204" pitchFamily="34" charset="-122"/>
              </a:rPr>
              <a:t>循环变量赋初值；循环条件；循环变量增值</a:t>
            </a:r>
            <a:r>
              <a:rPr lang="en-US" altLang="zh-CN" sz="2800">
                <a:ea typeface="微软雅黑" panose="020B0503020204020204" pitchFamily="34" charset="-122"/>
              </a:rPr>
              <a:t>){</a:t>
            </a:r>
            <a:endParaRPr lang="en-US" altLang="zh-CN" sz="2800">
              <a:ea typeface="微软雅黑" panose="020B0503020204020204" pitchFamily="34" charset="-122"/>
            </a:endParaRPr>
          </a:p>
          <a:p>
            <a:pPr lvl="0">
              <a:lnSpc>
                <a:spcPct val="80000"/>
              </a:lnSpc>
              <a:buNone/>
            </a:pPr>
            <a:r>
              <a:rPr lang="en-US" altLang="zh-CN" sz="2800">
                <a:ea typeface="微软雅黑" panose="020B0503020204020204" pitchFamily="34" charset="-122"/>
              </a:rPr>
              <a:t>		</a:t>
            </a:r>
            <a:r>
              <a:rPr lang="zh-CN" altLang="en-US" sz="2800">
                <a:ea typeface="微软雅黑" panose="020B0503020204020204" pitchFamily="34" charset="-122"/>
              </a:rPr>
              <a:t>循环语句</a:t>
            </a:r>
            <a:r>
              <a:rPr lang="en-US" altLang="zh-CN" sz="2800">
                <a:ea typeface="微软雅黑" panose="020B0503020204020204" pitchFamily="34" charset="-122"/>
              </a:rPr>
              <a:t>;</a:t>
            </a:r>
            <a:endParaRPr lang="en-US" altLang="zh-CN" sz="2800">
              <a:ea typeface="微软雅黑" panose="020B0503020204020204" pitchFamily="34" charset="-122"/>
            </a:endParaRPr>
          </a:p>
          <a:p>
            <a:pPr lvl="0">
              <a:lnSpc>
                <a:spcPct val="80000"/>
              </a:lnSpc>
              <a:buNone/>
            </a:pPr>
            <a:r>
              <a:rPr lang="en-US" altLang="zh-CN" sz="2800">
                <a:ea typeface="微软雅黑" panose="020B0503020204020204" pitchFamily="34" charset="-122"/>
              </a:rPr>
              <a:t>}</a:t>
            </a:r>
            <a:endParaRPr lang="en-US" altLang="zh-CN" sz="2800">
              <a:ea typeface="微软雅黑" panose="020B0503020204020204" pitchFamily="34" charset="-122"/>
            </a:endParaRPr>
          </a:p>
          <a:p>
            <a:pPr lvl="0">
              <a:lnSpc>
                <a:spcPct val="80000"/>
              </a:lnSpc>
              <a:buNone/>
            </a:pPr>
            <a:r>
              <a:rPr lang="zh-CN" altLang="en-US" sz="2800"/>
              <a:t>小知识点：</a:t>
            </a:r>
            <a:r>
              <a:rPr lang="en-US" altLang="zh-CN" sz="2800"/>
              <a:t>JS</a:t>
            </a:r>
            <a:r>
              <a:rPr lang="zh-CN" altLang="en-US" sz="2800"/>
              <a:t>中的简写</a:t>
            </a:r>
            <a:endParaRPr lang="zh-CN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936625"/>
          </a:xfrm>
        </p:spPr>
        <p:txBody>
          <a:bodyPr wrap="square" lIns="91440" tIns="45720" rIns="91440" bIns="45720" anchor="ctr"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557338"/>
            <a:ext cx="8866188" cy="5040313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数组：</a:t>
            </a:r>
            <a:r>
              <a:rPr kumimoji="0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Calibri" panose="020F0502020204030204" pitchFamily="34" charset="0"/>
              </a:rPr>
              <a:t>存放集合(多个值)的变量就称之为数组</a:t>
            </a:r>
            <a:r>
              <a:rPr kumimoji="0" lang="en-US" altLang="zh-CN" sz="3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kumimoji="0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Calibri" panose="020F0502020204030204" pitchFamily="34" charset="0"/>
              </a:rPr>
              <a:t>  里面的数据按照</a:t>
            </a:r>
            <a:r>
              <a:rPr kumimoji="0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FF0D0D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Calibri" panose="020F0502020204030204" pitchFamily="34" charset="0"/>
              </a:rPr>
              <a:t>编号</a:t>
            </a:r>
            <a:r>
              <a:rPr kumimoji="0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Calibri" panose="020F0502020204030204" pitchFamily="34" charset="0"/>
              </a:rPr>
              <a:t>有规律地存储。</a:t>
            </a: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基本结构</a:t>
            </a: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  <a:defRPr/>
            </a:pPr>
            <a:r>
              <a:rPr kumimoji="0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Calibri" panose="020F0502020204030204" pitchFamily="34" charset="0"/>
              </a:rPr>
              <a:t>  var 数组名=[值1，值2，值3];</a:t>
            </a: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  <a:defRPr/>
            </a:pPr>
            <a:r>
              <a:rPr kumimoji="0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Calibri" panose="020F0502020204030204" pitchFamily="34" charset="0"/>
              </a:rPr>
              <a:t>  想要取出值1就得使用：数组名[0]</a:t>
            </a: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936625"/>
          </a:xfrm>
        </p:spPr>
        <p:txBody>
          <a:bodyPr wrap="square" lIns="91440" tIns="45720" rIns="91440" bIns="45720" anchor="ctr"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557338"/>
            <a:ext cx="8866188" cy="5040313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重要属性：</a:t>
            </a:r>
            <a:r>
              <a:rPr kumimoji="0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Calibri" panose="020F0502020204030204" pitchFamily="34" charset="0"/>
              </a:rPr>
              <a:t>length</a:t>
            </a: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  <a:defRPr/>
            </a:pPr>
            <a:r>
              <a:rPr kumimoji="0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Calibri" panose="020F0502020204030204" pitchFamily="34" charset="0"/>
              </a:rPr>
              <a:t>	返回数组的长度</a:t>
            </a: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重要方法</a:t>
            </a:r>
            <a:r>
              <a:rPr kumimoji="0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Calibri" panose="020F0502020204030204" pitchFamily="34" charset="0"/>
              </a:rPr>
              <a:t>：push()</a:t>
            </a: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  <a:defRPr/>
            </a:pPr>
            <a:r>
              <a:rPr kumimoji="0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Calibri" panose="020F0502020204030204" pitchFamily="34" charset="0"/>
              </a:rPr>
              <a:t>	往数组的最末位新增一个位置，并插入数据</a:t>
            </a: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FF0D0D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遍历数组</a:t>
            </a: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rgbClr val="FF0D0D"/>
              </a:solidFill>
              <a:effectLst/>
              <a:uLnTx/>
              <a:uFillTx/>
              <a:latin typeface="宋体" panose="02010600030101010101" pitchFamily="2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  <a:defRPr/>
            </a:pPr>
            <a:r>
              <a:rPr kumimoji="0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Calibri" panose="020F0502020204030204" pitchFamily="34" charset="0"/>
              </a:rPr>
              <a:t>	for(var i=0; i&lt;arry.length; i++){</a:t>
            </a: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  <a:defRPr/>
            </a:pPr>
            <a:r>
              <a:rPr kumimoji="0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Calibri" panose="020F0502020204030204" pitchFamily="34" charset="0"/>
              </a:rPr>
              <a:t>  }</a:t>
            </a: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944</Words>
  <Application>WPS 演示</Application>
  <PresentationFormat>全屏显示(4:3)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Calibri</vt:lpstr>
      <vt:lpstr>Office 主题</vt:lpstr>
      <vt:lpstr>PowerPoint 演示文稿</vt:lpstr>
      <vt:lpstr>运算符</vt:lpstr>
      <vt:lpstr>条件判断</vt:lpstr>
      <vt:lpstr>条件判断语句</vt:lpstr>
      <vt:lpstr>条件判断语句</vt:lpstr>
      <vt:lpstr>运算符</vt:lpstr>
      <vt:lpstr>*循环</vt:lpstr>
      <vt:lpstr>数组</vt:lpstr>
      <vt:lpstr>数组</vt:lpstr>
      <vt:lpstr>通过标签名称来获取元素</vt:lpstr>
      <vt:lpstr>全选反选案例</vt:lpstr>
      <vt:lpstr>随机数</vt:lpstr>
      <vt:lpstr>简易轮播图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acer</cp:lastModifiedBy>
  <cp:revision>56</cp:revision>
  <dcterms:created xsi:type="dcterms:W3CDTF">2015-06-29T07:19:00Z</dcterms:created>
  <dcterms:modified xsi:type="dcterms:W3CDTF">2016-12-26T08:59:18Z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