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6" r:id="rId3"/>
    <p:sldId id="348" r:id="rId4"/>
    <p:sldId id="349" r:id="rId6"/>
    <p:sldId id="356" r:id="rId7"/>
    <p:sldId id="357" r:id="rId8"/>
    <p:sldId id="350" r:id="rId9"/>
    <p:sldId id="351" r:id="rId10"/>
    <p:sldId id="352" r:id="rId11"/>
    <p:sldId id="353" r:id="rId12"/>
    <p:sldId id="354" r:id="rId13"/>
    <p:sldId id="355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9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幻灯片图像占位符 8193"/>
          <p:cNvSpPr>
            <a:spLocks noGrp="1" noRot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123" name="文本占位符 8194"/>
          <p:cNvSpPr>
            <a:spLocks noGrp="1" noRot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侧边栏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幻灯片图像占位符 8193"/>
          <p:cNvSpPr>
            <a:spLocks noGrp="1" noRot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1" name="文本占位符 8194"/>
          <p:cNvSpPr>
            <a:spLocks noGrp="1" noRot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侧边栏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幻灯片图像占位符 10241"/>
          <p:cNvSpPr>
            <a:spLocks noGrp="1" noRot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459" name="文本占位符 10242"/>
          <p:cNvSpPr>
            <a:spLocks noGrp="1" noRot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点击中大奖、京东放大镜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幻灯片图像占位符 6145"/>
          <p:cNvSpPr>
            <a:spLocks noGrp="1" noRot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243" name="文本占位符 6146"/>
          <p:cNvSpPr/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1">
            <a:noFill/>
          </a:ln>
        </p:spPr>
        <p:txBody>
          <a:bodyPr anchor="t"/>
          <a:p>
            <a:pPr lvl="0" eaLnBrk="1" hangingPunct="1"/>
            <a:r>
              <a:rPr lang="en-US" altLang="zh-CN" dirty="0"/>
              <a:t>$(window).scrollTop(0);	//</a:t>
            </a:r>
            <a:r>
              <a:rPr lang="zh-CN" altLang="en-US" dirty="0"/>
              <a:t>所有浏览器都可以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幻灯片图像占位符 6145"/>
          <p:cNvSpPr>
            <a:spLocks noGrp="1" noRot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291" name="文本占位符 6146"/>
          <p:cNvSpPr/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1">
            <a:noFill/>
          </a:ln>
        </p:spPr>
        <p:txBody>
          <a:bodyPr anchor="t"/>
          <a:p>
            <a:pPr lvl="0" eaLnBrk="1" hangingPunct="1"/>
            <a:r>
              <a:rPr lang="en-US" altLang="zh-CN" dirty="0"/>
              <a:t>$(window).scrollTop(0);	//</a:t>
            </a:r>
            <a:r>
              <a:rPr lang="zh-CN" altLang="en-US" dirty="0"/>
              <a:t>所有浏览器都可以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不要在</a:t>
            </a:r>
            <a:r>
              <a:rPr lang="en-US" altLang="zh-CN" dirty="0"/>
              <a:t>scroll</a:t>
            </a:r>
            <a:r>
              <a:rPr lang="zh-CN" altLang="en-US" dirty="0"/>
              <a:t>事件内获取一个固定定位元素的</a:t>
            </a:r>
            <a:r>
              <a:rPr lang="en-US" altLang="zh-CN" dirty="0"/>
              <a:t>offset().top.</a:t>
            </a:r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algn="r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0290" y="2638989"/>
            <a:ext cx="385381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8193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3600" b="1" dirty="0">
                <a:ea typeface="微软雅黑" panose="020B0503020204020204" pitchFamily="34" charset="-122"/>
              </a:rPr>
              <a:t>其他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sp>
        <p:nvSpPr>
          <p:cNvPr id="8195" name="文本占位符 8194"/>
          <p:cNvSpPr>
            <a:spLocks noGrp="1"/>
          </p:cNvSpPr>
          <p:nvPr>
            <p:ph idx="1"/>
          </p:nvPr>
        </p:nvSpPr>
        <p:spPr>
          <a:xfrm>
            <a:off x="180975" y="1628775"/>
            <a:ext cx="8696325" cy="452755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1905" marR="0" lvl="0" indent="-1905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sz="2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如果要加动画，用window和document都不行，要写上</a:t>
            </a:r>
            <a:endParaRPr kumimoji="0" lang="zh-CN" altLang="en-US" sz="2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   html和body两个。</a:t>
            </a:r>
            <a:endParaRPr kumimoji="0" lang="zh-CN" altLang="en-US" sz="2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$('html,body').stop(</a:t>
            </a:r>
            <a:r>
              <a:rPr kumimoji="0" lang="en-US" altLang="zh-CN" sz="2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true</a:t>
            </a:r>
            <a:r>
              <a:rPr kumimoji="0" lang="zh-CN" altLang="en-US" sz="2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).animate({'scrollTop':0},500);</a:t>
            </a:r>
            <a:endParaRPr kumimoji="0" lang="zh-CN" altLang="en-US" sz="2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	   </a:t>
            </a:r>
            <a:r>
              <a:rPr kumimoji="0" lang="zh-CN" altLang="en-US" sz="2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//一移动就触发scroll事件，一定会出现动画积累Bug</a:t>
            </a:r>
            <a:endParaRPr kumimoji="0" lang="zh-CN" altLang="en-US" sz="2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9217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3600" b="1" dirty="0">
                <a:ea typeface="微软雅黑" panose="020B0503020204020204" pitchFamily="34" charset="-122"/>
              </a:rPr>
              <a:t>offset()</a:t>
            </a:r>
            <a:endParaRPr lang="zh-CN" altLang="en-US" dirty="0"/>
          </a:p>
        </p:txBody>
      </p:sp>
      <p:sp>
        <p:nvSpPr>
          <p:cNvPr id="9219" name="文本占位符 9218"/>
          <p:cNvSpPr>
            <a:spLocks noGrp="1"/>
          </p:cNvSpPr>
          <p:nvPr>
            <p:ph idx="1"/>
          </p:nvPr>
        </p:nvSpPr>
        <p:spPr>
          <a:xfrm>
            <a:off x="179388" y="1628775"/>
            <a:ext cx="8856663" cy="452755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功能：返回匹配元素相对文档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0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0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点的距离（元素偏移）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它返回的是一个对象，这个对象有两个属性top、left可以得到距上偏移、距左偏移。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例子：获取距上偏移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        $('x').offset().top;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7169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lIns="91440" tIns="45720" rIns="91440" bIns="45720" anchor="ctr"/>
          <a:p>
            <a:pPr lvl="0"/>
            <a:r>
              <a:rPr lang="en-US" altLang="zh-CN" sz="3600" b="1" dirty="0">
                <a:ea typeface="微软雅黑" panose="020B0503020204020204" pitchFamily="34" charset="-122"/>
              </a:rPr>
              <a:t>each</a:t>
            </a:r>
            <a:r>
              <a:rPr lang="zh-CN" altLang="en-US" sz="3600" b="1" dirty="0">
                <a:ea typeface="微软雅黑" panose="020B0503020204020204" pitchFamily="34" charset="-122"/>
              </a:rPr>
              <a:t>循环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sp>
        <p:nvSpPr>
          <p:cNvPr id="7170" name="文本占位符 7170"/>
          <p:cNvSpPr>
            <a:spLocks noGrp="1" noChangeArrowheads="1"/>
          </p:cNvSpPr>
          <p:nvPr>
            <p:ph/>
          </p:nvPr>
        </p:nvSpPr>
        <p:spPr>
          <a:xfrm>
            <a:off x="0" y="1628775"/>
            <a:ext cx="8963025" cy="4527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jq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中专门用来遍历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$()</a:t>
            </a:r>
            <a:r>
              <a:rPr kumimoji="0" lang="zh-CN" alt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获取到的数组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的循环语句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$()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获取到的数组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.each(function(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index,el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){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	//index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代表数组下标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	//$(el)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代表当前的那个标签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Calibri" panose="020F0502020204030204" pitchFamily="34" charset="0"/>
              </a:rPr>
              <a:t>})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7169"/>
          <p:cNvSpPr>
            <a:spLocks noGrp="1"/>
          </p:cNvSpPr>
          <p:nvPr>
            <p:ph type="title"/>
          </p:nvPr>
        </p:nvSpPr>
        <p:spPr>
          <a:xfrm>
            <a:off x="468313" y="857250"/>
            <a:ext cx="8229600" cy="936625"/>
          </a:xfrm>
        </p:spPr>
        <p:txBody>
          <a:bodyPr wrap="square" lIns="91440" tIns="45720" rIns="91440" bIns="45720" anchor="ctr"/>
          <a:p>
            <a:pPr lvl="0"/>
            <a:r>
              <a:rPr lang="en-US" altLang="zh-CN" sz="3600" b="1" dirty="0">
                <a:ea typeface="微软雅黑" panose="020B0503020204020204" pitchFamily="34" charset="-122"/>
              </a:rPr>
              <a:t>index</a:t>
            </a:r>
            <a:r>
              <a:rPr lang="zh-CN" altLang="en-US" sz="3600" b="1" dirty="0">
                <a:ea typeface="微软雅黑" panose="020B0503020204020204" pitchFamily="34" charset="-122"/>
              </a:rPr>
              <a:t>和</a:t>
            </a:r>
            <a:r>
              <a:rPr lang="en-US" altLang="zh-CN" sz="3600" b="1" dirty="0">
                <a:ea typeface="微软雅黑" panose="020B0503020204020204" pitchFamily="34" charset="-122"/>
              </a:rPr>
              <a:t>index()</a:t>
            </a:r>
            <a:r>
              <a:rPr lang="zh-CN" altLang="en-US" sz="3600" b="1" dirty="0">
                <a:ea typeface="微软雅黑" panose="020B0503020204020204" pitchFamily="34" charset="-122"/>
              </a:rPr>
              <a:t>区别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sp>
        <p:nvSpPr>
          <p:cNvPr id="7170" name="文本占位符 7170"/>
          <p:cNvSpPr>
            <a:spLocks noGrp="1" noChangeArrowheads="1"/>
          </p:cNvSpPr>
          <p:nvPr>
            <p:ph/>
          </p:nvPr>
        </p:nvSpPr>
        <p:spPr>
          <a:xfrm>
            <a:off x="0" y="1641158"/>
            <a:ext cx="8963025" cy="4527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index是一个变量，出了each循环体，外面无法访问；而index()是一个函数，只要前面加jq对象，就可以在任意地方使用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；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index代表的是元素在数组中的下标（位置），数组下标永远从0开始；而index()函数代表的是元素在HTML结构中相对父元素的位置，返回的值从几开始并不确定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1265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wrap="square" lIns="91440" tIns="45720" rIns="91440" bIns="45720" anchor="ctr"/>
          <a:p>
            <a:pPr lvl="0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mousemove</a:t>
            </a:r>
            <a:endParaRPr lang="en-US" altLang="zh-CN" dirty="0"/>
          </a:p>
        </p:txBody>
      </p:sp>
      <p:sp>
        <p:nvSpPr>
          <p:cNvPr id="17410" name="文本占位符 11266"/>
          <p:cNvSpPr>
            <a:spLocks noGrp="1"/>
          </p:cNvSpPr>
          <p:nvPr>
            <p:ph/>
          </p:nvPr>
        </p:nvSpPr>
        <p:spPr>
          <a:xfrm>
            <a:off x="539750" y="1701800"/>
            <a:ext cx="8229600" cy="4525963"/>
          </a:xfrm>
        </p:spPr>
        <p:txBody>
          <a:bodyPr wrap="square" lIns="91440" tIns="45720" rIns="91440" bIns="45720" anchor="t"/>
          <a:p>
            <a:pPr lvl="0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鼠标移动事件：</a:t>
            </a:r>
            <a:r>
              <a:rPr lang="zh-CN" altLang="en-US" dirty="0"/>
              <a:t>只要鼠标在对象身上移动时，每隔极短的一段时间，就会被触发</a:t>
            </a:r>
            <a:endParaRPr lang="en-US" altLang="zh-CN" dirty="0"/>
          </a:p>
          <a:p>
            <a:pPr lvl="0">
              <a:lnSpc>
                <a:spcPct val="120000"/>
              </a:lnSpc>
            </a:pPr>
            <a:endParaRPr lang="zh-CN" altLang="en-US" dirty="0">
              <a:latin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3000" dirty="0">
                <a:latin typeface="宋体" panose="02010600030101010101" pitchFamily="2" charset="-122"/>
              </a:rPr>
              <a:t>window</a:t>
            </a:r>
            <a:r>
              <a:rPr lang="zh-CN" altLang="en-US" sz="3000" dirty="0">
                <a:latin typeface="宋体" panose="02010600030101010101" pitchFamily="2" charset="-122"/>
              </a:rPr>
              <a:t>和</a:t>
            </a:r>
            <a:r>
              <a:rPr lang="en-US" altLang="zh-CN" sz="3000" dirty="0">
                <a:latin typeface="宋体" panose="02010600030101010101" pitchFamily="2" charset="-122"/>
              </a:rPr>
              <a:t>document</a:t>
            </a:r>
            <a:endParaRPr lang="en-US" altLang="zh-CN" sz="3000" dirty="0">
              <a:latin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3000" dirty="0">
                <a:latin typeface="宋体" panose="02010600030101010101" pitchFamily="2" charset="-122"/>
              </a:rPr>
              <a:t>window</a:t>
            </a:r>
            <a:r>
              <a:rPr lang="zh-CN" altLang="en-US" sz="3000" dirty="0">
                <a:latin typeface="宋体" panose="02010600030101010101" pitchFamily="2" charset="-122"/>
              </a:rPr>
              <a:t>代表整个浏览器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3000" dirty="0">
                <a:latin typeface="宋体" panose="02010600030101010101" pitchFamily="2" charset="-122"/>
              </a:rPr>
              <a:t>document</a:t>
            </a:r>
            <a:r>
              <a:rPr lang="zh-CN" altLang="en-US" sz="3000" dirty="0">
                <a:latin typeface="宋体" panose="02010600030101010101" pitchFamily="2" charset="-122"/>
              </a:rPr>
              <a:t>代表整个文档</a:t>
            </a:r>
            <a:endParaRPr lang="zh-CN" altLang="en-US" sz="3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9217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lIns="91440" tIns="45720" rIns="91440" bIns="45720" anchor="ctr"/>
          <a:p>
            <a:pPr lvl="0"/>
            <a:r>
              <a:rPr lang="zh-CN" altLang="en-US" sz="3600" b="1" dirty="0">
                <a:ea typeface="微软雅黑" panose="020B0503020204020204" pitchFamily="34" charset="-122"/>
              </a:rPr>
              <a:t>小</a:t>
            </a:r>
            <a:r>
              <a:rPr lang="en-US" altLang="zh-CN" sz="3600" b="1" dirty="0">
                <a:ea typeface="微软雅黑" panose="020B0503020204020204" pitchFamily="34" charset="-122"/>
              </a:rPr>
              <a:t>e</a:t>
            </a:r>
            <a:r>
              <a:rPr lang="zh-CN" altLang="en-US" sz="3600" b="1" dirty="0">
                <a:ea typeface="微软雅黑" panose="020B0503020204020204" pitchFamily="34" charset="-122"/>
              </a:rPr>
              <a:t>那些事</a:t>
            </a:r>
            <a:endParaRPr lang="zh-CN" altLang="en-US" dirty="0"/>
          </a:p>
        </p:txBody>
      </p:sp>
      <p:sp>
        <p:nvSpPr>
          <p:cNvPr id="18434" name="文本占位符 9218"/>
          <p:cNvSpPr>
            <a:spLocks noGrp="1"/>
          </p:cNvSpPr>
          <p:nvPr>
            <p:ph/>
          </p:nvPr>
        </p:nvSpPr>
        <p:spPr>
          <a:xfrm>
            <a:off x="179388" y="1628775"/>
            <a:ext cx="8856662" cy="4527550"/>
          </a:xfrm>
        </p:spPr>
        <p:txBody>
          <a:bodyPr wrap="square" lIns="91440" tIns="45720" rIns="91440" bIns="45720" anchor="t"/>
          <a:p>
            <a:pPr lvl="0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小e里面封装了，鼠标相对整个文档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点而言的坐标。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X坐标：e.pageX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Y坐标：e.pageY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endParaRPr lang="zh-CN" altLang="en-US" dirty="0">
              <a:latin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4097"/>
          <p:cNvSpPr>
            <a:spLocks noGrp="1"/>
          </p:cNvSpPr>
          <p:nvPr>
            <p:ph type="title"/>
          </p:nvPr>
        </p:nvSpPr>
        <p:spPr>
          <a:xfrm>
            <a:off x="468313" y="693738"/>
            <a:ext cx="8229600" cy="936625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滚动事件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文本占位符 4098"/>
          <p:cNvSpPr>
            <a:spLocks noGrp="1"/>
          </p:cNvSpPr>
          <p:nvPr>
            <p:ph idx="1"/>
          </p:nvPr>
        </p:nvSpPr>
        <p:spPr>
          <a:xfrm>
            <a:off x="468313" y="1557338"/>
            <a:ext cx="8231187" cy="4968875"/>
          </a:xfrm>
        </p:spPr>
        <p:txBody>
          <a:bodyPr wrap="square" lIns="91440" tIns="45720" rIns="91440" bIns="45720" anchor="t"/>
          <a:p>
            <a:pPr marL="1905" indent="-1905" eaLnBrk="1" hangingPunct="1"/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scroll()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1905" indent="-1905" eaLnBrk="1" hangingPunct="1"/>
            <a:r>
              <a:rPr lang="zh-CN" altLang="en-US" dirty="0">
                <a:latin typeface="宋体" panose="02010600030101010101" pitchFamily="2" charset="-122"/>
              </a:rPr>
              <a:t> 只要滚动条发生了位置变化，就会触发此  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1905" indent="-1905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事件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1905" indent="-1905" eaLnBrk="1" hangingPunct="1"/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512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窗口滚动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文本占位符 5122"/>
          <p:cNvSpPr>
            <a:spLocks noGrp="1"/>
          </p:cNvSpPr>
          <p:nvPr>
            <p:ph idx="1"/>
          </p:nvPr>
        </p:nvSpPr>
        <p:spPr>
          <a:xfrm>
            <a:off x="396875" y="1628775"/>
            <a:ext cx="8856663" cy="4824413"/>
          </a:xfrm>
        </p:spPr>
        <p:txBody>
          <a:bodyPr wrap="square" lIns="91440" tIns="45720" rIns="91440" bIns="45720" anchor="t"/>
          <a:p>
            <a:pPr marL="1905" indent="-1905" eaLnBrk="1" hangingPunct="1">
              <a:lnSpc>
                <a:spcPct val="90000"/>
              </a:lnSpc>
            </a:pPr>
            <a:r>
              <a:rPr lang="en-US" altLang="zh-CN" sz="2600" dirty="0">
                <a:latin typeface="宋体" panose="02010600030101010101" pitchFamily="2" charset="-122"/>
              </a:rPr>
              <a:t> </a:t>
            </a:r>
            <a:r>
              <a:rPr lang="zh-CN" altLang="en-US" sz="2600" dirty="0">
                <a:latin typeface="宋体" panose="02010600030101010101" pitchFamily="2" charset="-122"/>
              </a:rPr>
              <a:t>scrollTop()、scrollLeft()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1905" indent="-1905" eaLnBrk="1" hangingPunct="1">
              <a:lnSpc>
                <a:spcPct val="90000"/>
              </a:lnSpc>
              <a:buNone/>
            </a:pPr>
            <a:endParaRPr lang="zh-CN" altLang="en-US" sz="2600" dirty="0">
              <a:latin typeface="宋体" panose="02010600030101010101" pitchFamily="2" charset="-122"/>
            </a:endParaRPr>
          </a:p>
          <a:p>
            <a:pPr marL="1905" indent="-1905" eaLnBrk="1" hangingPunct="1">
              <a:lnSpc>
                <a:spcPct val="90000"/>
              </a:lnSpc>
              <a:buNone/>
            </a:pPr>
            <a:r>
              <a:rPr lang="zh-CN" altLang="en-US" sz="2600" dirty="0">
                <a:latin typeface="宋体" panose="02010600030101010101" pitchFamily="2" charset="-122"/>
              </a:rPr>
              <a:t>scrollTop()		</a:t>
            </a:r>
            <a:r>
              <a:rPr lang="en-US" altLang="zh-CN" sz="2600" dirty="0">
                <a:latin typeface="宋体" panose="02010600030101010101" pitchFamily="2" charset="-122"/>
              </a:rPr>
              <a:t>	</a:t>
            </a:r>
            <a:r>
              <a:rPr lang="zh-CN" altLang="en-US" sz="2600" dirty="0">
                <a:latin typeface="宋体" panose="02010600030101010101" pitchFamily="2" charset="-122"/>
              </a:rPr>
              <a:t>//被浏览器卷去的高 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1905" indent="-1905" eaLnBrk="1" hangingPunct="1">
              <a:lnSpc>
                <a:spcPct val="90000"/>
              </a:lnSpc>
              <a:buNone/>
            </a:pPr>
            <a:r>
              <a:rPr lang="zh-CN" altLang="en-US" sz="2600" dirty="0">
                <a:latin typeface="宋体" panose="02010600030101010101" pitchFamily="2" charset="-122"/>
              </a:rPr>
              <a:t>scrollLeft()	</a:t>
            </a:r>
            <a:r>
              <a:rPr lang="en-US" altLang="zh-CN" sz="2600" dirty="0">
                <a:latin typeface="宋体" panose="02010600030101010101" pitchFamily="2" charset="-122"/>
              </a:rPr>
              <a:t>	</a:t>
            </a:r>
            <a:r>
              <a:rPr lang="zh-CN" altLang="en-US" sz="2600" dirty="0">
                <a:latin typeface="宋体" panose="02010600030101010101" pitchFamily="2" charset="-122"/>
              </a:rPr>
              <a:t>//</a:t>
            </a:r>
            <a:r>
              <a:rPr lang="zh-CN" altLang="en-US" sz="2600" dirty="0">
                <a:latin typeface="宋体" panose="02010600030101010101" pitchFamily="2" charset="-122"/>
                <a:sym typeface="Arial" panose="020B0604020202020204" pitchFamily="34" charset="0"/>
              </a:rPr>
              <a:t>被浏览器卷去的宽</a:t>
            </a:r>
            <a:endParaRPr lang="zh-CN" altLang="en-US" sz="26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marL="1905" indent="-1905" eaLnBrk="1" hangingPunct="1">
              <a:lnSpc>
                <a:spcPct val="90000"/>
              </a:lnSpc>
              <a:buNone/>
            </a:pPr>
            <a:r>
              <a:rPr lang="zh-CN" altLang="en-US" sz="2600" dirty="0">
                <a:latin typeface="宋体" panose="02010600030101010101" pitchFamily="2" charset="-122"/>
              </a:rPr>
              <a:t>scrollTop(参数)	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1905" indent="-1905" eaLnBrk="1" hangingPunct="1">
              <a:lnSpc>
                <a:spcPct val="90000"/>
              </a:lnSpc>
              <a:buNone/>
            </a:pPr>
            <a:r>
              <a:rPr lang="zh-CN" altLang="en-US" sz="2600" dirty="0">
                <a:latin typeface="宋体" panose="02010600030101010101" pitchFamily="2" charset="-122"/>
              </a:rPr>
              <a:t>scrollLeft(参数) 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1905" indent="-1905" eaLnBrk="1" hangingPunct="1">
              <a:lnSpc>
                <a:spcPct val="90000"/>
              </a:lnSpc>
              <a:buNone/>
            </a:pPr>
            <a:endParaRPr lang="zh-CN" altLang="en-US" sz="2600" dirty="0">
              <a:latin typeface="宋体" panose="02010600030101010101" pitchFamily="2" charset="-122"/>
            </a:endParaRPr>
          </a:p>
          <a:p>
            <a:pPr marL="1905" indent="-1905" eaLnBrk="1" hangingPunct="1">
              <a:lnSpc>
                <a:spcPct val="90000"/>
              </a:lnSpc>
              <a:buNone/>
            </a:pPr>
            <a:r>
              <a:rPr lang="zh-CN" altLang="en-US" sz="2600" dirty="0">
                <a:latin typeface="宋体" panose="02010600030101010101" pitchFamily="2" charset="-122"/>
              </a:rPr>
              <a:t>注意：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1905" indent="-1905" eaLnBrk="1" hangingPunct="1">
              <a:lnSpc>
                <a:spcPct val="90000"/>
              </a:lnSpc>
              <a:buNone/>
            </a:pPr>
            <a:r>
              <a:rPr lang="zh-CN" altLang="en-US" sz="2600" dirty="0">
                <a:latin typeface="宋体" panose="02010600030101010101" pitchFamily="2" charset="-122"/>
              </a:rPr>
              <a:t>1.参数最小为0，不能设置负数（虽然不会报错）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1905" indent="-1905" eaLnBrk="1" hangingPunct="1">
              <a:lnSpc>
                <a:spcPct val="90000"/>
              </a:lnSpc>
              <a:buNone/>
            </a:pPr>
            <a:r>
              <a:rPr lang="zh-CN" altLang="en-US" sz="2600" dirty="0">
                <a:latin typeface="宋体" panose="02010600030101010101" pitchFamily="2" charset="-122"/>
              </a:rPr>
              <a:t>2.想让滚动条到最右边或最下面，就尽可能将值设大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1905" indent="-1905" eaLnBrk="1" hangingPunct="1">
              <a:lnSpc>
                <a:spcPct val="90000"/>
              </a:lnSpc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512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定位的引申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文本占位符 5122"/>
          <p:cNvSpPr>
            <a:spLocks noGrp="1"/>
          </p:cNvSpPr>
          <p:nvPr>
            <p:ph idx="1"/>
          </p:nvPr>
        </p:nvSpPr>
        <p:spPr>
          <a:xfrm>
            <a:off x="396875" y="1628775"/>
            <a:ext cx="8280400" cy="4824413"/>
          </a:xfrm>
        </p:spPr>
        <p:txBody>
          <a:bodyPr wrap="square" lIns="91440" tIns="45720" rIns="91440" bIns="45720" anchor="t"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相对定位是以自身</a:t>
            </a:r>
            <a:r>
              <a:rPr lang="zh-CN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点为原点；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绝对定位是以</a:t>
            </a:r>
            <a:r>
              <a:rPr lang="en-US" altLang="zh-CN" dirty="0">
                <a:latin typeface="宋体" panose="02010600030101010101" pitchFamily="2" charset="-122"/>
              </a:rPr>
              <a:t>HTML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zh-CN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点为原点的（原点会随着页面的滚动而滚动）；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固定定位是以浏览器首屏（可视区）的</a:t>
            </a:r>
            <a:r>
              <a:rPr lang="zh-CN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点为原点的。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7169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3600" b="1" dirty="0">
                <a:ea typeface="微软雅黑" panose="020B0503020204020204" pitchFamily="34" charset="-122"/>
              </a:rPr>
              <a:t>获取宽、高快捷方式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idx="1"/>
          </p:nvPr>
        </p:nvSpPr>
        <p:spPr>
          <a:xfrm>
            <a:off x="395288" y="1771650"/>
            <a:ext cx="8594725" cy="452755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$(window).height();	//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获取浏览器的高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$(window).width();	//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获取浏览器的宽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演示</Application>
  <PresentationFormat>全屏显示(4:3)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each循环</vt:lpstr>
      <vt:lpstr>index和index()区别</vt:lpstr>
      <vt:lpstr>mousemove</vt:lpstr>
      <vt:lpstr>小e那些事</vt:lpstr>
      <vt:lpstr>滚动事件</vt:lpstr>
      <vt:lpstr>窗口滚动</vt:lpstr>
      <vt:lpstr>定位的引申</vt:lpstr>
      <vt:lpstr>获取宽、高快捷方式</vt:lpstr>
      <vt:lpstr>其他</vt:lpstr>
      <vt:lpstr>offset()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acer</cp:lastModifiedBy>
  <cp:revision>76</cp:revision>
  <dcterms:created xsi:type="dcterms:W3CDTF">2015-06-29T07:19:00Z</dcterms:created>
  <dcterms:modified xsi:type="dcterms:W3CDTF">2017-01-19T09:58:37Z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